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600"/>
    <a:srgbClr val="800000"/>
    <a:srgbClr val="7F323C"/>
    <a:srgbClr val="500000"/>
    <a:srgbClr val="630000"/>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374" autoAdjust="0"/>
  </p:normalViewPr>
  <p:slideViewPr>
    <p:cSldViewPr>
      <p:cViewPr>
        <p:scale>
          <a:sx n="30" d="100"/>
          <a:sy n="30" d="100"/>
        </p:scale>
        <p:origin x="53" y="19"/>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283CDD-29F2-4F40-9719-9194DB51AF27}"/>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ltLang="en-US"/>
          </a:p>
        </p:txBody>
      </p:sp>
      <p:sp>
        <p:nvSpPr>
          <p:cNvPr id="3075" name="Rectangle 3">
            <a:extLst>
              <a:ext uri="{FF2B5EF4-FFF2-40B4-BE49-F238E27FC236}">
                <a16:creationId xmlns:a16="http://schemas.microsoft.com/office/drawing/2014/main" id="{4178346A-2EBB-45D8-8E0E-239FC6E00FB0}"/>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ltLang="en-US"/>
          </a:p>
        </p:txBody>
      </p:sp>
      <p:sp>
        <p:nvSpPr>
          <p:cNvPr id="2052" name="Rectangle 4">
            <a:extLst>
              <a:ext uri="{FF2B5EF4-FFF2-40B4-BE49-F238E27FC236}">
                <a16:creationId xmlns:a16="http://schemas.microsoft.com/office/drawing/2014/main" id="{204C8090-FD94-4235-A3F4-B2DA291F0C7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6A65338F-786E-4808-A3A1-2DCABF32B6F5}"/>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6CBD4DCD-5F24-44EB-9EA5-2DEE06690E38}"/>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ltLang="en-US"/>
          </a:p>
        </p:txBody>
      </p:sp>
      <p:sp>
        <p:nvSpPr>
          <p:cNvPr id="3079" name="Rectangle 7">
            <a:extLst>
              <a:ext uri="{FF2B5EF4-FFF2-40B4-BE49-F238E27FC236}">
                <a16:creationId xmlns:a16="http://schemas.microsoft.com/office/drawing/2014/main" id="{679A6BFA-F4EC-49C2-8999-0A85EBB64B6E}"/>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68A03D1D-063B-4BC1-B6D3-6BC424CF84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CC44B901-EFDB-4996-917A-5684CBF7500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5C794E-674B-4FCA-A183-BAA7619EC9FA}" type="slidenum">
              <a:rPr lang="en-US" altLang="en-US" sz="1200" smtClean="0"/>
              <a:pPr/>
              <a:t>1</a:t>
            </a:fld>
            <a:endParaRPr lang="en-US" altLang="en-US" sz="1200"/>
          </a:p>
        </p:txBody>
      </p:sp>
      <p:sp>
        <p:nvSpPr>
          <p:cNvPr id="4099" name="Rectangle 2">
            <a:extLst>
              <a:ext uri="{FF2B5EF4-FFF2-40B4-BE49-F238E27FC236}">
                <a16:creationId xmlns:a16="http://schemas.microsoft.com/office/drawing/2014/main" id="{14F24BA5-DA49-4AD9-9F0F-017B42CE27F7}"/>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902065E0-AB82-492E-90F7-7C3F4E2EDBF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B1D8-2275-4E7B-AB47-75C4EBE67F97}"/>
              </a:ext>
            </a:extLst>
          </p:cNvPr>
          <p:cNvSpPr>
            <a:spLocks noGrp="1"/>
          </p:cNvSpPr>
          <p:nvPr>
            <p:ph type="ctrTitle"/>
          </p:nvPr>
        </p:nvSpPr>
        <p:spPr>
          <a:xfrm>
            <a:off x="5486400" y="5387975"/>
            <a:ext cx="32918400" cy="114601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2E9758-F3C1-440F-9EB8-6B494B2352CF}"/>
              </a:ext>
            </a:extLst>
          </p:cNvPr>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0AB1DEDB-721B-4FC5-A866-8C566E0F78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C1A65A5-D577-4CF3-9846-18C840DDC6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C270942-64B7-4E7B-B902-CE1D1BBD75FA}"/>
              </a:ext>
            </a:extLst>
          </p:cNvPr>
          <p:cNvSpPr>
            <a:spLocks noGrp="1" noChangeArrowheads="1"/>
          </p:cNvSpPr>
          <p:nvPr>
            <p:ph type="sldNum" sz="quarter" idx="12"/>
          </p:nvPr>
        </p:nvSpPr>
        <p:spPr>
          <a:ln/>
        </p:spPr>
        <p:txBody>
          <a:bodyPr/>
          <a:lstStyle>
            <a:lvl1pPr>
              <a:defRPr/>
            </a:lvl1pPr>
          </a:lstStyle>
          <a:p>
            <a:pPr>
              <a:defRPr/>
            </a:pPr>
            <a:fld id="{54A90FC1-90A3-4664-8FC9-8B5D752B916D}" type="slidenum">
              <a:rPr lang="en-US" altLang="en-US"/>
              <a:pPr>
                <a:defRPr/>
              </a:pPr>
              <a:t>‹#›</a:t>
            </a:fld>
            <a:endParaRPr lang="en-US" altLang="en-US" dirty="0"/>
          </a:p>
        </p:txBody>
      </p:sp>
    </p:spTree>
    <p:extLst>
      <p:ext uri="{BB962C8B-B14F-4D97-AF65-F5344CB8AC3E}">
        <p14:creationId xmlns:p14="http://schemas.microsoft.com/office/powerpoint/2010/main" val="61518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ED9F-BEBF-4511-B1FC-918EA8C542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73442D-85B4-49C9-8726-1C7D238E2B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5774CF-D7FB-42C8-93A4-704473B13A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FF18E9E-27E0-4E3F-B34E-C161AF55CE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B2E4FCD-18F8-4CB3-B522-4FA61B352711}"/>
              </a:ext>
            </a:extLst>
          </p:cNvPr>
          <p:cNvSpPr>
            <a:spLocks noGrp="1" noChangeArrowheads="1"/>
          </p:cNvSpPr>
          <p:nvPr>
            <p:ph type="sldNum" sz="quarter" idx="12"/>
          </p:nvPr>
        </p:nvSpPr>
        <p:spPr>
          <a:ln/>
        </p:spPr>
        <p:txBody>
          <a:bodyPr/>
          <a:lstStyle>
            <a:lvl1pPr>
              <a:defRPr/>
            </a:lvl1pPr>
          </a:lstStyle>
          <a:p>
            <a:pPr>
              <a:defRPr/>
            </a:pPr>
            <a:fld id="{1A856CCF-97F6-42DB-8981-3BC4667320D5}" type="slidenum">
              <a:rPr lang="en-US" altLang="en-US"/>
              <a:pPr>
                <a:defRPr/>
              </a:pPr>
              <a:t>‹#›</a:t>
            </a:fld>
            <a:endParaRPr lang="en-US" altLang="en-US" dirty="0"/>
          </a:p>
        </p:txBody>
      </p:sp>
    </p:spTree>
    <p:extLst>
      <p:ext uri="{BB962C8B-B14F-4D97-AF65-F5344CB8AC3E}">
        <p14:creationId xmlns:p14="http://schemas.microsoft.com/office/powerpoint/2010/main" val="162696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B4D22-697B-4CE5-BB71-BDDAE39794F2}"/>
              </a:ext>
            </a:extLst>
          </p:cNvPr>
          <p:cNvSpPr>
            <a:spLocks noGrp="1"/>
          </p:cNvSpPr>
          <p:nvPr>
            <p:ph type="title" orient="vert"/>
          </p:nvPr>
        </p:nvSpPr>
        <p:spPr>
          <a:xfrm>
            <a:off x="31272163" y="2925763"/>
            <a:ext cx="9326562" cy="2633503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881840-1687-435D-8504-4F14B0D25824}"/>
              </a:ext>
            </a:extLst>
          </p:cNvPr>
          <p:cNvSpPr>
            <a:spLocks noGrp="1"/>
          </p:cNvSpPr>
          <p:nvPr>
            <p:ph type="body" orient="vert" idx="1"/>
          </p:nvPr>
        </p:nvSpPr>
        <p:spPr>
          <a:xfrm>
            <a:off x="3292475" y="2925763"/>
            <a:ext cx="27827288"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F5FAF1-1B8B-4DCB-AB6C-CC24649354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24317A8-1D4A-4097-B737-1C31BA74DE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133F81A-71AA-452C-A3BA-A49D2BDF1220}"/>
              </a:ext>
            </a:extLst>
          </p:cNvPr>
          <p:cNvSpPr>
            <a:spLocks noGrp="1" noChangeArrowheads="1"/>
          </p:cNvSpPr>
          <p:nvPr>
            <p:ph type="sldNum" sz="quarter" idx="12"/>
          </p:nvPr>
        </p:nvSpPr>
        <p:spPr>
          <a:ln/>
        </p:spPr>
        <p:txBody>
          <a:bodyPr/>
          <a:lstStyle>
            <a:lvl1pPr>
              <a:defRPr/>
            </a:lvl1pPr>
          </a:lstStyle>
          <a:p>
            <a:pPr>
              <a:defRPr/>
            </a:pPr>
            <a:fld id="{A562CDCA-4A33-461A-B505-8E9C69E24EC2}" type="slidenum">
              <a:rPr lang="en-US" altLang="en-US"/>
              <a:pPr>
                <a:defRPr/>
              </a:pPr>
              <a:t>‹#›</a:t>
            </a:fld>
            <a:endParaRPr lang="en-US" altLang="en-US" dirty="0"/>
          </a:p>
        </p:txBody>
      </p:sp>
    </p:spTree>
    <p:extLst>
      <p:ext uri="{BB962C8B-B14F-4D97-AF65-F5344CB8AC3E}">
        <p14:creationId xmlns:p14="http://schemas.microsoft.com/office/powerpoint/2010/main" val="428728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169A-8F59-4E87-B40C-60F6B654C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B7F91E-A6B5-41FD-9B53-E001595200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31D740-46F4-4CFB-BEA3-30B86E59E46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C4558CD-6DB1-4558-8A50-A15D2A861E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7A7A8E-E1D5-4B37-8B56-28C88E39042F}"/>
              </a:ext>
            </a:extLst>
          </p:cNvPr>
          <p:cNvSpPr>
            <a:spLocks noGrp="1" noChangeArrowheads="1"/>
          </p:cNvSpPr>
          <p:nvPr>
            <p:ph type="sldNum" sz="quarter" idx="12"/>
          </p:nvPr>
        </p:nvSpPr>
        <p:spPr>
          <a:ln/>
        </p:spPr>
        <p:txBody>
          <a:bodyPr/>
          <a:lstStyle>
            <a:lvl1pPr>
              <a:defRPr/>
            </a:lvl1pPr>
          </a:lstStyle>
          <a:p>
            <a:pPr>
              <a:defRPr/>
            </a:pPr>
            <a:fld id="{11DE2B89-9E54-413C-8E1B-3C748815F58C}" type="slidenum">
              <a:rPr lang="en-US" altLang="en-US"/>
              <a:pPr>
                <a:defRPr/>
              </a:pPr>
              <a:t>‹#›</a:t>
            </a:fld>
            <a:endParaRPr lang="en-US" altLang="en-US" dirty="0"/>
          </a:p>
        </p:txBody>
      </p:sp>
    </p:spTree>
    <p:extLst>
      <p:ext uri="{BB962C8B-B14F-4D97-AF65-F5344CB8AC3E}">
        <p14:creationId xmlns:p14="http://schemas.microsoft.com/office/powerpoint/2010/main" val="404224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5582-323B-4E2D-8381-E0802C5930E2}"/>
              </a:ext>
            </a:extLst>
          </p:cNvPr>
          <p:cNvSpPr>
            <a:spLocks noGrp="1"/>
          </p:cNvSpPr>
          <p:nvPr>
            <p:ph type="title"/>
          </p:nvPr>
        </p:nvSpPr>
        <p:spPr>
          <a:xfrm>
            <a:off x="2994025" y="8207375"/>
            <a:ext cx="37857113" cy="136921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A201B5-3F8E-42C9-BBC0-08109DCFBA7C}"/>
              </a:ext>
            </a:extLst>
          </p:cNvPr>
          <p:cNvSpPr>
            <a:spLocks noGrp="1"/>
          </p:cNvSpPr>
          <p:nvPr>
            <p:ph type="body" idx="1"/>
          </p:nvPr>
        </p:nvSpPr>
        <p:spPr>
          <a:xfrm>
            <a:off x="2994025" y="22029738"/>
            <a:ext cx="37857113" cy="72009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37A7530-6DC2-421C-94C4-D6C1589449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7DE4EFC-8994-471C-9113-7BE994443F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60B29C2-4233-4B78-9DC9-DC13F51DA1CD}"/>
              </a:ext>
            </a:extLst>
          </p:cNvPr>
          <p:cNvSpPr>
            <a:spLocks noGrp="1" noChangeArrowheads="1"/>
          </p:cNvSpPr>
          <p:nvPr>
            <p:ph type="sldNum" sz="quarter" idx="12"/>
          </p:nvPr>
        </p:nvSpPr>
        <p:spPr>
          <a:ln/>
        </p:spPr>
        <p:txBody>
          <a:bodyPr/>
          <a:lstStyle>
            <a:lvl1pPr>
              <a:defRPr/>
            </a:lvl1pPr>
          </a:lstStyle>
          <a:p>
            <a:pPr>
              <a:defRPr/>
            </a:pPr>
            <a:fld id="{24114853-57D0-4D4D-97B0-2777A8FBC5A4}" type="slidenum">
              <a:rPr lang="en-US" altLang="en-US"/>
              <a:pPr>
                <a:defRPr/>
              </a:pPr>
              <a:t>‹#›</a:t>
            </a:fld>
            <a:endParaRPr lang="en-US" altLang="en-US" dirty="0"/>
          </a:p>
        </p:txBody>
      </p:sp>
    </p:spTree>
    <p:extLst>
      <p:ext uri="{BB962C8B-B14F-4D97-AF65-F5344CB8AC3E}">
        <p14:creationId xmlns:p14="http://schemas.microsoft.com/office/powerpoint/2010/main" val="37714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BA69A-4698-49DB-B9B2-CD19436B6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B9C7C0-9062-4C75-B681-F7C20A9D6C1D}"/>
              </a:ext>
            </a:extLst>
          </p:cNvPr>
          <p:cNvSpPr>
            <a:spLocks noGrp="1"/>
          </p:cNvSpPr>
          <p:nvPr>
            <p:ph sz="half" idx="1"/>
          </p:nvPr>
        </p:nvSpPr>
        <p:spPr>
          <a:xfrm>
            <a:off x="3292475" y="9509125"/>
            <a:ext cx="18576925" cy="1975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3B8904-741D-4CEE-8DCD-21D25C729C5E}"/>
              </a:ext>
            </a:extLst>
          </p:cNvPr>
          <p:cNvSpPr>
            <a:spLocks noGrp="1"/>
          </p:cNvSpPr>
          <p:nvPr>
            <p:ph sz="half" idx="2"/>
          </p:nvPr>
        </p:nvSpPr>
        <p:spPr>
          <a:xfrm>
            <a:off x="22021800" y="9509125"/>
            <a:ext cx="18576925" cy="1975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4AD2BD3-047A-4CDA-970D-A18957203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C37ED38-18CA-448C-9289-79C472ECAB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64D264B-AB8C-451C-A8EC-61AC33BC823A}"/>
              </a:ext>
            </a:extLst>
          </p:cNvPr>
          <p:cNvSpPr>
            <a:spLocks noGrp="1" noChangeArrowheads="1"/>
          </p:cNvSpPr>
          <p:nvPr>
            <p:ph type="sldNum" sz="quarter" idx="12"/>
          </p:nvPr>
        </p:nvSpPr>
        <p:spPr>
          <a:ln/>
        </p:spPr>
        <p:txBody>
          <a:bodyPr/>
          <a:lstStyle>
            <a:lvl1pPr>
              <a:defRPr/>
            </a:lvl1pPr>
          </a:lstStyle>
          <a:p>
            <a:pPr>
              <a:defRPr/>
            </a:pPr>
            <a:fld id="{D254F430-9462-4EBA-9BCA-E5EEFF632AEA}" type="slidenum">
              <a:rPr lang="en-US" altLang="en-US"/>
              <a:pPr>
                <a:defRPr/>
              </a:pPr>
              <a:t>‹#›</a:t>
            </a:fld>
            <a:endParaRPr lang="en-US" altLang="en-US" dirty="0"/>
          </a:p>
        </p:txBody>
      </p:sp>
    </p:spTree>
    <p:extLst>
      <p:ext uri="{BB962C8B-B14F-4D97-AF65-F5344CB8AC3E}">
        <p14:creationId xmlns:p14="http://schemas.microsoft.com/office/powerpoint/2010/main" val="252184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5563-8297-4468-8E5A-C3F46B416424}"/>
              </a:ext>
            </a:extLst>
          </p:cNvPr>
          <p:cNvSpPr>
            <a:spLocks noGrp="1"/>
          </p:cNvSpPr>
          <p:nvPr>
            <p:ph type="title"/>
          </p:nvPr>
        </p:nvSpPr>
        <p:spPr>
          <a:xfrm>
            <a:off x="3022600" y="1752600"/>
            <a:ext cx="37857113" cy="63627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C390B3-98B5-4A9C-A7B4-4F0D6C0824A8}"/>
              </a:ext>
            </a:extLst>
          </p:cNvPr>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18D1AE-6BF9-4307-B9ED-3489249A3DE0}"/>
              </a:ext>
            </a:extLst>
          </p:cNvPr>
          <p:cNvSpPr>
            <a:spLocks noGrp="1"/>
          </p:cNvSpPr>
          <p:nvPr>
            <p:ph sz="half" idx="2"/>
          </p:nvPr>
        </p:nvSpPr>
        <p:spPr>
          <a:xfrm>
            <a:off x="3022600" y="12023725"/>
            <a:ext cx="18568988"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F07AD-4742-4A64-9A91-B86F9C29BE47}"/>
              </a:ext>
            </a:extLst>
          </p:cNvPr>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98B0A4-DB2F-4D6F-A17C-49CFE0CB70C6}"/>
              </a:ext>
            </a:extLst>
          </p:cNvPr>
          <p:cNvSpPr>
            <a:spLocks noGrp="1"/>
          </p:cNvSpPr>
          <p:nvPr>
            <p:ph sz="quarter" idx="4"/>
          </p:nvPr>
        </p:nvSpPr>
        <p:spPr>
          <a:xfrm>
            <a:off x="22220238" y="12023725"/>
            <a:ext cx="18659475"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A924E00-E0BE-4353-999A-08D1E52ED1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B604CE2-655D-4FCD-A978-845DFDE78C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966CAE0-EFED-4823-9E96-C3E8B6654B55}"/>
              </a:ext>
            </a:extLst>
          </p:cNvPr>
          <p:cNvSpPr>
            <a:spLocks noGrp="1" noChangeArrowheads="1"/>
          </p:cNvSpPr>
          <p:nvPr>
            <p:ph type="sldNum" sz="quarter" idx="12"/>
          </p:nvPr>
        </p:nvSpPr>
        <p:spPr>
          <a:ln/>
        </p:spPr>
        <p:txBody>
          <a:bodyPr/>
          <a:lstStyle>
            <a:lvl1pPr>
              <a:defRPr/>
            </a:lvl1pPr>
          </a:lstStyle>
          <a:p>
            <a:pPr>
              <a:defRPr/>
            </a:pPr>
            <a:fld id="{A72ACDAC-6361-4917-9645-DF0077B515B5}" type="slidenum">
              <a:rPr lang="en-US" altLang="en-US"/>
              <a:pPr>
                <a:defRPr/>
              </a:pPr>
              <a:t>‹#›</a:t>
            </a:fld>
            <a:endParaRPr lang="en-US" altLang="en-US" dirty="0"/>
          </a:p>
        </p:txBody>
      </p:sp>
    </p:spTree>
    <p:extLst>
      <p:ext uri="{BB962C8B-B14F-4D97-AF65-F5344CB8AC3E}">
        <p14:creationId xmlns:p14="http://schemas.microsoft.com/office/powerpoint/2010/main" val="348296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FC0D-CA5B-4F32-B089-F4EDB8C47D14}"/>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9B00096-D055-4D72-AE2D-2C3B064869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BE76B52-F8D7-4EFE-A21E-3083F46A0A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4B768EC-CACB-4A2E-ABB2-20C1514089B8}"/>
              </a:ext>
            </a:extLst>
          </p:cNvPr>
          <p:cNvSpPr>
            <a:spLocks noGrp="1" noChangeArrowheads="1"/>
          </p:cNvSpPr>
          <p:nvPr>
            <p:ph type="sldNum" sz="quarter" idx="12"/>
          </p:nvPr>
        </p:nvSpPr>
        <p:spPr>
          <a:ln/>
        </p:spPr>
        <p:txBody>
          <a:bodyPr/>
          <a:lstStyle>
            <a:lvl1pPr>
              <a:defRPr/>
            </a:lvl1pPr>
          </a:lstStyle>
          <a:p>
            <a:pPr>
              <a:defRPr/>
            </a:pPr>
            <a:fld id="{E5F8FE28-6790-4FBD-BBC6-36FDE3E37F1B}" type="slidenum">
              <a:rPr lang="en-US" altLang="en-US"/>
              <a:pPr>
                <a:defRPr/>
              </a:pPr>
              <a:t>‹#›</a:t>
            </a:fld>
            <a:endParaRPr lang="en-US" altLang="en-US" dirty="0"/>
          </a:p>
        </p:txBody>
      </p:sp>
    </p:spTree>
    <p:extLst>
      <p:ext uri="{BB962C8B-B14F-4D97-AF65-F5344CB8AC3E}">
        <p14:creationId xmlns:p14="http://schemas.microsoft.com/office/powerpoint/2010/main" val="90598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CAAC2AF-B590-4EB7-A4D0-32341DFEB8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C3FBF68-9F18-4235-97A8-6E6AD74A2F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85ABA5A-0753-41D8-8932-4E6822B1B5E2}"/>
              </a:ext>
            </a:extLst>
          </p:cNvPr>
          <p:cNvSpPr>
            <a:spLocks noGrp="1" noChangeArrowheads="1"/>
          </p:cNvSpPr>
          <p:nvPr>
            <p:ph type="sldNum" sz="quarter" idx="12"/>
          </p:nvPr>
        </p:nvSpPr>
        <p:spPr>
          <a:ln/>
        </p:spPr>
        <p:txBody>
          <a:bodyPr/>
          <a:lstStyle>
            <a:lvl1pPr>
              <a:defRPr/>
            </a:lvl1pPr>
          </a:lstStyle>
          <a:p>
            <a:pPr>
              <a:defRPr/>
            </a:pPr>
            <a:fld id="{0D7A3B15-79D8-4069-AC74-A4D878BD7611}" type="slidenum">
              <a:rPr lang="en-US" altLang="en-US"/>
              <a:pPr>
                <a:defRPr/>
              </a:pPr>
              <a:t>‹#›</a:t>
            </a:fld>
            <a:endParaRPr lang="en-US" altLang="en-US" dirty="0"/>
          </a:p>
        </p:txBody>
      </p:sp>
    </p:spTree>
    <p:extLst>
      <p:ext uri="{BB962C8B-B14F-4D97-AF65-F5344CB8AC3E}">
        <p14:creationId xmlns:p14="http://schemas.microsoft.com/office/powerpoint/2010/main" val="76062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F0F5-5FEA-4AA6-8D39-8792AAA5206E}"/>
              </a:ext>
            </a:extLst>
          </p:cNvPr>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757CCD-FF73-47D1-A8BB-F2F4031AB600}"/>
              </a:ext>
            </a:extLst>
          </p:cNvPr>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19070B-1D3F-4CFB-8C44-1679FDF500B4}"/>
              </a:ext>
            </a:extLst>
          </p:cNvPr>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A8B4669-7454-4047-AAEA-9BC2328348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CEA4196-4135-4A47-81D0-000E7CBBC1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A99940B-AEF9-4561-8BA4-45860260D63B}"/>
              </a:ext>
            </a:extLst>
          </p:cNvPr>
          <p:cNvSpPr>
            <a:spLocks noGrp="1" noChangeArrowheads="1"/>
          </p:cNvSpPr>
          <p:nvPr>
            <p:ph type="sldNum" sz="quarter" idx="12"/>
          </p:nvPr>
        </p:nvSpPr>
        <p:spPr>
          <a:ln/>
        </p:spPr>
        <p:txBody>
          <a:bodyPr/>
          <a:lstStyle>
            <a:lvl1pPr>
              <a:defRPr/>
            </a:lvl1pPr>
          </a:lstStyle>
          <a:p>
            <a:pPr>
              <a:defRPr/>
            </a:pPr>
            <a:fld id="{D12F9164-2E89-4538-B473-5078E3FB3267}" type="slidenum">
              <a:rPr lang="en-US" altLang="en-US"/>
              <a:pPr>
                <a:defRPr/>
              </a:pPr>
              <a:t>‹#›</a:t>
            </a:fld>
            <a:endParaRPr lang="en-US" altLang="en-US" dirty="0"/>
          </a:p>
        </p:txBody>
      </p:sp>
    </p:spTree>
    <p:extLst>
      <p:ext uri="{BB962C8B-B14F-4D97-AF65-F5344CB8AC3E}">
        <p14:creationId xmlns:p14="http://schemas.microsoft.com/office/powerpoint/2010/main" val="7574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91CF-C40B-483D-979D-260B2B1516AC}"/>
              </a:ext>
            </a:extLst>
          </p:cNvPr>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8DB1AA-867F-40DD-8086-A2681BDC6BD3}"/>
              </a:ext>
            </a:extLst>
          </p:cNvPr>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a:extLst>
              <a:ext uri="{FF2B5EF4-FFF2-40B4-BE49-F238E27FC236}">
                <a16:creationId xmlns:a16="http://schemas.microsoft.com/office/drawing/2014/main" id="{755D9D27-1786-4FC7-B114-DFD04FE5A834}"/>
              </a:ext>
            </a:extLst>
          </p:cNvPr>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621EF01-BADB-4226-BF92-84135EFFD0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8A3F3FB-2B34-4FE2-84E0-BC1C68D286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8E31A75-6D24-4037-B3F7-E6235F25A0C6}"/>
              </a:ext>
            </a:extLst>
          </p:cNvPr>
          <p:cNvSpPr>
            <a:spLocks noGrp="1" noChangeArrowheads="1"/>
          </p:cNvSpPr>
          <p:nvPr>
            <p:ph type="sldNum" sz="quarter" idx="12"/>
          </p:nvPr>
        </p:nvSpPr>
        <p:spPr>
          <a:ln/>
        </p:spPr>
        <p:txBody>
          <a:bodyPr/>
          <a:lstStyle>
            <a:lvl1pPr>
              <a:defRPr/>
            </a:lvl1pPr>
          </a:lstStyle>
          <a:p>
            <a:pPr>
              <a:defRPr/>
            </a:pPr>
            <a:fld id="{C4D923C2-780D-49CB-9901-D95A2BCBD2C1}" type="slidenum">
              <a:rPr lang="en-US" altLang="en-US"/>
              <a:pPr>
                <a:defRPr/>
              </a:pPr>
              <a:t>‹#›</a:t>
            </a:fld>
            <a:endParaRPr lang="en-US" altLang="en-US" dirty="0"/>
          </a:p>
        </p:txBody>
      </p:sp>
    </p:spTree>
    <p:extLst>
      <p:ext uri="{BB962C8B-B14F-4D97-AF65-F5344CB8AC3E}">
        <p14:creationId xmlns:p14="http://schemas.microsoft.com/office/powerpoint/2010/main" val="291438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078B6D8-26DC-450B-893B-1A8C6D5EDCFC}"/>
              </a:ext>
            </a:extLst>
          </p:cNvPr>
          <p:cNvSpPr>
            <a:spLocks noGrp="1" noChangeArrowheads="1"/>
          </p:cNvSpPr>
          <p:nvPr>
            <p:ph type="title"/>
          </p:nvPr>
        </p:nvSpPr>
        <p:spPr bwMode="auto">
          <a:xfrm>
            <a:off x="3292475" y="2925763"/>
            <a:ext cx="3730625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5F261E0-37DD-481D-A924-99E70E69180B}"/>
              </a:ext>
            </a:extLst>
          </p:cNvPr>
          <p:cNvSpPr>
            <a:spLocks noGrp="1" noChangeArrowheads="1"/>
          </p:cNvSpPr>
          <p:nvPr>
            <p:ph type="body" idx="1"/>
          </p:nvPr>
        </p:nvSpPr>
        <p:spPr bwMode="auto">
          <a:xfrm>
            <a:off x="3292475" y="9509125"/>
            <a:ext cx="37306250"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0DF2E2-E4A3-4155-8780-568A9343E772}"/>
              </a:ext>
            </a:extLst>
          </p:cNvPr>
          <p:cNvSpPr>
            <a:spLocks noGrp="1" noChangeArrowheads="1"/>
          </p:cNvSpPr>
          <p:nvPr>
            <p:ph type="dt" sz="half" idx="2"/>
          </p:nvPr>
        </p:nvSpPr>
        <p:spPr bwMode="auto">
          <a:xfrm>
            <a:off x="3292475"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defTabSz="4389438">
              <a:defRPr sz="6700" dirty="0"/>
            </a:lvl1pPr>
          </a:lstStyle>
          <a:p>
            <a:pPr>
              <a:defRPr/>
            </a:pPr>
            <a:endParaRPr lang="en-US" altLang="en-US"/>
          </a:p>
        </p:txBody>
      </p:sp>
      <p:sp>
        <p:nvSpPr>
          <p:cNvPr id="1029" name="Rectangle 5">
            <a:extLst>
              <a:ext uri="{FF2B5EF4-FFF2-40B4-BE49-F238E27FC236}">
                <a16:creationId xmlns:a16="http://schemas.microsoft.com/office/drawing/2014/main" id="{751AE23F-8FFA-40A6-B880-CB1DA8810EA3}"/>
              </a:ext>
            </a:extLst>
          </p:cNvPr>
          <p:cNvSpPr>
            <a:spLocks noGrp="1" noChangeArrowheads="1"/>
          </p:cNvSpPr>
          <p:nvPr>
            <p:ph type="ftr" sz="quarter" idx="3"/>
          </p:nvPr>
        </p:nvSpPr>
        <p:spPr bwMode="auto">
          <a:xfrm>
            <a:off x="14995525" y="29992638"/>
            <a:ext cx="1390015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ctr" defTabSz="4389438">
              <a:defRPr sz="6700" dirty="0"/>
            </a:lvl1pPr>
          </a:lstStyle>
          <a:p>
            <a:pPr>
              <a:defRPr/>
            </a:pPr>
            <a:endParaRPr lang="en-US" altLang="en-US"/>
          </a:p>
        </p:txBody>
      </p:sp>
      <p:sp>
        <p:nvSpPr>
          <p:cNvPr id="1030" name="Rectangle 6">
            <a:extLst>
              <a:ext uri="{FF2B5EF4-FFF2-40B4-BE49-F238E27FC236}">
                <a16:creationId xmlns:a16="http://schemas.microsoft.com/office/drawing/2014/main" id="{A350EF96-6E81-49A5-A3DD-8E4EA868E60B}"/>
              </a:ext>
            </a:extLst>
          </p:cNvPr>
          <p:cNvSpPr>
            <a:spLocks noGrp="1" noChangeArrowheads="1"/>
          </p:cNvSpPr>
          <p:nvPr>
            <p:ph type="sldNum" sz="quarter" idx="4"/>
          </p:nvPr>
        </p:nvSpPr>
        <p:spPr bwMode="auto">
          <a:xfrm>
            <a:off x="31454725"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r" defTabSz="4389438">
              <a:defRPr sz="6700"/>
            </a:lvl1pPr>
          </a:lstStyle>
          <a:p>
            <a:pPr>
              <a:defRPr/>
            </a:pPr>
            <a:fld id="{86D10965-B749-4338-9778-ABFDA952079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kern="12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2pPr>
      <a:lvl3pPr algn="ctr" defTabSz="4389438" rtl="0" eaLnBrk="0" fontAlgn="base" hangingPunct="0">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3pPr>
      <a:lvl4pPr algn="ctr" defTabSz="4389438" rtl="0" eaLnBrk="0" fontAlgn="base" hangingPunct="0">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4pPr>
      <a:lvl5pPr algn="ctr" defTabSz="4389438" rtl="0" eaLnBrk="0" fontAlgn="base" hangingPunct="0">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5pPr>
      <a:lvl6pPr marL="4572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6pPr>
      <a:lvl7pPr marL="9144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7pPr>
      <a:lvl8pPr marL="13716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8pPr>
      <a:lvl9pPr marL="18288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9pPr>
    </p:titleStyle>
    <p:bodyStyle>
      <a:lvl1pPr marL="1646238" indent="-1646238" algn="l" defTabSz="4389438" rtl="0" eaLnBrk="0" fontAlgn="base" hangingPunct="0">
        <a:spcBef>
          <a:spcPct val="20000"/>
        </a:spcBef>
        <a:spcAft>
          <a:spcPct val="0"/>
        </a:spcAft>
        <a:buChar char="•"/>
        <a:defRPr sz="15400" kern="12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kern="1200">
          <a:solidFill>
            <a:schemeClr val="tx1"/>
          </a:solidFill>
          <a:latin typeface="+mn-lt"/>
          <a:ea typeface="+mn-ea"/>
          <a:cs typeface="+mn-cs"/>
        </a:defRPr>
      </a:lvl2pPr>
      <a:lvl3pPr marL="5486400" indent="-1096963" algn="l" defTabSz="4389438" rtl="0" eaLnBrk="0" fontAlgn="base" hangingPunct="0">
        <a:spcBef>
          <a:spcPct val="20000"/>
        </a:spcBef>
        <a:spcAft>
          <a:spcPct val="0"/>
        </a:spcAft>
        <a:buChar char="•"/>
        <a:defRPr sz="11500" kern="1200">
          <a:solidFill>
            <a:schemeClr val="tx1"/>
          </a:solidFill>
          <a:latin typeface="+mn-lt"/>
          <a:ea typeface="+mn-ea"/>
          <a:cs typeface="+mn-cs"/>
        </a:defRPr>
      </a:lvl3pPr>
      <a:lvl4pPr marL="7680325"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4pPr>
      <a:lvl5pPr marL="9875838"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0A9DBC6F-2466-4F03-93BE-BC15231C7285}"/>
              </a:ext>
            </a:extLst>
          </p:cNvPr>
          <p:cNvSpPr>
            <a:spLocks noChangeArrowheads="1"/>
          </p:cNvSpPr>
          <p:nvPr/>
        </p:nvSpPr>
        <p:spPr bwMode="auto">
          <a:xfrm>
            <a:off x="10210800" y="1981200"/>
            <a:ext cx="31623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38840" tIns="219422" rIns="438840" bIns="219422"/>
          <a:lstStyle>
            <a:lvl1pPr defTabSz="4389438">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3565525" indent="-1371600" defTabSz="4389438">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5486400" indent="-1096963" defTabSz="4389438">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7680325"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9875838"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10333038"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10790238"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11247438"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11704638"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600" b="1" dirty="0">
                <a:solidFill>
                  <a:schemeClr val="tx2"/>
                </a:solidFill>
              </a:rPr>
              <a:t>Machine Learning Models to Predict Multi-class Protein Classifications</a:t>
            </a:r>
            <a:br>
              <a:rPr lang="en-US" altLang="en-US" sz="6600" dirty="0">
                <a:solidFill>
                  <a:schemeClr val="tx2"/>
                </a:solidFill>
              </a:rPr>
            </a:br>
            <a:r>
              <a:rPr lang="en-US" altLang="en-US" sz="4800" dirty="0">
                <a:solidFill>
                  <a:schemeClr val="tx2"/>
                </a:solidFill>
              </a:rPr>
              <a:t>Yash Parikh, Eman Abdelfattah</a:t>
            </a:r>
          </a:p>
          <a:p>
            <a:pPr eaLnBrk="1" hangingPunct="1">
              <a:spcBef>
                <a:spcPct val="0"/>
              </a:spcBef>
              <a:buFontTx/>
              <a:buNone/>
            </a:pPr>
            <a:r>
              <a:rPr lang="en-US" altLang="en-US" sz="4800" dirty="0">
                <a:solidFill>
                  <a:schemeClr val="tx2"/>
                </a:solidFill>
              </a:rPr>
              <a:t>School of Theoretical &amp; Applied Science, Ramapo College of New Jersey, Mahwah, NJ, 07430</a:t>
            </a:r>
            <a:endParaRPr lang="en-US" altLang="en-US" sz="21100" dirty="0">
              <a:solidFill>
                <a:schemeClr val="tx2"/>
              </a:solidFill>
            </a:endParaRPr>
          </a:p>
        </p:txBody>
      </p:sp>
      <p:sp>
        <p:nvSpPr>
          <p:cNvPr id="3075" name="Rectangle 5">
            <a:extLst>
              <a:ext uri="{FF2B5EF4-FFF2-40B4-BE49-F238E27FC236}">
                <a16:creationId xmlns:a16="http://schemas.microsoft.com/office/drawing/2014/main" id="{FC2E873C-8DD1-41A6-A8EF-1900E3E3FC19}"/>
              </a:ext>
            </a:extLst>
          </p:cNvPr>
          <p:cNvSpPr>
            <a:spLocks noChangeArrowheads="1"/>
          </p:cNvSpPr>
          <p:nvPr/>
        </p:nvSpPr>
        <p:spPr bwMode="auto">
          <a:xfrm>
            <a:off x="0" y="31546800"/>
            <a:ext cx="43891200" cy="1371600"/>
          </a:xfrm>
          <a:prstGeom prst="rect">
            <a:avLst/>
          </a:prstGeom>
          <a:solidFill>
            <a:srgbClr val="E1E1E1"/>
          </a:solidFill>
          <a:ln>
            <a:noFill/>
          </a:ln>
          <a:extLst>
            <a:ext uri="{91240B29-F687-4F45-9708-019B960494DF}">
              <a14:hiddenLine xmlns:a14="http://schemas.microsoft.com/office/drawing/2010/main" w="9525">
                <a:solidFill>
                  <a:schemeClr val="tx1"/>
                </a:solidFill>
                <a:miter lim="800000"/>
                <a:headEnd/>
                <a:tailEnd/>
              </a14:hiddenLine>
            </a:ext>
          </a:extLst>
        </p:spPr>
        <p:txBody>
          <a:bodyPr lIns="438840" tIns="219422" rIns="438840" bIns="219422"/>
          <a:lstStyle>
            <a:lvl1pPr defTabSz="4389438">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2193925" indent="-1371600" defTabSz="4389438">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4389438" indent="-1096963" defTabSz="4389438">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6583363"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8778875"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92360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96932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101504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106076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6700"/>
          </a:p>
        </p:txBody>
      </p:sp>
      <p:sp>
        <p:nvSpPr>
          <p:cNvPr id="3076" name="Rectangle 7">
            <a:extLst>
              <a:ext uri="{FF2B5EF4-FFF2-40B4-BE49-F238E27FC236}">
                <a16:creationId xmlns:a16="http://schemas.microsoft.com/office/drawing/2014/main" id="{DBD4D752-71F3-4742-8567-C8A0853738A9}"/>
              </a:ext>
            </a:extLst>
          </p:cNvPr>
          <p:cNvSpPr>
            <a:spLocks noChangeArrowheads="1"/>
          </p:cNvSpPr>
          <p:nvPr/>
        </p:nvSpPr>
        <p:spPr bwMode="auto">
          <a:xfrm>
            <a:off x="0" y="0"/>
            <a:ext cx="43891200" cy="1371600"/>
          </a:xfrm>
          <a:prstGeom prst="rect">
            <a:avLst/>
          </a:prstGeom>
          <a:solidFill>
            <a:srgbClr val="E1E1E1"/>
          </a:solidFill>
          <a:ln>
            <a:noFill/>
          </a:ln>
          <a:extLst>
            <a:ext uri="{91240B29-F687-4F45-9708-019B960494DF}">
              <a14:hiddenLine xmlns:a14="http://schemas.microsoft.com/office/drawing/2010/main" w="9525">
                <a:solidFill>
                  <a:schemeClr val="tx1"/>
                </a:solidFill>
                <a:miter lim="800000"/>
                <a:headEnd/>
                <a:tailEnd/>
              </a14:hiddenLine>
            </a:ext>
          </a:extLst>
        </p:spPr>
        <p:txBody>
          <a:bodyPr lIns="438840" tIns="219422" rIns="438840" bIns="219422"/>
          <a:lstStyle>
            <a:lvl1pPr defTabSz="4389438">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2193925" indent="-1371600" defTabSz="4389438">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4389438" indent="-1096963" defTabSz="4389438">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6583363"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8778875"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92360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96932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101504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106076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6700"/>
          </a:p>
        </p:txBody>
      </p:sp>
      <p:sp>
        <p:nvSpPr>
          <p:cNvPr id="3077" name="Rectangle 8">
            <a:extLst>
              <a:ext uri="{FF2B5EF4-FFF2-40B4-BE49-F238E27FC236}">
                <a16:creationId xmlns:a16="http://schemas.microsoft.com/office/drawing/2014/main" id="{D2DC6260-F95F-4827-BBDA-BDF80E8E26F4}"/>
              </a:ext>
            </a:extLst>
          </p:cNvPr>
          <p:cNvSpPr>
            <a:spLocks noChangeArrowheads="1"/>
          </p:cNvSpPr>
          <p:nvPr/>
        </p:nvSpPr>
        <p:spPr bwMode="auto">
          <a:xfrm>
            <a:off x="0" y="0"/>
            <a:ext cx="1371600" cy="32918400"/>
          </a:xfrm>
          <a:prstGeom prst="rect">
            <a:avLst/>
          </a:prstGeom>
          <a:solidFill>
            <a:srgbClr val="E1E1E1"/>
          </a:solidFill>
          <a:ln>
            <a:noFill/>
          </a:ln>
          <a:extLst>
            <a:ext uri="{91240B29-F687-4F45-9708-019B960494DF}">
              <a14:hiddenLine xmlns:a14="http://schemas.microsoft.com/office/drawing/2010/main" w="9525">
                <a:solidFill>
                  <a:schemeClr val="tx1"/>
                </a:solidFill>
                <a:miter lim="800000"/>
                <a:headEnd/>
                <a:tailEnd/>
              </a14:hiddenLine>
            </a:ext>
          </a:extLst>
        </p:spPr>
        <p:txBody>
          <a:bodyPr lIns="438840" tIns="219422" rIns="438840" bIns="219422"/>
          <a:lstStyle>
            <a:lvl1pPr defTabSz="4389438">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2193925" indent="-1371600" defTabSz="4389438">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4389438" indent="-1096963" defTabSz="4389438">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6583363"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8778875"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92360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96932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101504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106076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6700"/>
          </a:p>
        </p:txBody>
      </p:sp>
      <p:sp>
        <p:nvSpPr>
          <p:cNvPr id="3078" name="Rectangle 9">
            <a:extLst>
              <a:ext uri="{FF2B5EF4-FFF2-40B4-BE49-F238E27FC236}">
                <a16:creationId xmlns:a16="http://schemas.microsoft.com/office/drawing/2014/main" id="{C1A4B1DD-1A9D-4B25-82D2-EDB137AF5528}"/>
              </a:ext>
            </a:extLst>
          </p:cNvPr>
          <p:cNvSpPr>
            <a:spLocks noChangeArrowheads="1"/>
          </p:cNvSpPr>
          <p:nvPr/>
        </p:nvSpPr>
        <p:spPr bwMode="auto">
          <a:xfrm>
            <a:off x="42519600" y="0"/>
            <a:ext cx="1371600" cy="32918400"/>
          </a:xfrm>
          <a:prstGeom prst="rect">
            <a:avLst/>
          </a:prstGeom>
          <a:solidFill>
            <a:srgbClr val="E1E1E1"/>
          </a:solidFill>
          <a:ln>
            <a:noFill/>
          </a:ln>
          <a:extLst>
            <a:ext uri="{91240B29-F687-4F45-9708-019B960494DF}">
              <a14:hiddenLine xmlns:a14="http://schemas.microsoft.com/office/drawing/2010/main" w="9525">
                <a:solidFill>
                  <a:schemeClr val="tx1"/>
                </a:solidFill>
                <a:miter lim="800000"/>
                <a:headEnd/>
                <a:tailEnd/>
              </a14:hiddenLine>
            </a:ext>
          </a:extLst>
        </p:spPr>
        <p:txBody>
          <a:bodyPr lIns="438840" tIns="219422" rIns="438840" bIns="219422"/>
          <a:lstStyle>
            <a:lvl1pPr defTabSz="4389438">
              <a:spcBef>
                <a:spcPct val="20000"/>
              </a:spcBef>
              <a:buChar char="•"/>
              <a:defRPr sz="15400">
                <a:solidFill>
                  <a:schemeClr val="tx1"/>
                </a:solidFill>
                <a:latin typeface="Arial" panose="020B0604020202020204" pitchFamily="34" charset="0"/>
                <a:ea typeface="ＭＳ Ｐゴシック" panose="020B0600070205080204" pitchFamily="34" charset="-128"/>
              </a:defRPr>
            </a:lvl1pPr>
            <a:lvl2pPr marL="2193925" indent="-1371600" defTabSz="4389438">
              <a:spcBef>
                <a:spcPct val="20000"/>
              </a:spcBef>
              <a:buChar char="–"/>
              <a:defRPr sz="13400">
                <a:solidFill>
                  <a:schemeClr val="tx1"/>
                </a:solidFill>
                <a:latin typeface="Arial" panose="020B0604020202020204" pitchFamily="34" charset="0"/>
                <a:ea typeface="ＭＳ Ｐゴシック" panose="020B0600070205080204" pitchFamily="34" charset="-128"/>
              </a:defRPr>
            </a:lvl2pPr>
            <a:lvl3pPr marL="4389438" indent="-1096963" defTabSz="4389438">
              <a:spcBef>
                <a:spcPct val="20000"/>
              </a:spcBef>
              <a:buChar char="•"/>
              <a:defRPr sz="11500">
                <a:solidFill>
                  <a:schemeClr val="tx1"/>
                </a:solidFill>
                <a:latin typeface="Arial" panose="020B0604020202020204" pitchFamily="34" charset="0"/>
                <a:ea typeface="ＭＳ Ｐゴシック" panose="020B0600070205080204" pitchFamily="34" charset="-128"/>
              </a:defRPr>
            </a:lvl3pPr>
            <a:lvl4pPr marL="6583363"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4pPr>
            <a:lvl5pPr marL="8778875" indent="-1096963" defTabSz="4389438">
              <a:spcBef>
                <a:spcPct val="20000"/>
              </a:spcBef>
              <a:buChar char="»"/>
              <a:defRPr sz="9600">
                <a:solidFill>
                  <a:schemeClr val="tx1"/>
                </a:solidFill>
                <a:latin typeface="Arial" panose="020B0604020202020204" pitchFamily="34" charset="0"/>
                <a:ea typeface="ＭＳ Ｐゴシック" panose="020B0600070205080204" pitchFamily="34" charset="-128"/>
              </a:defRPr>
            </a:lvl5pPr>
            <a:lvl6pPr marL="92360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6pPr>
            <a:lvl7pPr marL="96932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7pPr>
            <a:lvl8pPr marL="101504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8pPr>
            <a:lvl9pPr marL="10607675" indent="-1096963" defTabSz="4389438" eaLnBrk="0" fontAlgn="base" hangingPunct="0">
              <a:spcBef>
                <a:spcPct val="20000"/>
              </a:spcBef>
              <a:spcAft>
                <a:spcPct val="0"/>
              </a:spcAft>
              <a:buChar char="»"/>
              <a:defRPr sz="96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6700"/>
          </a:p>
        </p:txBody>
      </p:sp>
      <p:sp>
        <p:nvSpPr>
          <p:cNvPr id="3079" name="Rectangle 11">
            <a:extLst>
              <a:ext uri="{FF2B5EF4-FFF2-40B4-BE49-F238E27FC236}">
                <a16:creationId xmlns:a16="http://schemas.microsoft.com/office/drawing/2014/main" id="{81492D03-3913-44E6-A98E-71D3D36B8E1F}"/>
              </a:ext>
            </a:extLst>
          </p:cNvPr>
          <p:cNvSpPr>
            <a:spLocks noChangeArrowheads="1"/>
          </p:cNvSpPr>
          <p:nvPr/>
        </p:nvSpPr>
        <p:spPr bwMode="auto">
          <a:xfrm>
            <a:off x="1793657" y="13880865"/>
            <a:ext cx="27077989" cy="17254955"/>
          </a:xfrm>
          <a:prstGeom prst="rect">
            <a:avLst/>
          </a:prstGeom>
          <a:gradFill flip="none" rotWithShape="1">
            <a:gsLst>
              <a:gs pos="21000">
                <a:srgbClr val="800000"/>
              </a:gs>
              <a:gs pos="100000">
                <a:srgbClr val="B97777"/>
              </a:gs>
              <a:gs pos="100000">
                <a:srgbClr val="800000">
                  <a:tint val="23500"/>
                  <a:satMod val="160000"/>
                </a:srgbClr>
              </a:gs>
            </a:gsLst>
            <a:path path="circle">
              <a:fillToRect r="100000" b="100000"/>
            </a:path>
            <a:tileRect l="-100000" t="-100000"/>
          </a:gradFill>
          <a:ln>
            <a:solidFill>
              <a:srgbClr val="800000"/>
            </a:solidFill>
            <a:headEnd/>
            <a:tailEnd/>
          </a:ln>
        </p:spPr>
        <p:style>
          <a:lnRef idx="0">
            <a:schemeClr val="accent1"/>
          </a:lnRef>
          <a:fillRef idx="3">
            <a:schemeClr val="accent1"/>
          </a:fillRef>
          <a:effectRef idx="3">
            <a:schemeClr val="accent1"/>
          </a:effectRef>
          <a:fontRef idx="minor">
            <a:schemeClr val="lt1"/>
          </a:fontRef>
        </p:style>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b="1" dirty="0">
                <a:solidFill>
                  <a:schemeClr val="accent3"/>
                </a:solidFill>
              </a:rPr>
              <a:t>Experimental Results:</a:t>
            </a:r>
          </a:p>
          <a:p>
            <a:endParaRPr lang="en-US" altLang="en-US" sz="4800" b="1" dirty="0"/>
          </a:p>
          <a:p>
            <a:endParaRPr lang="en-US" altLang="en-US" sz="4800" b="1" dirty="0"/>
          </a:p>
        </p:txBody>
      </p:sp>
      <p:sp>
        <p:nvSpPr>
          <p:cNvPr id="3080" name="Rectangle 16">
            <a:extLst>
              <a:ext uri="{FF2B5EF4-FFF2-40B4-BE49-F238E27FC236}">
                <a16:creationId xmlns:a16="http://schemas.microsoft.com/office/drawing/2014/main" id="{3351854D-1AE3-402F-8E84-467F26695618}"/>
              </a:ext>
            </a:extLst>
          </p:cNvPr>
          <p:cNvSpPr>
            <a:spLocks noChangeArrowheads="1"/>
          </p:cNvSpPr>
          <p:nvPr/>
        </p:nvSpPr>
        <p:spPr bwMode="auto">
          <a:xfrm>
            <a:off x="5419725" y="70072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081" name="Picture 60" descr="Ramapologo-multicolor">
            <a:extLst>
              <a:ext uri="{FF2B5EF4-FFF2-40B4-BE49-F238E27FC236}">
                <a16:creationId xmlns:a16="http://schemas.microsoft.com/office/drawing/2014/main" id="{C3ED904F-7324-4EE2-A0AC-302411B78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76962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22">
            <a:extLst>
              <a:ext uri="{FF2B5EF4-FFF2-40B4-BE49-F238E27FC236}">
                <a16:creationId xmlns:a16="http://schemas.microsoft.com/office/drawing/2014/main" id="{D347358A-C02D-4505-AFB0-A84DB7FECF34}"/>
              </a:ext>
            </a:extLst>
          </p:cNvPr>
          <p:cNvSpPr>
            <a:spLocks noChangeArrowheads="1"/>
          </p:cNvSpPr>
          <p:nvPr/>
        </p:nvSpPr>
        <p:spPr bwMode="auto">
          <a:xfrm>
            <a:off x="1793657" y="5370317"/>
            <a:ext cx="12543849" cy="8182906"/>
          </a:xfrm>
          <a:prstGeom prst="rect">
            <a:avLst/>
          </a:prstGeom>
          <a:gradFill flip="none" rotWithShape="1">
            <a:gsLst>
              <a:gs pos="24000">
                <a:srgbClr val="800000"/>
              </a:gs>
              <a:gs pos="100000">
                <a:srgbClr val="800000">
                  <a:tint val="44500"/>
                  <a:satMod val="160000"/>
                </a:srgbClr>
              </a:gs>
              <a:gs pos="100000">
                <a:srgbClr val="800000">
                  <a:tint val="23500"/>
                  <a:satMod val="160000"/>
                </a:srgbClr>
              </a:gs>
            </a:gsLst>
            <a:lin ang="18900000" scaled="1"/>
            <a:tileRect/>
          </a:gradFill>
          <a:ln>
            <a:solidFill>
              <a:srgbClr val="800000"/>
            </a:solidFill>
            <a:headEnd/>
            <a:tailEnd/>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US" altLang="en-US" sz="4000" b="1" dirty="0">
                <a:solidFill>
                  <a:schemeClr val="bg1"/>
                </a:solidFill>
              </a:rPr>
              <a:t>Abstract:</a:t>
            </a:r>
          </a:p>
          <a:p>
            <a:pPr algn="just"/>
            <a:endParaRPr lang="en-US" altLang="en-US" sz="4000" dirty="0"/>
          </a:p>
          <a:p>
            <a:pPr algn="just"/>
            <a:endParaRPr lang="en-US" altLang="en-US" sz="3600" dirty="0"/>
          </a:p>
        </p:txBody>
      </p:sp>
      <p:sp>
        <p:nvSpPr>
          <p:cNvPr id="3083" name="Rectangle 26">
            <a:extLst>
              <a:ext uri="{FF2B5EF4-FFF2-40B4-BE49-F238E27FC236}">
                <a16:creationId xmlns:a16="http://schemas.microsoft.com/office/drawing/2014/main" id="{50EF1880-C512-4FB1-97E3-C487A19EFAC8}"/>
              </a:ext>
            </a:extLst>
          </p:cNvPr>
          <p:cNvSpPr>
            <a:spLocks noChangeArrowheads="1"/>
          </p:cNvSpPr>
          <p:nvPr/>
        </p:nvSpPr>
        <p:spPr bwMode="auto">
          <a:xfrm>
            <a:off x="29184600" y="19434175"/>
            <a:ext cx="12800013" cy="11804650"/>
          </a:xfrm>
          <a:prstGeom prst="rect">
            <a:avLst/>
          </a:prstGeom>
          <a:gradFill>
            <a:gsLst>
              <a:gs pos="0">
                <a:srgbClr val="7F323C"/>
              </a:gs>
              <a:gs pos="30000">
                <a:srgbClr val="800000"/>
              </a:gs>
              <a:gs pos="100000">
                <a:srgbClr val="800000">
                  <a:tint val="44500"/>
                  <a:satMod val="160000"/>
                </a:srgbClr>
              </a:gs>
              <a:gs pos="100000">
                <a:srgbClr val="800000">
                  <a:tint val="23500"/>
                  <a:satMod val="160000"/>
                </a:srgbClr>
              </a:gs>
            </a:gsLst>
            <a:lin ang="18900000" scaled="1"/>
          </a:gradFill>
          <a:ln w="9525">
            <a:solidFill>
              <a:srgbClr val="6C0600"/>
            </a:solidFill>
            <a:miter lim="800000"/>
            <a:headEnd/>
            <a:tailEnd/>
          </a:ln>
        </p:spPr>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b="1" dirty="0">
                <a:solidFill>
                  <a:schemeClr val="bg1"/>
                </a:solidFill>
              </a:rPr>
              <a:t>References:</a:t>
            </a:r>
          </a:p>
          <a:p>
            <a:endParaRPr lang="en-US" altLang="en-US" sz="2000" b="1" dirty="0"/>
          </a:p>
          <a:p>
            <a:endParaRPr lang="en-US" altLang="en-US" sz="2000" b="1" dirty="0"/>
          </a:p>
          <a:p>
            <a:endParaRPr lang="en-US" altLang="en-US" sz="2000" b="1" dirty="0"/>
          </a:p>
        </p:txBody>
      </p:sp>
      <p:sp>
        <p:nvSpPr>
          <p:cNvPr id="3084" name="Rectangle 29">
            <a:extLst>
              <a:ext uri="{FF2B5EF4-FFF2-40B4-BE49-F238E27FC236}">
                <a16:creationId xmlns:a16="http://schemas.microsoft.com/office/drawing/2014/main" id="{4FE9DACE-B258-470E-AD06-12ECCA2F1C74}"/>
              </a:ext>
            </a:extLst>
          </p:cNvPr>
          <p:cNvSpPr>
            <a:spLocks noChangeArrowheads="1"/>
          </p:cNvSpPr>
          <p:nvPr/>
        </p:nvSpPr>
        <p:spPr bwMode="auto">
          <a:xfrm>
            <a:off x="14757400" y="5373491"/>
            <a:ext cx="14114246" cy="8182906"/>
          </a:xfrm>
          <a:prstGeom prst="rect">
            <a:avLst/>
          </a:prstGeom>
          <a:gradFill flip="none" rotWithShape="1">
            <a:gsLst>
              <a:gs pos="16000">
                <a:srgbClr val="800000"/>
              </a:gs>
              <a:gs pos="100000">
                <a:srgbClr val="800000">
                  <a:tint val="44500"/>
                  <a:satMod val="160000"/>
                </a:srgbClr>
              </a:gs>
              <a:gs pos="100000">
                <a:srgbClr val="800000">
                  <a:tint val="23500"/>
                  <a:satMod val="160000"/>
                </a:srgbClr>
              </a:gs>
            </a:gsLst>
            <a:lin ang="18900000" scaled="1"/>
            <a:tileRect/>
          </a:gradFill>
          <a:ln>
            <a:solidFill>
              <a:srgbClr val="6C0600"/>
            </a:solidFill>
            <a:headEnd/>
            <a:tailEnd/>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b="1" dirty="0">
                <a:solidFill>
                  <a:schemeClr val="accent3"/>
                </a:solidFill>
              </a:rPr>
              <a:t>Dataset Description:</a:t>
            </a:r>
          </a:p>
          <a:p>
            <a:endParaRPr lang="en-US" altLang="en-US" sz="4800" b="1" dirty="0"/>
          </a:p>
          <a:p>
            <a:endParaRPr lang="en-US" altLang="en-US" sz="4000" dirty="0"/>
          </a:p>
        </p:txBody>
      </p:sp>
      <p:sp>
        <p:nvSpPr>
          <p:cNvPr id="3085" name="Rectangle 31">
            <a:extLst>
              <a:ext uri="{FF2B5EF4-FFF2-40B4-BE49-F238E27FC236}">
                <a16:creationId xmlns:a16="http://schemas.microsoft.com/office/drawing/2014/main" id="{5976EF5B-BF0B-4B8B-B510-B43E561B1021}"/>
              </a:ext>
            </a:extLst>
          </p:cNvPr>
          <p:cNvSpPr>
            <a:spLocks noChangeArrowheads="1"/>
          </p:cNvSpPr>
          <p:nvPr/>
        </p:nvSpPr>
        <p:spPr bwMode="auto">
          <a:xfrm>
            <a:off x="29184599" y="11066463"/>
            <a:ext cx="12800013" cy="8008937"/>
          </a:xfrm>
          <a:prstGeom prst="rect">
            <a:avLst/>
          </a:prstGeom>
          <a:gradFill>
            <a:gsLst>
              <a:gs pos="0">
                <a:srgbClr val="7F323C"/>
              </a:gs>
              <a:gs pos="15000">
                <a:srgbClr val="800000"/>
              </a:gs>
              <a:gs pos="100000">
                <a:srgbClr val="800000">
                  <a:tint val="44500"/>
                  <a:satMod val="160000"/>
                </a:srgbClr>
              </a:gs>
              <a:gs pos="100000">
                <a:srgbClr val="800000">
                  <a:tint val="23500"/>
                  <a:satMod val="160000"/>
                </a:srgbClr>
              </a:gs>
            </a:gsLst>
            <a:lin ang="18900000" scaled="1"/>
          </a:gradFill>
          <a:ln w="9525">
            <a:solidFill>
              <a:srgbClr val="6C0600"/>
            </a:solidFill>
            <a:miter lim="800000"/>
            <a:headEnd/>
            <a:tailEnd/>
          </a:ln>
        </p:spPr>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b="1" dirty="0">
                <a:solidFill>
                  <a:schemeClr val="bg1"/>
                </a:solidFill>
              </a:rPr>
              <a:t>Conclusion:</a:t>
            </a:r>
          </a:p>
          <a:p>
            <a:endParaRPr lang="en-US" altLang="en-US" sz="4800" b="1" dirty="0"/>
          </a:p>
          <a:p>
            <a:endParaRPr lang="en-US" altLang="en-US" sz="4000" dirty="0"/>
          </a:p>
        </p:txBody>
      </p:sp>
      <p:sp>
        <p:nvSpPr>
          <p:cNvPr id="3086" name="Rectangle 29">
            <a:extLst>
              <a:ext uri="{FF2B5EF4-FFF2-40B4-BE49-F238E27FC236}">
                <a16:creationId xmlns:a16="http://schemas.microsoft.com/office/drawing/2014/main" id="{60F38402-4557-45CB-B602-8369FA39CAAA}"/>
              </a:ext>
            </a:extLst>
          </p:cNvPr>
          <p:cNvSpPr>
            <a:spLocks noChangeArrowheads="1"/>
          </p:cNvSpPr>
          <p:nvPr/>
        </p:nvSpPr>
        <p:spPr bwMode="auto">
          <a:xfrm>
            <a:off x="29136974" y="5486400"/>
            <a:ext cx="12847639" cy="5221288"/>
          </a:xfrm>
          <a:prstGeom prst="rect">
            <a:avLst/>
          </a:prstGeom>
          <a:gradFill flip="none" rotWithShape="1">
            <a:gsLst>
              <a:gs pos="0">
                <a:srgbClr val="7F323C"/>
              </a:gs>
              <a:gs pos="0">
                <a:srgbClr val="800000"/>
              </a:gs>
              <a:gs pos="100000">
                <a:srgbClr val="800000">
                  <a:tint val="44500"/>
                  <a:satMod val="160000"/>
                </a:srgbClr>
              </a:gs>
              <a:gs pos="100000">
                <a:srgbClr val="800000">
                  <a:tint val="23500"/>
                  <a:satMod val="160000"/>
                </a:srgbClr>
              </a:gs>
            </a:gsLst>
            <a:lin ang="18900000" scaled="1"/>
            <a:tileRect/>
          </a:gradFill>
          <a:ln w="9525">
            <a:solidFill>
              <a:srgbClr val="6C0600"/>
            </a:solidFill>
            <a:miter lim="800000"/>
            <a:headEnd/>
            <a:tailEnd/>
          </a:ln>
        </p:spPr>
        <p:txBody>
          <a:bodyPr wrap="none" lIns="438912" tIns="438912" rIns="438912" bIns="438912"/>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4000"/>
          </a:p>
        </p:txBody>
      </p:sp>
      <p:sp>
        <p:nvSpPr>
          <p:cNvPr id="3087" name="Rectangle 25">
            <a:extLst>
              <a:ext uri="{FF2B5EF4-FFF2-40B4-BE49-F238E27FC236}">
                <a16:creationId xmlns:a16="http://schemas.microsoft.com/office/drawing/2014/main" id="{A902CC48-0862-4031-A3ED-853CBE68C1BE}"/>
              </a:ext>
            </a:extLst>
          </p:cNvPr>
          <p:cNvSpPr>
            <a:spLocks noChangeArrowheads="1"/>
          </p:cNvSpPr>
          <p:nvPr/>
        </p:nvSpPr>
        <p:spPr bwMode="auto">
          <a:xfrm>
            <a:off x="29519346" y="5818187"/>
            <a:ext cx="2465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b="1" dirty="0">
                <a:solidFill>
                  <a:schemeClr val="bg1"/>
                </a:solidFill>
              </a:rPr>
              <a:t>Analysis:</a:t>
            </a:r>
          </a:p>
        </p:txBody>
      </p:sp>
      <p:sp>
        <p:nvSpPr>
          <p:cNvPr id="3088" name="TextBox 2">
            <a:extLst>
              <a:ext uri="{FF2B5EF4-FFF2-40B4-BE49-F238E27FC236}">
                <a16:creationId xmlns:a16="http://schemas.microsoft.com/office/drawing/2014/main" id="{AB908F1F-DB1E-45BF-B0FA-9541DD409718}"/>
              </a:ext>
            </a:extLst>
          </p:cNvPr>
          <p:cNvSpPr txBox="1">
            <a:spLocks noChangeArrowheads="1"/>
          </p:cNvSpPr>
          <p:nvPr/>
        </p:nvSpPr>
        <p:spPr bwMode="auto">
          <a:xfrm>
            <a:off x="2294623" y="6482438"/>
            <a:ext cx="11430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US" altLang="en-US" sz="3600" dirty="0">
                <a:solidFill>
                  <a:schemeClr val="bg1"/>
                </a:solidFill>
              </a:rPr>
              <a:t>This work investigates three machine learning models and a comparison was conducted using different performance measures to determine which algorithm would effectively predict protein classifications based on residue count, structure of molecular weight, and protein sequences. Decision Trees, Random Forests and Extra Trees models are applied on a structural protein sequences dataset. Based on the experiments that were conducted on these models, it was demonstrated that Extra Trees model had comparable results but marginally better than the Decision Trees and Random Forests models.</a:t>
            </a:r>
          </a:p>
        </p:txBody>
      </p:sp>
      <p:sp>
        <p:nvSpPr>
          <p:cNvPr id="3089" name="TextBox 4">
            <a:extLst>
              <a:ext uri="{FF2B5EF4-FFF2-40B4-BE49-F238E27FC236}">
                <a16:creationId xmlns:a16="http://schemas.microsoft.com/office/drawing/2014/main" id="{9EBB7F56-0DFB-4131-9822-31F2E2B4ABBD}"/>
              </a:ext>
            </a:extLst>
          </p:cNvPr>
          <p:cNvSpPr txBox="1">
            <a:spLocks noChangeArrowheads="1"/>
          </p:cNvSpPr>
          <p:nvPr/>
        </p:nvSpPr>
        <p:spPr bwMode="auto">
          <a:xfrm>
            <a:off x="15452419" y="6667995"/>
            <a:ext cx="12038012"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US" altLang="en-US" sz="4000" dirty="0">
                <a:solidFill>
                  <a:schemeClr val="bg1"/>
                </a:solidFill>
              </a:rPr>
              <a:t>The dataset used in this paper is collected on the Protein Data Bank (PDB) by the Research Collaboratory for Structural Bioinformatics (RCSB). The dataset includes 467,304 instances with 13 features. Due to visual and computational restraints, protein was the only macromolecule type considered as well as using classes with a count above 2000. Experiments were then conducted on the top 29 highest frequency classes, along with the top 10, 8, 6 and 5 highest frequency classes. </a:t>
            </a:r>
          </a:p>
        </p:txBody>
      </p:sp>
      <p:sp>
        <p:nvSpPr>
          <p:cNvPr id="3090" name="TextBox 5">
            <a:extLst>
              <a:ext uri="{FF2B5EF4-FFF2-40B4-BE49-F238E27FC236}">
                <a16:creationId xmlns:a16="http://schemas.microsoft.com/office/drawing/2014/main" id="{A7F3B77A-F0F8-45A0-A232-709E05FF8317}"/>
              </a:ext>
            </a:extLst>
          </p:cNvPr>
          <p:cNvSpPr txBox="1">
            <a:spLocks noChangeArrowheads="1"/>
          </p:cNvSpPr>
          <p:nvPr/>
        </p:nvSpPr>
        <p:spPr bwMode="auto">
          <a:xfrm>
            <a:off x="29430663" y="6705600"/>
            <a:ext cx="12192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US" altLang="en-US" sz="3200" dirty="0">
                <a:solidFill>
                  <a:schemeClr val="bg1"/>
                </a:solidFill>
              </a:rPr>
              <a:t>From the heatmap presented in figure 7, the best accuracies are shown when only 5 of the top highest frequency classes were chosen. As  presented in the confusion matrices and the classification reports, the best classifier is the Extra Trees Classifier. Extra Trees is comparable to the Random Forest and is slightly better than the Decision Trees in terms of accuracy, precision, recall, and F</a:t>
            </a:r>
            <a:r>
              <a:rPr lang="en-US" altLang="en-US" sz="3200" baseline="-25000" dirty="0">
                <a:solidFill>
                  <a:schemeClr val="bg1"/>
                </a:solidFill>
              </a:rPr>
              <a:t>1</a:t>
            </a:r>
            <a:r>
              <a:rPr lang="en-US" altLang="en-US" sz="3200" dirty="0">
                <a:solidFill>
                  <a:schemeClr val="bg1"/>
                </a:solidFill>
              </a:rPr>
              <a:t> score.</a:t>
            </a:r>
          </a:p>
        </p:txBody>
      </p:sp>
      <p:sp>
        <p:nvSpPr>
          <p:cNvPr id="3091" name="TextBox 6">
            <a:extLst>
              <a:ext uri="{FF2B5EF4-FFF2-40B4-BE49-F238E27FC236}">
                <a16:creationId xmlns:a16="http://schemas.microsoft.com/office/drawing/2014/main" id="{58FAE60B-13BB-4057-8EC5-5C7260DB4542}"/>
              </a:ext>
            </a:extLst>
          </p:cNvPr>
          <p:cNvSpPr txBox="1">
            <a:spLocks noChangeArrowheads="1"/>
          </p:cNvSpPr>
          <p:nvPr/>
        </p:nvSpPr>
        <p:spPr bwMode="auto">
          <a:xfrm>
            <a:off x="29430663" y="12344400"/>
            <a:ext cx="1195387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US" altLang="en-US" sz="3600" dirty="0">
                <a:solidFill>
                  <a:schemeClr val="bg1"/>
                </a:solidFill>
              </a:rPr>
              <a:t>Three machine learning algorithms are examined and compared for their ability to correctly classify protein based on residue count, structure of molecular weight, and protein sequences. Extra Trees Classifier demonstrated the best multiclass classifier that has </a:t>
            </a:r>
            <a:r>
              <a:rPr lang="en-US" altLang="en-US" sz="3600" dirty="0">
                <a:solidFill>
                  <a:srgbClr val="FFFFFF"/>
                </a:solidFill>
              </a:rPr>
              <a:t>F</a:t>
            </a:r>
            <a:r>
              <a:rPr lang="en-US" altLang="en-US" sz="3600" baseline="-25000" dirty="0">
                <a:solidFill>
                  <a:srgbClr val="FFFFFF"/>
                </a:solidFill>
              </a:rPr>
              <a:t>1</a:t>
            </a:r>
            <a:r>
              <a:rPr lang="en-US" altLang="en-US" sz="3600" dirty="0">
                <a:solidFill>
                  <a:schemeClr val="bg1"/>
                </a:solidFill>
              </a:rPr>
              <a:t> score at 92.9% throughout all of classes. The next step would be to apply Convolution Neural Networks (CNN) to obtain a higher F1 score. Logistic Regression and </a:t>
            </a:r>
            <a:r>
              <a:rPr lang="en-US" altLang="en-US" sz="3600">
                <a:solidFill>
                  <a:schemeClr val="bg1"/>
                </a:solidFill>
              </a:rPr>
              <a:t>Support-Vector Machines (SVMs) </a:t>
            </a:r>
            <a:r>
              <a:rPr lang="en-US" altLang="en-US" sz="3600" dirty="0">
                <a:solidFill>
                  <a:schemeClr val="bg1"/>
                </a:solidFill>
              </a:rPr>
              <a:t>can also be applied to obtain more findings for this research. </a:t>
            </a:r>
          </a:p>
          <a:p>
            <a:pPr algn="ctr"/>
            <a:endParaRPr lang="en-US" altLang="en-US" sz="3600" dirty="0">
              <a:solidFill>
                <a:srgbClr val="FF0000"/>
              </a:solidFill>
            </a:endParaRPr>
          </a:p>
          <a:p>
            <a:pPr algn="ctr"/>
            <a:endParaRPr lang="en-US" altLang="en-US" sz="3600" dirty="0">
              <a:solidFill>
                <a:srgbClr val="FF0000"/>
              </a:solidFill>
            </a:endParaRPr>
          </a:p>
        </p:txBody>
      </p:sp>
      <p:sp>
        <p:nvSpPr>
          <p:cNvPr id="3092" name="TextBox 7">
            <a:extLst>
              <a:ext uri="{FF2B5EF4-FFF2-40B4-BE49-F238E27FC236}">
                <a16:creationId xmlns:a16="http://schemas.microsoft.com/office/drawing/2014/main" id="{B0440F07-DE08-4B52-BE0A-B90CE4323917}"/>
              </a:ext>
            </a:extLst>
          </p:cNvPr>
          <p:cNvSpPr txBox="1">
            <a:spLocks noChangeArrowheads="1"/>
          </p:cNvSpPr>
          <p:nvPr/>
        </p:nvSpPr>
        <p:spPr bwMode="auto">
          <a:xfrm>
            <a:off x="29430663" y="20536863"/>
            <a:ext cx="12153900" cy="10479792"/>
          </a:xfrm>
          <a:prstGeom prst="rect">
            <a:avLst/>
          </a:prstGeom>
          <a:no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500" dirty="0">
                <a:solidFill>
                  <a:schemeClr val="bg1"/>
                </a:solidFill>
              </a:rPr>
              <a:t>[1] John D. Westbrook, Stephen K. Burley, “How Structural Biologists and the Protein Data Bank Contributed to Recent FDA New Drug Approvals,” Structure, vol. 27, No. 2, pp. 211-217, 2019.</a:t>
            </a:r>
          </a:p>
          <a:p>
            <a:r>
              <a:rPr lang="en-US" altLang="en-US" sz="2500" dirty="0">
                <a:solidFill>
                  <a:schemeClr val="bg1"/>
                </a:solidFill>
              </a:rPr>
              <a:t>[2] Costanzo Luigi, Dutta </a:t>
            </a:r>
            <a:r>
              <a:rPr lang="en-US" altLang="en-US" sz="2500" dirty="0" err="1">
                <a:solidFill>
                  <a:schemeClr val="bg1"/>
                </a:solidFill>
              </a:rPr>
              <a:t>Shuchismita</a:t>
            </a:r>
            <a:r>
              <a:rPr lang="en-US" altLang="en-US" sz="2500" dirty="0">
                <a:solidFill>
                  <a:schemeClr val="bg1"/>
                </a:solidFill>
              </a:rPr>
              <a:t>, K. Burley Stephen, “Amino acid modifications for conformationally constraining naturally occurring and engineered peptide backbones: Insights from the Protein Data Bank,” Biopolymers. 109(10): e23230, 2018.</a:t>
            </a:r>
          </a:p>
          <a:p>
            <a:r>
              <a:rPr lang="en-US" altLang="en-US" sz="2500" dirty="0">
                <a:solidFill>
                  <a:schemeClr val="bg1"/>
                </a:solidFill>
              </a:rPr>
              <a:t>[3] </a:t>
            </a:r>
            <a:r>
              <a:rPr lang="en-US" altLang="en-US" sz="2500" dirty="0" err="1">
                <a:solidFill>
                  <a:schemeClr val="bg1"/>
                </a:solidFill>
              </a:rPr>
              <a:t>Jianjiong</a:t>
            </a:r>
            <a:r>
              <a:rPr lang="en-US" altLang="en-US" sz="2500" dirty="0">
                <a:solidFill>
                  <a:schemeClr val="bg1"/>
                </a:solidFill>
              </a:rPr>
              <a:t> Gao, Andreas </a:t>
            </a:r>
            <a:r>
              <a:rPr lang="en-US" altLang="en-US" sz="2500" dirty="0" err="1">
                <a:solidFill>
                  <a:schemeClr val="bg1"/>
                </a:solidFill>
              </a:rPr>
              <a:t>Prlić</a:t>
            </a:r>
            <a:r>
              <a:rPr lang="en-US" altLang="en-US" sz="2500" dirty="0">
                <a:solidFill>
                  <a:schemeClr val="bg1"/>
                </a:solidFill>
              </a:rPr>
              <a:t>, </a:t>
            </a:r>
            <a:r>
              <a:rPr lang="en-US" altLang="en-US" sz="2500" dirty="0" err="1">
                <a:solidFill>
                  <a:schemeClr val="bg1"/>
                </a:solidFill>
              </a:rPr>
              <a:t>Chunxiao</a:t>
            </a:r>
            <a:r>
              <a:rPr lang="en-US" altLang="en-US" sz="2500" dirty="0">
                <a:solidFill>
                  <a:schemeClr val="bg1"/>
                </a:solidFill>
              </a:rPr>
              <a:t> Bi, Wolfgang F Bluhm, Dimitris </a:t>
            </a:r>
            <a:r>
              <a:rPr lang="en-US" altLang="en-US" sz="2500" dirty="0" err="1">
                <a:solidFill>
                  <a:schemeClr val="bg1"/>
                </a:solidFill>
              </a:rPr>
              <a:t>Dimitropoulos</a:t>
            </a:r>
            <a:r>
              <a:rPr lang="en-US" altLang="en-US" sz="2500" dirty="0">
                <a:solidFill>
                  <a:schemeClr val="bg1"/>
                </a:solidFill>
              </a:rPr>
              <a:t>, Dong Xu, Philip E Bourne, Peter W Rose, </a:t>
            </a:r>
            <a:r>
              <a:rPr lang="en-US" altLang="en-US" sz="2500" dirty="0" err="1">
                <a:solidFill>
                  <a:schemeClr val="bg1"/>
                </a:solidFill>
              </a:rPr>
              <a:t>BioJava-ModFinder</a:t>
            </a:r>
            <a:r>
              <a:rPr lang="en-US" altLang="en-US" sz="2500" dirty="0">
                <a:solidFill>
                  <a:schemeClr val="bg1"/>
                </a:solidFill>
              </a:rPr>
              <a:t>: identification of protein modifications in 3D structures from the Protein Data Bank, Bioinformatics, Volume 33, Issue 13, pp. 2047–20491, July 2017.</a:t>
            </a:r>
          </a:p>
          <a:p>
            <a:pPr algn="just"/>
            <a:r>
              <a:rPr lang="en-US" altLang="en-US" sz="2500" dirty="0">
                <a:solidFill>
                  <a:schemeClr val="bg1"/>
                </a:solidFill>
              </a:rPr>
              <a:t>[4] Pedro J. </a:t>
            </a:r>
            <a:r>
              <a:rPr lang="en-US" altLang="en-US" sz="2500" dirty="0" err="1">
                <a:solidFill>
                  <a:schemeClr val="bg1"/>
                </a:solidFill>
              </a:rPr>
              <a:t>Ballester</a:t>
            </a:r>
            <a:r>
              <a:rPr lang="en-US" altLang="en-US" sz="2500" dirty="0">
                <a:solidFill>
                  <a:schemeClr val="bg1"/>
                </a:solidFill>
              </a:rPr>
              <a:t>, John B. O. Mitchell., “A machine learning approach to predicting protein–ligand binding affinity with applications to molecular docking,” Bioinformatics, Volume 26, Issue 9, pp. 1169–1175, 2010.</a:t>
            </a:r>
          </a:p>
          <a:p>
            <a:r>
              <a:rPr lang="en-US" altLang="en-US" sz="2500" dirty="0">
                <a:solidFill>
                  <a:schemeClr val="bg1"/>
                </a:solidFill>
              </a:rPr>
              <a:t>[5] Kundu Indra, Paul Goutam, Banerjee Raja, “A machine learning approach towards the prediction of protein–ligand binding affinity based on fundamental molecular properties,” RSC Advances. 8. 12127-12137. 10.1039/C8RA00003D, 2018. </a:t>
            </a:r>
          </a:p>
          <a:p>
            <a:r>
              <a:rPr lang="en-US" altLang="en-US" sz="2500" dirty="0">
                <a:solidFill>
                  <a:schemeClr val="bg1"/>
                </a:solidFill>
              </a:rPr>
              <a:t>[6] </a:t>
            </a:r>
            <a:r>
              <a:rPr lang="en-US" altLang="en-US" sz="2500" dirty="0" err="1">
                <a:solidFill>
                  <a:schemeClr val="bg1"/>
                </a:solidFill>
              </a:rPr>
              <a:t>Amidi</a:t>
            </a:r>
            <a:r>
              <a:rPr lang="en-US" altLang="en-US" sz="2500" dirty="0">
                <a:solidFill>
                  <a:schemeClr val="bg1"/>
                </a:solidFill>
              </a:rPr>
              <a:t> A., </a:t>
            </a:r>
            <a:r>
              <a:rPr lang="en-US" altLang="en-US" sz="2500" dirty="0" err="1">
                <a:solidFill>
                  <a:schemeClr val="bg1"/>
                </a:solidFill>
              </a:rPr>
              <a:t>Amidi</a:t>
            </a:r>
            <a:r>
              <a:rPr lang="en-US" altLang="en-US" sz="2500" dirty="0">
                <a:solidFill>
                  <a:schemeClr val="bg1"/>
                </a:solidFill>
              </a:rPr>
              <a:t> S., </a:t>
            </a:r>
            <a:r>
              <a:rPr lang="en-US" altLang="en-US" sz="2500" dirty="0" err="1">
                <a:solidFill>
                  <a:schemeClr val="bg1"/>
                </a:solidFill>
              </a:rPr>
              <a:t>Vlachakis</a:t>
            </a:r>
            <a:r>
              <a:rPr lang="en-US" altLang="en-US" sz="2500" dirty="0">
                <a:solidFill>
                  <a:schemeClr val="bg1"/>
                </a:solidFill>
              </a:rPr>
              <a:t> D., </a:t>
            </a:r>
            <a:r>
              <a:rPr lang="en-US" altLang="en-US" sz="2500" dirty="0" err="1">
                <a:solidFill>
                  <a:schemeClr val="bg1"/>
                </a:solidFill>
              </a:rPr>
              <a:t>Paragios</a:t>
            </a:r>
            <a:r>
              <a:rPr lang="en-US" altLang="en-US" sz="2500" dirty="0">
                <a:solidFill>
                  <a:schemeClr val="bg1"/>
                </a:solidFill>
              </a:rPr>
              <a:t> N., </a:t>
            </a:r>
            <a:r>
              <a:rPr lang="en-US" altLang="en-US" sz="2500" dirty="0" err="1">
                <a:solidFill>
                  <a:schemeClr val="bg1"/>
                </a:solidFill>
              </a:rPr>
              <a:t>Zacharaki</a:t>
            </a:r>
            <a:r>
              <a:rPr lang="en-US" altLang="en-US" sz="2500" dirty="0">
                <a:solidFill>
                  <a:schemeClr val="bg1"/>
                </a:solidFill>
              </a:rPr>
              <a:t> E.I., “A Machine Learning Methodology for Enzyme Functional Classification Combining Structural and Protein Sequence Descriptors,” Bioinformatics and Biomedical Engineering, IWBBIO 2016.</a:t>
            </a:r>
          </a:p>
          <a:p>
            <a:r>
              <a:rPr lang="en-US" altLang="en-US" sz="2500" dirty="0">
                <a:solidFill>
                  <a:schemeClr val="bg1"/>
                </a:solidFill>
              </a:rPr>
              <a:t>[7] S. Mullane et al., "Machine Learning for Classification of Protein Helix Capping Motifs," 2019 Systems and Information Engineering Design Symposium (SIEDS), Charlottesville, VA, USA, pp. 1-6, 2019.</a:t>
            </a:r>
          </a:p>
          <a:p>
            <a:r>
              <a:rPr lang="en-US" altLang="en-US" sz="2500" dirty="0">
                <a:solidFill>
                  <a:schemeClr val="bg1"/>
                </a:solidFill>
              </a:rPr>
              <a:t>[8] H.M. Berman, J. Westbrook, Z. Feng, G. Gilliland, T.N. Bhat, H. </a:t>
            </a:r>
            <a:r>
              <a:rPr lang="en-US" altLang="en-US" sz="2500" dirty="0" err="1">
                <a:solidFill>
                  <a:schemeClr val="bg1"/>
                </a:solidFill>
              </a:rPr>
              <a:t>Weissig</a:t>
            </a:r>
            <a:r>
              <a:rPr lang="en-US" altLang="en-US" sz="2500" dirty="0">
                <a:solidFill>
                  <a:schemeClr val="bg1"/>
                </a:solidFill>
              </a:rPr>
              <a:t>, I.N. </a:t>
            </a:r>
            <a:r>
              <a:rPr lang="en-US" altLang="en-US" sz="2500" dirty="0" err="1">
                <a:solidFill>
                  <a:schemeClr val="bg1"/>
                </a:solidFill>
              </a:rPr>
              <a:t>Shindyalov</a:t>
            </a:r>
            <a:r>
              <a:rPr lang="en-US" altLang="en-US" sz="2500" dirty="0">
                <a:solidFill>
                  <a:schemeClr val="bg1"/>
                </a:solidFill>
              </a:rPr>
              <a:t>, P.E. Bourne, “The Protein Data Bank Nucleic Acids Research,” 28: 235-242, 2000.</a:t>
            </a:r>
          </a:p>
        </p:txBody>
      </p:sp>
      <p:pic>
        <p:nvPicPr>
          <p:cNvPr id="3093" name="Picture 22">
            <a:extLst>
              <a:ext uri="{FF2B5EF4-FFF2-40B4-BE49-F238E27FC236}">
                <a16:creationId xmlns:a16="http://schemas.microsoft.com/office/drawing/2014/main" id="{29A153E8-B93B-4E19-AB47-9658166BC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319947" y="15388315"/>
            <a:ext cx="8519215" cy="401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3">
            <a:extLst>
              <a:ext uri="{FF2B5EF4-FFF2-40B4-BE49-F238E27FC236}">
                <a16:creationId xmlns:a16="http://schemas.microsoft.com/office/drawing/2014/main" id="{990DDA05-685E-4B95-A32B-94417BD398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0201530" y="14466576"/>
            <a:ext cx="8344895" cy="607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4">
            <a:extLst>
              <a:ext uri="{FF2B5EF4-FFF2-40B4-BE49-F238E27FC236}">
                <a16:creationId xmlns:a16="http://schemas.microsoft.com/office/drawing/2014/main" id="{FD167030-15E6-42E3-AE51-9E176A951A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1419491" y="22752567"/>
            <a:ext cx="8446273" cy="640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5">
            <a:extLst>
              <a:ext uri="{FF2B5EF4-FFF2-40B4-BE49-F238E27FC236}">
                <a16:creationId xmlns:a16="http://schemas.microsoft.com/office/drawing/2014/main" id="{0F348637-03F1-4B57-ABFA-09716685F1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2250389" y="20621839"/>
            <a:ext cx="8588773" cy="39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26">
            <a:extLst>
              <a:ext uri="{FF2B5EF4-FFF2-40B4-BE49-F238E27FC236}">
                <a16:creationId xmlns:a16="http://schemas.microsoft.com/office/drawing/2014/main" id="{D8C5593A-B598-46FA-BED0-FF8202B7F3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2175278" y="25632476"/>
            <a:ext cx="8588773" cy="39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27">
            <a:extLst>
              <a:ext uri="{FF2B5EF4-FFF2-40B4-BE49-F238E27FC236}">
                <a16:creationId xmlns:a16="http://schemas.microsoft.com/office/drawing/2014/main" id="{95EFEB3C-0158-43D6-96AD-6E20DDAE97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1472787" y="14637753"/>
            <a:ext cx="8312501" cy="67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29">
            <a:extLst>
              <a:ext uri="{FF2B5EF4-FFF2-40B4-BE49-F238E27FC236}">
                <a16:creationId xmlns:a16="http://schemas.microsoft.com/office/drawing/2014/main" id="{5711CEC5-4E43-428F-9C59-CEF913A52E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20783374" y="21545688"/>
            <a:ext cx="7139275" cy="842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D8B9F81-3F1A-4729-BCD5-C305496B06A1}"/>
              </a:ext>
            </a:extLst>
          </p:cNvPr>
          <p:cNvSpPr txBox="1"/>
          <p:nvPr/>
        </p:nvSpPr>
        <p:spPr>
          <a:xfrm>
            <a:off x="3322252" y="19590838"/>
            <a:ext cx="7010401" cy="1077218"/>
          </a:xfrm>
          <a:prstGeom prst="rect">
            <a:avLst/>
          </a:prstGeom>
          <a:noFill/>
        </p:spPr>
        <p:txBody>
          <a:bodyPr wrap="square" rtlCol="0">
            <a:spAutoFit/>
          </a:bodyPr>
          <a:lstStyle/>
          <a:p>
            <a:pPr algn="ctr"/>
            <a:r>
              <a:rPr lang="en-US" sz="2000" b="1" dirty="0">
                <a:solidFill>
                  <a:schemeClr val="bg1"/>
                </a:solidFill>
              </a:rPr>
              <a:t>Figure 1. Classification Report of Decision Trees for top 5 highest frequency classes. </a:t>
            </a:r>
          </a:p>
          <a:p>
            <a:endParaRPr lang="en-US" dirty="0"/>
          </a:p>
        </p:txBody>
      </p:sp>
      <p:sp>
        <p:nvSpPr>
          <p:cNvPr id="30" name="TextBox 29">
            <a:extLst>
              <a:ext uri="{FF2B5EF4-FFF2-40B4-BE49-F238E27FC236}">
                <a16:creationId xmlns:a16="http://schemas.microsoft.com/office/drawing/2014/main" id="{DAB872E8-03C6-4978-BFFF-DF4EBBBCCBCE}"/>
              </a:ext>
            </a:extLst>
          </p:cNvPr>
          <p:cNvSpPr txBox="1"/>
          <p:nvPr/>
        </p:nvSpPr>
        <p:spPr>
          <a:xfrm>
            <a:off x="2862111" y="24580250"/>
            <a:ext cx="7010401" cy="707886"/>
          </a:xfrm>
          <a:prstGeom prst="rect">
            <a:avLst/>
          </a:prstGeom>
          <a:noFill/>
        </p:spPr>
        <p:txBody>
          <a:bodyPr wrap="square" rtlCol="0">
            <a:spAutoFit/>
          </a:bodyPr>
          <a:lstStyle/>
          <a:p>
            <a:pPr algn="ctr"/>
            <a:r>
              <a:rPr lang="en-US" sz="2000" b="1" dirty="0">
                <a:solidFill>
                  <a:schemeClr val="bg1"/>
                </a:solidFill>
              </a:rPr>
              <a:t>Figure 2. Classification Report of Random Forests for top 5 highest frequency classes.</a:t>
            </a:r>
            <a:endParaRPr lang="en-US" dirty="0"/>
          </a:p>
        </p:txBody>
      </p:sp>
      <p:sp>
        <p:nvSpPr>
          <p:cNvPr id="31" name="TextBox 30">
            <a:extLst>
              <a:ext uri="{FF2B5EF4-FFF2-40B4-BE49-F238E27FC236}">
                <a16:creationId xmlns:a16="http://schemas.microsoft.com/office/drawing/2014/main" id="{973E0435-C5CD-46ED-A3D5-7044DB680EFF}"/>
              </a:ext>
            </a:extLst>
          </p:cNvPr>
          <p:cNvSpPr txBox="1"/>
          <p:nvPr/>
        </p:nvSpPr>
        <p:spPr>
          <a:xfrm>
            <a:off x="2978518" y="29688145"/>
            <a:ext cx="6791909" cy="707886"/>
          </a:xfrm>
          <a:prstGeom prst="rect">
            <a:avLst/>
          </a:prstGeom>
          <a:noFill/>
        </p:spPr>
        <p:txBody>
          <a:bodyPr wrap="square" rtlCol="0">
            <a:spAutoFit/>
          </a:bodyPr>
          <a:lstStyle/>
          <a:p>
            <a:pPr algn="ctr"/>
            <a:r>
              <a:rPr lang="en-US" sz="2000" b="1" dirty="0">
                <a:solidFill>
                  <a:schemeClr val="bg1"/>
                </a:solidFill>
              </a:rPr>
              <a:t>Figure 3. Classification Report of Extra Trees for top 5 highest frequency classes.</a:t>
            </a:r>
            <a:endParaRPr lang="en-US" dirty="0"/>
          </a:p>
        </p:txBody>
      </p:sp>
      <p:sp>
        <p:nvSpPr>
          <p:cNvPr id="32" name="TextBox 31">
            <a:extLst>
              <a:ext uri="{FF2B5EF4-FFF2-40B4-BE49-F238E27FC236}">
                <a16:creationId xmlns:a16="http://schemas.microsoft.com/office/drawing/2014/main" id="{C2AE1FB7-B8F8-44B5-B52C-1527F8A4C774}"/>
              </a:ext>
            </a:extLst>
          </p:cNvPr>
          <p:cNvSpPr txBox="1"/>
          <p:nvPr/>
        </p:nvSpPr>
        <p:spPr>
          <a:xfrm>
            <a:off x="20915384" y="20648719"/>
            <a:ext cx="6791909" cy="1077218"/>
          </a:xfrm>
          <a:prstGeom prst="rect">
            <a:avLst/>
          </a:prstGeom>
          <a:noFill/>
        </p:spPr>
        <p:txBody>
          <a:bodyPr wrap="square" rtlCol="0">
            <a:spAutoFit/>
          </a:bodyPr>
          <a:lstStyle/>
          <a:p>
            <a:pPr algn="ctr"/>
            <a:r>
              <a:rPr lang="en-US" sz="2000" b="1" dirty="0">
                <a:solidFill>
                  <a:schemeClr val="bg1"/>
                </a:solidFill>
              </a:rPr>
              <a:t>Figure 6. Extra Trees Confusion Matrix of the top 5 highest frequency classes.</a:t>
            </a:r>
          </a:p>
          <a:p>
            <a:endParaRPr lang="en-US" dirty="0"/>
          </a:p>
        </p:txBody>
      </p:sp>
      <p:sp>
        <p:nvSpPr>
          <p:cNvPr id="33" name="TextBox 32">
            <a:extLst>
              <a:ext uri="{FF2B5EF4-FFF2-40B4-BE49-F238E27FC236}">
                <a16:creationId xmlns:a16="http://schemas.microsoft.com/office/drawing/2014/main" id="{2D082ED8-F0FA-4864-98B7-30093D27DBC2}"/>
              </a:ext>
            </a:extLst>
          </p:cNvPr>
          <p:cNvSpPr txBox="1"/>
          <p:nvPr/>
        </p:nvSpPr>
        <p:spPr>
          <a:xfrm>
            <a:off x="11936696" y="29484589"/>
            <a:ext cx="6791909" cy="1077218"/>
          </a:xfrm>
          <a:prstGeom prst="rect">
            <a:avLst/>
          </a:prstGeom>
          <a:noFill/>
        </p:spPr>
        <p:txBody>
          <a:bodyPr wrap="square" rtlCol="0">
            <a:spAutoFit/>
          </a:bodyPr>
          <a:lstStyle/>
          <a:p>
            <a:pPr algn="ctr"/>
            <a:r>
              <a:rPr lang="en-US" sz="2000" b="1" dirty="0">
                <a:solidFill>
                  <a:schemeClr val="bg1"/>
                </a:solidFill>
              </a:rPr>
              <a:t>Figure 5. Random Forest Confusion Matrix of the top 5 highest frequency classes.</a:t>
            </a:r>
          </a:p>
          <a:p>
            <a:endParaRPr lang="en-US" dirty="0"/>
          </a:p>
        </p:txBody>
      </p:sp>
      <p:sp>
        <p:nvSpPr>
          <p:cNvPr id="34" name="TextBox 33">
            <a:extLst>
              <a:ext uri="{FF2B5EF4-FFF2-40B4-BE49-F238E27FC236}">
                <a16:creationId xmlns:a16="http://schemas.microsoft.com/office/drawing/2014/main" id="{CAF2D9ED-85B1-4D4D-9F42-0642F01BE450}"/>
              </a:ext>
            </a:extLst>
          </p:cNvPr>
          <p:cNvSpPr txBox="1"/>
          <p:nvPr/>
        </p:nvSpPr>
        <p:spPr>
          <a:xfrm>
            <a:off x="20730581" y="30108543"/>
            <a:ext cx="6791909" cy="707886"/>
          </a:xfrm>
          <a:prstGeom prst="rect">
            <a:avLst/>
          </a:prstGeom>
          <a:noFill/>
        </p:spPr>
        <p:txBody>
          <a:bodyPr wrap="square" rtlCol="0">
            <a:spAutoFit/>
          </a:bodyPr>
          <a:lstStyle/>
          <a:p>
            <a:pPr algn="ctr"/>
            <a:r>
              <a:rPr lang="en-US" sz="2000" b="1" dirty="0">
                <a:solidFill>
                  <a:schemeClr val="bg1"/>
                </a:solidFill>
              </a:rPr>
              <a:t>Figure 7. Heatmap of accuracies of Decision Trees, Random Forest, and Extra Trees, respectively.</a:t>
            </a:r>
            <a:endParaRPr lang="en-US" dirty="0"/>
          </a:p>
        </p:txBody>
      </p:sp>
      <p:sp>
        <p:nvSpPr>
          <p:cNvPr id="36" name="TextBox 35">
            <a:extLst>
              <a:ext uri="{FF2B5EF4-FFF2-40B4-BE49-F238E27FC236}">
                <a16:creationId xmlns:a16="http://schemas.microsoft.com/office/drawing/2014/main" id="{C12305BC-5424-4AE3-A83E-0E89D3721C0E}"/>
              </a:ext>
            </a:extLst>
          </p:cNvPr>
          <p:cNvSpPr txBox="1"/>
          <p:nvPr/>
        </p:nvSpPr>
        <p:spPr>
          <a:xfrm>
            <a:off x="12056464" y="21641817"/>
            <a:ext cx="6791909" cy="1077218"/>
          </a:xfrm>
          <a:prstGeom prst="rect">
            <a:avLst/>
          </a:prstGeom>
          <a:noFill/>
        </p:spPr>
        <p:txBody>
          <a:bodyPr wrap="square" rtlCol="0">
            <a:spAutoFit/>
          </a:bodyPr>
          <a:lstStyle/>
          <a:p>
            <a:pPr algn="ctr"/>
            <a:r>
              <a:rPr lang="en-US" sz="2000" b="1" dirty="0">
                <a:solidFill>
                  <a:schemeClr val="bg1"/>
                </a:solidFill>
              </a:rPr>
              <a:t>Figure 4. Decision Trees Confusion Matrix of the top 5 highest frequency classes.</a:t>
            </a:r>
          </a:p>
          <a:p>
            <a:endParaRPr lang="en-US" dirty="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857</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Blank Presentation</vt:lpstr>
      <vt:lpstr>PowerPoint Presentation</vt:lpstr>
    </vt:vector>
  </TitlesOfParts>
  <Company>Ramapo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Ramapo College</dc:creator>
  <cp:lastModifiedBy>Eman Abdelfattah</cp:lastModifiedBy>
  <cp:revision>134</cp:revision>
  <dcterms:created xsi:type="dcterms:W3CDTF">2012-02-21T18:18:44Z</dcterms:created>
  <dcterms:modified xsi:type="dcterms:W3CDTF">2019-10-07T21:43:52Z</dcterms:modified>
</cp:coreProperties>
</file>