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84" r:id="rId1"/>
  </p:sldMasterIdLst>
  <p:notesMasterIdLst>
    <p:notesMasterId r:id="rId3"/>
  </p:notesMasterIdLst>
  <p:handoutMasterIdLst>
    <p:handoutMasterId r:id="rId4"/>
  </p:handoutMasterIdLst>
  <p:sldIdLst>
    <p:sldId id="256" r:id="rId2"/>
  </p:sldIdLst>
  <p:sldSz cx="21945600" cy="16459200"/>
  <p:notesSz cx="6858000" cy="9144000"/>
  <p:defaultTextStyle>
    <a:defPPr>
      <a:defRPr lang="en-US"/>
    </a:defPPr>
    <a:lvl1pPr algn="l" defTabSz="228600" rtl="0" eaLnBrk="0" fontAlgn="base" hangingPunct="0">
      <a:spcBef>
        <a:spcPct val="0"/>
      </a:spcBef>
      <a:spcAft>
        <a:spcPct val="0"/>
      </a:spcAft>
      <a:defRPr kern="1200">
        <a:solidFill>
          <a:schemeClr val="tx1"/>
        </a:solidFill>
        <a:latin typeface="Calibri" charset="0"/>
        <a:ea typeface="+mn-ea"/>
        <a:cs typeface="+mn-cs"/>
      </a:defRPr>
    </a:lvl1pPr>
    <a:lvl2pPr marL="228600" algn="l" defTabSz="228600" rtl="0" eaLnBrk="0" fontAlgn="base" hangingPunct="0">
      <a:spcBef>
        <a:spcPct val="0"/>
      </a:spcBef>
      <a:spcAft>
        <a:spcPct val="0"/>
      </a:spcAft>
      <a:defRPr kern="1200">
        <a:solidFill>
          <a:schemeClr val="tx1"/>
        </a:solidFill>
        <a:latin typeface="Calibri" charset="0"/>
        <a:ea typeface="+mn-ea"/>
        <a:cs typeface="+mn-cs"/>
      </a:defRPr>
    </a:lvl2pPr>
    <a:lvl3pPr marL="457200" algn="l" defTabSz="228600" rtl="0" eaLnBrk="0" fontAlgn="base" hangingPunct="0">
      <a:spcBef>
        <a:spcPct val="0"/>
      </a:spcBef>
      <a:spcAft>
        <a:spcPct val="0"/>
      </a:spcAft>
      <a:defRPr kern="1200">
        <a:solidFill>
          <a:schemeClr val="tx1"/>
        </a:solidFill>
        <a:latin typeface="Calibri" charset="0"/>
        <a:ea typeface="+mn-ea"/>
        <a:cs typeface="+mn-cs"/>
      </a:defRPr>
    </a:lvl3pPr>
    <a:lvl4pPr marL="685800" algn="l" defTabSz="228600" rtl="0" eaLnBrk="0" fontAlgn="base" hangingPunct="0">
      <a:spcBef>
        <a:spcPct val="0"/>
      </a:spcBef>
      <a:spcAft>
        <a:spcPct val="0"/>
      </a:spcAft>
      <a:defRPr kern="1200">
        <a:solidFill>
          <a:schemeClr val="tx1"/>
        </a:solidFill>
        <a:latin typeface="Calibri" charset="0"/>
        <a:ea typeface="+mn-ea"/>
        <a:cs typeface="+mn-cs"/>
      </a:defRPr>
    </a:lvl4pPr>
    <a:lvl5pPr marL="914400" algn="l" defTabSz="228600" rtl="0" eaLnBrk="0" fontAlgn="base" hangingPunct="0">
      <a:spcBef>
        <a:spcPct val="0"/>
      </a:spcBef>
      <a:spcAft>
        <a:spcPct val="0"/>
      </a:spcAft>
      <a:defRPr kern="1200">
        <a:solidFill>
          <a:schemeClr val="tx1"/>
        </a:solidFill>
        <a:latin typeface="Calibri" charset="0"/>
        <a:ea typeface="+mn-ea"/>
        <a:cs typeface="+mn-cs"/>
      </a:defRPr>
    </a:lvl5pPr>
    <a:lvl6pPr marL="1143000" algn="l" defTabSz="457200" rtl="0" eaLnBrk="1" latinLnBrk="0" hangingPunct="1">
      <a:defRPr kern="1200">
        <a:solidFill>
          <a:schemeClr val="tx1"/>
        </a:solidFill>
        <a:latin typeface="Calibri" charset="0"/>
        <a:ea typeface="+mn-ea"/>
        <a:cs typeface="+mn-cs"/>
      </a:defRPr>
    </a:lvl6pPr>
    <a:lvl7pPr marL="1371600" algn="l" defTabSz="457200" rtl="0" eaLnBrk="1" latinLnBrk="0" hangingPunct="1">
      <a:defRPr kern="1200">
        <a:solidFill>
          <a:schemeClr val="tx1"/>
        </a:solidFill>
        <a:latin typeface="Calibri" charset="0"/>
        <a:ea typeface="+mn-ea"/>
        <a:cs typeface="+mn-cs"/>
      </a:defRPr>
    </a:lvl7pPr>
    <a:lvl8pPr marL="1600200" algn="l" defTabSz="457200" rtl="0" eaLnBrk="1" latinLnBrk="0" hangingPunct="1">
      <a:defRPr kern="1200">
        <a:solidFill>
          <a:schemeClr val="tx1"/>
        </a:solidFill>
        <a:latin typeface="Calibri" charset="0"/>
        <a:ea typeface="+mn-ea"/>
        <a:cs typeface="+mn-cs"/>
      </a:defRPr>
    </a:lvl8pPr>
    <a:lvl9pPr marL="1828800" algn="l" defTabSz="4572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15:guide id="1" orient="horz" pos="5184" userDrawn="1">
          <p15:clr>
            <a:srgbClr val="A4A3A4"/>
          </p15:clr>
        </p15:guide>
        <p15:guide id="2" pos="6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8" autoAdjust="0"/>
    <p:restoredTop sz="90979"/>
  </p:normalViewPr>
  <p:slideViewPr>
    <p:cSldViewPr>
      <p:cViewPr>
        <p:scale>
          <a:sx n="115" d="100"/>
          <a:sy n="115" d="100"/>
        </p:scale>
        <p:origin x="-5680" y="-7464"/>
      </p:cViewPr>
      <p:guideLst>
        <p:guide orient="horz" pos="5184"/>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ea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ea typeface="ＭＳ Ｐゴシック" charset="-128"/>
              </a:defRPr>
            </a:lvl1pPr>
          </a:lstStyle>
          <a:p>
            <a:pPr>
              <a:defRPr/>
            </a:pPr>
            <a:fld id="{1812B0AF-651D-524D-99E4-BAE3DDB27240}" type="datetimeFigureOut">
              <a:rPr lang="en-US"/>
              <a:pPr>
                <a:defRPr/>
              </a:pPr>
              <a:t>4/15/20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ea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E5CD8D72-33E4-9547-96C9-BEA753420F8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baseline="0">
                <a:latin typeface="Arial" charset="0"/>
                <a:ea typeface="ＭＳ Ｐゴシック" charset="-128"/>
              </a:defRPr>
            </a:lvl1pPr>
          </a:lstStyle>
          <a:p>
            <a:pPr>
              <a:defRPr/>
            </a:pPr>
            <a:endParaRPr lang="en-US" altLang="x-none"/>
          </a:p>
        </p:txBody>
      </p:sp>
      <p:sp>
        <p:nvSpPr>
          <p:cNvPr id="3075" name="Rectangle 3"/>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baseline="0">
                <a:latin typeface="Arial" charset="0"/>
                <a:ea typeface="ＭＳ Ｐゴシック" charset="-128"/>
              </a:defRPr>
            </a:lvl1pPr>
          </a:lstStyle>
          <a:p>
            <a:pPr>
              <a:defRPr/>
            </a:pPr>
            <a:endParaRPr lang="en-US" altLang="x-none"/>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en-US" altLang="x-none" noProof="0"/>
              <a:t>Click to edit Master text styles</a:t>
            </a:r>
          </a:p>
          <a:p>
            <a:pPr lvl="1"/>
            <a:r>
              <a:rPr lang="en-US" altLang="x-none" noProof="0"/>
              <a:t>Second level</a:t>
            </a:r>
          </a:p>
          <a:p>
            <a:pPr lvl="2"/>
            <a:r>
              <a:rPr lang="en-US" altLang="x-none" noProof="0"/>
              <a:t>Third level</a:t>
            </a:r>
          </a:p>
          <a:p>
            <a:pPr lvl="3"/>
            <a:r>
              <a:rPr lang="en-US" altLang="x-none" noProof="0"/>
              <a:t>Fourth level</a:t>
            </a:r>
          </a:p>
          <a:p>
            <a:pPr lvl="4"/>
            <a:r>
              <a:rPr lang="en-US" altLang="x-none"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baseline="0">
                <a:latin typeface="Arial" charset="0"/>
                <a:ea typeface="ＭＳ Ｐゴシック" charset="-128"/>
              </a:defRPr>
            </a:lvl1pPr>
          </a:lstStyle>
          <a:p>
            <a:pPr>
              <a:defRPr/>
            </a:pPr>
            <a:endParaRPr lang="en-US" altLang="x-non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4FBAE20E-0DEC-5D40-AF93-41EE8BA4A8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50" kern="1200">
        <a:solidFill>
          <a:schemeClr val="tx1"/>
        </a:solidFill>
        <a:latin typeface="Arial" charset="0"/>
        <a:ea typeface="ＭＳ Ｐゴシック" charset="-128"/>
        <a:cs typeface="+mn-cs"/>
      </a:defRPr>
    </a:lvl1pPr>
    <a:lvl2pPr marL="227807" algn="l" rtl="0" eaLnBrk="0" fontAlgn="base" hangingPunct="0">
      <a:spcBef>
        <a:spcPct val="30000"/>
      </a:spcBef>
      <a:spcAft>
        <a:spcPct val="0"/>
      </a:spcAft>
      <a:defRPr sz="550" kern="1200">
        <a:solidFill>
          <a:schemeClr val="tx1"/>
        </a:solidFill>
        <a:latin typeface="Arial" charset="0"/>
        <a:ea typeface="ＭＳ Ｐゴシック" charset="-128"/>
        <a:cs typeface="+mn-cs"/>
      </a:defRPr>
    </a:lvl2pPr>
    <a:lvl3pPr marL="456407" algn="l" rtl="0" eaLnBrk="0" fontAlgn="base" hangingPunct="0">
      <a:spcBef>
        <a:spcPct val="30000"/>
      </a:spcBef>
      <a:spcAft>
        <a:spcPct val="0"/>
      </a:spcAft>
      <a:defRPr sz="550" kern="1200">
        <a:solidFill>
          <a:schemeClr val="tx1"/>
        </a:solidFill>
        <a:latin typeface="Arial" charset="0"/>
        <a:ea typeface="ＭＳ Ｐゴシック" charset="-128"/>
        <a:cs typeface="+mn-cs"/>
      </a:defRPr>
    </a:lvl3pPr>
    <a:lvl4pPr marL="685007" algn="l" rtl="0" eaLnBrk="0" fontAlgn="base" hangingPunct="0">
      <a:spcBef>
        <a:spcPct val="30000"/>
      </a:spcBef>
      <a:spcAft>
        <a:spcPct val="0"/>
      </a:spcAft>
      <a:defRPr sz="550" kern="1200">
        <a:solidFill>
          <a:schemeClr val="tx1"/>
        </a:solidFill>
        <a:latin typeface="Arial" charset="0"/>
        <a:ea typeface="ＭＳ Ｐゴシック" charset="-128"/>
        <a:cs typeface="+mn-cs"/>
      </a:defRPr>
    </a:lvl4pPr>
    <a:lvl5pPr marL="912813" algn="l" rtl="0" eaLnBrk="0" fontAlgn="base" hangingPunct="0">
      <a:spcBef>
        <a:spcPct val="30000"/>
      </a:spcBef>
      <a:spcAft>
        <a:spcPct val="0"/>
      </a:spcAft>
      <a:defRPr sz="550" kern="1200">
        <a:solidFill>
          <a:schemeClr val="tx1"/>
        </a:solidFill>
        <a:latin typeface="Arial" charset="0"/>
        <a:ea typeface="ＭＳ Ｐゴシック" charset="-128"/>
        <a:cs typeface="+mn-cs"/>
      </a:defRPr>
    </a:lvl5pPr>
    <a:lvl6pPr marL="1142863" algn="l" defTabSz="457145" rtl="0" eaLnBrk="1" latinLnBrk="0" hangingPunct="1">
      <a:defRPr sz="600" kern="1200">
        <a:solidFill>
          <a:schemeClr val="tx1"/>
        </a:solidFill>
        <a:latin typeface="+mn-lt"/>
        <a:ea typeface="+mn-ea"/>
        <a:cs typeface="+mn-cs"/>
      </a:defRPr>
    </a:lvl6pPr>
    <a:lvl7pPr marL="1371435" algn="l" defTabSz="457145" rtl="0" eaLnBrk="1" latinLnBrk="0" hangingPunct="1">
      <a:defRPr sz="600" kern="1200">
        <a:solidFill>
          <a:schemeClr val="tx1"/>
        </a:solidFill>
        <a:latin typeface="+mn-lt"/>
        <a:ea typeface="+mn-ea"/>
        <a:cs typeface="+mn-cs"/>
      </a:defRPr>
    </a:lvl7pPr>
    <a:lvl8pPr marL="1600008" algn="l" defTabSz="457145" rtl="0" eaLnBrk="1" latinLnBrk="0" hangingPunct="1">
      <a:defRPr sz="600" kern="1200">
        <a:solidFill>
          <a:schemeClr val="tx1"/>
        </a:solidFill>
        <a:latin typeface="+mn-lt"/>
        <a:ea typeface="+mn-ea"/>
        <a:cs typeface="+mn-cs"/>
      </a:defRPr>
    </a:lvl8pPr>
    <a:lvl9pPr marL="1828581" algn="l" defTabSz="457145"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fld id="{0567A91F-8C77-384B-889B-49A518BCE434}" type="slidenum">
              <a:rPr lang="en-US" altLang="en-US">
                <a:latin typeface="Arial" charset="0"/>
              </a:rPr>
              <a:pPr/>
              <a:t>1</a:t>
            </a:fld>
            <a:endParaRPr lang="en-US" altLang="en-US">
              <a:latin typeface="Arial" charset="0"/>
            </a:endParaRPr>
          </a:p>
        </p:txBody>
      </p:sp>
      <p:sp>
        <p:nvSpPr>
          <p:cNvPr id="4098"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pPr eaLnBrk="1" hangingPunct="1">
              <a:defRPr/>
            </a:pPr>
            <a:endParaRPr lang="en-US" altLang="en-US" sz="857">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2693671"/>
            <a:ext cx="18653760" cy="5730240"/>
          </a:xfrm>
        </p:spPr>
        <p:txBody>
          <a:bodyPr anchor="b"/>
          <a:lstStyle>
            <a:lvl1pPr algn="ctr">
              <a:defRPr sz="14400"/>
            </a:lvl1pPr>
          </a:lstStyle>
          <a:p>
            <a:r>
              <a:rPr lang="en-US" smtClean="0"/>
              <a:t>Click to edit Master title style</a:t>
            </a:r>
            <a:endParaRPr lang="en-US" dirty="0"/>
          </a:p>
        </p:txBody>
      </p:sp>
      <p:sp>
        <p:nvSpPr>
          <p:cNvPr id="3" name="Subtitle 2"/>
          <p:cNvSpPr>
            <a:spLocks noGrp="1"/>
          </p:cNvSpPr>
          <p:nvPr>
            <p:ph type="subTitle" idx="1"/>
          </p:nvPr>
        </p:nvSpPr>
        <p:spPr>
          <a:xfrm>
            <a:off x="2743200" y="8644891"/>
            <a:ext cx="16459200" cy="3973829"/>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x-none"/>
          </a:p>
        </p:txBody>
      </p:sp>
      <p:sp>
        <p:nvSpPr>
          <p:cNvPr id="5" name="Footer Placeholder 4"/>
          <p:cNvSpPr>
            <a:spLocks noGrp="1"/>
          </p:cNvSpPr>
          <p:nvPr>
            <p:ph type="ftr" sz="quarter" idx="11"/>
          </p:nvPr>
        </p:nvSpPr>
        <p:spPr/>
        <p:txBody>
          <a:bodyPr/>
          <a:lstStyle/>
          <a:p>
            <a:pPr>
              <a:defRPr/>
            </a:pPr>
            <a:endParaRPr lang="en-US" altLang="x-none"/>
          </a:p>
        </p:txBody>
      </p:sp>
      <p:sp>
        <p:nvSpPr>
          <p:cNvPr id="6" name="Slide Number Placeholder 5"/>
          <p:cNvSpPr>
            <a:spLocks noGrp="1"/>
          </p:cNvSpPr>
          <p:nvPr>
            <p:ph type="sldNum" sz="quarter" idx="12"/>
          </p:nvPr>
        </p:nvSpPr>
        <p:spPr/>
        <p:txBody>
          <a:bodyPr/>
          <a:lstStyle/>
          <a:p>
            <a:pPr>
              <a:defRPr/>
            </a:pPr>
            <a:fld id="{8AEF9331-579E-9D42-BBB3-15BB01650E69}" type="slidenum">
              <a:rPr lang="en-US" altLang="en-US" smtClean="0"/>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x-none"/>
          </a:p>
        </p:txBody>
      </p:sp>
      <p:sp>
        <p:nvSpPr>
          <p:cNvPr id="5" name="Footer Placeholder 4"/>
          <p:cNvSpPr>
            <a:spLocks noGrp="1"/>
          </p:cNvSpPr>
          <p:nvPr>
            <p:ph type="ftr" sz="quarter" idx="11"/>
          </p:nvPr>
        </p:nvSpPr>
        <p:spPr/>
        <p:txBody>
          <a:bodyPr/>
          <a:lstStyle/>
          <a:p>
            <a:pPr>
              <a:defRPr/>
            </a:pPr>
            <a:endParaRPr lang="en-US" altLang="x-none"/>
          </a:p>
        </p:txBody>
      </p:sp>
      <p:sp>
        <p:nvSpPr>
          <p:cNvPr id="6" name="Slide Number Placeholder 5"/>
          <p:cNvSpPr>
            <a:spLocks noGrp="1"/>
          </p:cNvSpPr>
          <p:nvPr>
            <p:ph type="sldNum" sz="quarter" idx="12"/>
          </p:nvPr>
        </p:nvSpPr>
        <p:spPr/>
        <p:txBody>
          <a:bodyPr/>
          <a:lstStyle/>
          <a:p>
            <a:pPr>
              <a:defRPr/>
            </a:pPr>
            <a:fld id="{3C522BAA-953D-8447-9E7B-83C05C5F6E16}"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876300"/>
            <a:ext cx="4732020" cy="139484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876300"/>
            <a:ext cx="13921740" cy="139484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x-none"/>
          </a:p>
        </p:txBody>
      </p:sp>
      <p:sp>
        <p:nvSpPr>
          <p:cNvPr id="5" name="Footer Placeholder 4"/>
          <p:cNvSpPr>
            <a:spLocks noGrp="1"/>
          </p:cNvSpPr>
          <p:nvPr>
            <p:ph type="ftr" sz="quarter" idx="11"/>
          </p:nvPr>
        </p:nvSpPr>
        <p:spPr/>
        <p:txBody>
          <a:bodyPr/>
          <a:lstStyle/>
          <a:p>
            <a:pPr>
              <a:defRPr/>
            </a:pPr>
            <a:endParaRPr lang="en-US" altLang="x-none"/>
          </a:p>
        </p:txBody>
      </p:sp>
      <p:sp>
        <p:nvSpPr>
          <p:cNvPr id="6" name="Slide Number Placeholder 5"/>
          <p:cNvSpPr>
            <a:spLocks noGrp="1"/>
          </p:cNvSpPr>
          <p:nvPr>
            <p:ph type="sldNum" sz="quarter" idx="12"/>
          </p:nvPr>
        </p:nvSpPr>
        <p:spPr/>
        <p:txBody>
          <a:bodyPr/>
          <a:lstStyle/>
          <a:p>
            <a:pPr>
              <a:defRPr/>
            </a:pPr>
            <a:fld id="{469099E7-41BC-5042-BC3C-C60A966074FA}"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x-none"/>
          </a:p>
        </p:txBody>
      </p:sp>
      <p:sp>
        <p:nvSpPr>
          <p:cNvPr id="5" name="Footer Placeholder 4"/>
          <p:cNvSpPr>
            <a:spLocks noGrp="1"/>
          </p:cNvSpPr>
          <p:nvPr>
            <p:ph type="ftr" sz="quarter" idx="11"/>
          </p:nvPr>
        </p:nvSpPr>
        <p:spPr/>
        <p:txBody>
          <a:bodyPr/>
          <a:lstStyle/>
          <a:p>
            <a:pPr>
              <a:defRPr/>
            </a:pPr>
            <a:endParaRPr lang="en-US" altLang="x-none"/>
          </a:p>
        </p:txBody>
      </p:sp>
      <p:sp>
        <p:nvSpPr>
          <p:cNvPr id="6" name="Slide Number Placeholder 5"/>
          <p:cNvSpPr>
            <a:spLocks noGrp="1"/>
          </p:cNvSpPr>
          <p:nvPr>
            <p:ph type="sldNum" sz="quarter" idx="12"/>
          </p:nvPr>
        </p:nvSpPr>
        <p:spPr/>
        <p:txBody>
          <a:bodyPr/>
          <a:lstStyle/>
          <a:p>
            <a:pPr>
              <a:defRPr/>
            </a:pPr>
            <a:fld id="{F6DD7B3C-9F95-4946-A735-D43571F71B50}"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4103375"/>
            <a:ext cx="18928080" cy="6846569"/>
          </a:xfr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11014715"/>
            <a:ext cx="18928080" cy="3600449"/>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x-none"/>
          </a:p>
        </p:txBody>
      </p:sp>
      <p:sp>
        <p:nvSpPr>
          <p:cNvPr id="5" name="Footer Placeholder 4"/>
          <p:cNvSpPr>
            <a:spLocks noGrp="1"/>
          </p:cNvSpPr>
          <p:nvPr>
            <p:ph type="ftr" sz="quarter" idx="11"/>
          </p:nvPr>
        </p:nvSpPr>
        <p:spPr/>
        <p:txBody>
          <a:bodyPr/>
          <a:lstStyle/>
          <a:p>
            <a:pPr>
              <a:defRPr/>
            </a:pPr>
            <a:endParaRPr lang="en-US" altLang="x-none"/>
          </a:p>
        </p:txBody>
      </p:sp>
      <p:sp>
        <p:nvSpPr>
          <p:cNvPr id="6" name="Slide Number Placeholder 5"/>
          <p:cNvSpPr>
            <a:spLocks noGrp="1"/>
          </p:cNvSpPr>
          <p:nvPr>
            <p:ph type="sldNum" sz="quarter" idx="12"/>
          </p:nvPr>
        </p:nvSpPr>
        <p:spPr/>
        <p:txBody>
          <a:bodyPr/>
          <a:lstStyle/>
          <a:p>
            <a:pPr>
              <a:defRPr/>
            </a:pPr>
            <a:fld id="{5F98E5BD-D583-3C46-A836-5FB28ACDDEB7}" type="slidenum">
              <a:rPr lang="en-US" altLang="en-US" smtClean="0"/>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4381500"/>
            <a:ext cx="9326880" cy="104432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4381500"/>
            <a:ext cx="9326880" cy="104432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x-none"/>
          </a:p>
        </p:txBody>
      </p:sp>
      <p:sp>
        <p:nvSpPr>
          <p:cNvPr id="6" name="Footer Placeholder 5"/>
          <p:cNvSpPr>
            <a:spLocks noGrp="1"/>
          </p:cNvSpPr>
          <p:nvPr>
            <p:ph type="ftr" sz="quarter" idx="11"/>
          </p:nvPr>
        </p:nvSpPr>
        <p:spPr/>
        <p:txBody>
          <a:bodyPr/>
          <a:lstStyle/>
          <a:p>
            <a:pPr>
              <a:defRPr/>
            </a:pPr>
            <a:endParaRPr lang="en-US" altLang="x-none"/>
          </a:p>
        </p:txBody>
      </p:sp>
      <p:sp>
        <p:nvSpPr>
          <p:cNvPr id="7" name="Slide Number Placeholder 6"/>
          <p:cNvSpPr>
            <a:spLocks noGrp="1"/>
          </p:cNvSpPr>
          <p:nvPr>
            <p:ph type="sldNum" sz="quarter" idx="12"/>
          </p:nvPr>
        </p:nvSpPr>
        <p:spPr/>
        <p:txBody>
          <a:bodyPr/>
          <a:lstStyle/>
          <a:p>
            <a:pPr>
              <a:defRPr/>
            </a:pPr>
            <a:fld id="{F166BEE2-051E-BE44-B01D-62820665B017}"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876304"/>
            <a:ext cx="18928080" cy="318135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4034791"/>
            <a:ext cx="9284016"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6012180"/>
            <a:ext cx="9284016" cy="88430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4034791"/>
            <a:ext cx="9329738"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6012180"/>
            <a:ext cx="9329738" cy="88430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x-none"/>
          </a:p>
        </p:txBody>
      </p:sp>
      <p:sp>
        <p:nvSpPr>
          <p:cNvPr id="8" name="Footer Placeholder 7"/>
          <p:cNvSpPr>
            <a:spLocks noGrp="1"/>
          </p:cNvSpPr>
          <p:nvPr>
            <p:ph type="ftr" sz="quarter" idx="11"/>
          </p:nvPr>
        </p:nvSpPr>
        <p:spPr/>
        <p:txBody>
          <a:bodyPr/>
          <a:lstStyle/>
          <a:p>
            <a:pPr>
              <a:defRPr/>
            </a:pPr>
            <a:endParaRPr lang="en-US" altLang="x-none"/>
          </a:p>
        </p:txBody>
      </p:sp>
      <p:sp>
        <p:nvSpPr>
          <p:cNvPr id="9" name="Slide Number Placeholder 8"/>
          <p:cNvSpPr>
            <a:spLocks noGrp="1"/>
          </p:cNvSpPr>
          <p:nvPr>
            <p:ph type="sldNum" sz="quarter" idx="12"/>
          </p:nvPr>
        </p:nvSpPr>
        <p:spPr/>
        <p:txBody>
          <a:bodyPr/>
          <a:lstStyle/>
          <a:p>
            <a:pPr>
              <a:defRPr/>
            </a:pPr>
            <a:fld id="{F2CD73A3-BD7A-CC43-AFBD-D75B57F55D5C}"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x-none"/>
          </a:p>
        </p:txBody>
      </p:sp>
      <p:sp>
        <p:nvSpPr>
          <p:cNvPr id="4" name="Footer Placeholder 3"/>
          <p:cNvSpPr>
            <a:spLocks noGrp="1"/>
          </p:cNvSpPr>
          <p:nvPr>
            <p:ph type="ftr" sz="quarter" idx="11"/>
          </p:nvPr>
        </p:nvSpPr>
        <p:spPr/>
        <p:txBody>
          <a:bodyPr/>
          <a:lstStyle/>
          <a:p>
            <a:pPr>
              <a:defRPr/>
            </a:pPr>
            <a:endParaRPr lang="en-US" altLang="x-none"/>
          </a:p>
        </p:txBody>
      </p:sp>
      <p:sp>
        <p:nvSpPr>
          <p:cNvPr id="5" name="Slide Number Placeholder 4"/>
          <p:cNvSpPr>
            <a:spLocks noGrp="1"/>
          </p:cNvSpPr>
          <p:nvPr>
            <p:ph type="sldNum" sz="quarter" idx="12"/>
          </p:nvPr>
        </p:nvSpPr>
        <p:spPr/>
        <p:txBody>
          <a:bodyPr/>
          <a:lstStyle/>
          <a:p>
            <a:pPr>
              <a:defRPr/>
            </a:pPr>
            <a:fld id="{B01EB7C0-8953-BA49-8DB6-3A92B9BEB523}"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x-none"/>
          </a:p>
        </p:txBody>
      </p:sp>
      <p:sp>
        <p:nvSpPr>
          <p:cNvPr id="3" name="Footer Placeholder 2"/>
          <p:cNvSpPr>
            <a:spLocks noGrp="1"/>
          </p:cNvSpPr>
          <p:nvPr>
            <p:ph type="ftr" sz="quarter" idx="11"/>
          </p:nvPr>
        </p:nvSpPr>
        <p:spPr/>
        <p:txBody>
          <a:bodyPr/>
          <a:lstStyle/>
          <a:p>
            <a:pPr>
              <a:defRPr/>
            </a:pPr>
            <a:endParaRPr lang="en-US" altLang="x-none"/>
          </a:p>
        </p:txBody>
      </p:sp>
      <p:sp>
        <p:nvSpPr>
          <p:cNvPr id="4" name="Slide Number Placeholder 3"/>
          <p:cNvSpPr>
            <a:spLocks noGrp="1"/>
          </p:cNvSpPr>
          <p:nvPr>
            <p:ph type="sldNum" sz="quarter" idx="12"/>
          </p:nvPr>
        </p:nvSpPr>
        <p:spPr/>
        <p:txBody>
          <a:bodyPr/>
          <a:lstStyle/>
          <a:p>
            <a:pPr>
              <a:defRPr/>
            </a:pPr>
            <a:fld id="{C5409808-F831-1C4C-8D65-85D82A6AC354}"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097280"/>
            <a:ext cx="7078027" cy="3840480"/>
          </a:xfr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2369824"/>
            <a:ext cx="11109960" cy="116967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4937760"/>
            <a:ext cx="7078027"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x-none"/>
          </a:p>
        </p:txBody>
      </p:sp>
      <p:sp>
        <p:nvSpPr>
          <p:cNvPr id="6" name="Footer Placeholder 5"/>
          <p:cNvSpPr>
            <a:spLocks noGrp="1"/>
          </p:cNvSpPr>
          <p:nvPr>
            <p:ph type="ftr" sz="quarter" idx="11"/>
          </p:nvPr>
        </p:nvSpPr>
        <p:spPr/>
        <p:txBody>
          <a:bodyPr/>
          <a:lstStyle/>
          <a:p>
            <a:pPr>
              <a:defRPr/>
            </a:pPr>
            <a:endParaRPr lang="en-US" altLang="x-none"/>
          </a:p>
        </p:txBody>
      </p:sp>
      <p:sp>
        <p:nvSpPr>
          <p:cNvPr id="7" name="Slide Number Placeholder 6"/>
          <p:cNvSpPr>
            <a:spLocks noGrp="1"/>
          </p:cNvSpPr>
          <p:nvPr>
            <p:ph type="sldNum" sz="quarter" idx="12"/>
          </p:nvPr>
        </p:nvSpPr>
        <p:spPr/>
        <p:txBody>
          <a:bodyPr/>
          <a:lstStyle/>
          <a:p>
            <a:pPr>
              <a:defRPr/>
            </a:pPr>
            <a:fld id="{7A2BA744-777B-1649-9481-53F2818EB634}"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097280"/>
            <a:ext cx="7078027" cy="3840480"/>
          </a:xfr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2369824"/>
            <a:ext cx="11109960" cy="116967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511619" y="4937760"/>
            <a:ext cx="7078027"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x-none"/>
          </a:p>
        </p:txBody>
      </p:sp>
      <p:sp>
        <p:nvSpPr>
          <p:cNvPr id="6" name="Footer Placeholder 5"/>
          <p:cNvSpPr>
            <a:spLocks noGrp="1"/>
          </p:cNvSpPr>
          <p:nvPr>
            <p:ph type="ftr" sz="quarter" idx="11"/>
          </p:nvPr>
        </p:nvSpPr>
        <p:spPr/>
        <p:txBody>
          <a:bodyPr/>
          <a:lstStyle/>
          <a:p>
            <a:pPr>
              <a:defRPr/>
            </a:pPr>
            <a:endParaRPr lang="en-US" altLang="x-none"/>
          </a:p>
        </p:txBody>
      </p:sp>
      <p:sp>
        <p:nvSpPr>
          <p:cNvPr id="7" name="Slide Number Placeholder 6"/>
          <p:cNvSpPr>
            <a:spLocks noGrp="1"/>
          </p:cNvSpPr>
          <p:nvPr>
            <p:ph type="sldNum" sz="quarter" idx="12"/>
          </p:nvPr>
        </p:nvSpPr>
        <p:spPr/>
        <p:txBody>
          <a:bodyPr/>
          <a:lstStyle/>
          <a:p>
            <a:pPr>
              <a:defRPr/>
            </a:pPr>
            <a:fld id="{A3D2DE0B-40CF-4645-BB64-A400FCCF54F3}"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876304"/>
            <a:ext cx="18928080" cy="318135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08760" y="4381500"/>
            <a:ext cx="18928080" cy="1044321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08760" y="15255244"/>
            <a:ext cx="4937760" cy="876300"/>
          </a:xfrm>
          <a:prstGeom prst="rect">
            <a:avLst/>
          </a:prstGeom>
        </p:spPr>
        <p:txBody>
          <a:bodyPr vert="horz" lIns="91440" tIns="45720" rIns="91440" bIns="45720" rtlCol="0" anchor="ctr"/>
          <a:lstStyle>
            <a:lvl1pPr algn="l">
              <a:defRPr sz="2880">
                <a:solidFill>
                  <a:schemeClr val="tx1">
                    <a:tint val="75000"/>
                  </a:schemeClr>
                </a:solidFill>
              </a:defRPr>
            </a:lvl1pPr>
          </a:lstStyle>
          <a:p>
            <a:pPr>
              <a:defRPr/>
            </a:pPr>
            <a:endParaRPr lang="en-US" altLang="x-none"/>
          </a:p>
        </p:txBody>
      </p:sp>
      <p:sp>
        <p:nvSpPr>
          <p:cNvPr id="5" name="Footer Placeholder 4"/>
          <p:cNvSpPr>
            <a:spLocks noGrp="1"/>
          </p:cNvSpPr>
          <p:nvPr>
            <p:ph type="ftr" sz="quarter" idx="3"/>
          </p:nvPr>
        </p:nvSpPr>
        <p:spPr>
          <a:xfrm>
            <a:off x="7269480" y="15255244"/>
            <a:ext cx="7406640" cy="876300"/>
          </a:xfrm>
          <a:prstGeom prst="rect">
            <a:avLst/>
          </a:prstGeom>
        </p:spPr>
        <p:txBody>
          <a:bodyPr vert="horz" lIns="91440" tIns="45720" rIns="91440" bIns="45720" rtlCol="0" anchor="ctr"/>
          <a:lstStyle>
            <a:lvl1pPr algn="ctr">
              <a:defRPr sz="2880">
                <a:solidFill>
                  <a:schemeClr val="tx1">
                    <a:tint val="75000"/>
                  </a:schemeClr>
                </a:solidFill>
              </a:defRPr>
            </a:lvl1pPr>
          </a:lstStyle>
          <a:p>
            <a:pPr>
              <a:defRPr/>
            </a:pPr>
            <a:endParaRPr lang="en-US" altLang="x-none"/>
          </a:p>
        </p:txBody>
      </p:sp>
      <p:sp>
        <p:nvSpPr>
          <p:cNvPr id="6" name="Slide Number Placeholder 5"/>
          <p:cNvSpPr>
            <a:spLocks noGrp="1"/>
          </p:cNvSpPr>
          <p:nvPr>
            <p:ph type="sldNum" sz="quarter" idx="4"/>
          </p:nvPr>
        </p:nvSpPr>
        <p:spPr>
          <a:xfrm>
            <a:off x="15499080" y="15255244"/>
            <a:ext cx="4937760" cy="876300"/>
          </a:xfrm>
          <a:prstGeom prst="rect">
            <a:avLst/>
          </a:prstGeom>
        </p:spPr>
        <p:txBody>
          <a:bodyPr vert="horz" lIns="91440" tIns="45720" rIns="91440" bIns="45720" rtlCol="0" anchor="ctr"/>
          <a:lstStyle>
            <a:lvl1pPr algn="r">
              <a:defRPr sz="2880">
                <a:solidFill>
                  <a:schemeClr val="tx1">
                    <a:tint val="75000"/>
                  </a:schemeClr>
                </a:solidFill>
              </a:defRPr>
            </a:lvl1pPr>
          </a:lstStyle>
          <a:p>
            <a:pPr>
              <a:defRPr/>
            </a:pPr>
            <a:fld id="{166BF29A-44AF-7745-A7A4-06F8CAEB2BD9}" type="slidenum">
              <a:rPr lang="en-US" altLang="en-US" smtClean="0"/>
              <a:pPr>
                <a:defRPr/>
              </a:pPr>
              <a:t>‹#›</a:t>
            </a:fld>
            <a:endParaRPr lang="en-US" altLang="en-US"/>
          </a:p>
        </p:txBody>
      </p:sp>
    </p:spTree>
    <p:extLst>
      <p:ext uri="{BB962C8B-B14F-4D97-AF65-F5344CB8AC3E}">
        <p14:creationId xmlns:p14="http://schemas.microsoft.com/office/powerpoint/2010/main" val="20051534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ChangeArrowheads="1"/>
          </p:cNvSpPr>
          <p:nvPr/>
        </p:nvSpPr>
        <p:spPr bwMode="auto">
          <a:xfrm>
            <a:off x="5723732" y="1666081"/>
            <a:ext cx="14122400" cy="1625600"/>
          </a:xfrm>
          <a:prstGeom prst="rect">
            <a:avLst/>
          </a:prstGeom>
          <a:noFill/>
          <a:ln>
            <a:noFill/>
          </a:ln>
        </p:spPr>
        <p:txBody>
          <a:bodyPr lIns="195040" tIns="97521" rIns="195040" bIns="97521"/>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35655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5486400"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768032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9875838"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103330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107902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12474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17046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0"/>
              </a:spcBef>
              <a:spcAft>
                <a:spcPts val="0"/>
              </a:spcAft>
              <a:buNone/>
              <a:defRPr/>
            </a:pPr>
            <a:r>
              <a:rPr lang="en-US" altLang="en-US" sz="2667" b="1" dirty="0">
                <a:solidFill>
                  <a:schemeClr val="tx2"/>
                </a:solidFill>
              </a:rPr>
              <a:t>Establishing Protections for Muzzled Victims: Confronting </a:t>
            </a:r>
            <a:r>
              <a:rPr lang="en-US" altLang="en-US" sz="2667" b="1" i="1" dirty="0">
                <a:solidFill>
                  <a:schemeClr val="tx2"/>
                </a:solidFill>
              </a:rPr>
              <a:t>the Link</a:t>
            </a:r>
            <a:r>
              <a:rPr lang="en-US" altLang="en-US" sz="2667" dirty="0">
                <a:solidFill>
                  <a:schemeClr val="tx2"/>
                </a:solidFill>
              </a:rPr>
              <a:t/>
            </a:r>
            <a:br>
              <a:rPr lang="en-US" altLang="en-US" sz="2667" dirty="0">
                <a:solidFill>
                  <a:schemeClr val="tx2"/>
                </a:solidFill>
              </a:rPr>
            </a:br>
            <a:r>
              <a:rPr lang="en-US" altLang="en-US" sz="2135" dirty="0">
                <a:solidFill>
                  <a:schemeClr val="tx2"/>
                </a:solidFill>
                <a:latin typeface="Times New Roman" charset="0"/>
                <a:ea typeface="Times New Roman" charset="0"/>
                <a:cs typeface="Times New Roman" charset="0"/>
              </a:rPr>
              <a:t>By Taylor Puluse</a:t>
            </a:r>
          </a:p>
          <a:p>
            <a:pPr eaLnBrk="1" fontAlgn="auto" hangingPunct="1">
              <a:spcBef>
                <a:spcPct val="0"/>
              </a:spcBef>
              <a:spcAft>
                <a:spcPts val="0"/>
              </a:spcAft>
              <a:buNone/>
              <a:defRPr/>
            </a:pPr>
            <a:r>
              <a:rPr lang="en-US" altLang="en-US" sz="2135" dirty="0">
                <a:solidFill>
                  <a:schemeClr val="tx2"/>
                </a:solidFill>
                <a:latin typeface="Times New Roman" charset="0"/>
                <a:ea typeface="Times New Roman" charset="0"/>
                <a:cs typeface="Times New Roman" charset="0"/>
              </a:rPr>
              <a:t>Faculty Mentor: Professor </a:t>
            </a:r>
            <a:r>
              <a:rPr lang="en-US" altLang="en-US" sz="2135" dirty="0" err="1">
                <a:solidFill>
                  <a:schemeClr val="tx2"/>
                </a:solidFill>
                <a:latin typeface="Times New Roman" charset="0"/>
                <a:ea typeface="Times New Roman" charset="0"/>
                <a:cs typeface="Times New Roman" charset="0"/>
              </a:rPr>
              <a:t>Sanghamitra</a:t>
            </a:r>
            <a:r>
              <a:rPr lang="en-US" altLang="en-US" sz="2135" dirty="0">
                <a:solidFill>
                  <a:schemeClr val="tx2"/>
                </a:solidFill>
                <a:latin typeface="Times New Roman" charset="0"/>
                <a:ea typeface="Times New Roman" charset="0"/>
                <a:cs typeface="Times New Roman" charset="0"/>
              </a:rPr>
              <a:t> </a:t>
            </a:r>
            <a:r>
              <a:rPr lang="en-US" altLang="en-US" sz="2135" dirty="0" err="1">
                <a:solidFill>
                  <a:schemeClr val="tx2"/>
                </a:solidFill>
                <a:latin typeface="Times New Roman" charset="0"/>
                <a:ea typeface="Times New Roman" charset="0"/>
                <a:cs typeface="Times New Roman" charset="0"/>
              </a:rPr>
              <a:t>Padhy</a:t>
            </a:r>
            <a:r>
              <a:rPr lang="en-US" altLang="en-US" sz="2134" dirty="0">
                <a:solidFill>
                  <a:schemeClr val="tx2"/>
                </a:solidFill>
              </a:rPr>
              <a:t/>
            </a:r>
            <a:br>
              <a:rPr lang="en-US" altLang="en-US" sz="2134" dirty="0">
                <a:solidFill>
                  <a:schemeClr val="tx2"/>
                </a:solidFill>
              </a:rPr>
            </a:br>
            <a:r>
              <a:rPr lang="en-US" altLang="en-US" sz="2134" dirty="0">
                <a:solidFill>
                  <a:schemeClr val="tx2"/>
                </a:solidFill>
                <a:latin typeface="Times New Roman" charset="0"/>
                <a:ea typeface="Times New Roman" charset="0"/>
                <a:cs typeface="Times New Roman" charset="0"/>
              </a:rPr>
              <a:t>Law and Society, SSHS, Ramapo College of New Jersey</a:t>
            </a:r>
            <a:endParaRPr lang="en-US" altLang="en-US" sz="9378" dirty="0">
              <a:solidFill>
                <a:schemeClr val="tx2"/>
              </a:solidFill>
              <a:latin typeface="Times New Roman" charset="0"/>
              <a:ea typeface="Times New Roman" charset="0"/>
              <a:cs typeface="Times New Roman" charset="0"/>
            </a:endParaRPr>
          </a:p>
        </p:txBody>
      </p:sp>
      <p:sp>
        <p:nvSpPr>
          <p:cNvPr id="15363" name="Rectangle 5"/>
          <p:cNvSpPr>
            <a:spLocks noChangeArrowheads="1"/>
          </p:cNvSpPr>
          <p:nvPr/>
        </p:nvSpPr>
        <p:spPr bwMode="auto">
          <a:xfrm>
            <a:off x="1219200" y="14935200"/>
            <a:ext cx="19507200" cy="609600"/>
          </a:xfrm>
          <a:prstGeom prst="rect">
            <a:avLst/>
          </a:prstGeom>
          <a:solidFill>
            <a:srgbClr val="E1E1E1"/>
          </a:solidFill>
          <a:ln>
            <a:noFill/>
          </a:ln>
        </p:spPr>
        <p:txBody>
          <a:bodyPr lIns="195040" tIns="97521" rIns="195040" bIns="97521"/>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eaLnBrk="1" fontAlgn="auto" hangingPunct="1">
              <a:spcBef>
                <a:spcPct val="0"/>
              </a:spcBef>
              <a:spcAft>
                <a:spcPts val="0"/>
              </a:spcAft>
              <a:buNone/>
              <a:defRPr/>
            </a:pPr>
            <a:endParaRPr lang="en-US" altLang="en-US" sz="2978"/>
          </a:p>
        </p:txBody>
      </p:sp>
      <p:sp>
        <p:nvSpPr>
          <p:cNvPr id="15364" name="Rectangle 7"/>
          <p:cNvSpPr>
            <a:spLocks noChangeArrowheads="1"/>
          </p:cNvSpPr>
          <p:nvPr/>
        </p:nvSpPr>
        <p:spPr bwMode="auto">
          <a:xfrm>
            <a:off x="1219200" y="914400"/>
            <a:ext cx="19507200" cy="609600"/>
          </a:xfrm>
          <a:prstGeom prst="rect">
            <a:avLst/>
          </a:prstGeom>
          <a:solidFill>
            <a:srgbClr val="E1E1E1"/>
          </a:solidFill>
          <a:ln>
            <a:noFill/>
          </a:ln>
        </p:spPr>
        <p:txBody>
          <a:bodyPr lIns="195040" tIns="97521" rIns="195040" bIns="97521"/>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eaLnBrk="1" fontAlgn="auto" hangingPunct="1">
              <a:spcBef>
                <a:spcPct val="0"/>
              </a:spcBef>
              <a:spcAft>
                <a:spcPts val="0"/>
              </a:spcAft>
              <a:buNone/>
              <a:defRPr/>
            </a:pPr>
            <a:endParaRPr lang="en-US" altLang="en-US" sz="2978"/>
          </a:p>
        </p:txBody>
      </p:sp>
      <p:sp>
        <p:nvSpPr>
          <p:cNvPr id="15365" name="Rectangle 8"/>
          <p:cNvSpPr>
            <a:spLocks noChangeArrowheads="1"/>
          </p:cNvSpPr>
          <p:nvPr/>
        </p:nvSpPr>
        <p:spPr bwMode="auto">
          <a:xfrm>
            <a:off x="1219200" y="2209800"/>
            <a:ext cx="609600" cy="14630400"/>
          </a:xfrm>
          <a:prstGeom prst="rect">
            <a:avLst/>
          </a:prstGeom>
          <a:solidFill>
            <a:srgbClr val="E1E1E1"/>
          </a:solidFill>
          <a:ln>
            <a:noFill/>
          </a:ln>
        </p:spPr>
        <p:txBody>
          <a:bodyPr lIns="195040" tIns="97521" rIns="195040" bIns="97521"/>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eaLnBrk="1" fontAlgn="auto" hangingPunct="1">
              <a:spcBef>
                <a:spcPct val="0"/>
              </a:spcBef>
              <a:spcAft>
                <a:spcPts val="0"/>
              </a:spcAft>
              <a:buNone/>
              <a:defRPr/>
            </a:pPr>
            <a:endParaRPr lang="en-US" altLang="en-US" sz="2978"/>
          </a:p>
        </p:txBody>
      </p:sp>
      <p:sp>
        <p:nvSpPr>
          <p:cNvPr id="15366" name="Rectangle 9"/>
          <p:cNvSpPr>
            <a:spLocks noChangeArrowheads="1"/>
          </p:cNvSpPr>
          <p:nvPr/>
        </p:nvSpPr>
        <p:spPr bwMode="auto">
          <a:xfrm>
            <a:off x="20154900" y="876300"/>
            <a:ext cx="609600" cy="14630400"/>
          </a:xfrm>
          <a:prstGeom prst="rect">
            <a:avLst/>
          </a:prstGeom>
          <a:solidFill>
            <a:srgbClr val="E1E1E1"/>
          </a:solidFill>
          <a:ln>
            <a:noFill/>
          </a:ln>
        </p:spPr>
        <p:txBody>
          <a:bodyPr lIns="195040" tIns="97521" rIns="195040" bIns="97521"/>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eaLnBrk="1" fontAlgn="auto" hangingPunct="1">
              <a:spcBef>
                <a:spcPct val="0"/>
              </a:spcBef>
              <a:spcAft>
                <a:spcPts val="0"/>
              </a:spcAft>
              <a:buNone/>
              <a:defRPr/>
            </a:pPr>
            <a:endParaRPr lang="en-US" altLang="en-US" sz="2978"/>
          </a:p>
        </p:txBody>
      </p:sp>
      <p:sp>
        <p:nvSpPr>
          <p:cNvPr id="15367" name="Rectangle 11"/>
          <p:cNvSpPr>
            <a:spLocks noChangeArrowheads="1"/>
          </p:cNvSpPr>
          <p:nvPr/>
        </p:nvSpPr>
        <p:spPr bwMode="auto">
          <a:xfrm>
            <a:off x="2205037" y="9714865"/>
            <a:ext cx="5096669" cy="5143114"/>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dirty="0">
                <a:latin typeface="Times New Roman" charset="0"/>
                <a:ea typeface="Times New Roman" charset="0"/>
                <a:cs typeface="Times New Roman" charset="0"/>
              </a:rPr>
              <a:t>Transforming Legislation for Further Protection:</a:t>
            </a:r>
          </a:p>
          <a:p>
            <a:pPr eaLnBrk="1" hangingPunct="1"/>
            <a:endParaRPr lang="en-US" altLang="en-US" b="1" dirty="0">
              <a:latin typeface="Times New Roman" charset="0"/>
              <a:ea typeface="Times New Roman" charset="0"/>
              <a:cs typeface="Times New Roman" charset="0"/>
            </a:endParaRPr>
          </a:p>
          <a:p>
            <a:pPr eaLnBrk="1" hangingPunct="1"/>
            <a:endParaRPr lang="en-US" altLang="en-US" b="1" dirty="0">
              <a:latin typeface="Times New Roman" charset="0"/>
              <a:ea typeface="Times New Roman" charset="0"/>
              <a:cs typeface="Times New Roman" charset="0"/>
            </a:endParaRPr>
          </a:p>
        </p:txBody>
      </p:sp>
      <p:sp>
        <p:nvSpPr>
          <p:cNvPr id="15368" name="Rectangle 12"/>
          <p:cNvSpPr>
            <a:spLocks noChangeArrowheads="1"/>
          </p:cNvSpPr>
          <p:nvPr/>
        </p:nvSpPr>
        <p:spPr bwMode="auto">
          <a:xfrm>
            <a:off x="7639509" y="3345449"/>
            <a:ext cx="6602413" cy="5195301"/>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a:latin typeface="Times New Roman" charset="0"/>
                <a:ea typeface="Times New Roman" charset="0"/>
                <a:cs typeface="Times New Roman" charset="0"/>
              </a:rPr>
              <a:t>Project Overview:</a:t>
            </a:r>
          </a:p>
          <a:p>
            <a:pPr eaLnBrk="1" hangingPunct="1"/>
            <a:endParaRPr lang="en-US" altLang="en-US" b="1">
              <a:latin typeface="Times New Roman" charset="0"/>
              <a:ea typeface="Times New Roman" charset="0"/>
              <a:cs typeface="Times New Roman" charset="0"/>
            </a:endParaRPr>
          </a:p>
          <a:p>
            <a:pPr eaLnBrk="1" hangingPunct="1"/>
            <a:endParaRPr lang="en-US" altLang="en-US" b="1">
              <a:latin typeface="Times New Roman" charset="0"/>
              <a:ea typeface="Times New Roman" charset="0"/>
              <a:cs typeface="Times New Roman" charset="0"/>
            </a:endParaRPr>
          </a:p>
        </p:txBody>
      </p:sp>
      <p:sp>
        <p:nvSpPr>
          <p:cNvPr id="4106" name="Rectangle 16"/>
          <p:cNvSpPr>
            <a:spLocks noChangeArrowheads="1"/>
          </p:cNvSpPr>
          <p:nvPr/>
        </p:nvSpPr>
        <p:spPr bwMode="auto">
          <a:xfrm>
            <a:off x="3628232" y="4029075"/>
            <a:ext cx="184731" cy="256545"/>
          </a:xfrm>
          <a:prstGeom prst="rect">
            <a:avLst/>
          </a:prstGeom>
          <a:noFill/>
          <a:ln>
            <a:noFill/>
          </a:ln>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spcBef>
                <a:spcPts val="0"/>
              </a:spcBef>
              <a:spcAft>
                <a:spcPts val="0"/>
              </a:spcAft>
              <a:defRPr/>
            </a:pPr>
            <a:endParaRPr lang="en-US" altLang="en-US" sz="1067">
              <a:latin typeface="Arial" panose="020B0604020202020204" pitchFamily="34" charset="0"/>
              <a:ea typeface="ＭＳ Ｐゴシック" panose="020B0600070205080204" pitchFamily="34" charset="-128"/>
            </a:endParaRPr>
          </a:p>
        </p:txBody>
      </p:sp>
      <p:pic>
        <p:nvPicPr>
          <p:cNvPr id="15370" name="Picture 60" descr="Ramapologo-multi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6132" y="1828800"/>
            <a:ext cx="3420269" cy="114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1" name="Rectangle 22"/>
          <p:cNvSpPr>
            <a:spLocks noChangeArrowheads="1"/>
          </p:cNvSpPr>
          <p:nvPr/>
        </p:nvSpPr>
        <p:spPr bwMode="auto">
          <a:xfrm>
            <a:off x="2232326" y="3324098"/>
            <a:ext cx="5096669" cy="3037433"/>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dirty="0">
                <a:latin typeface="Times New Roman" charset="0"/>
                <a:ea typeface="Times New Roman" charset="0"/>
                <a:cs typeface="Times New Roman" charset="0"/>
              </a:rPr>
              <a:t>Muzzled Victims:</a:t>
            </a:r>
            <a:endParaRPr lang="en-US" altLang="en-US" b="1" dirty="0">
              <a:latin typeface="Times New Roman" charset="0"/>
              <a:ea typeface="Times New Roman" charset="0"/>
              <a:cs typeface="Times New Roman" charset="0"/>
            </a:endParaRPr>
          </a:p>
        </p:txBody>
      </p:sp>
      <p:sp>
        <p:nvSpPr>
          <p:cNvPr id="15374" name="Rectangle 13"/>
          <p:cNvSpPr>
            <a:spLocks noChangeArrowheads="1"/>
          </p:cNvSpPr>
          <p:nvPr/>
        </p:nvSpPr>
        <p:spPr bwMode="auto">
          <a:xfrm>
            <a:off x="14989175" y="3310966"/>
            <a:ext cx="4314825" cy="4102003"/>
          </a:xfrm>
          <a:prstGeom prst="rect">
            <a:avLst/>
          </a:prstGeom>
          <a:noFill/>
          <a:ln w="9525">
            <a:solidFill>
              <a:srgbClr val="6C0600"/>
            </a:solidFill>
            <a:miter lim="800000"/>
            <a:headEnd/>
            <a:tailEnd/>
          </a:ln>
        </p:spPr>
        <p:txBody>
          <a:bodyPr wrap="none" lIns="195072" tIns="195072" rIns="195072" bIns="195072"/>
          <a:lstStyle>
            <a:lvl1pPr>
              <a:defRPr sz="2400" baseline="-25000">
                <a:solidFill>
                  <a:schemeClr val="tx1"/>
                </a:solidFill>
                <a:latin typeface="Arial" panose="020B0604020202020204" pitchFamily="34" charset="0"/>
                <a:ea typeface="ＭＳ Ｐゴシック" panose="020B0600070205080204" pitchFamily="34" charset="-128"/>
              </a:defRPr>
            </a:lvl1pPr>
            <a:lvl2pPr marL="742950" indent="-285750">
              <a:defRPr sz="2400" baseline="-25000">
                <a:solidFill>
                  <a:schemeClr val="tx1"/>
                </a:solidFill>
                <a:latin typeface="Arial" panose="020B0604020202020204" pitchFamily="34" charset="0"/>
                <a:ea typeface="ＭＳ Ｐゴシック" panose="020B0600070205080204" pitchFamily="34" charset="-128"/>
              </a:defRPr>
            </a:lvl2pPr>
            <a:lvl3pPr marL="1143000" indent="-228600">
              <a:defRPr sz="2400" baseline="-25000">
                <a:solidFill>
                  <a:schemeClr val="tx1"/>
                </a:solidFill>
                <a:latin typeface="Arial" panose="020B0604020202020204" pitchFamily="34" charset="0"/>
                <a:ea typeface="ＭＳ Ｐゴシック" panose="020B0600070205080204" pitchFamily="34" charset="-128"/>
              </a:defRPr>
            </a:lvl3pPr>
            <a:lvl4pPr marL="1600200" indent="-228600">
              <a:defRPr sz="2400" baseline="-25000">
                <a:solidFill>
                  <a:schemeClr val="tx1"/>
                </a:solidFill>
                <a:latin typeface="Arial" panose="020B0604020202020204" pitchFamily="34" charset="0"/>
                <a:ea typeface="ＭＳ Ｐゴシック" panose="020B0600070205080204" pitchFamily="34" charset="-128"/>
              </a:defRPr>
            </a:lvl4pPr>
            <a:lvl5pPr marL="2057400" indent="-228600">
              <a:defRPr sz="2400" baseline="-25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ts val="0"/>
              </a:spcBef>
              <a:spcAft>
                <a:spcPts val="0"/>
              </a:spcAft>
              <a:defRPr/>
            </a:pPr>
            <a:endParaRPr lang="en-US" altLang="en-US" sz="1778" baseline="0"/>
          </a:p>
        </p:txBody>
      </p:sp>
      <p:pic>
        <p:nvPicPr>
          <p:cNvPr id="2"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14482" y="8915400"/>
            <a:ext cx="6159500" cy="282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13"/>
          <p:cNvSpPr>
            <a:spLocks noChangeArrowheads="1"/>
          </p:cNvSpPr>
          <p:nvPr/>
        </p:nvSpPr>
        <p:spPr bwMode="auto">
          <a:xfrm>
            <a:off x="7919244" y="8905875"/>
            <a:ext cx="6187281" cy="4025900"/>
          </a:xfrm>
          <a:prstGeom prst="rect">
            <a:avLst/>
          </a:prstGeom>
          <a:noFill/>
          <a:ln w="9525">
            <a:solidFill>
              <a:srgbClr val="6C0600"/>
            </a:solidFill>
            <a:miter lim="800000"/>
            <a:headEnd/>
            <a:tailEnd/>
          </a:ln>
        </p:spPr>
        <p:txBody>
          <a:bodyPr wrap="none" lIns="195072" tIns="195072" rIns="195072" bIns="195072"/>
          <a:lstStyle>
            <a:lvl1pPr>
              <a:defRPr sz="2400" baseline="-25000">
                <a:solidFill>
                  <a:schemeClr val="tx1"/>
                </a:solidFill>
                <a:latin typeface="Arial" panose="020B0604020202020204" pitchFamily="34" charset="0"/>
                <a:ea typeface="ＭＳ Ｐゴシック" panose="020B0600070205080204" pitchFamily="34" charset="-128"/>
              </a:defRPr>
            </a:lvl1pPr>
            <a:lvl2pPr marL="742950" indent="-285750">
              <a:defRPr sz="2400" baseline="-25000">
                <a:solidFill>
                  <a:schemeClr val="tx1"/>
                </a:solidFill>
                <a:latin typeface="Arial" panose="020B0604020202020204" pitchFamily="34" charset="0"/>
                <a:ea typeface="ＭＳ Ｐゴシック" panose="020B0600070205080204" pitchFamily="34" charset="-128"/>
              </a:defRPr>
            </a:lvl2pPr>
            <a:lvl3pPr marL="1143000" indent="-228600">
              <a:defRPr sz="2400" baseline="-25000">
                <a:solidFill>
                  <a:schemeClr val="tx1"/>
                </a:solidFill>
                <a:latin typeface="Arial" panose="020B0604020202020204" pitchFamily="34" charset="0"/>
                <a:ea typeface="ＭＳ Ｐゴシック" panose="020B0600070205080204" pitchFamily="34" charset="-128"/>
              </a:defRPr>
            </a:lvl3pPr>
            <a:lvl4pPr marL="1600200" indent="-228600">
              <a:defRPr sz="2400" baseline="-25000">
                <a:solidFill>
                  <a:schemeClr val="tx1"/>
                </a:solidFill>
                <a:latin typeface="Arial" panose="020B0604020202020204" pitchFamily="34" charset="0"/>
                <a:ea typeface="ＭＳ Ｐゴシック" panose="020B0600070205080204" pitchFamily="34" charset="-128"/>
              </a:defRPr>
            </a:lvl4pPr>
            <a:lvl5pPr marL="2057400" indent="-228600">
              <a:defRPr sz="2400" baseline="-25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ts val="0"/>
              </a:spcBef>
              <a:spcAft>
                <a:spcPts val="0"/>
              </a:spcAft>
              <a:defRPr/>
            </a:pPr>
            <a:endParaRPr lang="en-US" altLang="en-US" sz="1778" baseline="0"/>
          </a:p>
        </p:txBody>
      </p:sp>
      <p:pic>
        <p:nvPicPr>
          <p:cNvPr id="15376"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989175" y="3324098"/>
            <a:ext cx="4318035" cy="237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7" name="TextBox 4"/>
          <p:cNvSpPr txBox="1">
            <a:spLocks noChangeArrowheads="1"/>
          </p:cNvSpPr>
          <p:nvPr/>
        </p:nvSpPr>
        <p:spPr bwMode="auto">
          <a:xfrm>
            <a:off x="8528050" y="494982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endParaRPr lang="en-US" altLang="en-US"/>
          </a:p>
        </p:txBody>
      </p:sp>
      <p:sp>
        <p:nvSpPr>
          <p:cNvPr id="15378" name="TextBox 5"/>
          <p:cNvSpPr txBox="1">
            <a:spLocks noChangeArrowheads="1"/>
          </p:cNvSpPr>
          <p:nvPr/>
        </p:nvSpPr>
        <p:spPr bwMode="auto">
          <a:xfrm>
            <a:off x="7823200" y="3705300"/>
            <a:ext cx="62992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a:lnSpc>
                <a:spcPct val="150000"/>
              </a:lnSpc>
            </a:pPr>
            <a:r>
              <a:rPr lang="en-US" altLang="en-US" sz="1700" dirty="0">
                <a:latin typeface="Times New Roman" charset="0"/>
                <a:ea typeface="Times New Roman" charset="0"/>
                <a:cs typeface="Times New Roman" charset="0"/>
              </a:rPr>
              <a:t>This </a:t>
            </a:r>
            <a:r>
              <a:rPr lang="en-US" altLang="en-US" sz="1700" dirty="0">
                <a:latin typeface="Times New Roman" charset="0"/>
                <a:ea typeface="Times New Roman" charset="0"/>
                <a:cs typeface="Times New Roman" charset="0"/>
              </a:rPr>
              <a:t>study analyzes various </a:t>
            </a:r>
            <a:r>
              <a:rPr lang="en-US" altLang="en-US" sz="1700" dirty="0">
                <a:latin typeface="Times New Roman" charset="0"/>
                <a:ea typeface="Times New Roman" charset="0"/>
                <a:cs typeface="Times New Roman" charset="0"/>
              </a:rPr>
              <a:t>legal, ethical, qualitative, and empirical studies to evaluate the underlying factors that contribute to the crime of animal cruelty in the United States. </a:t>
            </a:r>
            <a:r>
              <a:rPr lang="en-US" altLang="en-US" sz="1700" dirty="0">
                <a:latin typeface="Times New Roman" charset="0"/>
                <a:ea typeface="Times New Roman" charset="0"/>
                <a:cs typeface="Times New Roman" charset="0"/>
              </a:rPr>
              <a:t>In my analysis of </a:t>
            </a:r>
            <a:r>
              <a:rPr lang="en-US" altLang="en-US" sz="1700" i="1" dirty="0">
                <a:latin typeface="Times New Roman" charset="0"/>
                <a:ea typeface="Times New Roman" charset="0"/>
                <a:cs typeface="Times New Roman" charset="0"/>
              </a:rPr>
              <a:t>the Link</a:t>
            </a:r>
            <a:r>
              <a:rPr lang="en-US" altLang="en-US" sz="1700" dirty="0">
                <a:latin typeface="Times New Roman" charset="0"/>
                <a:ea typeface="Times New Roman" charset="0"/>
                <a:cs typeface="Times New Roman" charset="0"/>
              </a:rPr>
              <a:t> between animal abuse and domestic abuse </a:t>
            </a:r>
            <a:r>
              <a:rPr lang="en-US" altLang="en-US" sz="1700" dirty="0">
                <a:latin typeface="Times New Roman" charset="0"/>
                <a:ea typeface="Times New Roman" charset="0"/>
                <a:cs typeface="Times New Roman" charset="0"/>
              </a:rPr>
              <a:t>a phenomenon </a:t>
            </a:r>
            <a:r>
              <a:rPr lang="en-US" altLang="en-US" sz="1700" dirty="0">
                <a:latin typeface="Times New Roman" charset="0"/>
                <a:ea typeface="Times New Roman" charset="0"/>
                <a:cs typeface="Times New Roman" charset="0"/>
              </a:rPr>
              <a:t>that occurs at micro-levels against companion </a:t>
            </a:r>
            <a:r>
              <a:rPr lang="en-US" altLang="en-US" sz="1700" dirty="0">
                <a:latin typeface="Times New Roman" charset="0"/>
                <a:ea typeface="Times New Roman" charset="0"/>
                <a:cs typeface="Times New Roman" charset="0"/>
              </a:rPr>
              <a:t>animals is unveiled. </a:t>
            </a:r>
            <a:r>
              <a:rPr lang="en-US" altLang="en-US" sz="1700" dirty="0">
                <a:latin typeface="Times New Roman" charset="0"/>
                <a:ea typeface="Times New Roman" charset="0"/>
                <a:cs typeface="Times New Roman" charset="0"/>
              </a:rPr>
              <a:t>Factors such as masculine power structures, psychological disorders, exposure to domestic abuse, subjection to corporal punishment, and the lack of recognition for animal rights </a:t>
            </a:r>
            <a:r>
              <a:rPr lang="en-US" altLang="en-US" sz="1700" dirty="0">
                <a:latin typeface="Times New Roman" charset="0"/>
                <a:ea typeface="Times New Roman" charset="0"/>
                <a:cs typeface="Times New Roman" charset="0"/>
              </a:rPr>
              <a:t>are all addressed within my </a:t>
            </a:r>
            <a:r>
              <a:rPr lang="en-US" altLang="en-US" sz="1700" dirty="0" smtClean="0">
                <a:latin typeface="Times New Roman" charset="0"/>
                <a:ea typeface="Times New Roman" charset="0"/>
                <a:cs typeface="Times New Roman" charset="0"/>
              </a:rPr>
              <a:t>work, </a:t>
            </a:r>
            <a:r>
              <a:rPr lang="en-US" altLang="en-US" sz="1700" dirty="0">
                <a:latin typeface="Times New Roman" charset="0"/>
                <a:ea typeface="Times New Roman" charset="0"/>
                <a:cs typeface="Times New Roman" charset="0"/>
              </a:rPr>
              <a:t>as they each possess an inherent causality of animal cruelty. </a:t>
            </a:r>
            <a:r>
              <a:rPr lang="en-US" altLang="en-US" sz="1700" dirty="0">
                <a:latin typeface="Times New Roman" charset="0"/>
                <a:ea typeface="Times New Roman" charset="0"/>
                <a:cs typeface="Times New Roman" charset="0"/>
              </a:rPr>
              <a:t>Moreover, my study claims a right to legal guardianship for companion animals</a:t>
            </a:r>
            <a:r>
              <a:rPr lang="en-US" altLang="en-US" sz="1700" dirty="0">
                <a:latin typeface="Times New Roman" charset="0"/>
                <a:ea typeface="Times New Roman" charset="0"/>
                <a:cs typeface="Times New Roman" charset="0"/>
              </a:rPr>
              <a:t> </a:t>
            </a:r>
            <a:r>
              <a:rPr lang="en-US" altLang="en-US" sz="1700" dirty="0">
                <a:latin typeface="Times New Roman" charset="0"/>
                <a:ea typeface="Times New Roman" charset="0"/>
                <a:cs typeface="Times New Roman" charset="0"/>
              </a:rPr>
              <a:t>and offers </a:t>
            </a:r>
            <a:r>
              <a:rPr lang="en-US" altLang="en-US" sz="1700" dirty="0">
                <a:latin typeface="Times New Roman" charset="0"/>
                <a:ea typeface="Times New Roman" charset="0"/>
                <a:cs typeface="Times New Roman" charset="0"/>
              </a:rPr>
              <a:t>recommendations </a:t>
            </a:r>
            <a:r>
              <a:rPr lang="en-US" altLang="en-US" sz="1700" dirty="0">
                <a:latin typeface="Times New Roman" charset="0"/>
                <a:ea typeface="Times New Roman" charset="0"/>
                <a:cs typeface="Times New Roman" charset="0"/>
              </a:rPr>
              <a:t>on how </a:t>
            </a:r>
            <a:r>
              <a:rPr lang="en-US" altLang="en-US" sz="1700" dirty="0">
                <a:latin typeface="Times New Roman" charset="0"/>
                <a:ea typeface="Times New Roman" charset="0"/>
                <a:cs typeface="Times New Roman" charset="0"/>
              </a:rPr>
              <a:t>animal abuse against the family pet can be </a:t>
            </a:r>
            <a:r>
              <a:rPr lang="en-US" altLang="en-US" sz="1700" dirty="0">
                <a:latin typeface="Times New Roman" charset="0"/>
                <a:ea typeface="Times New Roman" charset="0"/>
                <a:cs typeface="Times New Roman" charset="0"/>
              </a:rPr>
              <a:t>prevented.</a:t>
            </a:r>
            <a:endParaRPr lang="en-US" altLang="en-US" sz="1700" dirty="0">
              <a:latin typeface="Times New Roman" charset="0"/>
              <a:ea typeface="Times New Roman" charset="0"/>
              <a:cs typeface="Times New Roman" charset="0"/>
            </a:endParaRPr>
          </a:p>
        </p:txBody>
      </p:sp>
      <p:sp>
        <p:nvSpPr>
          <p:cNvPr id="15379" name="TextBox 25"/>
          <p:cNvSpPr txBox="1">
            <a:spLocks noChangeArrowheads="1"/>
          </p:cNvSpPr>
          <p:nvPr/>
        </p:nvSpPr>
        <p:spPr bwMode="auto">
          <a:xfrm>
            <a:off x="2394251" y="10195164"/>
            <a:ext cx="49347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sz="1400" dirty="0">
                <a:latin typeface="Times New Roman" charset="0"/>
                <a:ea typeface="Times New Roman" charset="0"/>
                <a:cs typeface="Times New Roman" charset="0"/>
              </a:rPr>
              <a:t>Legislation </a:t>
            </a:r>
            <a:r>
              <a:rPr lang="en-US" sz="1400" dirty="0">
                <a:latin typeface="Times New Roman" charset="0"/>
                <a:ea typeface="Times New Roman" charset="0"/>
                <a:cs typeface="Times New Roman" charset="0"/>
              </a:rPr>
              <a:t>regarding the rights of companion animals is ever-changing and slowly becoming more progressive</a:t>
            </a:r>
            <a:r>
              <a:rPr lang="en-US" sz="1400" dirty="0">
                <a:latin typeface="Times New Roman" charset="0"/>
                <a:ea typeface="Times New Roman" charset="0"/>
                <a:cs typeface="Times New Roman" charset="0"/>
              </a:rPr>
              <a:t>. The following legislation displays a transformation in animal rights law as legal protections for animals evolved from preventive to proactive through the twenty first century.</a:t>
            </a:r>
            <a:endParaRPr lang="it-IT" sz="1400" b="1" dirty="0">
              <a:latin typeface="Times New Roman" charset="0"/>
              <a:ea typeface="Times New Roman" charset="0"/>
              <a:cs typeface="Times New Roman" charset="0"/>
            </a:endParaRPr>
          </a:p>
          <a:p>
            <a:endParaRPr lang="it-IT" altLang="en-US" sz="1400" b="1" dirty="0">
              <a:latin typeface="Times New Roman" charset="0"/>
              <a:ea typeface="Times New Roman" charset="0"/>
              <a:cs typeface="Times New Roman" charset="0"/>
            </a:endParaRPr>
          </a:p>
          <a:p>
            <a:r>
              <a:rPr lang="it-IT" altLang="en-US" sz="1200" b="1" dirty="0">
                <a:latin typeface="Times New Roman" charset="0"/>
                <a:ea typeface="Times New Roman" charset="0"/>
                <a:cs typeface="Times New Roman" charset="0"/>
              </a:rPr>
              <a:t>18 </a:t>
            </a:r>
            <a:r>
              <a:rPr lang="it-IT" altLang="en-US" sz="1200" b="1" dirty="0">
                <a:latin typeface="Times New Roman" charset="0"/>
                <a:ea typeface="Times New Roman" charset="0"/>
                <a:cs typeface="Times New Roman" charset="0"/>
              </a:rPr>
              <a:t>U.S.C. § 48: </a:t>
            </a:r>
            <a:r>
              <a:rPr lang="it-IT" altLang="en-US" sz="1200" dirty="0">
                <a:latin typeface="Times New Roman" charset="0"/>
                <a:ea typeface="Times New Roman" charset="0"/>
                <a:cs typeface="Times New Roman" charset="0"/>
              </a:rPr>
              <a:t>In 1999, t</a:t>
            </a:r>
            <a:r>
              <a:rPr lang="it-IT" sz="1200" dirty="0">
                <a:latin typeface="Times New Roman" charset="0"/>
                <a:ea typeface="Times New Roman" charset="0"/>
                <a:cs typeface="Times New Roman" charset="0"/>
              </a:rPr>
              <a:t>he </a:t>
            </a:r>
            <a:r>
              <a:rPr lang="it-IT" sz="1200" dirty="0" err="1">
                <a:latin typeface="Times New Roman" charset="0"/>
                <a:ea typeface="Times New Roman" charset="0"/>
                <a:cs typeface="Times New Roman" charset="0"/>
              </a:rPr>
              <a:t>United</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States</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Congress</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reacted</a:t>
            </a:r>
            <a:r>
              <a:rPr lang="it-IT" sz="1200" dirty="0">
                <a:latin typeface="Times New Roman" charset="0"/>
                <a:ea typeface="Times New Roman" charset="0"/>
                <a:cs typeface="Times New Roman" charset="0"/>
              </a:rPr>
              <a:t> to a </a:t>
            </a:r>
            <a:r>
              <a:rPr lang="it-IT" sz="1200" dirty="0" err="1">
                <a:latin typeface="Times New Roman" charset="0"/>
                <a:ea typeface="Times New Roman" charset="0"/>
                <a:cs typeface="Times New Roman" charset="0"/>
              </a:rPr>
              <a:t>growing</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popularity</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within</a:t>
            </a:r>
            <a:r>
              <a:rPr lang="it-IT" sz="1200" dirty="0">
                <a:latin typeface="Times New Roman" charset="0"/>
                <a:ea typeface="Times New Roman" charset="0"/>
                <a:cs typeface="Times New Roman" charset="0"/>
              </a:rPr>
              <a:t> the </a:t>
            </a:r>
            <a:r>
              <a:rPr lang="it-IT" sz="1200" dirty="0" err="1">
                <a:latin typeface="Times New Roman" charset="0"/>
                <a:ea typeface="Times New Roman" charset="0"/>
                <a:cs typeface="Times New Roman" charset="0"/>
              </a:rPr>
              <a:t>fetish</a:t>
            </a:r>
            <a:r>
              <a:rPr lang="it-IT" sz="1200" dirty="0">
                <a:latin typeface="Times New Roman" charset="0"/>
                <a:ea typeface="Times New Roman" charset="0"/>
                <a:cs typeface="Times New Roman" charset="0"/>
              </a:rPr>
              <a:t> video </a:t>
            </a:r>
            <a:r>
              <a:rPr lang="it-IT" sz="1200" dirty="0" err="1">
                <a:latin typeface="Times New Roman" charset="0"/>
                <a:ea typeface="Times New Roman" charset="0"/>
                <a:cs typeface="Times New Roman" charset="0"/>
              </a:rPr>
              <a:t>industry</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known</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as</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crush</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videos</a:t>
            </a:r>
            <a:r>
              <a:rPr lang="it-IT" sz="1200" dirty="0">
                <a:latin typeface="Times New Roman" charset="0"/>
                <a:ea typeface="Times New Roman" charset="0"/>
                <a:cs typeface="Times New Roman" charset="0"/>
              </a:rPr>
              <a:t>.” </a:t>
            </a:r>
            <a:r>
              <a:rPr lang="it-IT" sz="1200" dirty="0" err="1"/>
              <a:t>Crush</a:t>
            </a:r>
            <a:r>
              <a:rPr lang="it-IT" sz="1200" dirty="0"/>
              <a:t> </a:t>
            </a:r>
            <a:r>
              <a:rPr lang="it-IT" sz="1200" dirty="0" err="1"/>
              <a:t>videos</a:t>
            </a:r>
            <a:r>
              <a:rPr lang="it-IT" sz="1200" dirty="0"/>
              <a:t> </a:t>
            </a:r>
            <a:r>
              <a:rPr lang="it-IT" sz="1200" dirty="0" err="1"/>
              <a:t>featured</a:t>
            </a:r>
            <a:r>
              <a:rPr lang="it-IT" sz="1200" dirty="0"/>
              <a:t> </a:t>
            </a:r>
            <a:r>
              <a:rPr lang="it-IT" sz="1200" dirty="0" err="1"/>
              <a:t>women</a:t>
            </a:r>
            <a:r>
              <a:rPr lang="it-IT" sz="1200" dirty="0"/>
              <a:t> </a:t>
            </a:r>
            <a:r>
              <a:rPr lang="it-IT" sz="1200" dirty="0" err="1"/>
              <a:t>wearing</a:t>
            </a:r>
            <a:r>
              <a:rPr lang="it-IT" sz="1200" dirty="0"/>
              <a:t> high </a:t>
            </a:r>
            <a:r>
              <a:rPr lang="it-IT" sz="1200" dirty="0" err="1"/>
              <a:t>heels</a:t>
            </a:r>
            <a:r>
              <a:rPr lang="it-IT" sz="1200" dirty="0"/>
              <a:t>, </a:t>
            </a:r>
            <a:r>
              <a:rPr lang="it-IT" sz="1200" dirty="0" err="1"/>
              <a:t>being</a:t>
            </a:r>
            <a:r>
              <a:rPr lang="it-IT" sz="1200" dirty="0"/>
              <a:t> </a:t>
            </a:r>
            <a:r>
              <a:rPr lang="it-IT" sz="1200" dirty="0" err="1"/>
              <a:t>filmed</a:t>
            </a:r>
            <a:r>
              <a:rPr lang="it-IT" sz="1200" dirty="0"/>
              <a:t> from the </a:t>
            </a:r>
            <a:r>
              <a:rPr lang="it-IT" sz="1200" dirty="0" err="1"/>
              <a:t>waist</a:t>
            </a:r>
            <a:r>
              <a:rPr lang="it-IT" sz="1200" dirty="0"/>
              <a:t> down, “</a:t>
            </a:r>
            <a:r>
              <a:rPr lang="it-IT" sz="1200" dirty="0" err="1"/>
              <a:t>grinding</a:t>
            </a:r>
            <a:r>
              <a:rPr lang="it-IT" sz="1200" dirty="0"/>
              <a:t>” small </a:t>
            </a:r>
            <a:r>
              <a:rPr lang="it-IT" sz="1200" dirty="0" err="1"/>
              <a:t>animals</a:t>
            </a:r>
            <a:r>
              <a:rPr lang="it-IT" sz="1200" dirty="0"/>
              <a:t> to </a:t>
            </a:r>
            <a:r>
              <a:rPr lang="it-IT" sz="1200" dirty="0" err="1"/>
              <a:t>death</a:t>
            </a:r>
            <a:r>
              <a:rPr lang="it-IT" sz="1200" dirty="0"/>
              <a:t> under </a:t>
            </a:r>
            <a:r>
              <a:rPr lang="it-IT" sz="1200" dirty="0" err="1"/>
              <a:t>their</a:t>
            </a:r>
            <a:r>
              <a:rPr lang="it-IT" sz="1200" dirty="0"/>
              <a:t> </a:t>
            </a:r>
            <a:r>
              <a:rPr lang="it-IT" sz="1200" dirty="0" err="1"/>
              <a:t>feet</a:t>
            </a:r>
            <a:r>
              <a:rPr lang="it-IT" sz="1200" dirty="0"/>
              <a:t>.</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Congress</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enacted</a:t>
            </a:r>
            <a:r>
              <a:rPr lang="it-IT" sz="1200" dirty="0">
                <a:latin typeface="Times New Roman" charset="0"/>
                <a:ea typeface="Times New Roman" charset="0"/>
                <a:cs typeface="Times New Roman" charset="0"/>
              </a:rPr>
              <a:t> a </a:t>
            </a:r>
            <a:r>
              <a:rPr lang="it-IT" sz="1200" dirty="0" err="1">
                <a:latin typeface="Times New Roman" charset="0"/>
                <a:ea typeface="Times New Roman" charset="0"/>
                <a:cs typeface="Times New Roman" charset="0"/>
              </a:rPr>
              <a:t>b</a:t>
            </a:r>
            <a:r>
              <a:rPr lang="it-IT" altLang="en-US" sz="1200" dirty="0" err="1">
                <a:latin typeface="Times New Roman" charset="0"/>
                <a:ea typeface="Times New Roman" charset="0"/>
                <a:cs typeface="Times New Roman" charset="0"/>
              </a:rPr>
              <a:t>ill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criminalizing</a:t>
            </a:r>
            <a:r>
              <a:rPr lang="it-IT" altLang="en-US" sz="1200" dirty="0">
                <a:latin typeface="Times New Roman" charset="0"/>
                <a:ea typeface="Times New Roman" charset="0"/>
                <a:cs typeface="Times New Roman" charset="0"/>
              </a:rPr>
              <a:t> the </a:t>
            </a:r>
            <a:r>
              <a:rPr lang="it-IT" altLang="en-US" sz="1200" dirty="0" err="1">
                <a:latin typeface="Times New Roman" charset="0"/>
                <a:ea typeface="Times New Roman" charset="0"/>
                <a:cs typeface="Times New Roman" charset="0"/>
              </a:rPr>
              <a:t>visual</a:t>
            </a:r>
            <a:r>
              <a:rPr lang="it-IT" altLang="en-US" sz="1200" dirty="0">
                <a:latin typeface="Times New Roman" charset="0"/>
                <a:ea typeface="Times New Roman" charset="0"/>
                <a:cs typeface="Times New Roman" charset="0"/>
              </a:rPr>
              <a:t> and </a:t>
            </a:r>
            <a:r>
              <a:rPr lang="it-IT" altLang="en-US" sz="1200" dirty="0" err="1">
                <a:latin typeface="Times New Roman" charset="0"/>
                <a:ea typeface="Times New Roman" charset="0"/>
                <a:cs typeface="Times New Roman" charset="0"/>
              </a:rPr>
              <a:t>auditory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depictions</a:t>
            </a:r>
            <a:r>
              <a:rPr lang="it-IT" altLang="en-US" sz="1200" dirty="0">
                <a:latin typeface="Times New Roman" charset="0"/>
                <a:ea typeface="Times New Roman" charset="0"/>
                <a:cs typeface="Times New Roman" charset="0"/>
              </a:rPr>
              <a:t> of </a:t>
            </a:r>
            <a:r>
              <a:rPr lang="it-IT" altLang="en-US" sz="1200" dirty="0" err="1">
                <a:latin typeface="Times New Roman" charset="0"/>
                <a:ea typeface="Times New Roman" charset="0"/>
                <a:cs typeface="Times New Roman" charset="0"/>
              </a:rPr>
              <a:t>animals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being</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intentionally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mutiliated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tortured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wounded</a:t>
            </a:r>
            <a:r>
              <a:rPr lang="it-IT" altLang="en-US" sz="1200" dirty="0">
                <a:latin typeface="Times New Roman" charset="0"/>
                <a:ea typeface="Times New Roman" charset="0"/>
                <a:cs typeface="Times New Roman" charset="0"/>
              </a:rPr>
              <a:t>, or </a:t>
            </a:r>
            <a:r>
              <a:rPr lang="it-IT" altLang="en-US" sz="1200" dirty="0" err="1">
                <a:latin typeface="Times New Roman" charset="0"/>
                <a:ea typeface="Times New Roman" charset="0"/>
                <a:cs typeface="Times New Roman" charset="0"/>
              </a:rPr>
              <a:t>killed</a:t>
            </a:r>
            <a:r>
              <a:rPr lang="it-IT" altLang="en-US" sz="1200" dirty="0">
                <a:latin typeface="Times New Roman" charset="0"/>
                <a:ea typeface="Times New Roman" charset="0"/>
                <a:cs typeface="Times New Roman" charset="0"/>
              </a:rPr>
              <a:t>.</a:t>
            </a:r>
          </a:p>
          <a:p>
            <a:endParaRPr lang="it-IT" altLang="en-US" sz="1200" dirty="0">
              <a:latin typeface="Times New Roman" charset="0"/>
              <a:ea typeface="Times New Roman" charset="0"/>
              <a:cs typeface="Times New Roman" charset="0"/>
            </a:endParaRPr>
          </a:p>
          <a:p>
            <a:r>
              <a:rPr lang="it-IT" altLang="en-US" sz="1200" b="1" i="1" dirty="0">
                <a:latin typeface="Times New Roman" charset="0"/>
                <a:ea typeface="Times New Roman" charset="0"/>
                <a:cs typeface="Times New Roman" charset="0"/>
              </a:rPr>
              <a:t>U.S</a:t>
            </a:r>
            <a:r>
              <a:rPr lang="it-IT" altLang="en-US" sz="1200" b="1" i="1" dirty="0">
                <a:latin typeface="Times New Roman" charset="0"/>
                <a:ea typeface="Times New Roman" charset="0"/>
                <a:cs typeface="Times New Roman" charset="0"/>
              </a:rPr>
              <a:t>. v. Stevens: </a:t>
            </a:r>
            <a:r>
              <a:rPr lang="it-IT" sz="1200" dirty="0">
                <a:latin typeface="Times New Roman" charset="0"/>
                <a:ea typeface="Times New Roman" charset="0"/>
                <a:cs typeface="Times New Roman" charset="0"/>
              </a:rPr>
              <a:t>Robert </a:t>
            </a:r>
            <a:r>
              <a:rPr lang="it-IT" sz="1200" dirty="0" err="1">
                <a:latin typeface="Times New Roman" charset="0"/>
                <a:ea typeface="Times New Roman" charset="0"/>
                <a:cs typeface="Times New Roman" charset="0"/>
              </a:rPr>
              <a:t>J</a:t>
            </a:r>
            <a:r>
              <a:rPr lang="it-IT" sz="1200" dirty="0">
                <a:latin typeface="Times New Roman" charset="0"/>
                <a:ea typeface="Times New Roman" charset="0"/>
                <a:cs typeface="Times New Roman" charset="0"/>
              </a:rPr>
              <a:t>. Stevens </a:t>
            </a:r>
            <a:r>
              <a:rPr lang="it-IT" sz="1200" dirty="0" err="1">
                <a:latin typeface="Times New Roman" charset="0"/>
                <a:ea typeface="Times New Roman" charset="0"/>
                <a:cs typeface="Times New Roman" charset="0"/>
              </a:rPr>
              <a:t>was</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indicted</a:t>
            </a:r>
            <a:r>
              <a:rPr lang="it-IT" sz="1200" dirty="0">
                <a:latin typeface="Times New Roman" charset="0"/>
                <a:ea typeface="Times New Roman" charset="0"/>
                <a:cs typeface="Times New Roman" charset="0"/>
              </a:rPr>
              <a:t> for </a:t>
            </a:r>
            <a:r>
              <a:rPr lang="it-IT" sz="1200" dirty="0" err="1">
                <a:latin typeface="Times New Roman" charset="0"/>
                <a:ea typeface="Times New Roman" charset="0"/>
                <a:cs typeface="Times New Roman" charset="0"/>
              </a:rPr>
              <a:t>violating</a:t>
            </a:r>
            <a:r>
              <a:rPr lang="it-IT" sz="1200" dirty="0">
                <a:latin typeface="Times New Roman" charset="0"/>
                <a:ea typeface="Times New Roman" charset="0"/>
                <a:cs typeface="Times New Roman" charset="0"/>
              </a:rPr>
              <a:t> 18 U.S.C. § 48 by </a:t>
            </a:r>
            <a:r>
              <a:rPr lang="it-IT" sz="1200" dirty="0" err="1">
                <a:latin typeface="Times New Roman" charset="0"/>
                <a:ea typeface="Times New Roman" charset="0"/>
                <a:cs typeface="Times New Roman" charset="0"/>
              </a:rPr>
              <a:t>distributing</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various</a:t>
            </a:r>
            <a:r>
              <a:rPr lang="it-IT" sz="1200" dirty="0">
                <a:latin typeface="Times New Roman" charset="0"/>
                <a:ea typeface="Times New Roman" charset="0"/>
                <a:cs typeface="Times New Roman" charset="0"/>
              </a:rPr>
              <a:t> dog </a:t>
            </a:r>
            <a:r>
              <a:rPr lang="it-IT" sz="1200" dirty="0" err="1">
                <a:latin typeface="Times New Roman" charset="0"/>
                <a:ea typeface="Times New Roman" charset="0"/>
                <a:cs typeface="Times New Roman" charset="0"/>
              </a:rPr>
              <a:t>fighting</a:t>
            </a:r>
            <a:r>
              <a:rPr lang="it-IT" sz="1200" dirty="0">
                <a:latin typeface="Times New Roman" charset="0"/>
                <a:ea typeface="Times New Roman" charset="0"/>
                <a:cs typeface="Times New Roman" charset="0"/>
              </a:rPr>
              <a:t> </a:t>
            </a:r>
            <a:r>
              <a:rPr lang="it-IT" sz="1200" dirty="0" err="1">
                <a:latin typeface="Times New Roman" charset="0"/>
                <a:ea typeface="Times New Roman" charset="0"/>
                <a:cs typeface="Times New Roman" charset="0"/>
              </a:rPr>
              <a:t>videos</a:t>
            </a:r>
            <a:r>
              <a:rPr lang="it-IT" sz="1200" dirty="0">
                <a:latin typeface="Times New Roman" charset="0"/>
                <a:ea typeface="Times New Roman" charset="0"/>
                <a:cs typeface="Times New Roman" charset="0"/>
              </a:rPr>
              <a:t>. </a:t>
            </a:r>
            <a:r>
              <a:rPr lang="it-IT" altLang="en-US" sz="1200" i="1" dirty="0">
                <a:latin typeface="Times New Roman" charset="0"/>
                <a:ea typeface="Times New Roman" charset="0"/>
                <a:cs typeface="Times New Roman" charset="0"/>
              </a:rPr>
              <a:t>Stevens </a:t>
            </a:r>
            <a:r>
              <a:rPr lang="it-IT" altLang="en-US" sz="1200" dirty="0" err="1">
                <a:latin typeface="Times New Roman" charset="0"/>
                <a:ea typeface="Times New Roman" charset="0"/>
                <a:cs typeface="Times New Roman" charset="0"/>
              </a:rPr>
              <a:t>was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argued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through</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various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circuit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courts</a:t>
            </a:r>
            <a:r>
              <a:rPr lang="it-IT" altLang="en-US" sz="1200" dirty="0">
                <a:latin typeface="Times New Roman" charset="0"/>
                <a:ea typeface="Times New Roman" charset="0"/>
                <a:cs typeface="Times New Roman" charset="0"/>
              </a:rPr>
              <a:t> </a:t>
            </a:r>
            <a:r>
              <a:rPr lang="it-IT" altLang="en-US" sz="1200" dirty="0">
                <a:latin typeface="Times New Roman" charset="0"/>
                <a:ea typeface="Times New Roman" charset="0"/>
                <a:cs typeface="Times New Roman" charset="0"/>
              </a:rPr>
              <a:t>up </a:t>
            </a:r>
            <a:r>
              <a:rPr lang="it-IT" altLang="en-US" sz="1200" dirty="0" err="1">
                <a:latin typeface="Times New Roman" charset="0"/>
                <a:ea typeface="Times New Roman" charset="0"/>
                <a:cs typeface="Times New Roman" charset="0"/>
              </a:rPr>
              <a:t>until</a:t>
            </a:r>
            <a:r>
              <a:rPr lang="it-IT" altLang="en-US" sz="1200" dirty="0">
                <a:latin typeface="Times New Roman" charset="0"/>
                <a:ea typeface="Times New Roman" charset="0"/>
                <a:cs typeface="Times New Roman" charset="0"/>
              </a:rPr>
              <a:t> 2010. The </a:t>
            </a:r>
            <a:r>
              <a:rPr lang="it-IT" altLang="en-US" sz="1200" dirty="0" err="1">
                <a:latin typeface="Times New Roman" charset="0"/>
                <a:ea typeface="Times New Roman" charset="0"/>
                <a:cs typeface="Times New Roman" charset="0"/>
              </a:rPr>
              <a:t>Defendant</a:t>
            </a:r>
            <a:r>
              <a:rPr lang="it-IT" altLang="en-US" sz="1200" dirty="0">
                <a:latin typeface="Times New Roman" charset="0"/>
                <a:ea typeface="Times New Roman" charset="0"/>
                <a:cs typeface="Times New Roman" charset="0"/>
              </a:rPr>
              <a:t> Robert Stevens </a:t>
            </a:r>
            <a:r>
              <a:rPr lang="it-IT" altLang="en-US" sz="1200" dirty="0" err="1">
                <a:latin typeface="Times New Roman" charset="0"/>
                <a:ea typeface="Times New Roman" charset="0"/>
                <a:cs typeface="Times New Roman" charset="0"/>
              </a:rPr>
              <a:t>argued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that</a:t>
            </a:r>
            <a:r>
              <a:rPr lang="it-IT" altLang="en-US" sz="1200" dirty="0">
                <a:latin typeface="Times New Roman" charset="0"/>
                <a:ea typeface="Times New Roman" charset="0"/>
                <a:cs typeface="Times New Roman" charset="0"/>
              </a:rPr>
              <a:t> 18 U.S.C. § 48 </a:t>
            </a:r>
            <a:r>
              <a:rPr lang="it-IT" altLang="en-US" sz="1200" dirty="0" err="1">
                <a:latin typeface="Times New Roman" charset="0"/>
                <a:ea typeface="Times New Roman" charset="0"/>
                <a:cs typeface="Times New Roman" charset="0"/>
              </a:rPr>
              <a:t>violated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his</a:t>
            </a:r>
            <a:r>
              <a:rPr lang="it-IT" altLang="en-US" sz="1200" dirty="0">
                <a:latin typeface="Times New Roman" charset="0"/>
                <a:ea typeface="Times New Roman" charset="0"/>
                <a:cs typeface="Times New Roman" charset="0"/>
              </a:rPr>
              <a:t> First </a:t>
            </a:r>
            <a:r>
              <a:rPr lang="it-IT" altLang="en-US" sz="1200" dirty="0" err="1">
                <a:latin typeface="Times New Roman" charset="0"/>
                <a:ea typeface="Times New Roman" charset="0"/>
                <a:cs typeface="Times New Roman" charset="0"/>
              </a:rPr>
              <a:t>Amendment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rights</a:t>
            </a:r>
            <a:r>
              <a:rPr lang="it-IT" altLang="en-US" sz="1200" dirty="0">
                <a:latin typeface="Times New Roman" charset="0"/>
                <a:ea typeface="Times New Roman" charset="0"/>
                <a:cs typeface="Times New Roman" charset="0"/>
              </a:rPr>
              <a:t>. The </a:t>
            </a:r>
            <a:r>
              <a:rPr lang="it-IT" altLang="en-US" sz="1200" dirty="0" err="1">
                <a:latin typeface="Times New Roman" charset="0"/>
                <a:ea typeface="Times New Roman" charset="0"/>
                <a:cs typeface="Times New Roman" charset="0"/>
              </a:rPr>
              <a:t>United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States</a:t>
            </a:r>
            <a:r>
              <a:rPr lang="it-IT" altLang="en-US" sz="1200" dirty="0">
                <a:latin typeface="Times New Roman" charset="0"/>
                <a:ea typeface="Times New Roman" charset="0"/>
                <a:cs typeface="Times New Roman" charset="0"/>
              </a:rPr>
              <a:t> Supreme Court </a:t>
            </a:r>
            <a:r>
              <a:rPr lang="it-IT" altLang="en-US" sz="1200" dirty="0" err="1">
                <a:latin typeface="Times New Roman" charset="0"/>
                <a:ea typeface="Times New Roman" charset="0"/>
                <a:cs typeface="Times New Roman" charset="0"/>
              </a:rPr>
              <a:t>found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that</a:t>
            </a:r>
            <a:r>
              <a:rPr lang="it-IT" altLang="en-US" sz="1200" dirty="0">
                <a:latin typeface="Times New Roman" charset="0"/>
                <a:ea typeface="Times New Roman" charset="0"/>
                <a:cs typeface="Times New Roman" charset="0"/>
              </a:rPr>
              <a:t> 18 U.S.C. § 48 </a:t>
            </a:r>
            <a:r>
              <a:rPr lang="it-IT" altLang="en-US" sz="1200" dirty="0" err="1">
                <a:latin typeface="Times New Roman" charset="0"/>
                <a:ea typeface="Times New Roman" charset="0"/>
                <a:cs typeface="Times New Roman" charset="0"/>
              </a:rPr>
              <a:t>was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unconstitutional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it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was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severely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overbraod</a:t>
            </a:r>
            <a:r>
              <a:rPr lang="it-IT" altLang="en-US" sz="1200" dirty="0">
                <a:latin typeface="Times New Roman" charset="0"/>
                <a:ea typeface="Times New Roman" charset="0"/>
                <a:cs typeface="Times New Roman" charset="0"/>
              </a:rPr>
              <a:t> and </a:t>
            </a:r>
            <a:r>
              <a:rPr lang="it-IT" altLang="en-US" sz="1200" dirty="0" err="1">
                <a:latin typeface="Times New Roman" charset="0"/>
                <a:ea typeface="Times New Roman" charset="0"/>
                <a:cs typeface="Times New Roman" charset="0"/>
              </a:rPr>
              <a:t>recommend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that</a:t>
            </a:r>
            <a:r>
              <a:rPr lang="it-IT" altLang="en-US" sz="1200" dirty="0">
                <a:latin typeface="Times New Roman" charset="0"/>
                <a:ea typeface="Times New Roman" charset="0"/>
                <a:cs typeface="Times New Roman" charset="0"/>
              </a:rPr>
              <a:t> more </a:t>
            </a:r>
            <a:r>
              <a:rPr lang="it-IT" altLang="en-US" sz="1200" dirty="0" err="1">
                <a:latin typeface="Times New Roman" charset="0"/>
                <a:ea typeface="Times New Roman" charset="0"/>
                <a:cs typeface="Times New Roman" charset="0"/>
              </a:rPr>
              <a:t>specific</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legislation</a:t>
            </a:r>
            <a:r>
              <a:rPr lang="it-IT" altLang="en-US" sz="1200" dirty="0">
                <a:latin typeface="Times New Roman" charset="0"/>
                <a:ea typeface="Times New Roman" charset="0"/>
                <a:cs typeface="Times New Roman" charset="0"/>
              </a:rPr>
              <a:t> be </a:t>
            </a:r>
            <a:r>
              <a:rPr lang="it-IT" altLang="en-US" sz="1200" dirty="0" err="1">
                <a:latin typeface="Times New Roman" charset="0"/>
                <a:ea typeface="Times New Roman" charset="0"/>
                <a:cs typeface="Times New Roman" charset="0"/>
              </a:rPr>
              <a:t>passed</a:t>
            </a:r>
            <a:r>
              <a:rPr lang="it-IT" altLang="en-US" sz="1200" dirty="0">
                <a:latin typeface="Times New Roman" charset="0"/>
                <a:ea typeface="Times New Roman" charset="0"/>
                <a:cs typeface="Times New Roman" charset="0"/>
              </a:rPr>
              <a:t>. </a:t>
            </a:r>
          </a:p>
          <a:p>
            <a:endParaRPr lang="it-IT" altLang="en-US" sz="1200" i="1" dirty="0">
              <a:latin typeface="Times New Roman" charset="0"/>
              <a:ea typeface="Times New Roman" charset="0"/>
              <a:cs typeface="Times New Roman" charset="0"/>
            </a:endParaRPr>
          </a:p>
          <a:p>
            <a:r>
              <a:rPr lang="it-IT" altLang="en-US" sz="1200" b="1" dirty="0" err="1">
                <a:latin typeface="Times New Roman" charset="0"/>
                <a:ea typeface="Times New Roman" charset="0"/>
                <a:cs typeface="Times New Roman" charset="0"/>
              </a:rPr>
              <a:t>Animal</a:t>
            </a:r>
            <a:r>
              <a:rPr lang="it-IT" altLang="en-US" sz="1200" b="1" dirty="0">
                <a:latin typeface="Times New Roman" charset="0"/>
                <a:ea typeface="Times New Roman" charset="0"/>
                <a:cs typeface="Times New Roman" charset="0"/>
              </a:rPr>
              <a:t> </a:t>
            </a:r>
            <a:r>
              <a:rPr lang="it-IT" altLang="en-US" sz="1200" b="1" dirty="0" err="1">
                <a:latin typeface="Times New Roman" charset="0"/>
                <a:ea typeface="Times New Roman" charset="0"/>
                <a:cs typeface="Times New Roman" charset="0"/>
              </a:rPr>
              <a:t>Crush</a:t>
            </a:r>
            <a:r>
              <a:rPr lang="it-IT" altLang="en-US" sz="1200" b="1" dirty="0">
                <a:latin typeface="Times New Roman" charset="0"/>
                <a:ea typeface="Times New Roman" charset="0"/>
                <a:cs typeface="Times New Roman" charset="0"/>
              </a:rPr>
              <a:t> Video </a:t>
            </a:r>
            <a:r>
              <a:rPr lang="it-IT" altLang="en-US" sz="1200" b="1" dirty="0" err="1">
                <a:latin typeface="Times New Roman" charset="0"/>
                <a:ea typeface="Times New Roman" charset="0"/>
                <a:cs typeface="Times New Roman" charset="0"/>
              </a:rPr>
              <a:t>Prohibition</a:t>
            </a:r>
            <a:r>
              <a:rPr lang="it-IT" altLang="en-US" sz="1200" b="1" dirty="0">
                <a:latin typeface="Times New Roman" charset="0"/>
                <a:ea typeface="Times New Roman" charset="0"/>
                <a:cs typeface="Times New Roman" charset="0"/>
              </a:rPr>
              <a:t> </a:t>
            </a:r>
            <a:r>
              <a:rPr lang="it-IT" altLang="en-US" sz="1200" b="1" dirty="0" err="1">
                <a:latin typeface="Times New Roman" charset="0"/>
                <a:ea typeface="Times New Roman" charset="0"/>
                <a:cs typeface="Times New Roman" charset="0"/>
              </a:rPr>
              <a:t>Act</a:t>
            </a:r>
            <a:r>
              <a:rPr lang="it-IT" altLang="en-US" sz="1200" b="1" dirty="0">
                <a:latin typeface="Times New Roman" charset="0"/>
                <a:ea typeface="Times New Roman" charset="0"/>
                <a:cs typeface="Times New Roman" charset="0"/>
              </a:rPr>
              <a:t> of 2010: </a:t>
            </a:r>
            <a:r>
              <a:rPr lang="it-IT" altLang="en-US" sz="1200" dirty="0">
                <a:latin typeface="Times New Roman" charset="0"/>
                <a:ea typeface="Times New Roman" charset="0"/>
                <a:cs typeface="Times New Roman" charset="0"/>
              </a:rPr>
              <a:t>In </a:t>
            </a:r>
            <a:r>
              <a:rPr lang="it-IT" altLang="en-US" sz="1200" dirty="0" err="1">
                <a:latin typeface="Times New Roman" charset="0"/>
                <a:ea typeface="Times New Roman" charset="0"/>
                <a:cs typeface="Times New Roman" charset="0"/>
              </a:rPr>
              <a:t>reaction</a:t>
            </a:r>
            <a:r>
              <a:rPr lang="it-IT" altLang="en-US" sz="1200" dirty="0">
                <a:latin typeface="Times New Roman" charset="0"/>
                <a:ea typeface="Times New Roman" charset="0"/>
                <a:cs typeface="Times New Roman" charset="0"/>
              </a:rPr>
              <a:t> to the </a:t>
            </a:r>
            <a:r>
              <a:rPr lang="it-IT" altLang="en-US" sz="1200" dirty="0" err="1">
                <a:latin typeface="Times New Roman" charset="0"/>
                <a:ea typeface="Times New Roman" charset="0"/>
                <a:cs typeface="Times New Roman" charset="0"/>
              </a:rPr>
              <a:t>ruling</a:t>
            </a:r>
            <a:r>
              <a:rPr lang="it-IT" altLang="en-US" sz="1200" dirty="0">
                <a:latin typeface="Times New Roman" charset="0"/>
                <a:ea typeface="Times New Roman" charset="0"/>
                <a:cs typeface="Times New Roman" charset="0"/>
              </a:rPr>
              <a:t> on </a:t>
            </a:r>
            <a:r>
              <a:rPr lang="it-IT" altLang="en-US" sz="1200" i="1" dirty="0">
                <a:latin typeface="Times New Roman" charset="0"/>
                <a:ea typeface="Times New Roman" charset="0"/>
                <a:cs typeface="Times New Roman" charset="0"/>
              </a:rPr>
              <a:t>U.S. v. Stevens </a:t>
            </a:r>
            <a:r>
              <a:rPr lang="it-IT" altLang="en-US" sz="1200" dirty="0" err="1">
                <a:latin typeface="Times New Roman" charset="0"/>
                <a:ea typeface="Times New Roman" charset="0"/>
                <a:cs typeface="Times New Roman" charset="0"/>
              </a:rPr>
              <a:t>was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aimed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directly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defining</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crush</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videos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obscene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which</a:t>
            </a:r>
            <a:r>
              <a:rPr lang="it-IT" altLang="en-US" sz="1200" dirty="0">
                <a:latin typeface="Times New Roman" charset="0"/>
                <a:ea typeface="Times New Roman" charset="0"/>
                <a:cs typeface="Times New Roman" charset="0"/>
              </a:rPr>
              <a:t> in turn, </a:t>
            </a:r>
            <a:r>
              <a:rPr lang="it-IT" altLang="en-US" sz="1200" dirty="0" err="1">
                <a:latin typeface="Times New Roman" charset="0"/>
                <a:ea typeface="Times New Roman" charset="0"/>
                <a:cs typeface="Times New Roman" charset="0"/>
              </a:rPr>
              <a:t>curtailed</a:t>
            </a:r>
            <a:r>
              <a:rPr lang="it-IT" altLang="en-US" sz="1200" dirty="0">
                <a:latin typeface="Times New Roman" charset="0"/>
                <a:ea typeface="Times New Roman" charset="0"/>
                <a:cs typeface="Times New Roman" charset="0"/>
              </a:rPr>
              <a:t> the First </a:t>
            </a:r>
            <a:r>
              <a:rPr lang="it-IT" altLang="en-US" sz="1200" dirty="0" err="1">
                <a:latin typeface="Times New Roman" charset="0"/>
                <a:ea typeface="Times New Roman" charset="0"/>
                <a:cs typeface="Times New Roman" charset="0"/>
              </a:rPr>
              <a:t>Amendment’s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protections</a:t>
            </a:r>
            <a:r>
              <a:rPr lang="it-IT" altLang="en-US" sz="1200" dirty="0">
                <a:latin typeface="Times New Roman" charset="0"/>
                <a:ea typeface="Times New Roman" charset="0"/>
                <a:cs typeface="Times New Roman" charset="0"/>
              </a:rPr>
              <a:t>.</a:t>
            </a:r>
          </a:p>
          <a:p>
            <a:endParaRPr lang="it-IT" altLang="en-US" sz="1200" dirty="0">
              <a:latin typeface="Times New Roman" charset="0"/>
              <a:ea typeface="Times New Roman" charset="0"/>
              <a:cs typeface="Times New Roman" charset="0"/>
            </a:endParaRPr>
          </a:p>
        </p:txBody>
      </p:sp>
      <p:sp>
        <p:nvSpPr>
          <p:cNvPr id="15380" name="TextBox 7"/>
          <p:cNvSpPr txBox="1">
            <a:spLocks noChangeArrowheads="1"/>
          </p:cNvSpPr>
          <p:nvPr/>
        </p:nvSpPr>
        <p:spPr bwMode="auto">
          <a:xfrm>
            <a:off x="2340769" y="3752066"/>
            <a:ext cx="493474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sz="1400" dirty="0">
                <a:latin typeface="Times New Roman" charset="0"/>
                <a:ea typeface="Times New Roman" charset="0"/>
                <a:cs typeface="Times New Roman" charset="0"/>
              </a:rPr>
              <a:t>The </a:t>
            </a:r>
            <a:r>
              <a:rPr lang="en-US" altLang="en-US" sz="1400" dirty="0">
                <a:latin typeface="Times New Roman" charset="0"/>
                <a:ea typeface="Times New Roman" charset="0"/>
                <a:cs typeface="Times New Roman" charset="0"/>
              </a:rPr>
              <a:t>phrase “muzzled victims” is used in the title of this project as it depicts what happens to both victims of domestic and animal abuse</a:t>
            </a:r>
            <a:r>
              <a:rPr lang="en-US" altLang="en-US" sz="1400" dirty="0">
                <a:latin typeface="Times New Roman" charset="0"/>
                <a:ea typeface="Times New Roman" charset="0"/>
                <a:cs typeface="Times New Roman" charset="0"/>
              </a:rPr>
              <a:t>. To be muzzled means to be forcefully stopped from free expression. </a:t>
            </a:r>
            <a:r>
              <a:rPr lang="en-US" altLang="en-US" sz="1400" dirty="0">
                <a:latin typeface="Times New Roman" charset="0"/>
                <a:ea typeface="Times New Roman" charset="0"/>
                <a:cs typeface="Times New Roman" charset="0"/>
              </a:rPr>
              <a:t>Victims of domestic abuse are silenced by their abusers as a form of control. Victims of animal abuse are in many ways speechless entities fighting for protections and representation often from the same domestic abusers. Addressing </a:t>
            </a:r>
            <a:r>
              <a:rPr lang="en-US" altLang="en-US" sz="1400" i="1" dirty="0">
                <a:latin typeface="Times New Roman" charset="0"/>
                <a:ea typeface="Times New Roman" charset="0"/>
                <a:cs typeface="Times New Roman" charset="0"/>
              </a:rPr>
              <a:t>the Link </a:t>
            </a:r>
            <a:r>
              <a:rPr lang="en-US" altLang="en-US" sz="1400" dirty="0">
                <a:latin typeface="Times New Roman" charset="0"/>
                <a:ea typeface="Times New Roman" charset="0"/>
                <a:cs typeface="Times New Roman" charset="0"/>
              </a:rPr>
              <a:t>more diligently has the ability to not only protect muzzled victims, but promote a safer world for humans and animals alike</a:t>
            </a:r>
            <a:r>
              <a:rPr lang="en-US" altLang="en-US" sz="1400" dirty="0">
                <a:latin typeface="Times New Roman" charset="0"/>
                <a:ea typeface="Times New Roman" charset="0"/>
                <a:cs typeface="Times New Roman" charset="0"/>
              </a:rPr>
              <a:t>. Through the recognition of the right to legal guardianship for companion animal the lives of numerous muzzled victims can be saved.</a:t>
            </a:r>
            <a:endParaRPr lang="en-US" altLang="en-US" sz="1400" dirty="0">
              <a:latin typeface="Times New Roman" charset="0"/>
              <a:ea typeface="Times New Roman" charset="0"/>
              <a:cs typeface="Times New Roman" charset="0"/>
            </a:endParaRPr>
          </a:p>
        </p:txBody>
      </p:sp>
      <p:sp>
        <p:nvSpPr>
          <p:cNvPr id="29" name="Rectangle 26"/>
          <p:cNvSpPr>
            <a:spLocks noChangeArrowheads="1"/>
          </p:cNvSpPr>
          <p:nvPr/>
        </p:nvSpPr>
        <p:spPr bwMode="auto">
          <a:xfrm>
            <a:off x="7636669" y="13106400"/>
            <a:ext cx="6644481" cy="1470025"/>
          </a:xfrm>
          <a:prstGeom prst="rect">
            <a:avLst/>
          </a:prstGeom>
          <a:noFill/>
          <a:ln w="9525">
            <a:solidFill>
              <a:srgbClr val="6C0600"/>
            </a:solidFill>
            <a:miter lim="800000"/>
            <a:headEnd/>
            <a:tailEnd/>
          </a:ln>
        </p:spPr>
        <p:txBody>
          <a:bodyPr wrap="none" lIns="195072" tIns="195072" rIns="195072" bIns="195072"/>
          <a:lstStyle>
            <a:lvl1pPr>
              <a:defRPr sz="2400" baseline="-25000">
                <a:solidFill>
                  <a:schemeClr val="tx1"/>
                </a:solidFill>
                <a:latin typeface="Arial" panose="020B0604020202020204" pitchFamily="34" charset="0"/>
                <a:ea typeface="ＭＳ Ｐゴシック" panose="020B0600070205080204" pitchFamily="34" charset="-128"/>
              </a:defRPr>
            </a:lvl1pPr>
            <a:lvl2pPr marL="742950" indent="-285750">
              <a:defRPr sz="2400" baseline="-25000">
                <a:solidFill>
                  <a:schemeClr val="tx1"/>
                </a:solidFill>
                <a:latin typeface="Arial" panose="020B0604020202020204" pitchFamily="34" charset="0"/>
                <a:ea typeface="ＭＳ Ｐゴシック" panose="020B0600070205080204" pitchFamily="34" charset="-128"/>
              </a:defRPr>
            </a:lvl2pPr>
            <a:lvl3pPr marL="1143000" indent="-228600">
              <a:defRPr sz="2400" baseline="-25000">
                <a:solidFill>
                  <a:schemeClr val="tx1"/>
                </a:solidFill>
                <a:latin typeface="Arial" panose="020B0604020202020204" pitchFamily="34" charset="0"/>
                <a:ea typeface="ＭＳ Ｐゴシック" panose="020B0600070205080204" pitchFamily="34" charset="-128"/>
              </a:defRPr>
            </a:lvl3pPr>
            <a:lvl4pPr marL="1600200" indent="-228600">
              <a:defRPr sz="2400" baseline="-25000">
                <a:solidFill>
                  <a:schemeClr val="tx1"/>
                </a:solidFill>
                <a:latin typeface="Arial" panose="020B0604020202020204" pitchFamily="34" charset="0"/>
                <a:ea typeface="ＭＳ Ｐゴシック" panose="020B0600070205080204" pitchFamily="34" charset="-128"/>
              </a:defRPr>
            </a:lvl4pPr>
            <a:lvl5pPr marL="2057400" indent="-228600">
              <a:defRPr sz="2400" baseline="-25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aseline="-250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ts val="0"/>
              </a:spcBef>
              <a:spcAft>
                <a:spcPts val="0"/>
              </a:spcAft>
              <a:defRPr/>
            </a:pPr>
            <a:endParaRPr lang="en-US" altLang="en-US" sz="1067" baseline="0"/>
          </a:p>
        </p:txBody>
      </p:sp>
      <p:sp>
        <p:nvSpPr>
          <p:cNvPr id="15382" name="TextBox 11"/>
          <p:cNvSpPr txBox="1">
            <a:spLocks noChangeArrowheads="1"/>
          </p:cNvSpPr>
          <p:nvPr/>
        </p:nvSpPr>
        <p:spPr bwMode="auto">
          <a:xfrm>
            <a:off x="7823200" y="13144500"/>
            <a:ext cx="6299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sz="1400" b="1">
                <a:latin typeface="Times New Roman" charset="0"/>
                <a:ea typeface="Times New Roman" charset="0"/>
                <a:cs typeface="Times New Roman" charset="0"/>
              </a:rPr>
              <a:t>“The victims that animal advocates represent possess no socioeconomic power, no political clout, no voice to express their torment, and no means to participate in their own movement. They also do not possess the capacity to assert their historical significance to our society. And they are significant. Whether or not we believe they have rights, animals are central to our lives, past and present.” </a:t>
            </a:r>
          </a:p>
          <a:p>
            <a:r>
              <a:rPr lang="en-US" altLang="en-US" sz="1400" b="1">
                <a:latin typeface="Times New Roman" charset="0"/>
                <a:ea typeface="Times New Roman" charset="0"/>
                <a:cs typeface="Times New Roman" charset="0"/>
              </a:rPr>
              <a:t>- Diane Beers, </a:t>
            </a:r>
            <a:r>
              <a:rPr lang="en-US" altLang="en-US" sz="1400" b="1" i="1">
                <a:latin typeface="Times New Roman" charset="0"/>
                <a:ea typeface="Times New Roman" charset="0"/>
                <a:cs typeface="Times New Roman" charset="0"/>
              </a:rPr>
              <a:t>For the Prevention of Cruelty</a:t>
            </a:r>
            <a:endParaRPr lang="en-US" altLang="en-US" sz="1400" b="1">
              <a:latin typeface="Times New Roman" charset="0"/>
              <a:ea typeface="Times New Roman" charset="0"/>
              <a:cs typeface="Times New Roman" charset="0"/>
            </a:endParaRPr>
          </a:p>
        </p:txBody>
      </p:sp>
      <p:sp>
        <p:nvSpPr>
          <p:cNvPr id="15383" name="TextBox 12"/>
          <p:cNvSpPr txBox="1">
            <a:spLocks noChangeArrowheads="1"/>
          </p:cNvSpPr>
          <p:nvPr/>
        </p:nvSpPr>
        <p:spPr bwMode="auto">
          <a:xfrm>
            <a:off x="7935913" y="11813382"/>
            <a:ext cx="6154738"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sz="1400">
                <a:latin typeface="Times New Roman" charset="0"/>
                <a:ea typeface="Times New Roman" charset="0"/>
                <a:cs typeface="Times New Roman" charset="0"/>
              </a:rPr>
              <a:t>The pictures above are of Caitlyn the Pitbull, who is recognized as the inspiration for this project. Caitlyn was found </a:t>
            </a:r>
            <a:r>
              <a:rPr lang="en-US" altLang="en-US" sz="1400"/>
              <a:t>with her muzzle bound so tightly that the blood circulation to her tongue was entirely cut off</a:t>
            </a:r>
            <a:r>
              <a:rPr lang="en-US" altLang="en-US" sz="1400">
                <a:latin typeface="Times New Roman" charset="0"/>
                <a:ea typeface="Times New Roman" charset="0"/>
                <a:cs typeface="Times New Roman" charset="0"/>
              </a:rPr>
              <a:t>. Caitlyn’s assailant was a man described by authorities as a “career criminal” possessing well over 31 convictions. Caitlyn is just one of many muzzled victims.</a:t>
            </a:r>
          </a:p>
        </p:txBody>
      </p:sp>
      <p:sp>
        <p:nvSpPr>
          <p:cNvPr id="15385" name="TextBox 14"/>
          <p:cNvSpPr txBox="1">
            <a:spLocks noChangeArrowheads="1"/>
          </p:cNvSpPr>
          <p:nvPr/>
        </p:nvSpPr>
        <p:spPr bwMode="auto">
          <a:xfrm>
            <a:off x="15344775" y="9690894"/>
            <a:ext cx="39433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a:t> </a:t>
            </a:r>
          </a:p>
        </p:txBody>
      </p:sp>
      <p:sp>
        <p:nvSpPr>
          <p:cNvPr id="15387" name="TextBox 16"/>
          <p:cNvSpPr txBox="1">
            <a:spLocks noChangeArrowheads="1"/>
          </p:cNvSpPr>
          <p:nvPr/>
        </p:nvSpPr>
        <p:spPr bwMode="auto">
          <a:xfrm>
            <a:off x="15040998" y="5647252"/>
            <a:ext cx="431482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sz="1400" dirty="0">
                <a:latin typeface="Times New Roman" charset="0"/>
                <a:ea typeface="Times New Roman" charset="0"/>
                <a:cs typeface="Times New Roman" charset="0"/>
              </a:rPr>
              <a:t>Reese was rescued by the Ramapo Bergen Animal Refuge (RBARI) in a local high crime area. When rescued, Reese was extremely emaciated weighing a mere 17 pounds. Numerous medical tests revealed that Reese’s condition was a direct result of starvation. Under the care of the RBARI and their partner Jersey Pit Rescue, Reese now has a clean bill of health and now weighs over 30 pounds.</a:t>
            </a:r>
          </a:p>
        </p:txBody>
      </p:sp>
      <p:sp>
        <p:nvSpPr>
          <p:cNvPr id="30" name="Rectangle 6"/>
          <p:cNvSpPr>
            <a:spLocks noChangeArrowheads="1"/>
          </p:cNvSpPr>
          <p:nvPr/>
        </p:nvSpPr>
        <p:spPr bwMode="auto">
          <a:xfrm>
            <a:off x="2195809" y="6558638"/>
            <a:ext cx="5096669" cy="3067019"/>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i="1" dirty="0">
                <a:latin typeface="Times New Roman" charset="0"/>
                <a:ea typeface="Times New Roman" charset="0"/>
                <a:cs typeface="Times New Roman" charset="0"/>
              </a:rPr>
              <a:t>The Link’s </a:t>
            </a:r>
            <a:r>
              <a:rPr lang="en-US" altLang="en-US" b="1" dirty="0">
                <a:latin typeface="Times New Roman" charset="0"/>
                <a:ea typeface="Times New Roman" charset="0"/>
                <a:cs typeface="Times New Roman" charset="0"/>
              </a:rPr>
              <a:t>Conceptualization:</a:t>
            </a:r>
          </a:p>
          <a:p>
            <a:pPr eaLnBrk="1" hangingPunct="1"/>
            <a:endParaRPr lang="en-US" altLang="en-US" b="1" i="1" dirty="0">
              <a:latin typeface="Times New Roman" charset="0"/>
              <a:ea typeface="Times New Roman" charset="0"/>
              <a:cs typeface="Times New Roman" charset="0"/>
            </a:endParaRPr>
          </a:p>
        </p:txBody>
      </p:sp>
      <p:sp>
        <p:nvSpPr>
          <p:cNvPr id="3" name="Rectangle 2"/>
          <p:cNvSpPr/>
          <p:nvPr/>
        </p:nvSpPr>
        <p:spPr>
          <a:xfrm>
            <a:off x="2296702" y="6985851"/>
            <a:ext cx="4871417" cy="2677656"/>
          </a:xfrm>
          <a:prstGeom prst="rect">
            <a:avLst/>
          </a:prstGeom>
        </p:spPr>
        <p:txBody>
          <a:bodyPr wrap="square">
            <a:spAutoFit/>
          </a:bodyPr>
          <a:lstStyle/>
          <a:p>
            <a:r>
              <a:rPr lang="en-US" altLang="en-US" sz="1400" dirty="0">
                <a:latin typeface="Times New Roman" charset="0"/>
                <a:ea typeface="Times New Roman" charset="0"/>
                <a:cs typeface="Times New Roman" charset="0"/>
              </a:rPr>
              <a:t>The connection between animal abuse and domestic abuse is referred to by many animal advocates as </a:t>
            </a:r>
            <a:r>
              <a:rPr lang="en-US" altLang="en-US" sz="1400" i="1" dirty="0">
                <a:latin typeface="Times New Roman" charset="0"/>
                <a:ea typeface="Times New Roman" charset="0"/>
                <a:cs typeface="Times New Roman" charset="0"/>
              </a:rPr>
              <a:t>the Link</a:t>
            </a:r>
            <a:r>
              <a:rPr lang="en-US" altLang="en-US" sz="1400" dirty="0">
                <a:latin typeface="Times New Roman" charset="0"/>
                <a:ea typeface="Times New Roman" charset="0"/>
                <a:cs typeface="Times New Roman" charset="0"/>
              </a:rPr>
              <a:t>. In 2014, the National District Attorneys Association defined </a:t>
            </a:r>
            <a:r>
              <a:rPr lang="en-US" altLang="en-US" sz="1400" i="1" dirty="0">
                <a:latin typeface="Times New Roman" charset="0"/>
                <a:ea typeface="Times New Roman" charset="0"/>
                <a:cs typeface="Times New Roman" charset="0"/>
              </a:rPr>
              <a:t>the Link </a:t>
            </a:r>
            <a:r>
              <a:rPr lang="en-US" altLang="en-US" sz="1400" dirty="0">
                <a:latin typeface="Times New Roman" charset="0"/>
                <a:ea typeface="Times New Roman" charset="0"/>
                <a:cs typeface="Times New Roman" charset="0"/>
              </a:rPr>
              <a:t>as </a:t>
            </a:r>
          </a:p>
          <a:p>
            <a:r>
              <a:rPr lang="en-US" altLang="en-US" sz="1400" dirty="0">
                <a:latin typeface="Times New Roman" charset="0"/>
                <a:ea typeface="Times New Roman" charset="0"/>
                <a:cs typeface="Times New Roman" charset="0"/>
              </a:rPr>
              <a:t>...the coexistence of two or more of the intra-familial crimes: child abuse (including physical and sexual abuse) or neglect, domestic violence (including stalking and rape), elder abuse or neglect (including financial exploitation), and animal abuse or neglect (including sexual assault, animal fighting and hoarding).” In addition to the disturbing acts listed above, the Link also includes the concurrence of animal abuse with other types of crimes such as: homicide, weapons offenses, drug offenses, sexual assault, arson, assault or other violent crimes.</a:t>
            </a:r>
            <a:endParaRPr lang="en-US" altLang="en-US" sz="1400" dirty="0">
              <a:latin typeface="Times New Roman" charset="0"/>
              <a:ea typeface="Times New Roman" charset="0"/>
              <a:cs typeface="Times New Roman" charset="0"/>
            </a:endParaRPr>
          </a:p>
        </p:txBody>
      </p:sp>
      <p:sp>
        <p:nvSpPr>
          <p:cNvPr id="31" name="Rectangle 11"/>
          <p:cNvSpPr>
            <a:spLocks noChangeArrowheads="1"/>
          </p:cNvSpPr>
          <p:nvPr/>
        </p:nvSpPr>
        <p:spPr bwMode="auto">
          <a:xfrm>
            <a:off x="14607027" y="7490190"/>
            <a:ext cx="5096669" cy="5770154"/>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dirty="0">
                <a:latin typeface="Times New Roman" charset="0"/>
                <a:ea typeface="Times New Roman" charset="0"/>
                <a:cs typeface="Times New Roman" charset="0"/>
              </a:rPr>
              <a:t>The Right to Legal Guardianship:</a:t>
            </a:r>
            <a:endParaRPr lang="en-US" altLang="en-US" b="1" dirty="0">
              <a:latin typeface="Times New Roman" charset="0"/>
              <a:ea typeface="Times New Roman" charset="0"/>
              <a:cs typeface="Times New Roman" charset="0"/>
            </a:endParaRPr>
          </a:p>
          <a:p>
            <a:pPr eaLnBrk="1" hangingPunct="1"/>
            <a:endParaRPr lang="en-US" altLang="en-US" b="1" dirty="0">
              <a:latin typeface="Times New Roman" charset="0"/>
              <a:ea typeface="Times New Roman" charset="0"/>
              <a:cs typeface="Times New Roman" charset="0"/>
            </a:endParaRPr>
          </a:p>
          <a:p>
            <a:pPr eaLnBrk="1" hangingPunct="1"/>
            <a:endParaRPr lang="en-US" altLang="en-US" b="1" dirty="0">
              <a:latin typeface="Times New Roman" charset="0"/>
              <a:ea typeface="Times New Roman" charset="0"/>
              <a:cs typeface="Times New Roman" charset="0"/>
            </a:endParaRPr>
          </a:p>
        </p:txBody>
      </p:sp>
      <p:sp>
        <p:nvSpPr>
          <p:cNvPr id="4" name="TextBox 3"/>
          <p:cNvSpPr txBox="1"/>
          <p:nvPr/>
        </p:nvSpPr>
        <p:spPr>
          <a:xfrm>
            <a:off x="14631391" y="7922339"/>
            <a:ext cx="4812110" cy="5663089"/>
          </a:xfrm>
          <a:prstGeom prst="rect">
            <a:avLst/>
          </a:prstGeom>
          <a:noFill/>
        </p:spPr>
        <p:txBody>
          <a:bodyPr wrap="square" rtlCol="0">
            <a:spAutoFit/>
          </a:bodyPr>
          <a:lstStyle/>
          <a:p>
            <a:r>
              <a:rPr lang="it-IT" altLang="en-US" sz="1400" dirty="0">
                <a:latin typeface="Times New Roman" charset="0"/>
                <a:ea typeface="Times New Roman" charset="0"/>
                <a:cs typeface="Times New Roman" charset="0"/>
              </a:rPr>
              <a:t>The right of </a:t>
            </a:r>
            <a:r>
              <a:rPr lang="it-IT" altLang="en-US" sz="1400" dirty="0" err="1">
                <a:latin typeface="Times New Roman" charset="0"/>
                <a:ea typeface="Times New Roman" charset="0"/>
                <a:cs typeface="Times New Roman" charset="0"/>
              </a:rPr>
              <a:t>companion</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animals</a:t>
            </a:r>
            <a:r>
              <a:rPr lang="it-IT" altLang="en-US" sz="1400" dirty="0">
                <a:latin typeface="Times New Roman" charset="0"/>
                <a:ea typeface="Times New Roman" charset="0"/>
                <a:cs typeface="Times New Roman" charset="0"/>
              </a:rPr>
              <a:t> to </a:t>
            </a:r>
            <a:r>
              <a:rPr lang="it-IT" altLang="en-US" sz="1400" dirty="0" err="1">
                <a:latin typeface="Times New Roman" charset="0"/>
                <a:ea typeface="Times New Roman" charset="0"/>
                <a:cs typeface="Times New Roman" charset="0"/>
              </a:rPr>
              <a:t>possess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legal</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guardianship</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has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been</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debated</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since</a:t>
            </a:r>
            <a:r>
              <a:rPr lang="it-IT" altLang="en-US" sz="1400" dirty="0">
                <a:latin typeface="Times New Roman" charset="0"/>
                <a:ea typeface="Times New Roman" charset="0"/>
                <a:cs typeface="Times New Roman" charset="0"/>
              </a:rPr>
              <a:t> the 1980’s. </a:t>
            </a:r>
            <a:r>
              <a:rPr lang="it-IT" altLang="en-US" sz="1400" dirty="0" err="1">
                <a:latin typeface="Times New Roman" charset="0"/>
                <a:ea typeface="Times New Roman" charset="0"/>
                <a:cs typeface="Times New Roman" charset="0"/>
              </a:rPr>
              <a:t>As</a:t>
            </a:r>
            <a:r>
              <a:rPr lang="it-IT" altLang="en-US" sz="1400" dirty="0">
                <a:latin typeface="Times New Roman" charset="0"/>
                <a:ea typeface="Times New Roman" charset="0"/>
                <a:cs typeface="Times New Roman" charset="0"/>
              </a:rPr>
              <a:t> more </a:t>
            </a:r>
            <a:r>
              <a:rPr lang="it-IT" altLang="en-US" sz="1400" dirty="0" err="1">
                <a:latin typeface="Times New Roman" charset="0"/>
                <a:ea typeface="Times New Roman" charset="0"/>
                <a:cs typeface="Times New Roman" charset="0"/>
              </a:rPr>
              <a:t>individuals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recognize</a:t>
            </a:r>
            <a:r>
              <a:rPr lang="it-IT" altLang="en-US" sz="1400" dirty="0">
                <a:latin typeface="Times New Roman" charset="0"/>
                <a:ea typeface="Times New Roman" charset="0"/>
                <a:cs typeface="Times New Roman" charset="0"/>
              </a:rPr>
              <a:t> the </a:t>
            </a:r>
            <a:r>
              <a:rPr lang="it-IT" altLang="en-US" sz="1400" dirty="0" err="1">
                <a:latin typeface="Times New Roman" charset="0"/>
                <a:ea typeface="Times New Roman" charset="0"/>
                <a:cs typeface="Times New Roman" charset="0"/>
              </a:rPr>
              <a:t>presence</a:t>
            </a:r>
            <a:r>
              <a:rPr lang="it-IT" altLang="en-US" sz="1400" dirty="0">
                <a:latin typeface="Times New Roman" charset="0"/>
                <a:ea typeface="Times New Roman" charset="0"/>
                <a:cs typeface="Times New Roman" charset="0"/>
              </a:rPr>
              <a:t> of </a:t>
            </a:r>
            <a:r>
              <a:rPr lang="it-IT" altLang="en-US" sz="1400" i="1" dirty="0">
                <a:latin typeface="Times New Roman" charset="0"/>
                <a:ea typeface="Times New Roman" charset="0"/>
                <a:cs typeface="Times New Roman" charset="0"/>
              </a:rPr>
              <a:t>the Link </a:t>
            </a:r>
            <a:r>
              <a:rPr lang="it-IT" altLang="en-US" sz="1400" dirty="0">
                <a:latin typeface="Times New Roman" charset="0"/>
                <a:ea typeface="Times New Roman" charset="0"/>
                <a:cs typeface="Times New Roman" charset="0"/>
              </a:rPr>
              <a:t>in society, </a:t>
            </a:r>
            <a:r>
              <a:rPr lang="it-IT" altLang="en-US" sz="1400" dirty="0" err="1">
                <a:latin typeface="Times New Roman" charset="0"/>
                <a:ea typeface="Times New Roman" charset="0"/>
                <a:cs typeface="Times New Roman" charset="0"/>
              </a:rPr>
              <a:t>legislation</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has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also</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transformed</a:t>
            </a:r>
            <a:r>
              <a:rPr lang="it-IT" altLang="en-US" sz="1400" dirty="0">
                <a:latin typeface="Times New Roman" charset="0"/>
                <a:ea typeface="Times New Roman" charset="0"/>
                <a:cs typeface="Times New Roman" charset="0"/>
              </a:rPr>
              <a:t> to </a:t>
            </a:r>
            <a:r>
              <a:rPr lang="it-IT" altLang="en-US" sz="1400" dirty="0" err="1">
                <a:latin typeface="Times New Roman" charset="0"/>
                <a:ea typeface="Times New Roman" charset="0"/>
                <a:cs typeface="Times New Roman" charset="0"/>
              </a:rPr>
              <a:t>address</a:t>
            </a:r>
            <a:r>
              <a:rPr lang="it-IT" altLang="en-US" sz="1400" dirty="0">
                <a:latin typeface="Times New Roman" charset="0"/>
                <a:ea typeface="Times New Roman" charset="0"/>
                <a:cs typeface="Times New Roman" charset="0"/>
              </a:rPr>
              <a:t> the </a:t>
            </a:r>
            <a:r>
              <a:rPr lang="it-IT" altLang="en-US" sz="1400" dirty="0" err="1">
                <a:latin typeface="Times New Roman" charset="0"/>
                <a:ea typeface="Times New Roman" charset="0"/>
                <a:cs typeface="Times New Roman" charset="0"/>
              </a:rPr>
              <a:t>issue</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Although</a:t>
            </a:r>
            <a:r>
              <a:rPr lang="it-IT" altLang="en-US" sz="1400" dirty="0">
                <a:latin typeface="Times New Roman" charset="0"/>
                <a:ea typeface="Times New Roman" charset="0"/>
                <a:cs typeface="Times New Roman" charset="0"/>
              </a:rPr>
              <a:t> the </a:t>
            </a:r>
            <a:r>
              <a:rPr lang="it-IT" altLang="en-US" sz="1400" dirty="0" err="1">
                <a:latin typeface="Times New Roman" charset="0"/>
                <a:ea typeface="Times New Roman" charset="0"/>
                <a:cs typeface="Times New Roman" charset="0"/>
              </a:rPr>
              <a:t>following</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acts</a:t>
            </a:r>
            <a:r>
              <a:rPr lang="it-IT" altLang="en-US" sz="1400" dirty="0">
                <a:latin typeface="Times New Roman" charset="0"/>
                <a:ea typeface="Times New Roman" charset="0"/>
                <a:cs typeface="Times New Roman" charset="0"/>
              </a:rPr>
              <a:t> display some </a:t>
            </a:r>
            <a:r>
              <a:rPr lang="it-IT" altLang="en-US" sz="1400" dirty="0" err="1">
                <a:latin typeface="Times New Roman" charset="0"/>
                <a:ea typeface="Times New Roman" charset="0"/>
                <a:cs typeface="Times New Roman" charset="0"/>
              </a:rPr>
              <a:t>progression</a:t>
            </a:r>
            <a:r>
              <a:rPr lang="it-IT" altLang="en-US" sz="1400" dirty="0">
                <a:latin typeface="Times New Roman" charset="0"/>
                <a:ea typeface="Times New Roman" charset="0"/>
                <a:cs typeface="Times New Roman" charset="0"/>
              </a:rPr>
              <a:t> in </a:t>
            </a:r>
            <a:r>
              <a:rPr lang="it-IT" altLang="en-US" sz="1400" dirty="0" err="1">
                <a:latin typeface="Times New Roman" charset="0"/>
                <a:ea typeface="Times New Roman" charset="0"/>
                <a:cs typeface="Times New Roman" charset="0"/>
              </a:rPr>
              <a:t>protections</a:t>
            </a:r>
            <a:r>
              <a:rPr lang="it-IT" altLang="en-US" sz="1400" dirty="0">
                <a:latin typeface="Times New Roman" charset="0"/>
                <a:ea typeface="Times New Roman" charset="0"/>
                <a:cs typeface="Times New Roman" charset="0"/>
              </a:rPr>
              <a:t> for </a:t>
            </a:r>
            <a:r>
              <a:rPr lang="it-IT" altLang="en-US" sz="1400" dirty="0" err="1">
                <a:latin typeface="Times New Roman" charset="0"/>
                <a:ea typeface="Times New Roman" charset="0"/>
                <a:cs typeface="Times New Roman" charset="0"/>
              </a:rPr>
              <a:t>companion</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animals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it</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is</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clear</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that</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awarding</a:t>
            </a:r>
            <a:r>
              <a:rPr lang="it-IT" altLang="en-US" sz="1400" dirty="0">
                <a:latin typeface="Times New Roman" charset="0"/>
                <a:ea typeface="Times New Roman" charset="0"/>
                <a:cs typeface="Times New Roman" charset="0"/>
              </a:rPr>
              <a:t> the right of </a:t>
            </a:r>
            <a:r>
              <a:rPr lang="it-IT" altLang="en-US" sz="1400" dirty="0" err="1">
                <a:latin typeface="Times New Roman" charset="0"/>
                <a:ea typeface="Times New Roman" charset="0"/>
                <a:cs typeface="Times New Roman" charset="0"/>
              </a:rPr>
              <a:t>legal</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guardianship</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offers</a:t>
            </a:r>
            <a:r>
              <a:rPr lang="it-IT" altLang="en-US" sz="1400" dirty="0">
                <a:latin typeface="Times New Roman" charset="0"/>
                <a:ea typeface="Times New Roman" charset="0"/>
                <a:cs typeface="Times New Roman" charset="0"/>
              </a:rPr>
              <a:t> a </a:t>
            </a:r>
            <a:r>
              <a:rPr lang="it-IT" altLang="en-US" sz="1400" dirty="0" err="1">
                <a:latin typeface="Times New Roman" charset="0"/>
                <a:ea typeface="Times New Roman" charset="0"/>
                <a:cs typeface="Times New Roman" charset="0"/>
              </a:rPr>
              <a:t>better</a:t>
            </a:r>
            <a:r>
              <a:rPr lang="it-IT" altLang="en-US" sz="1400" dirty="0">
                <a:latin typeface="Times New Roman" charset="0"/>
                <a:ea typeface="Times New Roman" charset="0"/>
                <a:cs typeface="Times New Roman" charset="0"/>
              </a:rPr>
              <a:t> </a:t>
            </a:r>
            <a:r>
              <a:rPr lang="it-IT" altLang="en-US" sz="1400" dirty="0" err="1">
                <a:latin typeface="Times New Roman" charset="0"/>
                <a:ea typeface="Times New Roman" charset="0"/>
                <a:cs typeface="Times New Roman" charset="0"/>
              </a:rPr>
              <a:t>means</a:t>
            </a:r>
            <a:r>
              <a:rPr lang="it-IT" altLang="en-US" sz="1400" dirty="0">
                <a:latin typeface="Times New Roman" charset="0"/>
                <a:ea typeface="Times New Roman" charset="0"/>
                <a:cs typeface="Times New Roman" charset="0"/>
              </a:rPr>
              <a:t> of </a:t>
            </a:r>
            <a:r>
              <a:rPr lang="it-IT" altLang="en-US" sz="1400" dirty="0" err="1">
                <a:latin typeface="Times New Roman" charset="0"/>
                <a:ea typeface="Times New Roman" charset="0"/>
                <a:cs typeface="Times New Roman" charset="0"/>
              </a:rPr>
              <a:t>protection</a:t>
            </a:r>
            <a:r>
              <a:rPr lang="it-IT" altLang="en-US" sz="1400" dirty="0">
                <a:latin typeface="Times New Roman" charset="0"/>
                <a:ea typeface="Times New Roman" charset="0"/>
                <a:cs typeface="Times New Roman" charset="0"/>
              </a:rPr>
              <a:t>.</a:t>
            </a:r>
          </a:p>
          <a:p>
            <a:endParaRPr lang="it-IT" altLang="en-US" dirty="0" smtClean="0">
              <a:latin typeface="Times New Roman" charset="0"/>
              <a:ea typeface="Times New Roman" charset="0"/>
              <a:cs typeface="Times New Roman" charset="0"/>
            </a:endParaRPr>
          </a:p>
          <a:p>
            <a:r>
              <a:rPr lang="it-IT" altLang="en-US" sz="1200" b="1" dirty="0" err="1">
                <a:latin typeface="Times New Roman" charset="0"/>
                <a:ea typeface="Times New Roman" charset="0"/>
                <a:cs typeface="Times New Roman" charset="0"/>
              </a:rPr>
              <a:t>Pet</a:t>
            </a:r>
            <a:r>
              <a:rPr lang="it-IT" altLang="en-US" sz="1200" b="1" dirty="0">
                <a:latin typeface="Times New Roman" charset="0"/>
                <a:ea typeface="Times New Roman" charset="0"/>
                <a:cs typeface="Times New Roman" charset="0"/>
              </a:rPr>
              <a:t> and </a:t>
            </a:r>
            <a:r>
              <a:rPr lang="it-IT" altLang="en-US" sz="1200" b="1" dirty="0" err="1">
                <a:latin typeface="Times New Roman" charset="0"/>
                <a:ea typeface="Times New Roman" charset="0"/>
                <a:cs typeface="Times New Roman" charset="0"/>
              </a:rPr>
              <a:t>Women</a:t>
            </a:r>
            <a:r>
              <a:rPr lang="it-IT" altLang="en-US" sz="1200" b="1" dirty="0">
                <a:latin typeface="Times New Roman" charset="0"/>
                <a:ea typeface="Times New Roman" charset="0"/>
                <a:cs typeface="Times New Roman" charset="0"/>
              </a:rPr>
              <a:t> </a:t>
            </a:r>
            <a:r>
              <a:rPr lang="it-IT" altLang="en-US" sz="1200" b="1" dirty="0" err="1">
                <a:latin typeface="Times New Roman" charset="0"/>
                <a:ea typeface="Times New Roman" charset="0"/>
                <a:cs typeface="Times New Roman" charset="0"/>
              </a:rPr>
              <a:t>Safety</a:t>
            </a:r>
            <a:r>
              <a:rPr lang="it-IT" altLang="en-US" sz="1200" b="1" dirty="0">
                <a:latin typeface="Times New Roman" charset="0"/>
                <a:ea typeface="Times New Roman" charset="0"/>
                <a:cs typeface="Times New Roman" charset="0"/>
              </a:rPr>
              <a:t> (PAWS) </a:t>
            </a:r>
            <a:r>
              <a:rPr lang="it-IT" altLang="en-US" sz="1200" b="1" dirty="0" err="1">
                <a:latin typeface="Times New Roman" charset="0"/>
                <a:ea typeface="Times New Roman" charset="0"/>
                <a:cs typeface="Times New Roman" charset="0"/>
              </a:rPr>
              <a:t>Act</a:t>
            </a:r>
            <a:r>
              <a:rPr lang="it-IT" altLang="en-US" sz="1200" b="1" dirty="0">
                <a:latin typeface="Times New Roman" charset="0"/>
                <a:ea typeface="Times New Roman" charset="0"/>
                <a:cs typeface="Times New Roman" charset="0"/>
              </a:rPr>
              <a:t> of 2018:</a:t>
            </a:r>
            <a:r>
              <a:rPr lang="it-IT" altLang="en-US" sz="1200" dirty="0"/>
              <a:t> </a:t>
            </a:r>
            <a:r>
              <a:rPr lang="it-IT" altLang="en-US" sz="1200" dirty="0" err="1">
                <a:latin typeface="Times New Roman" charset="0"/>
                <a:ea typeface="Times New Roman" charset="0"/>
                <a:cs typeface="Times New Roman" charset="0"/>
              </a:rPr>
              <a:t>enacted</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amend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federal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criminal</a:t>
            </a:r>
            <a:r>
              <a:rPr lang="it-IT" altLang="en-US" sz="1200" dirty="0">
                <a:latin typeface="Times New Roman" charset="0"/>
                <a:ea typeface="Times New Roman" charset="0"/>
                <a:cs typeface="Times New Roman" charset="0"/>
              </a:rPr>
              <a:t> code to </a:t>
            </a:r>
            <a:r>
              <a:rPr lang="it-IT" altLang="en-US" sz="1200" dirty="0" err="1">
                <a:latin typeface="Times New Roman" charset="0"/>
                <a:ea typeface="Times New Roman" charset="0"/>
                <a:cs typeface="Times New Roman" charset="0"/>
              </a:rPr>
              <a:t>broaden</a:t>
            </a:r>
            <a:r>
              <a:rPr lang="it-IT" altLang="en-US" sz="1200" dirty="0">
                <a:latin typeface="Times New Roman" charset="0"/>
                <a:ea typeface="Times New Roman" charset="0"/>
                <a:cs typeface="Times New Roman" charset="0"/>
              </a:rPr>
              <a:t> the </a:t>
            </a:r>
            <a:r>
              <a:rPr lang="it-IT" altLang="en-US" sz="1200" dirty="0" err="1">
                <a:latin typeface="Times New Roman" charset="0"/>
                <a:ea typeface="Times New Roman" charset="0"/>
                <a:cs typeface="Times New Roman" charset="0"/>
              </a:rPr>
              <a:t>definition</a:t>
            </a:r>
            <a:r>
              <a:rPr lang="it-IT" altLang="en-US" sz="1200" dirty="0">
                <a:latin typeface="Times New Roman" charset="0"/>
                <a:ea typeface="Times New Roman" charset="0"/>
                <a:cs typeface="Times New Roman" charset="0"/>
              </a:rPr>
              <a:t> of </a:t>
            </a:r>
            <a:r>
              <a:rPr lang="it-IT" altLang="en-US" sz="1200" dirty="0" err="1">
                <a:latin typeface="Times New Roman" charset="0"/>
                <a:ea typeface="Times New Roman" charset="0"/>
                <a:cs typeface="Times New Roman" charset="0"/>
              </a:rPr>
              <a:t>stalking</a:t>
            </a:r>
            <a:r>
              <a:rPr lang="it-IT" altLang="en-US" sz="1200" dirty="0">
                <a:latin typeface="Times New Roman" charset="0"/>
                <a:ea typeface="Times New Roman" charset="0"/>
                <a:cs typeface="Times New Roman" charset="0"/>
              </a:rPr>
              <a:t> to include </a:t>
            </a:r>
            <a:r>
              <a:rPr lang="it-IT" altLang="en-US" sz="1200" dirty="0" err="1">
                <a:latin typeface="Times New Roman" charset="0"/>
                <a:ea typeface="Times New Roman" charset="0"/>
                <a:cs typeface="Times New Roman" charset="0"/>
              </a:rPr>
              <a:t>conduct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that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causes</a:t>
            </a:r>
            <a:r>
              <a:rPr lang="it-IT" altLang="en-US" sz="1200" dirty="0">
                <a:latin typeface="Times New Roman" charset="0"/>
                <a:ea typeface="Times New Roman" charset="0"/>
                <a:cs typeface="Times New Roman" charset="0"/>
              </a:rPr>
              <a:t> a </a:t>
            </a:r>
            <a:r>
              <a:rPr lang="it-IT" altLang="en-US" sz="1200" dirty="0" err="1">
                <a:latin typeface="Times New Roman" charset="0"/>
                <a:ea typeface="Times New Roman" charset="0"/>
                <a:cs typeface="Times New Roman" charset="0"/>
              </a:rPr>
              <a:t>person</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experience</a:t>
            </a:r>
            <a:r>
              <a:rPr lang="it-IT" altLang="en-US" sz="1200" dirty="0">
                <a:latin typeface="Times New Roman" charset="0"/>
                <a:ea typeface="Times New Roman" charset="0"/>
                <a:cs typeface="Times New Roman" charset="0"/>
              </a:rPr>
              <a:t> a </a:t>
            </a:r>
            <a:r>
              <a:rPr lang="it-IT" altLang="en-US" sz="1200" dirty="0" err="1">
                <a:latin typeface="Times New Roman" charset="0"/>
                <a:ea typeface="Times New Roman" charset="0"/>
                <a:cs typeface="Times New Roman" charset="0"/>
              </a:rPr>
              <a:t>reasonable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fear</a:t>
            </a:r>
            <a:r>
              <a:rPr lang="it-IT" altLang="en-US" sz="1200" dirty="0">
                <a:latin typeface="Times New Roman" charset="0"/>
                <a:ea typeface="Times New Roman" charset="0"/>
                <a:cs typeface="Times New Roman" charset="0"/>
              </a:rPr>
              <a:t> of </a:t>
            </a:r>
            <a:r>
              <a:rPr lang="it-IT" altLang="en-US" sz="1200" dirty="0" err="1">
                <a:latin typeface="Times New Roman" charset="0"/>
                <a:ea typeface="Times New Roman" charset="0"/>
                <a:cs typeface="Times New Roman" charset="0"/>
              </a:rPr>
              <a:t>death</a:t>
            </a:r>
            <a:r>
              <a:rPr lang="it-IT" altLang="en-US" sz="1200" dirty="0">
                <a:latin typeface="Times New Roman" charset="0"/>
                <a:ea typeface="Times New Roman" charset="0"/>
                <a:cs typeface="Times New Roman" charset="0"/>
              </a:rPr>
              <a:t> or </a:t>
            </a:r>
            <a:r>
              <a:rPr lang="it-IT" altLang="en-US" sz="1200" dirty="0" err="1">
                <a:latin typeface="Times New Roman" charset="0"/>
                <a:ea typeface="Times New Roman" charset="0"/>
                <a:cs typeface="Times New Roman" charset="0"/>
              </a:rPr>
              <a:t>serious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bodily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injury</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his</a:t>
            </a:r>
            <a:r>
              <a:rPr lang="it-IT" altLang="en-US" sz="1200" dirty="0">
                <a:latin typeface="Times New Roman" charset="0"/>
                <a:ea typeface="Times New Roman" charset="0"/>
                <a:cs typeface="Times New Roman" charset="0"/>
              </a:rPr>
              <a:t> or </a:t>
            </a:r>
            <a:r>
              <a:rPr lang="it-IT" altLang="en-US" sz="1200" dirty="0" err="1">
                <a:latin typeface="Times New Roman" charset="0"/>
                <a:ea typeface="Times New Roman" charset="0"/>
                <a:cs typeface="Times New Roman" charset="0"/>
              </a:rPr>
              <a:t>her</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pet</a:t>
            </a:r>
            <a:r>
              <a:rPr lang="it-IT" altLang="en-US" sz="1200" dirty="0">
                <a:latin typeface="Times New Roman" charset="0"/>
                <a:ea typeface="Times New Roman" charset="0"/>
                <a:cs typeface="Times New Roman" charset="0"/>
              </a:rPr>
              <a:t>. In </a:t>
            </a:r>
            <a:r>
              <a:rPr lang="it-IT" altLang="en-US" sz="1200" dirty="0" err="1">
                <a:latin typeface="Times New Roman" charset="0"/>
                <a:ea typeface="Times New Roman" charset="0"/>
                <a:cs typeface="Times New Roman" charset="0"/>
              </a:rPr>
              <a:t>addition</a:t>
            </a:r>
            <a:r>
              <a:rPr lang="it-IT" altLang="en-US" sz="1200" dirty="0">
                <a:latin typeface="Times New Roman" charset="0"/>
                <a:ea typeface="Times New Roman" charset="0"/>
                <a:cs typeface="Times New Roman" charset="0"/>
              </a:rPr>
              <a:t> the PAWS </a:t>
            </a:r>
            <a:r>
              <a:rPr lang="it-IT" altLang="en-US" sz="1200" dirty="0" err="1">
                <a:latin typeface="Times New Roman" charset="0"/>
                <a:ea typeface="Times New Roman" charset="0"/>
                <a:cs typeface="Times New Roman" charset="0"/>
              </a:rPr>
              <a:t>Act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also</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included</a:t>
            </a:r>
            <a:r>
              <a:rPr lang="it-IT" altLang="en-US" sz="1200" dirty="0">
                <a:latin typeface="Times New Roman" charset="0"/>
                <a:ea typeface="Times New Roman" charset="0"/>
                <a:cs typeface="Times New Roman" charset="0"/>
              </a:rPr>
              <a:t> a </a:t>
            </a:r>
            <a:r>
              <a:rPr lang="it-IT" altLang="en-US" sz="1200" dirty="0" err="1">
                <a:latin typeface="Times New Roman" charset="0"/>
                <a:ea typeface="Times New Roman" charset="0"/>
                <a:cs typeface="Times New Roman" charset="0"/>
              </a:rPr>
              <a:t>clause</a:t>
            </a:r>
            <a:r>
              <a:rPr lang="it-IT" altLang="en-US" sz="1200" dirty="0">
                <a:latin typeface="Times New Roman" charset="0"/>
                <a:ea typeface="Times New Roman" charset="0"/>
                <a:cs typeface="Times New Roman" charset="0"/>
              </a:rPr>
              <a:t> on </a:t>
            </a:r>
            <a:r>
              <a:rPr lang="it-IT" altLang="en-US" sz="1200" dirty="0" err="1">
                <a:latin typeface="Times New Roman" charset="0"/>
                <a:ea typeface="Times New Roman" charset="0"/>
                <a:cs typeface="Times New Roman" charset="0"/>
              </a:rPr>
              <a:t>interstate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violations</a:t>
            </a:r>
            <a:r>
              <a:rPr lang="it-IT" altLang="en-US" sz="1200" dirty="0">
                <a:latin typeface="Times New Roman" charset="0"/>
                <a:ea typeface="Times New Roman" charset="0"/>
                <a:cs typeface="Times New Roman" charset="0"/>
              </a:rPr>
              <a:t> of </a:t>
            </a:r>
            <a:r>
              <a:rPr lang="it-IT" altLang="en-US" sz="1200" dirty="0" err="1">
                <a:latin typeface="Times New Roman" charset="0"/>
                <a:ea typeface="Times New Roman" charset="0"/>
                <a:cs typeface="Times New Roman" charset="0"/>
              </a:rPr>
              <a:t>protective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orders</a:t>
            </a:r>
            <a:r>
              <a:rPr lang="it-IT" altLang="en-US" sz="1200" dirty="0">
                <a:latin typeface="Times New Roman" charset="0"/>
                <a:ea typeface="Times New Roman" charset="0"/>
                <a:cs typeface="Times New Roman" charset="0"/>
              </a:rPr>
              <a:t>.</a:t>
            </a:r>
            <a:endParaRPr lang="it-IT" altLang="en-US" sz="1200" b="1" dirty="0">
              <a:latin typeface="Times New Roman" charset="0"/>
              <a:ea typeface="Times New Roman" charset="0"/>
              <a:cs typeface="Times New Roman" charset="0"/>
            </a:endParaRPr>
          </a:p>
          <a:p>
            <a:endParaRPr lang="it-IT" altLang="en-US" sz="1200" b="1" dirty="0">
              <a:latin typeface="Times New Roman" charset="0"/>
              <a:ea typeface="Times New Roman" charset="0"/>
              <a:cs typeface="Times New Roman" charset="0"/>
            </a:endParaRPr>
          </a:p>
          <a:p>
            <a:r>
              <a:rPr lang="it-IT" altLang="en-US" sz="1200" b="1" dirty="0">
                <a:latin typeface="Times New Roman" charset="0"/>
                <a:ea typeface="Times New Roman" charset="0"/>
                <a:cs typeface="Times New Roman" charset="0"/>
              </a:rPr>
              <a:t>The </a:t>
            </a:r>
            <a:r>
              <a:rPr lang="it-IT" altLang="en-US" sz="1200" b="1" dirty="0" err="1">
                <a:latin typeface="Times New Roman" charset="0"/>
                <a:ea typeface="Times New Roman" charset="0"/>
                <a:cs typeface="Times New Roman" charset="0"/>
              </a:rPr>
              <a:t>Prevention</a:t>
            </a:r>
            <a:r>
              <a:rPr lang="it-IT" altLang="en-US" sz="1200" b="1" dirty="0">
                <a:latin typeface="Times New Roman" charset="0"/>
                <a:ea typeface="Times New Roman" charset="0"/>
                <a:cs typeface="Times New Roman" charset="0"/>
              </a:rPr>
              <a:t> of </a:t>
            </a:r>
            <a:r>
              <a:rPr lang="it-IT" altLang="en-US" sz="1200" b="1" dirty="0" err="1">
                <a:latin typeface="Times New Roman" charset="0"/>
                <a:ea typeface="Times New Roman" charset="0"/>
                <a:cs typeface="Times New Roman" charset="0"/>
              </a:rPr>
              <a:t>Animal</a:t>
            </a:r>
            <a:r>
              <a:rPr lang="it-IT" altLang="en-US" sz="1200" b="1" dirty="0">
                <a:latin typeface="Times New Roman" charset="0"/>
                <a:ea typeface="Times New Roman" charset="0"/>
                <a:cs typeface="Times New Roman" charset="0"/>
              </a:rPr>
              <a:t> </a:t>
            </a:r>
            <a:r>
              <a:rPr lang="it-IT" altLang="en-US" sz="1200" b="1" dirty="0" err="1">
                <a:latin typeface="Times New Roman" charset="0"/>
                <a:ea typeface="Times New Roman" charset="0"/>
                <a:cs typeface="Times New Roman" charset="0"/>
              </a:rPr>
              <a:t>Cruelty</a:t>
            </a:r>
            <a:r>
              <a:rPr lang="it-IT" altLang="en-US" sz="1200" b="1" dirty="0">
                <a:latin typeface="Times New Roman" charset="0"/>
                <a:ea typeface="Times New Roman" charset="0"/>
                <a:cs typeface="Times New Roman" charset="0"/>
              </a:rPr>
              <a:t> and Torture (PACT) </a:t>
            </a:r>
            <a:r>
              <a:rPr lang="it-IT" altLang="en-US" sz="1200" b="1" dirty="0" err="1">
                <a:latin typeface="Times New Roman" charset="0"/>
                <a:ea typeface="Times New Roman" charset="0"/>
                <a:cs typeface="Times New Roman" charset="0"/>
              </a:rPr>
              <a:t>Act</a:t>
            </a:r>
            <a:r>
              <a:rPr lang="it-IT" altLang="en-US" sz="1200" b="1"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Added</a:t>
            </a:r>
            <a:r>
              <a:rPr lang="it-IT" altLang="en-US" sz="1200" dirty="0">
                <a:latin typeface="Times New Roman" charset="0"/>
                <a:ea typeface="Times New Roman" charset="0"/>
                <a:cs typeface="Times New Roman" charset="0"/>
              </a:rPr>
              <a:t> new </a:t>
            </a:r>
            <a:r>
              <a:rPr lang="it-IT" altLang="en-US" sz="1200" dirty="0" err="1">
                <a:latin typeface="Times New Roman" charset="0"/>
                <a:ea typeface="Times New Roman" charset="0"/>
                <a:cs typeface="Times New Roman" charset="0"/>
              </a:rPr>
              <a:t>provisions</a:t>
            </a:r>
            <a:r>
              <a:rPr lang="it-IT" altLang="en-US" sz="1200" dirty="0">
                <a:latin typeface="Times New Roman" charset="0"/>
                <a:ea typeface="Times New Roman" charset="0"/>
                <a:cs typeface="Times New Roman" charset="0"/>
              </a:rPr>
              <a:t> to the </a:t>
            </a:r>
            <a:r>
              <a:rPr lang="it-IT" altLang="en-US" sz="1200" dirty="0" err="1">
                <a:latin typeface="Times New Roman" charset="0"/>
                <a:ea typeface="Times New Roman" charset="0"/>
                <a:cs typeface="Times New Roman" charset="0"/>
              </a:rPr>
              <a:t>Animal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Crush</a:t>
            </a:r>
            <a:r>
              <a:rPr lang="it-IT" altLang="en-US" sz="1200" dirty="0">
                <a:latin typeface="Times New Roman" charset="0"/>
                <a:ea typeface="Times New Roman" charset="0"/>
                <a:cs typeface="Times New Roman" charset="0"/>
              </a:rPr>
              <a:t> Video </a:t>
            </a:r>
            <a:r>
              <a:rPr lang="it-IT" altLang="en-US" sz="1200" dirty="0" err="1">
                <a:latin typeface="Times New Roman" charset="0"/>
                <a:ea typeface="Times New Roman" charset="0"/>
                <a:cs typeface="Times New Roman" charset="0"/>
              </a:rPr>
              <a:t>Prohibition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Act</a:t>
            </a:r>
            <a:r>
              <a:rPr lang="it-IT" altLang="en-US" sz="1200" dirty="0">
                <a:latin typeface="Times New Roman" charset="0"/>
                <a:ea typeface="Times New Roman" charset="0"/>
                <a:cs typeface="Times New Roman" charset="0"/>
              </a:rPr>
              <a:t> of 2010 to </a:t>
            </a:r>
            <a:r>
              <a:rPr lang="it-IT" altLang="en-US" sz="1200" dirty="0" err="1">
                <a:latin typeface="Times New Roman" charset="0"/>
                <a:ea typeface="Times New Roman" charset="0"/>
                <a:cs typeface="Times New Roman" charset="0"/>
              </a:rPr>
              <a:t>criminalize</a:t>
            </a:r>
            <a:r>
              <a:rPr lang="it-IT" altLang="en-US" sz="1200" dirty="0">
                <a:latin typeface="Times New Roman" charset="0"/>
                <a:ea typeface="Times New Roman" charset="0"/>
                <a:cs typeface="Times New Roman" charset="0"/>
              </a:rPr>
              <a:t> the </a:t>
            </a:r>
            <a:r>
              <a:rPr lang="it-IT" altLang="en-US" sz="1200" dirty="0" err="1">
                <a:latin typeface="Times New Roman" charset="0"/>
                <a:ea typeface="Times New Roman" charset="0"/>
                <a:cs typeface="Times New Roman" charset="0"/>
              </a:rPr>
              <a:t>actual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act</a:t>
            </a:r>
            <a:r>
              <a:rPr lang="it-IT" altLang="en-US" sz="1200" dirty="0">
                <a:latin typeface="Times New Roman" charset="0"/>
                <a:ea typeface="Times New Roman" charset="0"/>
                <a:cs typeface="Times New Roman" charset="0"/>
              </a:rPr>
              <a:t> of </a:t>
            </a:r>
            <a:r>
              <a:rPr lang="it-IT" altLang="en-US" sz="1200" dirty="0" err="1">
                <a:latin typeface="Times New Roman" charset="0"/>
                <a:ea typeface="Times New Roman" charset="0"/>
                <a:cs typeface="Times New Roman" charset="0"/>
              </a:rPr>
              <a:t>intentionally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crushing</a:t>
            </a:r>
            <a:r>
              <a:rPr lang="it-IT" altLang="en-US" sz="1200" dirty="0">
                <a:latin typeface="Times New Roman" charset="0"/>
                <a:ea typeface="Times New Roman" charset="0"/>
                <a:cs typeface="Times New Roman" charset="0"/>
              </a:rPr>
              <a:t> an </a:t>
            </a:r>
            <a:r>
              <a:rPr lang="it-IT" altLang="en-US" sz="1200" dirty="0" err="1">
                <a:latin typeface="Times New Roman" charset="0"/>
                <a:ea typeface="Times New Roman" charset="0"/>
                <a:cs typeface="Times New Roman" charset="0"/>
              </a:rPr>
              <a:t>animal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Violaters</a:t>
            </a:r>
            <a:r>
              <a:rPr lang="it-IT" altLang="en-US" sz="1200" dirty="0">
                <a:latin typeface="Times New Roman" charset="0"/>
                <a:ea typeface="Times New Roman" charset="0"/>
                <a:cs typeface="Times New Roman" charset="0"/>
              </a:rPr>
              <a:t> of the </a:t>
            </a:r>
            <a:r>
              <a:rPr lang="it-IT" altLang="en-US" sz="1200" dirty="0" err="1">
                <a:latin typeface="Times New Roman" charset="0"/>
                <a:ea typeface="Times New Roman" charset="0"/>
                <a:cs typeface="Times New Roman" charset="0"/>
              </a:rPr>
              <a:t>Act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would</a:t>
            </a:r>
            <a:r>
              <a:rPr lang="it-IT" altLang="en-US" sz="1200" dirty="0">
                <a:latin typeface="Times New Roman" charset="0"/>
                <a:ea typeface="Times New Roman" charset="0"/>
                <a:cs typeface="Times New Roman" charset="0"/>
              </a:rPr>
              <a:t> be </a:t>
            </a:r>
            <a:r>
              <a:rPr lang="it-IT" altLang="en-US" sz="1200" dirty="0" err="1">
                <a:latin typeface="Times New Roman" charset="0"/>
                <a:ea typeface="Times New Roman" charset="0"/>
                <a:cs typeface="Times New Roman" charset="0"/>
              </a:rPr>
              <a:t>subject</a:t>
            </a:r>
            <a:r>
              <a:rPr lang="it-IT" altLang="en-US" sz="1200" dirty="0">
                <a:latin typeface="Times New Roman" charset="0"/>
                <a:ea typeface="Times New Roman" charset="0"/>
                <a:cs typeface="Times New Roman" charset="0"/>
              </a:rPr>
              <a:t> to a </a:t>
            </a:r>
            <a:r>
              <a:rPr lang="it-IT" altLang="en-US" sz="1200" dirty="0" err="1">
                <a:latin typeface="Times New Roman" charset="0"/>
                <a:ea typeface="Times New Roman" charset="0"/>
                <a:cs typeface="Times New Roman" charset="0"/>
              </a:rPr>
              <a:t>prison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term</a:t>
            </a:r>
            <a:r>
              <a:rPr lang="it-IT" altLang="en-US" sz="1200" dirty="0">
                <a:latin typeface="Times New Roman" charset="0"/>
                <a:ea typeface="Times New Roman" charset="0"/>
                <a:cs typeface="Times New Roman" charset="0"/>
              </a:rPr>
              <a:t> up to </a:t>
            </a:r>
            <a:r>
              <a:rPr lang="it-IT" altLang="en-US" sz="1200" dirty="0" err="1">
                <a:latin typeface="Times New Roman" charset="0"/>
                <a:ea typeface="Times New Roman" charset="0"/>
                <a:cs typeface="Times New Roman" charset="0"/>
              </a:rPr>
              <a:t>seven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years</a:t>
            </a:r>
            <a:r>
              <a:rPr lang="it-IT" altLang="en-US" sz="1200" dirty="0">
                <a:latin typeface="Times New Roman" charset="0"/>
                <a:ea typeface="Times New Roman" charset="0"/>
                <a:cs typeface="Times New Roman" charset="0"/>
              </a:rPr>
              <a:t> and/ or a </a:t>
            </a:r>
            <a:r>
              <a:rPr lang="it-IT" altLang="en-US" sz="1200" dirty="0" err="1">
                <a:latin typeface="Times New Roman" charset="0"/>
                <a:ea typeface="Times New Roman" charset="0"/>
                <a:cs typeface="Times New Roman" charset="0"/>
              </a:rPr>
              <a:t>generous</a:t>
            </a:r>
            <a:r>
              <a:rPr lang="it-IT" altLang="en-US" sz="1200" dirty="0">
                <a:latin typeface="Times New Roman" charset="0"/>
                <a:ea typeface="Times New Roman" charset="0"/>
                <a:cs typeface="Times New Roman" charset="0"/>
              </a:rPr>
              <a:t> fine.</a:t>
            </a:r>
            <a:endParaRPr lang="it-IT" altLang="en-US" sz="1200" b="1" dirty="0">
              <a:latin typeface="Times New Roman" charset="0"/>
              <a:ea typeface="Times New Roman" charset="0"/>
              <a:cs typeface="Times New Roman" charset="0"/>
            </a:endParaRPr>
          </a:p>
          <a:p>
            <a:endParaRPr lang="it-IT" altLang="en-US" sz="1200" b="1" dirty="0">
              <a:latin typeface="Times New Roman" charset="0"/>
              <a:ea typeface="Times New Roman" charset="0"/>
              <a:cs typeface="Times New Roman" charset="0"/>
            </a:endParaRPr>
          </a:p>
          <a:p>
            <a:r>
              <a:rPr lang="it-IT" altLang="en-US" sz="1200" b="1" dirty="0">
                <a:latin typeface="Times New Roman" charset="0"/>
                <a:ea typeface="Times New Roman" charset="0"/>
                <a:cs typeface="Times New Roman" charset="0"/>
              </a:rPr>
              <a:t>Legal </a:t>
            </a:r>
            <a:r>
              <a:rPr lang="it-IT" altLang="en-US" sz="1200" b="1" dirty="0" err="1">
                <a:latin typeface="Times New Roman" charset="0"/>
                <a:ea typeface="Times New Roman" charset="0"/>
                <a:cs typeface="Times New Roman" charset="0"/>
              </a:rPr>
              <a:t>Guardianship</a:t>
            </a:r>
            <a:r>
              <a:rPr lang="it-IT" altLang="en-US" sz="1200" b="1" dirty="0">
                <a:latin typeface="Times New Roman" charset="0"/>
                <a:ea typeface="Times New Roman" charset="0"/>
                <a:cs typeface="Times New Roman" charset="0"/>
              </a:rPr>
              <a:t> For  Companion Animals Model: </a:t>
            </a:r>
            <a:r>
              <a:rPr lang="it-IT" altLang="en-US" sz="1200" dirty="0" err="1">
                <a:latin typeface="Times New Roman" charset="0"/>
                <a:ea typeface="Times New Roman" charset="0"/>
                <a:cs typeface="Times New Roman" charset="0"/>
              </a:rPr>
              <a:t>One</a:t>
            </a:r>
            <a:r>
              <a:rPr lang="it-IT" altLang="en-US" sz="1200" dirty="0">
                <a:latin typeface="Times New Roman" charset="0"/>
                <a:ea typeface="Times New Roman" charset="0"/>
                <a:cs typeface="Times New Roman" charset="0"/>
              </a:rPr>
              <a:t> way to award </a:t>
            </a:r>
            <a:r>
              <a:rPr lang="it-IT" altLang="en-US" sz="1200" dirty="0" err="1">
                <a:latin typeface="Times New Roman" charset="0"/>
                <a:ea typeface="Times New Roman" charset="0"/>
                <a:cs typeface="Times New Roman" charset="0"/>
              </a:rPr>
              <a:t>better</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protections</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companion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animals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is</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allow</a:t>
            </a:r>
            <a:r>
              <a:rPr lang="it-IT" altLang="en-US" sz="1200" dirty="0">
                <a:latin typeface="Times New Roman" charset="0"/>
                <a:ea typeface="Times New Roman" charset="0"/>
                <a:cs typeface="Times New Roman" charset="0"/>
              </a:rPr>
              <a:t> for </a:t>
            </a:r>
            <a:r>
              <a:rPr lang="it-IT" altLang="en-US" sz="1200" dirty="0" err="1">
                <a:latin typeface="Times New Roman" charset="0"/>
                <a:ea typeface="Times New Roman" charset="0"/>
                <a:cs typeface="Times New Roman" charset="0"/>
              </a:rPr>
              <a:t>stronger</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legal</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representation</a:t>
            </a:r>
            <a:r>
              <a:rPr lang="it-IT" altLang="en-US" sz="1200" dirty="0">
                <a:latin typeface="Times New Roman" charset="0"/>
                <a:ea typeface="Times New Roman" charset="0"/>
                <a:cs typeface="Times New Roman" charset="0"/>
              </a:rPr>
              <a:t> to be </a:t>
            </a:r>
            <a:r>
              <a:rPr lang="it-IT" altLang="en-US" sz="1200" dirty="0" err="1">
                <a:latin typeface="Times New Roman" charset="0"/>
                <a:ea typeface="Times New Roman" charset="0"/>
                <a:cs typeface="Times New Roman" charset="0"/>
              </a:rPr>
              <a:t>established</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through</a:t>
            </a:r>
            <a:r>
              <a:rPr lang="it-IT" altLang="en-US" sz="1200" dirty="0">
                <a:latin typeface="Times New Roman" charset="0"/>
                <a:ea typeface="Times New Roman" charset="0"/>
                <a:cs typeface="Times New Roman" charset="0"/>
              </a:rPr>
              <a:t> law </a:t>
            </a:r>
            <a:r>
              <a:rPr lang="it-IT" altLang="en-US" sz="1200" dirty="0" err="1">
                <a:latin typeface="Times New Roman" charset="0"/>
                <a:ea typeface="Times New Roman" charset="0"/>
                <a:cs typeface="Times New Roman" charset="0"/>
              </a:rPr>
              <a:t>guardians</a:t>
            </a:r>
            <a:r>
              <a:rPr lang="it-IT" altLang="en-US" sz="1200" dirty="0">
                <a:latin typeface="Times New Roman" charset="0"/>
                <a:ea typeface="Times New Roman" charset="0"/>
                <a:cs typeface="Times New Roman" charset="0"/>
              </a:rPr>
              <a:t> (</a:t>
            </a:r>
            <a:r>
              <a:rPr lang="it-IT" altLang="en-US" sz="1200" i="1" dirty="0" err="1">
                <a:latin typeface="Times New Roman" charset="0"/>
                <a:ea typeface="Times New Roman" charset="0"/>
                <a:cs typeface="Times New Roman" charset="0"/>
              </a:rPr>
              <a:t>guardian</a:t>
            </a:r>
            <a:r>
              <a:rPr lang="it-IT" altLang="en-US" sz="1200" i="1" dirty="0">
                <a:latin typeface="Times New Roman" charset="0"/>
                <a:ea typeface="Times New Roman" charset="0"/>
                <a:cs typeface="Times New Roman" charset="0"/>
              </a:rPr>
              <a:t> ad </a:t>
            </a:r>
            <a:r>
              <a:rPr lang="it-IT" altLang="en-US" sz="1200" i="1" dirty="0" err="1">
                <a:latin typeface="Times New Roman" charset="0"/>
                <a:ea typeface="Times New Roman" charset="0"/>
                <a:cs typeface="Times New Roman" charset="0"/>
              </a:rPr>
              <a:t>litems</a:t>
            </a:r>
            <a:r>
              <a:rPr lang="it-IT" altLang="en-US" sz="1200" i="1" dirty="0">
                <a:latin typeface="Times New Roman" charset="0"/>
                <a:ea typeface="Times New Roman" charset="0"/>
                <a:cs typeface="Times New Roman" charset="0"/>
              </a:rPr>
              <a:t>)</a:t>
            </a:r>
            <a:r>
              <a:rPr lang="it-IT" altLang="en-US" sz="1200" dirty="0">
                <a:latin typeface="Times New Roman" charset="0"/>
                <a:ea typeface="Times New Roman" charset="0"/>
                <a:cs typeface="Times New Roman" charset="0"/>
              </a:rPr>
              <a:t> An </a:t>
            </a:r>
            <a:r>
              <a:rPr lang="it-IT" altLang="en-US" sz="1200" dirty="0" err="1">
                <a:latin typeface="Times New Roman" charset="0"/>
                <a:ea typeface="Times New Roman" charset="0"/>
                <a:cs typeface="Times New Roman" charset="0"/>
              </a:rPr>
              <a:t>argument</a:t>
            </a:r>
            <a:r>
              <a:rPr lang="it-IT" altLang="en-US" sz="1200" dirty="0">
                <a:latin typeface="Times New Roman" charset="0"/>
                <a:ea typeface="Times New Roman" charset="0"/>
                <a:cs typeface="Times New Roman" charset="0"/>
              </a:rPr>
              <a:t> can be made </a:t>
            </a:r>
            <a:r>
              <a:rPr lang="it-IT" altLang="en-US" sz="1200" dirty="0" err="1">
                <a:latin typeface="Times New Roman" charset="0"/>
                <a:ea typeface="Times New Roman" charset="0"/>
                <a:cs typeface="Times New Roman" charset="0"/>
              </a:rPr>
              <a:t>that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companion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animals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should</a:t>
            </a:r>
            <a:r>
              <a:rPr lang="it-IT" altLang="en-US" sz="1200" dirty="0">
                <a:latin typeface="Times New Roman" charset="0"/>
                <a:ea typeface="Times New Roman" charset="0"/>
                <a:cs typeface="Times New Roman" charset="0"/>
              </a:rPr>
              <a:t> in </a:t>
            </a:r>
            <a:r>
              <a:rPr lang="it-IT" altLang="en-US" sz="1200" dirty="0" err="1">
                <a:latin typeface="Times New Roman" charset="0"/>
                <a:ea typeface="Times New Roman" charset="0"/>
                <a:cs typeface="Times New Roman" charset="0"/>
              </a:rPr>
              <a:t>fact</a:t>
            </a:r>
            <a:r>
              <a:rPr lang="it-IT" altLang="en-US" sz="1200" dirty="0">
                <a:latin typeface="Times New Roman" charset="0"/>
                <a:ea typeface="Times New Roman" charset="0"/>
                <a:cs typeface="Times New Roman" charset="0"/>
              </a:rPr>
              <a:t> be </a:t>
            </a:r>
            <a:r>
              <a:rPr lang="it-IT" altLang="en-US" sz="1200" dirty="0" err="1">
                <a:latin typeface="Times New Roman" charset="0"/>
                <a:ea typeface="Times New Roman" charset="0"/>
                <a:cs typeface="Times New Roman" charset="0"/>
              </a:rPr>
              <a:t>considered</a:t>
            </a:r>
            <a:r>
              <a:rPr lang="it-IT" altLang="en-US" sz="1200" dirty="0">
                <a:latin typeface="Times New Roman" charset="0"/>
                <a:ea typeface="Times New Roman" charset="0"/>
                <a:cs typeface="Times New Roman" charset="0"/>
              </a:rPr>
              <a:t> under the list of </a:t>
            </a:r>
            <a:r>
              <a:rPr lang="it-IT" altLang="en-US" sz="1200" dirty="0" err="1">
                <a:latin typeface="Times New Roman" charset="0"/>
                <a:ea typeface="Times New Roman" charset="0"/>
                <a:cs typeface="Times New Roman" charset="0"/>
              </a:rPr>
              <a:t>wards</a:t>
            </a:r>
            <a:r>
              <a:rPr lang="it-IT" altLang="en-US" sz="1200" dirty="0">
                <a:latin typeface="Times New Roman" charset="0"/>
                <a:ea typeface="Times New Roman" charset="0"/>
                <a:cs typeface="Times New Roman" charset="0"/>
              </a:rPr>
              <a:t> of law </a:t>
            </a:r>
            <a:r>
              <a:rPr lang="it-IT" altLang="en-US" sz="1200" dirty="0" err="1">
                <a:latin typeface="Times New Roman" charset="0"/>
                <a:ea typeface="Times New Roman" charset="0"/>
                <a:cs typeface="Times New Roman" charset="0"/>
              </a:rPr>
              <a:t>guardians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Since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companion</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animals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cannot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convey</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authorities</a:t>
            </a:r>
            <a:r>
              <a:rPr lang="it-IT" altLang="en-US" sz="1200" dirty="0">
                <a:latin typeface="Times New Roman" charset="0"/>
                <a:ea typeface="Times New Roman" charset="0"/>
                <a:cs typeface="Times New Roman" charset="0"/>
              </a:rPr>
              <a:t> the </a:t>
            </a:r>
            <a:r>
              <a:rPr lang="it-IT" altLang="en-US" sz="1200" dirty="0" err="1">
                <a:latin typeface="Times New Roman" charset="0"/>
                <a:ea typeface="Times New Roman" charset="0"/>
                <a:cs typeface="Times New Roman" charset="0"/>
              </a:rPr>
              <a:t>abuse</a:t>
            </a:r>
            <a:r>
              <a:rPr lang="it-IT" altLang="en-US" sz="1200" dirty="0">
                <a:latin typeface="Times New Roman" charset="0"/>
                <a:ea typeface="Times New Roman" charset="0"/>
                <a:cs typeface="Times New Roman" charset="0"/>
              </a:rPr>
              <a:t> and </a:t>
            </a:r>
            <a:r>
              <a:rPr lang="it-IT" altLang="en-US" sz="1200" dirty="0" err="1">
                <a:latin typeface="Times New Roman" charset="0"/>
                <a:ea typeface="Times New Roman" charset="0"/>
                <a:cs typeface="Times New Roman" charset="0"/>
              </a:rPr>
              <a:t>neglect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they</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experience</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they</a:t>
            </a:r>
            <a:r>
              <a:rPr lang="it-IT" altLang="en-US" sz="1200" dirty="0">
                <a:latin typeface="Times New Roman" charset="0"/>
                <a:ea typeface="Times New Roman" charset="0"/>
                <a:cs typeface="Times New Roman" charset="0"/>
              </a:rPr>
              <a:t> are </a:t>
            </a:r>
            <a:r>
              <a:rPr lang="it-IT" altLang="en-US" sz="1200" dirty="0" err="1">
                <a:latin typeface="Times New Roman" charset="0"/>
                <a:ea typeface="Times New Roman" charset="0"/>
                <a:cs typeface="Times New Roman" charset="0"/>
              </a:rPr>
              <a:t>forced</a:t>
            </a:r>
            <a:r>
              <a:rPr lang="it-IT" altLang="en-US" sz="1200" dirty="0">
                <a:latin typeface="Times New Roman" charset="0"/>
                <a:ea typeface="Times New Roman" charset="0"/>
                <a:cs typeface="Times New Roman" charset="0"/>
              </a:rPr>
              <a:t> to </a:t>
            </a:r>
            <a:r>
              <a:rPr lang="it-IT" altLang="en-US" sz="1200" dirty="0" err="1">
                <a:latin typeface="Times New Roman" charset="0"/>
                <a:ea typeface="Times New Roman" charset="0"/>
                <a:cs typeface="Times New Roman" charset="0"/>
              </a:rPr>
              <a:t>suffer</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as</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silent</a:t>
            </a:r>
            <a:r>
              <a:rPr lang="it-IT" altLang="en-US" sz="1200" dirty="0">
                <a:latin typeface="Times New Roman" charset="0"/>
                <a:ea typeface="Times New Roman" charset="0"/>
                <a:cs typeface="Times New Roman" charset="0"/>
              </a:rPr>
              <a:t> </a:t>
            </a:r>
            <a:r>
              <a:rPr lang="it-IT" altLang="en-US" sz="1200" dirty="0" err="1">
                <a:latin typeface="Times New Roman" charset="0"/>
                <a:ea typeface="Times New Roman" charset="0"/>
                <a:cs typeface="Times New Roman" charset="0"/>
              </a:rPr>
              <a:t>victims</a:t>
            </a:r>
            <a:r>
              <a:rPr lang="it-IT" altLang="en-US" sz="1200" dirty="0">
                <a:latin typeface="Times New Roman" charset="0"/>
                <a:ea typeface="Times New Roman" charset="0"/>
                <a:cs typeface="Times New Roman" charset="0"/>
              </a:rPr>
              <a:t>.</a:t>
            </a:r>
            <a:endParaRPr lang="en-US" altLang="en-US" sz="1200" b="1" dirty="0">
              <a:latin typeface="Times New Roman" charset="0"/>
              <a:ea typeface="Times New Roman" charset="0"/>
              <a:cs typeface="Times New Roman" charset="0"/>
            </a:endParaRPr>
          </a:p>
          <a:p>
            <a:endParaRPr lang="en-US" dirty="0"/>
          </a:p>
        </p:txBody>
      </p:sp>
      <p:sp>
        <p:nvSpPr>
          <p:cNvPr id="32" name="Rectangle 22"/>
          <p:cNvSpPr>
            <a:spLocks noChangeArrowheads="1"/>
          </p:cNvSpPr>
          <p:nvPr/>
        </p:nvSpPr>
        <p:spPr bwMode="auto">
          <a:xfrm>
            <a:off x="14549240" y="13366055"/>
            <a:ext cx="5096669" cy="1538090"/>
          </a:xfrm>
          <a:prstGeom prst="rect">
            <a:avLst/>
          </a:prstGeom>
          <a:noFill/>
          <a:ln w="9525">
            <a:solidFill>
              <a:srgbClr val="6C0600"/>
            </a:solidFill>
            <a:miter lim="800000"/>
            <a:headEnd/>
            <a:tailEnd/>
          </a:ln>
          <a:extLst>
            <a:ext uri="{909E8E84-426E-40DD-AFC4-6F175D3DCCD1}">
              <a14:hiddenFill xmlns:a14="http://schemas.microsoft.com/office/drawing/2010/main">
                <a:solidFill>
                  <a:srgbClr val="FFFFFF"/>
                </a:solidFill>
              </a14:hiddenFill>
            </a:ext>
          </a:extLst>
        </p:spPr>
        <p:txBody>
          <a:bodyPr wrap="none" lIns="195072" tIns="195072" rIns="195072" bIns="195072"/>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pPr eaLnBrk="1" hangingPunct="1"/>
            <a:r>
              <a:rPr lang="en-US" altLang="en-US" b="1" dirty="0">
                <a:latin typeface="Times New Roman" charset="0"/>
                <a:ea typeface="Times New Roman" charset="0"/>
                <a:cs typeface="Times New Roman" charset="0"/>
              </a:rPr>
              <a:t>Special Acknowledgements:</a:t>
            </a:r>
          </a:p>
          <a:p>
            <a:pPr eaLnBrk="1" hangingPunct="1"/>
            <a:endParaRPr lang="en-US" altLang="en-US" b="1" dirty="0">
              <a:latin typeface="Times New Roman" charset="0"/>
              <a:ea typeface="Times New Roman" charset="0"/>
              <a:cs typeface="Times New Roman" charset="0"/>
            </a:endParaRPr>
          </a:p>
          <a:p>
            <a:pPr eaLnBrk="1" hangingPunct="1"/>
            <a:endParaRPr lang="en-US" altLang="en-US" b="1" dirty="0">
              <a:latin typeface="Times New Roman" charset="0"/>
              <a:ea typeface="Times New Roman" charset="0"/>
              <a:cs typeface="Times New Roman" charset="0"/>
            </a:endParaRPr>
          </a:p>
        </p:txBody>
      </p:sp>
      <p:sp>
        <p:nvSpPr>
          <p:cNvPr id="33" name="TextBox 15"/>
          <p:cNvSpPr txBox="1">
            <a:spLocks noChangeArrowheads="1"/>
          </p:cNvSpPr>
          <p:nvPr/>
        </p:nvSpPr>
        <p:spPr bwMode="auto">
          <a:xfrm>
            <a:off x="14523506" y="13736848"/>
            <a:ext cx="509031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defTabSz="457200" eaLnBrk="0" fontAlgn="base" hangingPunct="0">
              <a:spcBef>
                <a:spcPct val="0"/>
              </a:spcBef>
              <a:spcAft>
                <a:spcPct val="0"/>
              </a:spcAft>
              <a:defRPr>
                <a:solidFill>
                  <a:schemeClr val="tx1"/>
                </a:solidFill>
                <a:latin typeface="Calibri" charset="0"/>
              </a:defRPr>
            </a:lvl6pPr>
            <a:lvl7pPr marL="2971800" indent="-228600" defTabSz="457200" eaLnBrk="0" fontAlgn="base" hangingPunct="0">
              <a:spcBef>
                <a:spcPct val="0"/>
              </a:spcBef>
              <a:spcAft>
                <a:spcPct val="0"/>
              </a:spcAft>
              <a:defRPr>
                <a:solidFill>
                  <a:schemeClr val="tx1"/>
                </a:solidFill>
                <a:latin typeface="Calibri" charset="0"/>
              </a:defRPr>
            </a:lvl7pPr>
            <a:lvl8pPr marL="3429000" indent="-228600" defTabSz="457200" eaLnBrk="0" fontAlgn="base" hangingPunct="0">
              <a:spcBef>
                <a:spcPct val="0"/>
              </a:spcBef>
              <a:spcAft>
                <a:spcPct val="0"/>
              </a:spcAft>
              <a:defRPr>
                <a:solidFill>
                  <a:schemeClr val="tx1"/>
                </a:solidFill>
                <a:latin typeface="Calibri" charset="0"/>
              </a:defRPr>
            </a:lvl8pPr>
            <a:lvl9pPr marL="3886200" indent="-228600" defTabSz="457200" eaLnBrk="0" fontAlgn="base" hangingPunct="0">
              <a:spcBef>
                <a:spcPct val="0"/>
              </a:spcBef>
              <a:spcAft>
                <a:spcPct val="0"/>
              </a:spcAft>
              <a:defRPr>
                <a:solidFill>
                  <a:schemeClr val="tx1"/>
                </a:solidFill>
                <a:latin typeface="Calibri" charset="0"/>
              </a:defRPr>
            </a:lvl9pPr>
          </a:lstStyle>
          <a:p>
            <a:r>
              <a:rPr lang="en-US" altLang="en-US" sz="1600" dirty="0">
                <a:latin typeface="Times New Roman" charset="0"/>
                <a:ea typeface="Times New Roman" charset="0"/>
                <a:cs typeface="Times New Roman" charset="0"/>
              </a:rPr>
              <a:t> </a:t>
            </a:r>
            <a:r>
              <a:rPr lang="en-US" altLang="en-US" sz="1200" dirty="0">
                <a:latin typeface="Times New Roman" charset="0"/>
                <a:ea typeface="Times New Roman" charset="0"/>
                <a:cs typeface="Times New Roman" charset="0"/>
              </a:rPr>
              <a:t>The executive director of the </a:t>
            </a:r>
            <a:r>
              <a:rPr lang="en-US" altLang="en-US" sz="1200" b="1" dirty="0">
                <a:latin typeface="Times New Roman" charset="0"/>
                <a:ea typeface="Times New Roman" charset="0"/>
                <a:cs typeface="Times New Roman" charset="0"/>
              </a:rPr>
              <a:t>Ramapo Bergen Animal Refuge, </a:t>
            </a:r>
            <a:r>
              <a:rPr lang="en-US" altLang="en-US" sz="1200" dirty="0">
                <a:latin typeface="Times New Roman" charset="0"/>
                <a:ea typeface="Times New Roman" charset="0"/>
                <a:cs typeface="Times New Roman" charset="0"/>
              </a:rPr>
              <a:t>Megan </a:t>
            </a:r>
            <a:r>
              <a:rPr lang="en-US" altLang="en-US" sz="1200" dirty="0" err="1">
                <a:latin typeface="Times New Roman" charset="0"/>
                <a:ea typeface="Times New Roman" charset="0"/>
                <a:cs typeface="Times New Roman" charset="0"/>
              </a:rPr>
              <a:t>Brinster</a:t>
            </a:r>
            <a:r>
              <a:rPr lang="en-US" altLang="en-US" sz="1200" dirty="0">
                <a:latin typeface="Times New Roman" charset="0"/>
                <a:ea typeface="Times New Roman" charset="0"/>
                <a:cs typeface="Times New Roman" charset="0"/>
              </a:rPr>
              <a:t>, was interviewed for this project. The findings gained from the interview reiterated the underlying point of this project that companion animals desperately need better legal protections and representation. Animal rescues are recognized as frontline protectors for the muzzled victims of animal abuse.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TotalTime>
  <Words>1114</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ＭＳ Ｐゴシック</vt:lpstr>
      <vt:lpstr>Times New Roman</vt:lpstr>
      <vt:lpstr>Arial</vt:lpstr>
      <vt:lpstr>Blank Presentation</vt:lpstr>
      <vt:lpstr>PowerPoint Presentation</vt:lpstr>
    </vt:vector>
  </TitlesOfParts>
  <Company>Ramapo College</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Ramapo College</dc:creator>
  <cp:lastModifiedBy>Taylor Puluse</cp:lastModifiedBy>
  <cp:revision>36</cp:revision>
  <dcterms:created xsi:type="dcterms:W3CDTF">2012-02-21T18:18:44Z</dcterms:created>
  <dcterms:modified xsi:type="dcterms:W3CDTF">2020-04-15T16:03:01Z</dcterms:modified>
</cp:coreProperties>
</file>