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945600" cy="164592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44CB93-E524-4E05-8828-C520AE01545A}" v="14" dt="2020-04-06T21:22:26.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28" d="100"/>
          <a:sy n="28" d="100"/>
        </p:scale>
        <p:origin x="12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2693671"/>
            <a:ext cx="18653760" cy="573024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8644891"/>
            <a:ext cx="16459200" cy="3973829"/>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55338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60430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876300"/>
            <a:ext cx="4732020"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876300"/>
            <a:ext cx="13921740" cy="13948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234573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14731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4103375"/>
            <a:ext cx="18928080" cy="6846569"/>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11014715"/>
            <a:ext cx="18928080" cy="3600449"/>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7C969-4F3A-48C4-AEE6-780B834DDD4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379330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67C969-4F3A-48C4-AEE6-780B834DDD4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425683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876304"/>
            <a:ext cx="1892808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4034791"/>
            <a:ext cx="9284016"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6012180"/>
            <a:ext cx="9284016"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4034791"/>
            <a:ext cx="9329738"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6012180"/>
            <a:ext cx="9329738"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67C969-4F3A-48C4-AEE6-780B834DDD4E}"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405390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67C969-4F3A-48C4-AEE6-780B834DDD4E}"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212318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7C969-4F3A-48C4-AEE6-780B834DDD4E}"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91735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2369824"/>
            <a:ext cx="1110996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EE67C969-4F3A-48C4-AEE6-780B834DDD4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309781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2369824"/>
            <a:ext cx="11109960" cy="116967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EE67C969-4F3A-48C4-AEE6-780B834DDD4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251858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876304"/>
            <a:ext cx="1892808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4381500"/>
            <a:ext cx="1892808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15255244"/>
            <a:ext cx="493776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EE67C969-4F3A-48C4-AEE6-780B834DDD4E}" type="datetimeFigureOut">
              <a:rPr lang="en-US" smtClean="0"/>
              <a:t>4/14/2020</a:t>
            </a:fld>
            <a:endParaRPr lang="en-US"/>
          </a:p>
        </p:txBody>
      </p:sp>
      <p:sp>
        <p:nvSpPr>
          <p:cNvPr id="5" name="Footer Placeholder 4"/>
          <p:cNvSpPr>
            <a:spLocks noGrp="1"/>
          </p:cNvSpPr>
          <p:nvPr>
            <p:ph type="ftr" sz="quarter" idx="3"/>
          </p:nvPr>
        </p:nvSpPr>
        <p:spPr>
          <a:xfrm>
            <a:off x="7269480" y="15255244"/>
            <a:ext cx="740664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15255244"/>
            <a:ext cx="493776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9008D645-B775-46BA-B9DF-CCF719648517}" type="slidenum">
              <a:rPr lang="en-US" smtClean="0"/>
              <a:t>‹#›</a:t>
            </a:fld>
            <a:endParaRPr lang="en-US"/>
          </a:p>
        </p:txBody>
      </p:sp>
    </p:spTree>
    <p:extLst>
      <p:ext uri="{BB962C8B-B14F-4D97-AF65-F5344CB8AC3E}">
        <p14:creationId xmlns:p14="http://schemas.microsoft.com/office/powerpoint/2010/main" val="1117015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FC3CB"/>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C918C33-8F10-4E9B-BC2C-C74438E70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1" y="195619"/>
            <a:ext cx="3657600" cy="1942626"/>
          </a:xfrm>
          <a:prstGeom prst="rect">
            <a:avLst/>
          </a:prstGeom>
        </p:spPr>
      </p:pic>
      <p:sp>
        <p:nvSpPr>
          <p:cNvPr id="4" name="Rectangle 3">
            <a:extLst>
              <a:ext uri="{FF2B5EF4-FFF2-40B4-BE49-F238E27FC236}">
                <a16:creationId xmlns:a16="http://schemas.microsoft.com/office/drawing/2014/main" id="{0010E609-D6F9-48D4-AC23-42FA3F34EF38}"/>
              </a:ext>
            </a:extLst>
          </p:cNvPr>
          <p:cNvSpPr/>
          <p:nvPr/>
        </p:nvSpPr>
        <p:spPr>
          <a:xfrm>
            <a:off x="5166360" y="195619"/>
            <a:ext cx="16139160" cy="19248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800" b="1" dirty="0">
                <a:latin typeface="Monotype Corsiva" panose="03010101010201010101" pitchFamily="66" charset="0"/>
              </a:rPr>
              <a:t>The Monster that is A Man: A Feminist View of William Shakespeare’s </a:t>
            </a:r>
            <a:r>
              <a:rPr lang="en-US" sz="3800" b="1" i="1" dirty="0">
                <a:latin typeface="Monotype Corsiva" panose="03010101010201010101" pitchFamily="66" charset="0"/>
              </a:rPr>
              <a:t>Much Ado About Nothing </a:t>
            </a:r>
            <a:r>
              <a:rPr lang="en-US" sz="3800" b="1" dirty="0">
                <a:latin typeface="Monotype Corsiva" panose="03010101010201010101" pitchFamily="66" charset="0"/>
              </a:rPr>
              <a:t>and </a:t>
            </a:r>
            <a:r>
              <a:rPr lang="en-US" sz="3800" b="1" i="1" dirty="0">
                <a:latin typeface="Monotype Corsiva" panose="03010101010201010101" pitchFamily="66" charset="0"/>
              </a:rPr>
              <a:t>A Midsummer Night’s Dream</a:t>
            </a:r>
          </a:p>
          <a:p>
            <a:pPr algn="ctr"/>
            <a:r>
              <a:rPr lang="en-US" sz="3800" dirty="0">
                <a:latin typeface="Monotype Corsiva" panose="03010101010201010101" pitchFamily="66" charset="0"/>
              </a:rPr>
              <a:t>Trisha Mehta : School of Theoretical and Applied Sciences</a:t>
            </a:r>
            <a:endParaRPr lang="en-US" sz="3800" b="1" dirty="0">
              <a:solidFill>
                <a:schemeClr val="tx1"/>
              </a:solidFill>
              <a:latin typeface="Monotype Corsiva" panose="03010101010201010101" pitchFamily="66" charset="0"/>
              <a:cs typeface="Times New Roman" panose="02020603050405020304" pitchFamily="18" charset="0"/>
            </a:endParaRPr>
          </a:p>
        </p:txBody>
      </p:sp>
      <p:sp>
        <p:nvSpPr>
          <p:cNvPr id="6" name="Rectangle 5">
            <a:extLst>
              <a:ext uri="{FF2B5EF4-FFF2-40B4-BE49-F238E27FC236}">
                <a16:creationId xmlns:a16="http://schemas.microsoft.com/office/drawing/2014/main" id="{EFEE0FB2-0818-4591-83AA-B76698AB2F75}"/>
              </a:ext>
            </a:extLst>
          </p:cNvPr>
          <p:cNvSpPr/>
          <p:nvPr/>
        </p:nvSpPr>
        <p:spPr>
          <a:xfrm>
            <a:off x="6606208" y="2322736"/>
            <a:ext cx="15174402" cy="20345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solidFill>
                  <a:schemeClr val="tx1"/>
                </a:solidFill>
                <a:latin typeface="Centaur" panose="02030504050205020304" pitchFamily="18" charset="0"/>
              </a:rPr>
              <a:t>Thesis </a:t>
            </a:r>
            <a:r>
              <a:rPr lang="en-US" sz="3000" b="1" dirty="0">
                <a:solidFill>
                  <a:schemeClr val="tx1"/>
                </a:solidFill>
                <a:latin typeface="Centaur" panose="02030504050205020304" pitchFamily="18" charset="0"/>
              </a:rPr>
              <a:t> </a:t>
            </a:r>
            <a:endParaRPr lang="en-US" sz="3000" dirty="0">
              <a:solidFill>
                <a:schemeClr val="tx1"/>
              </a:solidFill>
              <a:latin typeface="Centaur" panose="02030504050205020304" pitchFamily="18" charset="0"/>
            </a:endParaRPr>
          </a:p>
          <a:p>
            <a:r>
              <a:rPr lang="en-US" sz="3000" dirty="0">
                <a:solidFill>
                  <a:schemeClr val="tx1"/>
                </a:solidFill>
                <a:latin typeface="Centaur" panose="02030504050205020304" pitchFamily="18" charset="0"/>
              </a:rPr>
              <a:t>Shakespeare’s use of symbolism through his characters’ words and actions as well as the metaphorical verbiage used throughout the plays </a:t>
            </a:r>
            <a:r>
              <a:rPr lang="en-US" sz="3000" i="1" dirty="0">
                <a:solidFill>
                  <a:schemeClr val="tx1"/>
                </a:solidFill>
                <a:latin typeface="Centaur" panose="02030504050205020304" pitchFamily="18" charset="0"/>
              </a:rPr>
              <a:t>Much Ado About Nothing </a:t>
            </a:r>
            <a:r>
              <a:rPr lang="en-US" sz="3000" dirty="0">
                <a:solidFill>
                  <a:schemeClr val="tx1"/>
                </a:solidFill>
                <a:latin typeface="Centaur" panose="02030504050205020304" pitchFamily="18" charset="0"/>
              </a:rPr>
              <a:t>and </a:t>
            </a:r>
            <a:r>
              <a:rPr lang="en-US" sz="3000" i="1" dirty="0">
                <a:solidFill>
                  <a:schemeClr val="tx1"/>
                </a:solidFill>
                <a:latin typeface="Centaur" panose="02030504050205020304" pitchFamily="18" charset="0"/>
              </a:rPr>
              <a:t>A Midsummer Night’s Dream </a:t>
            </a:r>
            <a:r>
              <a:rPr lang="en-US" sz="3000" dirty="0">
                <a:solidFill>
                  <a:schemeClr val="tx1"/>
                </a:solidFill>
                <a:latin typeface="Centaur" panose="02030504050205020304" pitchFamily="18" charset="0"/>
              </a:rPr>
              <a:t>reinforce Shakespeare’s feminist views that were certainly ahead of his time.  </a:t>
            </a:r>
          </a:p>
        </p:txBody>
      </p:sp>
      <p:sp>
        <p:nvSpPr>
          <p:cNvPr id="7" name="Rectangle 6">
            <a:extLst>
              <a:ext uri="{FF2B5EF4-FFF2-40B4-BE49-F238E27FC236}">
                <a16:creationId xmlns:a16="http://schemas.microsoft.com/office/drawing/2014/main" id="{3D68AC31-9950-4CD8-B577-B3CD5993FBDF}"/>
              </a:ext>
            </a:extLst>
          </p:cNvPr>
          <p:cNvSpPr/>
          <p:nvPr/>
        </p:nvSpPr>
        <p:spPr>
          <a:xfrm>
            <a:off x="142462" y="2304990"/>
            <a:ext cx="6156960" cy="52795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entaur" panose="02030504050205020304" pitchFamily="18" charset="0"/>
              </a:rPr>
              <a:t>Abstract</a:t>
            </a:r>
          </a:p>
          <a:p>
            <a:r>
              <a:rPr lang="en-US" sz="2800" dirty="0">
                <a:solidFill>
                  <a:schemeClr val="tx1"/>
                </a:solidFill>
                <a:latin typeface="Centaur" panose="02030504050205020304" pitchFamily="18" charset="0"/>
              </a:rPr>
              <a:t>“The Monster that is A Man: A Feminist View of William Shakespeare’s </a:t>
            </a:r>
            <a:r>
              <a:rPr lang="en-US" sz="2800" i="1" dirty="0">
                <a:solidFill>
                  <a:schemeClr val="tx1"/>
                </a:solidFill>
                <a:latin typeface="Centaur" panose="02030504050205020304" pitchFamily="18" charset="0"/>
              </a:rPr>
              <a:t>Much Ado About Nothing</a:t>
            </a:r>
            <a:r>
              <a:rPr lang="en-US" sz="2800" dirty="0">
                <a:solidFill>
                  <a:schemeClr val="tx1"/>
                </a:solidFill>
                <a:latin typeface="Centaur" panose="02030504050205020304" pitchFamily="18" charset="0"/>
              </a:rPr>
              <a:t> and </a:t>
            </a:r>
            <a:r>
              <a:rPr lang="en-US" sz="2800" i="1" dirty="0">
                <a:solidFill>
                  <a:schemeClr val="tx1"/>
                </a:solidFill>
                <a:latin typeface="Centaur" panose="02030504050205020304" pitchFamily="18" charset="0"/>
              </a:rPr>
              <a:t>A Midsummer Night’s Dream</a:t>
            </a:r>
            <a:r>
              <a:rPr lang="en-US" sz="2800" dirty="0">
                <a:solidFill>
                  <a:schemeClr val="tx1"/>
                </a:solidFill>
                <a:latin typeface="Centaur" panose="02030504050205020304" pitchFamily="18" charset="0"/>
              </a:rPr>
              <a:t>” is an essay that addresses various feminist aspects and ideals hidden within William Shakespeare’s comedic plays. His promotion of feminism through the female characters in these works exposes the ongoing issue of gender equality for women and shows that a woman’s struggle for freedom from men is truly timeless.</a:t>
            </a:r>
          </a:p>
        </p:txBody>
      </p:sp>
      <p:sp>
        <p:nvSpPr>
          <p:cNvPr id="8" name="Rectangle 7">
            <a:extLst>
              <a:ext uri="{FF2B5EF4-FFF2-40B4-BE49-F238E27FC236}">
                <a16:creationId xmlns:a16="http://schemas.microsoft.com/office/drawing/2014/main" id="{0B7BCF98-95E9-4B2A-B61B-2BFD8AA6657D}"/>
              </a:ext>
            </a:extLst>
          </p:cNvPr>
          <p:cNvSpPr/>
          <p:nvPr/>
        </p:nvSpPr>
        <p:spPr>
          <a:xfrm>
            <a:off x="11765280" y="4605851"/>
            <a:ext cx="4572000" cy="4136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entaur" panose="02030504050205020304" pitchFamily="18" charset="0"/>
                <a:cs typeface="Times New Roman" panose="02020603050405020304" pitchFamily="18" charset="0"/>
              </a:rPr>
              <a:t>Examples &amp; Quotes</a:t>
            </a:r>
          </a:p>
        </p:txBody>
      </p:sp>
      <p:sp>
        <p:nvSpPr>
          <p:cNvPr id="2" name="Rectangle 1">
            <a:extLst>
              <a:ext uri="{FF2B5EF4-FFF2-40B4-BE49-F238E27FC236}">
                <a16:creationId xmlns:a16="http://schemas.microsoft.com/office/drawing/2014/main" id="{9DBA13DC-4ED7-49F9-B07F-539F33F16745}"/>
              </a:ext>
            </a:extLst>
          </p:cNvPr>
          <p:cNvSpPr/>
          <p:nvPr/>
        </p:nvSpPr>
        <p:spPr>
          <a:xfrm>
            <a:off x="142462" y="7547843"/>
            <a:ext cx="6156960" cy="8771632"/>
          </a:xfrm>
          <a:prstGeom prst="rect">
            <a:avLst/>
          </a:prstGeom>
          <a:solidFill>
            <a:schemeClr val="bg1"/>
          </a:solidFill>
          <a:ln>
            <a:solidFill>
              <a:schemeClr val="tx1"/>
            </a:solidFill>
          </a:ln>
        </p:spPr>
        <p:txBody>
          <a:bodyPr wrap="square">
            <a:spAutoFit/>
          </a:bodyPr>
          <a:lstStyle/>
          <a:p>
            <a:pPr algn="ctr"/>
            <a:r>
              <a:rPr lang="en-US" sz="3200" b="1" dirty="0">
                <a:solidFill>
                  <a:srgbClr val="000000"/>
                </a:solidFill>
                <a:latin typeface="Centaur" panose="02030504050205020304" pitchFamily="18" charset="0"/>
              </a:rPr>
              <a:t>Supporting Arguments:</a:t>
            </a:r>
            <a:endParaRPr lang="en-US" sz="3200" b="1" dirty="0">
              <a:latin typeface="Centaur" panose="02030504050205020304" pitchFamily="18" charset="0"/>
            </a:endParaRPr>
          </a:p>
          <a:p>
            <a:pPr lvl="1" fontAlgn="base">
              <a:buFont typeface="Arial" panose="020B0604020202020204" pitchFamily="34" charset="0"/>
              <a:buChar char="•"/>
            </a:pPr>
            <a:r>
              <a:rPr lang="en-US" sz="2800" dirty="0">
                <a:solidFill>
                  <a:srgbClr val="000000"/>
                </a:solidFill>
                <a:latin typeface="Centaur" panose="02030504050205020304" pitchFamily="18" charset="0"/>
              </a:rPr>
              <a:t> A woman’s right to marry by choice rather than force</a:t>
            </a:r>
          </a:p>
          <a:p>
            <a:pPr lvl="1" fontAlgn="base">
              <a:buFont typeface="Arial" panose="020B0604020202020204" pitchFamily="34" charset="0"/>
              <a:buChar char="•"/>
            </a:pPr>
            <a:r>
              <a:rPr lang="en-US" sz="2800" dirty="0">
                <a:solidFill>
                  <a:srgbClr val="000000"/>
                </a:solidFill>
                <a:latin typeface="Centaur" panose="02030504050205020304" pitchFamily="18" charset="0"/>
              </a:rPr>
              <a:t> Women can disrespect powerful males </a:t>
            </a:r>
          </a:p>
          <a:p>
            <a:pPr lvl="1" fontAlgn="base">
              <a:buFont typeface="Arial" panose="020B0604020202020204" pitchFamily="34" charset="0"/>
              <a:buChar char="•"/>
            </a:pPr>
            <a:r>
              <a:rPr lang="en-US" sz="2800" dirty="0">
                <a:solidFill>
                  <a:srgbClr val="000000"/>
                </a:solidFill>
                <a:latin typeface="Centaur" panose="02030504050205020304" pitchFamily="18" charset="0"/>
              </a:rPr>
              <a:t> Promotion of the complete rejection of     men</a:t>
            </a:r>
          </a:p>
          <a:p>
            <a:pPr marL="1200150" lvl="2" indent="-285750" fontAlgn="base">
              <a:buFont typeface="Arial" panose="020B0604020202020204" pitchFamily="34" charset="0"/>
              <a:buChar char="•"/>
            </a:pPr>
            <a:r>
              <a:rPr lang="en-US" sz="2800" dirty="0">
                <a:solidFill>
                  <a:srgbClr val="000000"/>
                </a:solidFill>
                <a:latin typeface="Centaur" panose="02030504050205020304" pitchFamily="18" charset="0"/>
              </a:rPr>
              <a:t>Female refusal to give up ownership of themselves</a:t>
            </a:r>
          </a:p>
          <a:p>
            <a:pPr lvl="1" fontAlgn="base">
              <a:buFont typeface="Arial" panose="020B0604020202020204" pitchFamily="34" charset="0"/>
              <a:buChar char="•"/>
            </a:pPr>
            <a:r>
              <a:rPr lang="en-US" sz="2800" dirty="0">
                <a:solidFill>
                  <a:srgbClr val="000000"/>
                </a:solidFill>
                <a:latin typeface="Centaur" panose="02030504050205020304" pitchFamily="18" charset="0"/>
              </a:rPr>
              <a:t> Why women don’t speak out: consequences of defying men</a:t>
            </a:r>
          </a:p>
          <a:p>
            <a:pPr marL="1200150" lvl="2" indent="-285750" fontAlgn="base">
              <a:buFont typeface="Arial" panose="020B0604020202020204" pitchFamily="34" charset="0"/>
              <a:buChar char="•"/>
            </a:pPr>
            <a:r>
              <a:rPr lang="en-US" sz="2800" dirty="0">
                <a:solidFill>
                  <a:srgbClr val="000000"/>
                </a:solidFill>
                <a:latin typeface="Centaur" panose="02030504050205020304" pitchFamily="18" charset="0"/>
              </a:rPr>
              <a:t>Being manipulated </a:t>
            </a:r>
          </a:p>
          <a:p>
            <a:pPr marL="1200150" lvl="2" indent="-285750" fontAlgn="base">
              <a:buFont typeface="Arial" panose="020B0604020202020204" pitchFamily="34" charset="0"/>
              <a:buChar char="•"/>
            </a:pPr>
            <a:r>
              <a:rPr lang="en-US" sz="2800" dirty="0">
                <a:solidFill>
                  <a:srgbClr val="000000"/>
                </a:solidFill>
                <a:latin typeface="Centaur" panose="02030504050205020304" pitchFamily="18" charset="0"/>
              </a:rPr>
              <a:t>The idea of “paying the price” </a:t>
            </a:r>
          </a:p>
          <a:p>
            <a:pPr lvl="1" fontAlgn="base">
              <a:buFont typeface="Arial" panose="020B0604020202020204" pitchFamily="34" charset="0"/>
              <a:buChar char="•"/>
            </a:pPr>
            <a:r>
              <a:rPr lang="en-US" sz="2800" dirty="0">
                <a:solidFill>
                  <a:srgbClr val="000000"/>
                </a:solidFill>
                <a:latin typeface="Centaur" panose="02030504050205020304" pitchFamily="18" charset="0"/>
              </a:rPr>
              <a:t> The double standard in society for gender</a:t>
            </a:r>
          </a:p>
          <a:p>
            <a:pPr marL="1200150" lvl="2" indent="-285750" fontAlgn="base">
              <a:buFont typeface="Arial" panose="020B0604020202020204" pitchFamily="34" charset="0"/>
              <a:buChar char="•"/>
            </a:pPr>
            <a:r>
              <a:rPr lang="en-US" sz="2800" dirty="0">
                <a:solidFill>
                  <a:srgbClr val="000000"/>
                </a:solidFill>
                <a:latin typeface="Centaur" panose="02030504050205020304" pitchFamily="18" charset="0"/>
              </a:rPr>
              <a:t>Female vs. Male virginity </a:t>
            </a:r>
          </a:p>
          <a:p>
            <a:pPr marL="1200150" lvl="2" indent="-285750" fontAlgn="base">
              <a:buFont typeface="Arial" panose="020B0604020202020204" pitchFamily="34" charset="0"/>
              <a:buChar char="•"/>
            </a:pPr>
            <a:r>
              <a:rPr lang="en-US" sz="2800" dirty="0">
                <a:solidFill>
                  <a:srgbClr val="000000"/>
                </a:solidFill>
                <a:latin typeface="Centaur" panose="02030504050205020304" pitchFamily="18" charset="0"/>
              </a:rPr>
              <a:t>Women’s pristine behavior vs. Men’s sloppy track record </a:t>
            </a:r>
          </a:p>
          <a:p>
            <a:pPr lvl="1" fontAlgn="base">
              <a:buFont typeface="Arial" panose="020B0604020202020204" pitchFamily="34" charset="0"/>
              <a:buChar char="•"/>
            </a:pPr>
            <a:r>
              <a:rPr lang="en-US" sz="2800" dirty="0">
                <a:solidFill>
                  <a:srgbClr val="000000"/>
                </a:solidFill>
                <a:latin typeface="Centaur" panose="02030504050205020304" pitchFamily="18" charset="0"/>
              </a:rPr>
              <a:t> Female intelligence</a:t>
            </a:r>
          </a:p>
          <a:p>
            <a:pPr marL="1200150" lvl="2" indent="-285750" fontAlgn="base">
              <a:buFont typeface="Arial" panose="020B0604020202020204" pitchFamily="34" charset="0"/>
              <a:buChar char="•"/>
            </a:pPr>
            <a:r>
              <a:rPr lang="en-US" sz="2800" dirty="0">
                <a:solidFill>
                  <a:srgbClr val="000000"/>
                </a:solidFill>
                <a:latin typeface="Centaur" panose="02030504050205020304" pitchFamily="18" charset="0"/>
              </a:rPr>
              <a:t>How women use societal restrictions to their benefit</a:t>
            </a:r>
            <a:endParaRPr lang="en-US" sz="2800" dirty="0">
              <a:latin typeface="Centaur" panose="02030504050205020304" pitchFamily="18" charset="0"/>
            </a:endParaRPr>
          </a:p>
        </p:txBody>
      </p:sp>
      <p:pic>
        <p:nvPicPr>
          <p:cNvPr id="1026" name="Picture 2">
            <a:extLst>
              <a:ext uri="{FF2B5EF4-FFF2-40B4-BE49-F238E27FC236}">
                <a16:creationId xmlns:a16="http://schemas.microsoft.com/office/drawing/2014/main" id="{E96FA3E9-6486-42A3-811E-97DE2CCF3F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18" t="36516" r="7332" b="34911"/>
          <a:stretch/>
        </p:blipFill>
        <p:spPr bwMode="auto">
          <a:xfrm>
            <a:off x="6606208" y="5320255"/>
            <a:ext cx="4711148" cy="1432658"/>
          </a:xfrm>
          <a:prstGeom prst="rect">
            <a:avLst/>
          </a:prstGeom>
          <a:gradFill>
            <a:gsLst>
              <a:gs pos="48766">
                <a:srgbClr val="C5D3EC"/>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6200">
            <a:solidFill>
              <a:srgbClr val="FF0000"/>
            </a:solidFill>
          </a:ln>
        </p:spPr>
      </p:pic>
      <p:sp>
        <p:nvSpPr>
          <p:cNvPr id="14" name="Speech Bubble: Rectangle with Corners Rounded 13">
            <a:extLst>
              <a:ext uri="{FF2B5EF4-FFF2-40B4-BE49-F238E27FC236}">
                <a16:creationId xmlns:a16="http://schemas.microsoft.com/office/drawing/2014/main" id="{5B77B5A2-6D26-4BEB-BCD3-E80B30B17516}"/>
              </a:ext>
            </a:extLst>
          </p:cNvPr>
          <p:cNvSpPr/>
          <p:nvPr/>
        </p:nvSpPr>
        <p:spPr>
          <a:xfrm>
            <a:off x="11607247" y="5216545"/>
            <a:ext cx="10012679" cy="1605753"/>
          </a:xfrm>
          <a:prstGeom prst="wedgeRoundRectCallout">
            <a:avLst>
              <a:gd name="adj1" fmla="val -52605"/>
              <a:gd name="adj2" fmla="val 229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aur" panose="02030504050205020304" pitchFamily="18" charset="0"/>
              </a:rPr>
              <a:t>The heroine of the play, Beatrice, “had rather hear [her] dog bark at a crow / than a man swear he loves” her (Shakespeare, Much Ado 1.1.129-130) . . . her response to even the thought of being bound in marriage shows that she full well knows how much freedom she will lose once she says “I do.” </a:t>
            </a:r>
          </a:p>
        </p:txBody>
      </p:sp>
      <p:sp>
        <p:nvSpPr>
          <p:cNvPr id="15" name="Star: 5 Points 14">
            <a:extLst>
              <a:ext uri="{FF2B5EF4-FFF2-40B4-BE49-F238E27FC236}">
                <a16:creationId xmlns:a16="http://schemas.microsoft.com/office/drawing/2014/main" id="{C7CD1A86-3F6D-4B59-9378-070D97AA2529}"/>
              </a:ext>
            </a:extLst>
          </p:cNvPr>
          <p:cNvSpPr/>
          <p:nvPr/>
        </p:nvSpPr>
        <p:spPr>
          <a:xfrm>
            <a:off x="11415753" y="4455739"/>
            <a:ext cx="849134" cy="759467"/>
          </a:xfrm>
          <a:prstGeom prst="star5">
            <a:avLst>
              <a:gd name="adj" fmla="val 1909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033325F3-81FC-4B85-8A66-A00D6D9B02B5}"/>
              </a:ext>
            </a:extLst>
          </p:cNvPr>
          <p:cNvSpPr/>
          <p:nvPr/>
        </p:nvSpPr>
        <p:spPr>
          <a:xfrm>
            <a:off x="15912713" y="4459058"/>
            <a:ext cx="849134" cy="75946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AE32E2FF-14FC-4373-B553-20C9D84B40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575"/>
          <a:stretch/>
        </p:blipFill>
        <p:spPr bwMode="auto">
          <a:xfrm>
            <a:off x="18725322" y="7019334"/>
            <a:ext cx="2850707" cy="3444022"/>
          </a:xfrm>
          <a:prstGeom prst="rect">
            <a:avLst/>
          </a:prstGeom>
          <a:noFill/>
          <a:extLst>
            <a:ext uri="{909E8E84-426E-40DD-AFC4-6F175D3DCCD1}">
              <a14:hiddenFill xmlns:a14="http://schemas.microsoft.com/office/drawing/2010/main">
                <a:solidFill>
                  <a:srgbClr val="FFFFFF"/>
                </a:solidFill>
              </a14:hiddenFill>
            </a:ext>
          </a:extLst>
        </p:spPr>
      </p:pic>
      <p:sp>
        <p:nvSpPr>
          <p:cNvPr id="19" name="Speech Bubble: Rectangle with Corners Rounded 18">
            <a:extLst>
              <a:ext uri="{FF2B5EF4-FFF2-40B4-BE49-F238E27FC236}">
                <a16:creationId xmlns:a16="http://schemas.microsoft.com/office/drawing/2014/main" id="{695E01AB-E208-4F9B-84CD-87BA747B50AC}"/>
              </a:ext>
            </a:extLst>
          </p:cNvPr>
          <p:cNvSpPr/>
          <p:nvPr/>
        </p:nvSpPr>
        <p:spPr>
          <a:xfrm>
            <a:off x="6426476" y="6961342"/>
            <a:ext cx="12007298" cy="1605754"/>
          </a:xfrm>
          <a:prstGeom prst="wedgeRoundRectCallout">
            <a:avLst>
              <a:gd name="adj1" fmla="val 52213"/>
              <a:gd name="adj2" fmla="val 3161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aur" panose="02030504050205020304" pitchFamily="18" charset="0"/>
              </a:rPr>
              <a:t>Oberon says to ¨watch Titania when she is asleep / And drop the liquor of it in her eyes. / The next thing then she, waking, looks upon / (Be it on lion, bear, or wolf, or bull, / On meddling monkey, or on busy ape) / She shall pursue it with the soul of love. / And ere I take this charm from off her sight¨ (Shakespeare, Midsummer Night 2.1.184-190).</a:t>
            </a:r>
          </a:p>
        </p:txBody>
      </p:sp>
      <p:pic>
        <p:nvPicPr>
          <p:cNvPr id="5" name="Picture 2">
            <a:extLst>
              <a:ext uri="{FF2B5EF4-FFF2-40B4-BE49-F238E27FC236}">
                <a16:creationId xmlns:a16="http://schemas.microsoft.com/office/drawing/2014/main" id="{D9E37954-6E70-49E9-A511-5F0F4D7430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0809" y="8689541"/>
            <a:ext cx="3501390" cy="350139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C4F938C9-EA8B-4FD7-9BAC-DF5434C2F4B1}"/>
              </a:ext>
            </a:extLst>
          </p:cNvPr>
          <p:cNvSpPr/>
          <p:nvPr/>
        </p:nvSpPr>
        <p:spPr>
          <a:xfrm>
            <a:off x="10217673" y="8728244"/>
            <a:ext cx="8162511" cy="1605754"/>
          </a:xfrm>
          <a:prstGeom prst="wedgeRoundRectCallout">
            <a:avLst>
              <a:gd name="adj1" fmla="val -52290"/>
              <a:gd name="adj2" fmla="val 1243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latin typeface="Centaur" panose="02030504050205020304" pitchFamily="18" charset="0"/>
              </a:rPr>
              <a:t>Beatrice openly and unashamedly insults Benedick, and in response, the Prince scolds “You have put him down, lady, you have put / him down” (</a:t>
            </a:r>
            <a:r>
              <a:rPr lang="en-US" sz="2400" i="1" dirty="0">
                <a:latin typeface="Centaur" panose="02030504050205020304" pitchFamily="18" charset="0"/>
              </a:rPr>
              <a:t>Shakespeare, Much Ado </a:t>
            </a:r>
            <a:r>
              <a:rPr lang="en-US" sz="2400" dirty="0">
                <a:latin typeface="Centaur" panose="02030504050205020304" pitchFamily="18" charset="0"/>
              </a:rPr>
              <a:t>2.1.278-279). Yet when Benedick speaks ill of Hero by insulting her beauty, he is not chastised for it. </a:t>
            </a:r>
          </a:p>
        </p:txBody>
      </p:sp>
      <p:sp>
        <p:nvSpPr>
          <p:cNvPr id="16" name="Speech Bubble: Rectangle with Corners Rounded 15">
            <a:extLst>
              <a:ext uri="{FF2B5EF4-FFF2-40B4-BE49-F238E27FC236}">
                <a16:creationId xmlns:a16="http://schemas.microsoft.com/office/drawing/2014/main" id="{8E5196F9-B5F6-421F-996E-DBEEA7F1CCCE}"/>
              </a:ext>
            </a:extLst>
          </p:cNvPr>
          <p:cNvSpPr/>
          <p:nvPr/>
        </p:nvSpPr>
        <p:spPr>
          <a:xfrm>
            <a:off x="10372808" y="10508352"/>
            <a:ext cx="11079810" cy="1693358"/>
          </a:xfrm>
          <a:prstGeom prst="wedgeRoundRectCallout">
            <a:avLst>
              <a:gd name="adj1" fmla="val 44238"/>
              <a:gd name="adj2" fmla="val 8247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latin typeface="Centaur" panose="02030504050205020304" pitchFamily="18" charset="0"/>
              </a:rPr>
              <a:t>Hermia shows her wits in </a:t>
            </a:r>
            <a:r>
              <a:rPr lang="en-US" sz="2400" i="1" dirty="0">
                <a:latin typeface="Centaur" panose="02030504050205020304" pitchFamily="18" charset="0"/>
              </a:rPr>
              <a:t>A Midsummer Night’s Dream</a:t>
            </a:r>
            <a:r>
              <a:rPr lang="en-US" sz="2400" dirty="0">
                <a:latin typeface="Centaur" panose="02030504050205020304" pitchFamily="18" charset="0"/>
              </a:rPr>
              <a:t> when she avoids sleeping with Lysander in the forest by hinting that it may lead to her losing her virginity. Hermia replies “Nay, good Lysander. For my sake, my dear, / Lie further off yet. Do not lie so near” in response to Lysander’s pleas to sleep together (</a:t>
            </a:r>
            <a:r>
              <a:rPr lang="en-US" sz="2400" i="1" dirty="0">
                <a:latin typeface="Centaur" panose="02030504050205020304" pitchFamily="18" charset="0"/>
              </a:rPr>
              <a:t>Shakespeare, Midsummer Night</a:t>
            </a:r>
            <a:r>
              <a:rPr lang="en-US" sz="2400" dirty="0">
                <a:latin typeface="Centaur" panose="02030504050205020304" pitchFamily="18" charset="0"/>
              </a:rPr>
              <a:t> 2.2.49-50). </a:t>
            </a:r>
          </a:p>
        </p:txBody>
      </p:sp>
      <p:pic>
        <p:nvPicPr>
          <p:cNvPr id="10" name="Picture 4">
            <a:extLst>
              <a:ext uri="{FF2B5EF4-FFF2-40B4-BE49-F238E27FC236}">
                <a16:creationId xmlns:a16="http://schemas.microsoft.com/office/drawing/2014/main" id="{89D6F1A3-2C93-4046-B1EA-5EC1040BA8E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79" r="1215" b="19089"/>
          <a:stretch/>
        </p:blipFill>
        <p:spPr bwMode="auto">
          <a:xfrm>
            <a:off x="17756918" y="12761366"/>
            <a:ext cx="4000500" cy="3174006"/>
          </a:xfrm>
          <a:prstGeom prst="rect">
            <a:avLst/>
          </a:prstGeom>
          <a:noFill/>
          <a:extLst>
            <a:ext uri="{909E8E84-426E-40DD-AFC4-6F175D3DCCD1}">
              <a14:hiddenFill xmlns:a14="http://schemas.microsoft.com/office/drawing/2010/main">
                <a:solidFill>
                  <a:srgbClr val="FFFFFF"/>
                </a:solidFill>
              </a14:hiddenFill>
            </a:ext>
          </a:extLst>
        </p:spPr>
      </p:pic>
      <p:sp>
        <p:nvSpPr>
          <p:cNvPr id="18" name="Speech Bubble: Rectangle with Corners Rounded 17">
            <a:extLst>
              <a:ext uri="{FF2B5EF4-FFF2-40B4-BE49-F238E27FC236}">
                <a16:creationId xmlns:a16="http://schemas.microsoft.com/office/drawing/2014/main" id="{9628C9B1-4D5D-4373-914C-E08ED3484601}"/>
              </a:ext>
            </a:extLst>
          </p:cNvPr>
          <p:cNvSpPr/>
          <p:nvPr/>
        </p:nvSpPr>
        <p:spPr>
          <a:xfrm>
            <a:off x="10789920" y="12404611"/>
            <a:ext cx="6743700" cy="3530761"/>
          </a:xfrm>
          <a:prstGeom prst="wedgeRoundRectCallout">
            <a:avLst>
              <a:gd name="adj1" fmla="val -57127"/>
              <a:gd name="adj2" fmla="val 1539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latin typeface="Centaur" panose="02030504050205020304" pitchFamily="18" charset="0"/>
              </a:rPr>
              <a:t>Beatrice not only openly states her opinions but also insults the men whom she does not like, going so far as to say that Benedick is “the prince's jester, a very dull / fool; only his gift is in devising impossible slanders. / None but libertines delight in him, and the com- / </a:t>
            </a:r>
            <a:r>
              <a:rPr lang="en-US" sz="2400" dirty="0" err="1">
                <a:latin typeface="Centaur" panose="02030504050205020304" pitchFamily="18" charset="0"/>
              </a:rPr>
              <a:t>mendation</a:t>
            </a:r>
            <a:r>
              <a:rPr lang="en-US" sz="2400" dirty="0">
                <a:latin typeface="Centaur" panose="02030504050205020304" pitchFamily="18" charset="0"/>
              </a:rPr>
              <a:t> is not in his wit but in his </a:t>
            </a:r>
            <a:r>
              <a:rPr lang="en-US" sz="2400" dirty="0" err="1">
                <a:latin typeface="Centaur" panose="02030504050205020304" pitchFamily="18" charset="0"/>
              </a:rPr>
              <a:t>villany</a:t>
            </a:r>
            <a:r>
              <a:rPr lang="en-US" sz="2400" dirty="0">
                <a:latin typeface="Centaur" panose="02030504050205020304" pitchFamily="18" charset="0"/>
              </a:rPr>
              <a:t>, for he / both pleases men and angers them, and then they / laugh at him and beat him” directly to his face (</a:t>
            </a:r>
            <a:r>
              <a:rPr lang="en-US" sz="2400" i="1" dirty="0">
                <a:latin typeface="Centaur" panose="02030504050205020304" pitchFamily="18" charset="0"/>
              </a:rPr>
              <a:t>Shakespeare, Much Ado</a:t>
            </a:r>
            <a:r>
              <a:rPr lang="en-US" sz="2400" dirty="0">
                <a:latin typeface="Centaur" panose="02030504050205020304" pitchFamily="18" charset="0"/>
              </a:rPr>
              <a:t> 2.1.135-139).</a:t>
            </a:r>
          </a:p>
        </p:txBody>
      </p:sp>
      <p:pic>
        <p:nvPicPr>
          <p:cNvPr id="1030" name="Picture 6">
            <a:extLst>
              <a:ext uri="{FF2B5EF4-FFF2-40B4-BE49-F238E27FC236}">
                <a16:creationId xmlns:a16="http://schemas.microsoft.com/office/drawing/2014/main" id="{1951EEAC-F4A2-4C65-BE46-084A7867ABF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30"/>
          <a:stretch/>
        </p:blipFill>
        <p:spPr bwMode="auto">
          <a:xfrm>
            <a:off x="6448963" y="12414008"/>
            <a:ext cx="3923845" cy="373441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AFA43FC4-14BE-4D0D-B2EC-EADD3955AAEB}"/>
              </a:ext>
            </a:extLst>
          </p:cNvPr>
          <p:cNvSpPr/>
          <p:nvPr/>
        </p:nvSpPr>
        <p:spPr>
          <a:xfrm>
            <a:off x="18061718" y="1833601"/>
            <a:ext cx="3390900" cy="256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Times New Roman" panose="02020603050405020304" pitchFamily="18" charset="0"/>
                <a:cs typeface="Times New Roman" panose="02020603050405020304" pitchFamily="18" charset="0"/>
              </a:rPr>
              <a:t>All images were obtained from google images</a:t>
            </a:r>
          </a:p>
        </p:txBody>
      </p:sp>
    </p:spTree>
    <p:extLst>
      <p:ext uri="{BB962C8B-B14F-4D97-AF65-F5344CB8AC3E}">
        <p14:creationId xmlns:p14="http://schemas.microsoft.com/office/powerpoint/2010/main" val="33074588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517</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Centaur</vt:lpstr>
      <vt:lpstr>Monotype Corsiva</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12014191083</dc:creator>
  <cp:lastModifiedBy>Mehta, Ketan</cp:lastModifiedBy>
  <cp:revision>13</cp:revision>
  <dcterms:created xsi:type="dcterms:W3CDTF">2020-04-01T15:44:06Z</dcterms:created>
  <dcterms:modified xsi:type="dcterms:W3CDTF">2020-04-15T04:39:38Z</dcterms:modified>
</cp:coreProperties>
</file>