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7" r:id="rId2"/>
  </p:sldIdLst>
  <p:sldSz cx="20104100" cy="12928600"/>
  <p:notesSz cx="20104100" cy="12928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6C4"/>
    <a:srgbClr val="0432FF"/>
    <a:srgbClr val="C3E9EE"/>
    <a:srgbClr val="FFD579"/>
    <a:srgbClr val="82B5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8"/>
    <p:restoredTop sz="94611"/>
  </p:normalViewPr>
  <p:slideViewPr>
    <p:cSldViewPr>
      <p:cViewPr varScale="1">
        <p:scale>
          <a:sx n="30" d="100"/>
          <a:sy n="30" d="100"/>
        </p:scale>
        <p:origin x="1196"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6477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647700"/>
          </a:xfrm>
          <a:prstGeom prst="rect">
            <a:avLst/>
          </a:prstGeom>
        </p:spPr>
        <p:txBody>
          <a:bodyPr vert="horz" lIns="91440" tIns="45720" rIns="91440" bIns="45720" rtlCol="0"/>
          <a:lstStyle>
            <a:lvl1pPr algn="r">
              <a:defRPr sz="1200"/>
            </a:lvl1pPr>
          </a:lstStyle>
          <a:p>
            <a:fld id="{2CF97C26-9E39-2141-AEAC-7D0A686FAC19}" type="datetimeFigureOut">
              <a:rPr lang="en-US" smtClean="0"/>
              <a:t>4/15/2020</a:t>
            </a:fld>
            <a:endParaRPr lang="en-US"/>
          </a:p>
        </p:txBody>
      </p:sp>
      <p:sp>
        <p:nvSpPr>
          <p:cNvPr id="4" name="Slide Image Placeholder 3"/>
          <p:cNvSpPr>
            <a:spLocks noGrp="1" noRot="1" noChangeAspect="1"/>
          </p:cNvSpPr>
          <p:nvPr>
            <p:ph type="sldImg" idx="2"/>
          </p:nvPr>
        </p:nvSpPr>
        <p:spPr>
          <a:xfrm>
            <a:off x="6659563" y="1616075"/>
            <a:ext cx="6784975" cy="4364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6221413"/>
            <a:ext cx="16084550" cy="50911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2280900"/>
            <a:ext cx="8712200" cy="6477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2280900"/>
            <a:ext cx="8712200" cy="647700"/>
          </a:xfrm>
          <a:prstGeom prst="rect">
            <a:avLst/>
          </a:prstGeom>
        </p:spPr>
        <p:txBody>
          <a:bodyPr vert="horz" lIns="91440" tIns="45720" rIns="91440" bIns="45720" rtlCol="0" anchor="b"/>
          <a:lstStyle>
            <a:lvl1pPr algn="r">
              <a:defRPr sz="1200"/>
            </a:lvl1pPr>
          </a:lstStyle>
          <a:p>
            <a:fld id="{C474E5AB-044A-A541-BF19-5E46C87A993D}" type="slidenum">
              <a:rPr lang="en-US" smtClean="0"/>
              <a:t>‹#›</a:t>
            </a:fld>
            <a:endParaRPr lang="en-US"/>
          </a:p>
        </p:txBody>
      </p:sp>
    </p:spTree>
    <p:extLst>
      <p:ext uri="{BB962C8B-B14F-4D97-AF65-F5344CB8AC3E}">
        <p14:creationId xmlns:p14="http://schemas.microsoft.com/office/powerpoint/2010/main" val="104405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74E5AB-044A-A541-BF19-5E46C87A993D}" type="slidenum">
              <a:rPr lang="en-US" smtClean="0"/>
              <a:t>1</a:t>
            </a:fld>
            <a:endParaRPr lang="en-US"/>
          </a:p>
        </p:txBody>
      </p:sp>
    </p:spTree>
    <p:extLst>
      <p:ext uri="{BB962C8B-B14F-4D97-AF65-F5344CB8AC3E}">
        <p14:creationId xmlns:p14="http://schemas.microsoft.com/office/powerpoint/2010/main" val="3787263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4007866"/>
            <a:ext cx="17088486" cy="271500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7240016"/>
            <a:ext cx="14072870" cy="32321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1" i="0">
                <a:solidFill>
                  <a:srgbClr val="99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1" i="0">
                <a:solidFill>
                  <a:srgbClr val="990000"/>
                </a:solidFill>
                <a:latin typeface="Arial"/>
                <a:cs typeface="Arial"/>
              </a:defRPr>
            </a:lvl1pPr>
          </a:lstStyle>
          <a:p>
            <a:endParaRPr/>
          </a:p>
        </p:txBody>
      </p:sp>
      <p:sp>
        <p:nvSpPr>
          <p:cNvPr id="3" name="Holder 3"/>
          <p:cNvSpPr>
            <a:spLocks noGrp="1"/>
          </p:cNvSpPr>
          <p:nvPr>
            <p:ph sz="half" idx="2"/>
          </p:nvPr>
        </p:nvSpPr>
        <p:spPr>
          <a:xfrm>
            <a:off x="1005205" y="2973578"/>
            <a:ext cx="8745284" cy="853287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973578"/>
            <a:ext cx="8745284" cy="853287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1" i="0">
                <a:solidFill>
                  <a:srgbClr val="99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29635" y="8970413"/>
            <a:ext cx="4325014" cy="3631692"/>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5935251" y="364824"/>
            <a:ext cx="8233597" cy="982980"/>
          </a:xfrm>
          <a:prstGeom prst="rect">
            <a:avLst/>
          </a:prstGeom>
        </p:spPr>
        <p:txBody>
          <a:bodyPr wrap="square" lIns="0" tIns="0" rIns="0" bIns="0">
            <a:spAutoFit/>
          </a:bodyPr>
          <a:lstStyle>
            <a:lvl1pPr>
              <a:defRPr sz="3150" b="1" i="0">
                <a:solidFill>
                  <a:srgbClr val="990000"/>
                </a:solidFill>
                <a:latin typeface="Arial"/>
                <a:cs typeface="Arial"/>
              </a:defRPr>
            </a:lvl1pPr>
          </a:lstStyle>
          <a:p>
            <a:endParaRPr/>
          </a:p>
        </p:txBody>
      </p:sp>
      <p:sp>
        <p:nvSpPr>
          <p:cNvPr id="3" name="Holder 3"/>
          <p:cNvSpPr>
            <a:spLocks noGrp="1"/>
          </p:cNvSpPr>
          <p:nvPr>
            <p:ph type="body" idx="1"/>
          </p:nvPr>
        </p:nvSpPr>
        <p:spPr>
          <a:xfrm>
            <a:off x="1005205" y="2973578"/>
            <a:ext cx="18093690" cy="853287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2023598"/>
            <a:ext cx="6433312" cy="64643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2023598"/>
            <a:ext cx="4623943" cy="64643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4/15/2020</a:t>
            </a:fld>
            <a:endParaRPr lang="en-US"/>
          </a:p>
        </p:txBody>
      </p:sp>
      <p:sp>
        <p:nvSpPr>
          <p:cNvPr id="6" name="Holder 6"/>
          <p:cNvSpPr>
            <a:spLocks noGrp="1"/>
          </p:cNvSpPr>
          <p:nvPr>
            <p:ph type="sldNum" sz="quarter" idx="7"/>
          </p:nvPr>
        </p:nvSpPr>
        <p:spPr>
          <a:xfrm>
            <a:off x="14474953" y="12023598"/>
            <a:ext cx="4623943" cy="64643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35251" y="364824"/>
            <a:ext cx="8302755" cy="973600"/>
          </a:xfrm>
          <a:prstGeom prst="rect">
            <a:avLst/>
          </a:prstGeom>
        </p:spPr>
        <p:txBody>
          <a:bodyPr vert="horz" wrap="square" lIns="0" tIns="28575" rIns="0" bIns="0" rtlCol="0">
            <a:spAutoFit/>
          </a:bodyPr>
          <a:lstStyle/>
          <a:p>
            <a:pPr marL="1934210" marR="5080" indent="-1436370" algn="ctr">
              <a:lnSpc>
                <a:spcPts val="3770"/>
              </a:lnSpc>
              <a:spcBef>
                <a:spcPts val="225"/>
              </a:spcBef>
            </a:pPr>
            <a:r>
              <a:rPr lang="en-US" spc="-10" dirty="0"/>
              <a:t>Expression of Membrane Transporters in Sertoli Cells</a:t>
            </a:r>
            <a:endParaRPr spc="-10" dirty="0"/>
          </a:p>
        </p:txBody>
      </p:sp>
      <p:sp>
        <p:nvSpPr>
          <p:cNvPr id="6" name="object 6"/>
          <p:cNvSpPr txBox="1"/>
          <p:nvPr/>
        </p:nvSpPr>
        <p:spPr>
          <a:xfrm>
            <a:off x="11263847" y="12055817"/>
            <a:ext cx="8579771" cy="693780"/>
          </a:xfrm>
          <a:prstGeom prst="rect">
            <a:avLst/>
          </a:prstGeom>
          <a:ln w="6232">
            <a:solidFill>
              <a:srgbClr val="000000"/>
            </a:solidFill>
          </a:ln>
        </p:spPr>
        <p:txBody>
          <a:bodyPr vert="horz" wrap="square" lIns="0" tIns="69850" rIns="0" bIns="0" rtlCol="0">
            <a:spAutoFit/>
          </a:bodyPr>
          <a:lstStyle/>
          <a:p>
            <a:pPr marL="88900">
              <a:lnSpc>
                <a:spcPct val="100000"/>
              </a:lnSpc>
              <a:spcBef>
                <a:spcPts val="550"/>
              </a:spcBef>
            </a:pPr>
            <a:r>
              <a:rPr sz="1550" b="1" u="heavy" spc="5" dirty="0">
                <a:solidFill>
                  <a:srgbClr val="990000"/>
                </a:solidFill>
                <a:uFill>
                  <a:solidFill>
                    <a:srgbClr val="990000"/>
                  </a:solidFill>
                </a:uFill>
                <a:latin typeface="Arial"/>
                <a:cs typeface="Arial"/>
              </a:rPr>
              <a:t>Acknowledgements</a:t>
            </a:r>
            <a:endParaRPr sz="1550" dirty="0">
              <a:latin typeface="Arial"/>
              <a:cs typeface="Arial"/>
            </a:endParaRPr>
          </a:p>
          <a:p>
            <a:pPr marL="88900" marR="997585" algn="just">
              <a:lnSpc>
                <a:spcPct val="100000"/>
              </a:lnSpc>
              <a:spcBef>
                <a:spcPts val="20"/>
              </a:spcBef>
            </a:pPr>
            <a:r>
              <a:rPr sz="1200" spc="-10" dirty="0">
                <a:latin typeface="Arial"/>
                <a:cs typeface="Arial"/>
              </a:rPr>
              <a:t>We </a:t>
            </a:r>
            <a:r>
              <a:rPr sz="1200" spc="-5" dirty="0">
                <a:latin typeface="Arial"/>
                <a:cs typeface="Arial"/>
              </a:rPr>
              <a:t>would like </a:t>
            </a:r>
            <a:r>
              <a:rPr sz="1200" dirty="0">
                <a:latin typeface="Arial"/>
                <a:cs typeface="Arial"/>
              </a:rPr>
              <a:t>to </a:t>
            </a:r>
            <a:r>
              <a:rPr sz="1200" spc="-5" dirty="0">
                <a:latin typeface="Arial"/>
                <a:cs typeface="Arial"/>
              </a:rPr>
              <a:t>acknowledge the </a:t>
            </a:r>
            <a:r>
              <a:rPr sz="1200" dirty="0">
                <a:latin typeface="Arial"/>
                <a:cs typeface="Arial"/>
              </a:rPr>
              <a:t>continuing support of </a:t>
            </a:r>
            <a:r>
              <a:rPr sz="1200" spc="-5" dirty="0">
                <a:latin typeface="Arial"/>
                <a:cs typeface="Arial"/>
              </a:rPr>
              <a:t>Dean </a:t>
            </a:r>
            <a:r>
              <a:rPr sz="1200" spc="-10" dirty="0">
                <a:latin typeface="Arial"/>
                <a:cs typeface="Arial"/>
              </a:rPr>
              <a:t>Saiff</a:t>
            </a:r>
            <a:r>
              <a:rPr lang="en-US" sz="1200" spc="-10" dirty="0">
                <a:latin typeface="Arial"/>
                <a:cs typeface="Arial"/>
              </a:rPr>
              <a:t>, Carol Ichinco, Chemistry Convening group and </a:t>
            </a:r>
            <a:r>
              <a:rPr sz="1200" spc="-5" dirty="0">
                <a:latin typeface="Arial"/>
                <a:cs typeface="Arial"/>
              </a:rPr>
              <a:t>the </a:t>
            </a:r>
            <a:r>
              <a:rPr sz="1200" spc="-30" dirty="0">
                <a:latin typeface="Arial"/>
                <a:cs typeface="Arial"/>
              </a:rPr>
              <a:t>TAS </a:t>
            </a:r>
            <a:r>
              <a:rPr sz="1200" spc="-5" dirty="0">
                <a:latin typeface="Arial"/>
                <a:cs typeface="Arial"/>
              </a:rPr>
              <a:t>staff at Ramapo College. </a:t>
            </a:r>
            <a:endParaRPr lang="en-US" sz="1200" spc="-5" dirty="0">
              <a:latin typeface="Arial"/>
              <a:cs typeface="Arial"/>
            </a:endParaRPr>
          </a:p>
        </p:txBody>
      </p:sp>
      <p:sp>
        <p:nvSpPr>
          <p:cNvPr id="7" name="object 7"/>
          <p:cNvSpPr/>
          <p:nvPr/>
        </p:nvSpPr>
        <p:spPr>
          <a:xfrm>
            <a:off x="417109" y="762490"/>
            <a:ext cx="2651090" cy="103635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7123705" y="762490"/>
            <a:ext cx="2651088" cy="1036358"/>
          </a:xfrm>
          <a:prstGeom prst="rect">
            <a:avLst/>
          </a:prstGeom>
          <a:blipFill>
            <a:blip r:embed="rId3" cstate="print"/>
            <a:stretch>
              <a:fillRect/>
            </a:stretch>
          </a:blipFill>
        </p:spPr>
        <p:txBody>
          <a:bodyPr wrap="square" lIns="0" tIns="0" rIns="0" bIns="0" rtlCol="0"/>
          <a:lstStyle/>
          <a:p>
            <a:endParaRPr/>
          </a:p>
        </p:txBody>
      </p:sp>
      <p:sp>
        <p:nvSpPr>
          <p:cNvPr id="12" name="object 12"/>
          <p:cNvSpPr txBox="1"/>
          <p:nvPr/>
        </p:nvSpPr>
        <p:spPr>
          <a:xfrm>
            <a:off x="298450" y="2369587"/>
            <a:ext cx="5692775" cy="10266913"/>
          </a:xfrm>
          <a:prstGeom prst="rect">
            <a:avLst/>
          </a:prstGeom>
          <a:solidFill>
            <a:schemeClr val="bg1"/>
          </a:solidFill>
          <a:ln w="6232">
            <a:solidFill>
              <a:srgbClr val="000000"/>
            </a:solidFill>
          </a:ln>
        </p:spPr>
        <p:txBody>
          <a:bodyPr vert="horz" wrap="square" lIns="0" tIns="7620" rIns="0" bIns="0" rtlCol="0">
            <a:spAutoFit/>
          </a:bodyPr>
          <a:lstStyle/>
          <a:p>
            <a:pPr marL="106045">
              <a:lnSpc>
                <a:spcPct val="100000"/>
              </a:lnSpc>
              <a:spcBef>
                <a:spcPts val="60"/>
              </a:spcBef>
            </a:pPr>
            <a:r>
              <a:rPr sz="1550" b="1" u="heavy" dirty="0">
                <a:solidFill>
                  <a:srgbClr val="990000"/>
                </a:solidFill>
                <a:uFill>
                  <a:solidFill>
                    <a:srgbClr val="990000"/>
                  </a:solidFill>
                </a:uFill>
                <a:latin typeface="Arial"/>
                <a:cs typeface="Arial"/>
              </a:rPr>
              <a:t>Introduction</a:t>
            </a:r>
            <a:endParaRPr lang="en-US" sz="1550" b="1" u="heavy" dirty="0">
              <a:solidFill>
                <a:srgbClr val="990000"/>
              </a:solidFill>
              <a:uFill>
                <a:solidFill>
                  <a:srgbClr val="990000"/>
                </a:solidFill>
              </a:uFill>
              <a:latin typeface="Arial"/>
              <a:cs typeface="Arial"/>
            </a:endParaRPr>
          </a:p>
          <a:p>
            <a:pPr marL="106045">
              <a:lnSpc>
                <a:spcPct val="100000"/>
              </a:lnSpc>
              <a:spcBef>
                <a:spcPts val="60"/>
              </a:spcBef>
            </a:pPr>
            <a:endParaRPr lang="en-US" sz="1550" b="1" u="heavy" dirty="0">
              <a:solidFill>
                <a:srgbClr val="990000"/>
              </a:solidFill>
              <a:uFill>
                <a:solidFill>
                  <a:srgbClr val="990000"/>
                </a:solidFill>
              </a:uFill>
              <a:latin typeface="Arial"/>
              <a:cs typeface="Arial"/>
            </a:endParaRPr>
          </a:p>
          <a:p>
            <a:pPr marL="106045">
              <a:lnSpc>
                <a:spcPct val="100000"/>
              </a:lnSpc>
              <a:spcBef>
                <a:spcPts val="60"/>
              </a:spcBef>
            </a:pPr>
            <a:endParaRPr lang="en-US" sz="1550" b="1" u="heavy" dirty="0">
              <a:solidFill>
                <a:srgbClr val="990000"/>
              </a:solidFill>
              <a:uFill>
                <a:solidFill>
                  <a:srgbClr val="990000"/>
                </a:solidFill>
              </a:uFill>
              <a:latin typeface="Arial"/>
              <a:cs typeface="Arial"/>
            </a:endParaRPr>
          </a:p>
          <a:p>
            <a:pPr marL="106045">
              <a:lnSpc>
                <a:spcPct val="100000"/>
              </a:lnSpc>
              <a:spcBef>
                <a:spcPts val="60"/>
              </a:spcBef>
            </a:pPr>
            <a:endParaRPr lang="en-US" sz="1100" b="1" u="heavy" dirty="0">
              <a:solidFill>
                <a:srgbClr val="990000"/>
              </a:solidFill>
              <a:uFill>
                <a:solidFill>
                  <a:srgbClr val="990000"/>
                </a:solidFill>
              </a:uFill>
              <a:latin typeface="Arial" panose="020B0604020202020204" pitchFamily="34" charset="0"/>
              <a:cs typeface="Arial" panose="020B0604020202020204" pitchFamily="34" charset="0"/>
            </a:endParaRPr>
          </a:p>
          <a:p>
            <a:pPr marL="106045">
              <a:lnSpc>
                <a:spcPct val="100000"/>
              </a:lnSpc>
              <a:spcBef>
                <a:spcPts val="60"/>
              </a:spcBef>
            </a:pPr>
            <a:endParaRPr lang="en-US" sz="1100" b="1" u="heavy" dirty="0">
              <a:solidFill>
                <a:srgbClr val="990000"/>
              </a:solidFill>
              <a:uFill>
                <a:solidFill>
                  <a:srgbClr val="990000"/>
                </a:solidFill>
              </a:uFill>
              <a:latin typeface="Arial" panose="020B0604020202020204" pitchFamily="34" charset="0"/>
              <a:cs typeface="Arial" panose="020B0604020202020204" pitchFamily="34" charset="0"/>
            </a:endParaRPr>
          </a:p>
          <a:p>
            <a:pPr marL="106045">
              <a:lnSpc>
                <a:spcPct val="100000"/>
              </a:lnSpc>
              <a:spcBef>
                <a:spcPts val="60"/>
              </a:spcBef>
            </a:pPr>
            <a:endParaRPr lang="en-US" sz="1100" b="1" u="heavy" dirty="0">
              <a:solidFill>
                <a:srgbClr val="990000"/>
              </a:solidFill>
              <a:uFill>
                <a:solidFill>
                  <a:srgbClr val="990000"/>
                </a:solidFill>
              </a:uFill>
              <a:latin typeface="Arial" panose="020B0604020202020204" pitchFamily="34" charset="0"/>
              <a:cs typeface="Arial" panose="020B0604020202020204" pitchFamily="34" charset="0"/>
            </a:endParaRPr>
          </a:p>
          <a:p>
            <a:r>
              <a:rPr lang="en-US" sz="1100" dirty="0"/>
              <a:t> </a:t>
            </a: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a:p>
            <a:endParaRPr lang="en-US" sz="1100" b="1" u="heavy" dirty="0">
              <a:solidFill>
                <a:srgbClr val="990000"/>
              </a:solidFill>
              <a:uFill>
                <a:solidFill>
                  <a:srgbClr val="990000"/>
                </a:solidFill>
              </a:uFill>
              <a:latin typeface="Arial"/>
              <a:cs typeface="Arial"/>
            </a:endParaRPr>
          </a:p>
        </p:txBody>
      </p:sp>
      <p:sp>
        <p:nvSpPr>
          <p:cNvPr id="13" name="object 13"/>
          <p:cNvSpPr txBox="1"/>
          <p:nvPr/>
        </p:nvSpPr>
        <p:spPr>
          <a:xfrm>
            <a:off x="6099201" y="2349500"/>
            <a:ext cx="5056095" cy="10311156"/>
          </a:xfrm>
          <a:prstGeom prst="rect">
            <a:avLst/>
          </a:prstGeom>
          <a:ln w="6232">
            <a:solidFill>
              <a:srgbClr val="000000"/>
            </a:solidFill>
          </a:ln>
        </p:spPr>
        <p:txBody>
          <a:bodyPr vert="horz" wrap="square" lIns="0" tIns="130175" rIns="0" bIns="0" rtlCol="0">
            <a:spAutoFit/>
          </a:bodyPr>
          <a:lstStyle/>
          <a:p>
            <a:pPr marL="112395">
              <a:lnSpc>
                <a:spcPct val="100000"/>
              </a:lnSpc>
              <a:spcBef>
                <a:spcPts val="1025"/>
              </a:spcBef>
            </a:pPr>
            <a:r>
              <a:rPr sz="1550" b="1" u="heavy" spc="5" dirty="0">
                <a:solidFill>
                  <a:srgbClr val="990000"/>
                </a:solidFill>
                <a:uFill>
                  <a:solidFill>
                    <a:srgbClr val="990000"/>
                  </a:solidFill>
                </a:uFill>
                <a:latin typeface="Arial"/>
                <a:cs typeface="Arial"/>
              </a:rPr>
              <a:t>Experimental</a:t>
            </a:r>
            <a:r>
              <a:rPr sz="1550" b="1" u="heavy" spc="-5" dirty="0">
                <a:solidFill>
                  <a:srgbClr val="990000"/>
                </a:solidFill>
                <a:uFill>
                  <a:solidFill>
                    <a:srgbClr val="990000"/>
                  </a:solidFill>
                </a:uFill>
                <a:latin typeface="Arial"/>
                <a:cs typeface="Arial"/>
              </a:rPr>
              <a:t> </a:t>
            </a:r>
            <a:r>
              <a:rPr lang="en-US" sz="1550" b="1" u="heavy" spc="5" dirty="0">
                <a:solidFill>
                  <a:srgbClr val="990000"/>
                </a:solidFill>
                <a:uFill>
                  <a:solidFill>
                    <a:srgbClr val="990000"/>
                  </a:solidFill>
                </a:uFill>
                <a:latin typeface="Arial"/>
                <a:cs typeface="Arial"/>
              </a:rPr>
              <a:t>Design</a:t>
            </a:r>
            <a:endParaRPr sz="1550" dirty="0">
              <a:latin typeface="Arial"/>
              <a:cs typeface="Arial"/>
            </a:endParaRPr>
          </a:p>
          <a:p>
            <a:pPr>
              <a:lnSpc>
                <a:spcPct val="100000"/>
              </a:lnSpc>
            </a:pPr>
            <a:endParaRPr sz="1700" dirty="0">
              <a:latin typeface="Arial"/>
              <a:cs typeface="Arial"/>
            </a:endParaRPr>
          </a:p>
          <a:p>
            <a:pPr>
              <a:lnSpc>
                <a:spcPct val="100000"/>
              </a:lnSpc>
            </a:pPr>
            <a:endParaRPr sz="1700" dirty="0">
              <a:latin typeface="Arial"/>
              <a:cs typeface="Arial"/>
            </a:endParaRPr>
          </a:p>
          <a:p>
            <a:pPr>
              <a:lnSpc>
                <a:spcPct val="100000"/>
              </a:lnSpc>
            </a:pPr>
            <a:endParaRPr sz="1700" dirty="0">
              <a:latin typeface="Arial"/>
              <a:cs typeface="Arial"/>
            </a:endParaRPr>
          </a:p>
          <a:p>
            <a:pPr>
              <a:lnSpc>
                <a:spcPct val="100000"/>
              </a:lnSpc>
            </a:pPr>
            <a:endParaRPr sz="1700" dirty="0">
              <a:latin typeface="Arial"/>
              <a:cs typeface="Arial"/>
            </a:endParaRPr>
          </a:p>
          <a:p>
            <a:pPr>
              <a:lnSpc>
                <a:spcPct val="100000"/>
              </a:lnSpc>
            </a:pPr>
            <a:endParaRPr sz="1700" dirty="0">
              <a:latin typeface="Arial"/>
              <a:cs typeface="Arial"/>
            </a:endParaRPr>
          </a:p>
          <a:p>
            <a:pPr>
              <a:lnSpc>
                <a:spcPct val="100000"/>
              </a:lnSpc>
            </a:pPr>
            <a:endParaRPr sz="1700" dirty="0">
              <a:latin typeface="Arial"/>
              <a:cs typeface="Arial"/>
            </a:endParaRPr>
          </a:p>
          <a:p>
            <a:pPr>
              <a:lnSpc>
                <a:spcPct val="100000"/>
              </a:lnSpc>
            </a:pPr>
            <a:endParaRPr sz="1700" dirty="0">
              <a:latin typeface="Arial"/>
              <a:cs typeface="Arial"/>
            </a:endParaRPr>
          </a:p>
          <a:p>
            <a:pPr>
              <a:lnSpc>
                <a:spcPct val="100000"/>
              </a:lnSpc>
            </a:pPr>
            <a:endParaRPr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a:p>
            <a:pPr>
              <a:lnSpc>
                <a:spcPct val="100000"/>
              </a:lnSpc>
            </a:pPr>
            <a:endParaRPr lang="en-US" sz="1700" dirty="0">
              <a:latin typeface="Arial"/>
              <a:cs typeface="Arial"/>
            </a:endParaRPr>
          </a:p>
          <a:p>
            <a:pPr>
              <a:lnSpc>
                <a:spcPct val="100000"/>
              </a:lnSpc>
            </a:pPr>
            <a:endParaRPr sz="1700" dirty="0">
              <a:latin typeface="Arial"/>
              <a:cs typeface="Arial"/>
            </a:endParaRPr>
          </a:p>
        </p:txBody>
      </p:sp>
      <p:grpSp>
        <p:nvGrpSpPr>
          <p:cNvPr id="54" name="Group 53">
            <a:extLst>
              <a:ext uri="{FF2B5EF4-FFF2-40B4-BE49-F238E27FC236}">
                <a16:creationId xmlns:a16="http://schemas.microsoft.com/office/drawing/2014/main" id="{5384EE85-560A-E545-B9A9-E35E09E3B9E7}"/>
              </a:ext>
            </a:extLst>
          </p:cNvPr>
          <p:cNvGrpSpPr/>
          <p:nvPr/>
        </p:nvGrpSpPr>
        <p:grpSpPr>
          <a:xfrm>
            <a:off x="11253392" y="2349500"/>
            <a:ext cx="8579771" cy="5305574"/>
            <a:chOff x="14123151" y="5723203"/>
            <a:chExt cx="5768185" cy="2281757"/>
          </a:xfrm>
        </p:grpSpPr>
        <p:sp>
          <p:nvSpPr>
            <p:cNvPr id="5" name="object 5"/>
            <p:cNvSpPr/>
            <p:nvPr/>
          </p:nvSpPr>
          <p:spPr>
            <a:xfrm>
              <a:off x="14123151" y="5723203"/>
              <a:ext cx="5768185" cy="2281757"/>
            </a:xfrm>
            <a:custGeom>
              <a:avLst/>
              <a:gdLst/>
              <a:ahLst/>
              <a:cxnLst/>
              <a:rect l="l" t="t" r="r" b="b"/>
              <a:pathLst>
                <a:path w="5669915" h="2171700">
                  <a:moveTo>
                    <a:pt x="0" y="0"/>
                  </a:moveTo>
                  <a:lnTo>
                    <a:pt x="5669385" y="0"/>
                  </a:lnTo>
                  <a:lnTo>
                    <a:pt x="5669385" y="2171253"/>
                  </a:lnTo>
                  <a:lnTo>
                    <a:pt x="0" y="2171253"/>
                  </a:lnTo>
                  <a:lnTo>
                    <a:pt x="0" y="0"/>
                  </a:lnTo>
                  <a:close/>
                </a:path>
              </a:pathLst>
            </a:custGeom>
            <a:ln w="6232">
              <a:solidFill>
                <a:srgbClr val="000000"/>
              </a:solidFill>
            </a:ln>
          </p:spPr>
          <p:txBody>
            <a:bodyPr wrap="square" lIns="0" tIns="0" rIns="0" bIns="0" rtlCol="0"/>
            <a:lstStyle/>
            <a:p>
              <a:r>
                <a:rPr lang="en-US" dirty="0"/>
                <a:t> </a:t>
              </a:r>
              <a:endParaRPr dirty="0"/>
            </a:p>
          </p:txBody>
        </p:sp>
        <p:sp>
          <p:nvSpPr>
            <p:cNvPr id="10" name="object 10"/>
            <p:cNvSpPr txBox="1"/>
            <p:nvPr/>
          </p:nvSpPr>
          <p:spPr>
            <a:xfrm>
              <a:off x="14238006" y="5762930"/>
              <a:ext cx="1409065" cy="113939"/>
            </a:xfrm>
            <a:prstGeom prst="rect">
              <a:avLst/>
            </a:prstGeom>
          </p:spPr>
          <p:txBody>
            <a:bodyPr vert="horz" wrap="square" lIns="0" tIns="15240" rIns="0" bIns="0" rtlCol="0">
              <a:spAutoFit/>
            </a:bodyPr>
            <a:lstStyle/>
            <a:p>
              <a:pPr>
                <a:lnSpc>
                  <a:spcPct val="100000"/>
                </a:lnSpc>
                <a:spcBef>
                  <a:spcPts val="120"/>
                </a:spcBef>
              </a:pPr>
              <a:r>
                <a:rPr lang="en-US" sz="1550" b="1" u="heavy" spc="5" dirty="0">
                  <a:solidFill>
                    <a:srgbClr val="990000"/>
                  </a:solidFill>
                  <a:uFill>
                    <a:solidFill>
                      <a:srgbClr val="990000"/>
                    </a:solidFill>
                  </a:uFill>
                  <a:latin typeface="Arial"/>
                  <a:cs typeface="Arial"/>
                </a:rPr>
                <a:t>Methods</a:t>
              </a:r>
              <a:r>
                <a:rPr sz="1550" b="1" u="heavy" spc="5" dirty="0">
                  <a:solidFill>
                    <a:srgbClr val="990000"/>
                  </a:solidFill>
                  <a:uFill>
                    <a:solidFill>
                      <a:srgbClr val="990000"/>
                    </a:solidFill>
                  </a:uFill>
                  <a:latin typeface="Arial"/>
                  <a:cs typeface="Arial"/>
                </a:rPr>
                <a:t> </a:t>
              </a:r>
              <a:endParaRPr sz="1550" dirty="0">
                <a:latin typeface="Arial"/>
                <a:cs typeface="Arial"/>
              </a:endParaRPr>
            </a:p>
          </p:txBody>
        </p:sp>
      </p:grpSp>
      <p:sp>
        <p:nvSpPr>
          <p:cNvPr id="53" name="object 3">
            <a:extLst>
              <a:ext uri="{FF2B5EF4-FFF2-40B4-BE49-F238E27FC236}">
                <a16:creationId xmlns:a16="http://schemas.microsoft.com/office/drawing/2014/main" id="{10786302-D94B-9B4E-A23B-9035CDDB0B54}"/>
              </a:ext>
            </a:extLst>
          </p:cNvPr>
          <p:cNvSpPr txBox="1"/>
          <p:nvPr/>
        </p:nvSpPr>
        <p:spPr>
          <a:xfrm>
            <a:off x="5970951" y="1407426"/>
            <a:ext cx="9053830" cy="618117"/>
          </a:xfrm>
          <a:prstGeom prst="rect">
            <a:avLst/>
          </a:prstGeom>
        </p:spPr>
        <p:txBody>
          <a:bodyPr vert="horz" wrap="square" lIns="0" tIns="55879" rIns="0" bIns="0" rtlCol="0">
            <a:spAutoFit/>
          </a:bodyPr>
          <a:lstStyle/>
          <a:p>
            <a:pPr marL="2540" algn="ctr">
              <a:lnSpc>
                <a:spcPct val="100000"/>
              </a:lnSpc>
              <a:spcBef>
                <a:spcPts val="439"/>
              </a:spcBef>
            </a:pPr>
            <a:r>
              <a:rPr lang="en-US" sz="1850" b="1" spc="10" dirty="0">
                <a:solidFill>
                  <a:srgbClr val="990000"/>
                </a:solidFill>
                <a:latin typeface="Arial"/>
                <a:cs typeface="Arial"/>
              </a:rPr>
              <a:t>K</a:t>
            </a:r>
            <a:r>
              <a:rPr lang="en-US" sz="1300" b="1" spc="10" dirty="0">
                <a:solidFill>
                  <a:srgbClr val="990000"/>
                </a:solidFill>
                <a:latin typeface="Arial"/>
                <a:cs typeface="Arial"/>
              </a:rPr>
              <a:t>AELEA </a:t>
            </a:r>
            <a:r>
              <a:rPr lang="en-US" sz="1850" b="1" spc="5" dirty="0">
                <a:solidFill>
                  <a:srgbClr val="990000"/>
                </a:solidFill>
                <a:latin typeface="Arial"/>
                <a:cs typeface="Arial"/>
              </a:rPr>
              <a:t>C</a:t>
            </a:r>
            <a:r>
              <a:rPr lang="en-US" sz="1300" b="1" spc="5" dirty="0">
                <a:solidFill>
                  <a:srgbClr val="990000"/>
                </a:solidFill>
                <a:latin typeface="Arial"/>
                <a:cs typeface="Arial"/>
              </a:rPr>
              <a:t>OMPOSTO</a:t>
            </a:r>
            <a:r>
              <a:rPr lang="en-US" sz="1400" b="1" spc="10" dirty="0">
                <a:solidFill>
                  <a:srgbClr val="990000"/>
                </a:solidFill>
                <a:latin typeface="Arial"/>
                <a:cs typeface="Arial"/>
              </a:rPr>
              <a:t> , </a:t>
            </a:r>
            <a:r>
              <a:rPr lang="en-US" sz="1850" b="1" spc="10" dirty="0">
                <a:solidFill>
                  <a:srgbClr val="990000"/>
                </a:solidFill>
                <a:latin typeface="Arial"/>
                <a:cs typeface="Arial"/>
              </a:rPr>
              <a:t>J</a:t>
            </a:r>
            <a:r>
              <a:rPr lang="en-US" sz="1300" b="1" spc="10" dirty="0">
                <a:solidFill>
                  <a:srgbClr val="990000"/>
                </a:solidFill>
                <a:latin typeface="Arial"/>
                <a:cs typeface="Arial"/>
              </a:rPr>
              <a:t>ONATHAN</a:t>
            </a:r>
            <a:r>
              <a:rPr lang="en-US" sz="1600" b="1" spc="10" dirty="0">
                <a:solidFill>
                  <a:srgbClr val="990000"/>
                </a:solidFill>
                <a:latin typeface="Arial"/>
                <a:cs typeface="Arial"/>
              </a:rPr>
              <a:t> </a:t>
            </a:r>
            <a:r>
              <a:rPr lang="en-US" sz="1850" b="1" spc="10" dirty="0">
                <a:solidFill>
                  <a:srgbClr val="990000"/>
                </a:solidFill>
                <a:latin typeface="Arial"/>
                <a:cs typeface="Arial"/>
              </a:rPr>
              <a:t>G</a:t>
            </a:r>
            <a:r>
              <a:rPr lang="en-US" sz="1300" b="1" spc="10" dirty="0">
                <a:solidFill>
                  <a:srgbClr val="990000"/>
                </a:solidFill>
                <a:latin typeface="Arial"/>
                <a:cs typeface="Arial"/>
              </a:rPr>
              <a:t>AJEWSKI</a:t>
            </a:r>
            <a:r>
              <a:rPr lang="en-US" sz="1600" b="1" spc="10" dirty="0">
                <a:solidFill>
                  <a:srgbClr val="990000"/>
                </a:solidFill>
                <a:latin typeface="Arial"/>
                <a:cs typeface="Arial"/>
              </a:rPr>
              <a:t> </a:t>
            </a:r>
            <a:r>
              <a:rPr lang="en-US" sz="1300" b="1" spc="10" dirty="0">
                <a:solidFill>
                  <a:srgbClr val="990000"/>
                </a:solidFill>
                <a:latin typeface="Arial"/>
                <a:cs typeface="Arial"/>
              </a:rPr>
              <a:t> </a:t>
            </a:r>
            <a:r>
              <a:rPr sz="1300" b="1" spc="10" dirty="0">
                <a:solidFill>
                  <a:srgbClr val="990000"/>
                </a:solidFill>
                <a:latin typeface="Arial"/>
                <a:cs typeface="Arial"/>
              </a:rPr>
              <a:t>AND </a:t>
            </a:r>
            <a:r>
              <a:rPr lang="en-US" sz="1850" b="1" spc="10" dirty="0">
                <a:solidFill>
                  <a:srgbClr val="990000"/>
                </a:solidFill>
                <a:latin typeface="Arial"/>
                <a:cs typeface="Arial"/>
              </a:rPr>
              <a:t>S</a:t>
            </a:r>
            <a:r>
              <a:rPr lang="en-US" sz="1300" b="1" spc="10" dirty="0">
                <a:solidFill>
                  <a:srgbClr val="990000"/>
                </a:solidFill>
                <a:latin typeface="Arial"/>
                <a:cs typeface="Arial"/>
              </a:rPr>
              <a:t>UMA</a:t>
            </a:r>
            <a:r>
              <a:rPr sz="1300" b="1" spc="10" dirty="0">
                <a:solidFill>
                  <a:srgbClr val="990000"/>
                </a:solidFill>
                <a:latin typeface="Arial"/>
                <a:cs typeface="Arial"/>
              </a:rPr>
              <a:t> </a:t>
            </a:r>
            <a:r>
              <a:rPr lang="en-US" sz="1850" b="1" spc="10" dirty="0">
                <a:solidFill>
                  <a:srgbClr val="990000"/>
                </a:solidFill>
                <a:latin typeface="Arial"/>
                <a:cs typeface="Arial"/>
              </a:rPr>
              <a:t>S</a:t>
            </a:r>
            <a:r>
              <a:rPr lang="en-US" sz="1300" b="1" spc="10" dirty="0">
                <a:solidFill>
                  <a:srgbClr val="990000"/>
                </a:solidFill>
                <a:latin typeface="Arial"/>
                <a:cs typeface="Arial"/>
              </a:rPr>
              <a:t>OMASEKHAREN</a:t>
            </a:r>
            <a:endParaRPr sz="1300" dirty="0">
              <a:latin typeface="Arial"/>
              <a:cs typeface="Arial"/>
            </a:endParaRPr>
          </a:p>
          <a:p>
            <a:pPr algn="ctr">
              <a:lnSpc>
                <a:spcPct val="100000"/>
              </a:lnSpc>
              <a:spcBef>
                <a:spcPts val="280"/>
              </a:spcBef>
            </a:pPr>
            <a:r>
              <a:rPr sz="1550" b="1" i="1" spc="5" dirty="0">
                <a:solidFill>
                  <a:srgbClr val="990000"/>
                </a:solidFill>
                <a:latin typeface="Arial"/>
                <a:cs typeface="Arial"/>
              </a:rPr>
              <a:t>School of Theoretical and Applied Science, Ramapo College of </a:t>
            </a:r>
            <a:r>
              <a:rPr sz="1550" b="1" i="1" spc="10" dirty="0">
                <a:solidFill>
                  <a:srgbClr val="990000"/>
                </a:solidFill>
                <a:latin typeface="Arial"/>
                <a:cs typeface="Arial"/>
              </a:rPr>
              <a:t>New </a:t>
            </a:r>
            <a:r>
              <a:rPr sz="1550" b="1" i="1" spc="-5" dirty="0">
                <a:solidFill>
                  <a:srgbClr val="990000"/>
                </a:solidFill>
                <a:latin typeface="Arial"/>
                <a:cs typeface="Arial"/>
              </a:rPr>
              <a:t>Jersey, </a:t>
            </a:r>
            <a:r>
              <a:rPr sz="1550" b="1" i="1" spc="10" dirty="0">
                <a:solidFill>
                  <a:srgbClr val="990000"/>
                </a:solidFill>
                <a:latin typeface="Arial"/>
                <a:cs typeface="Arial"/>
              </a:rPr>
              <a:t>Mahwah, </a:t>
            </a:r>
            <a:r>
              <a:rPr sz="1550" b="1" i="1" spc="5" dirty="0">
                <a:solidFill>
                  <a:srgbClr val="990000"/>
                </a:solidFill>
                <a:latin typeface="Arial"/>
                <a:cs typeface="Arial"/>
              </a:rPr>
              <a:t>NJ,</a:t>
            </a:r>
            <a:r>
              <a:rPr sz="1550" b="1" i="1" spc="-155" dirty="0">
                <a:solidFill>
                  <a:srgbClr val="990000"/>
                </a:solidFill>
                <a:latin typeface="Arial"/>
                <a:cs typeface="Arial"/>
              </a:rPr>
              <a:t> </a:t>
            </a:r>
            <a:r>
              <a:rPr sz="1550" b="1" i="1" spc="5" dirty="0">
                <a:solidFill>
                  <a:srgbClr val="990000"/>
                </a:solidFill>
                <a:latin typeface="Arial"/>
                <a:cs typeface="Arial"/>
              </a:rPr>
              <a:t>U.S.A.</a:t>
            </a:r>
            <a:endParaRPr sz="1550" dirty="0">
              <a:latin typeface="Arial"/>
              <a:cs typeface="Arial"/>
            </a:endParaRPr>
          </a:p>
        </p:txBody>
      </p:sp>
      <p:sp>
        <p:nvSpPr>
          <p:cNvPr id="89" name="object 39">
            <a:extLst>
              <a:ext uri="{FF2B5EF4-FFF2-40B4-BE49-F238E27FC236}">
                <a16:creationId xmlns:a16="http://schemas.microsoft.com/office/drawing/2014/main" id="{91D64EE0-352E-0D4F-831D-BB5E2447101D}"/>
              </a:ext>
            </a:extLst>
          </p:cNvPr>
          <p:cNvSpPr txBox="1"/>
          <p:nvPr/>
        </p:nvSpPr>
        <p:spPr>
          <a:xfrm>
            <a:off x="16871097" y="10692972"/>
            <a:ext cx="2674804" cy="1029128"/>
          </a:xfrm>
          <a:prstGeom prst="rect">
            <a:avLst/>
          </a:prstGeom>
        </p:spPr>
        <p:txBody>
          <a:bodyPr vert="horz" wrap="square" lIns="0" tIns="13335" rIns="0" bIns="0" rtlCol="0">
            <a:spAutoFit/>
          </a:bodyPr>
          <a:lstStyle/>
          <a:p>
            <a:pPr>
              <a:lnSpc>
                <a:spcPct val="100000"/>
              </a:lnSpc>
              <a:spcBef>
                <a:spcPts val="105"/>
              </a:spcBef>
            </a:pPr>
            <a:r>
              <a:rPr sz="1100" dirty="0">
                <a:latin typeface="Arial"/>
                <a:cs typeface="Arial"/>
              </a:rPr>
              <a:t>1% </a:t>
            </a:r>
            <a:r>
              <a:rPr lang="en-US" sz="1100" spc="-5" dirty="0">
                <a:latin typeface="Arial"/>
                <a:cs typeface="Arial"/>
              </a:rPr>
              <a:t>A</a:t>
            </a:r>
            <a:r>
              <a:rPr sz="1100" spc="-5" dirty="0">
                <a:latin typeface="Arial"/>
                <a:cs typeface="Arial"/>
              </a:rPr>
              <a:t>garose</a:t>
            </a:r>
            <a:r>
              <a:rPr sz="1100" spc="-20" dirty="0">
                <a:latin typeface="Arial"/>
                <a:cs typeface="Arial"/>
              </a:rPr>
              <a:t> </a:t>
            </a:r>
            <a:r>
              <a:rPr sz="1100" spc="-5" dirty="0">
                <a:latin typeface="Arial"/>
                <a:cs typeface="Arial"/>
              </a:rPr>
              <a:t>gel</a:t>
            </a:r>
            <a:r>
              <a:rPr lang="en-US" sz="1100" spc="-5" dirty="0">
                <a:latin typeface="Arial"/>
                <a:cs typeface="Arial"/>
              </a:rPr>
              <a:t> </a:t>
            </a:r>
            <a:r>
              <a:rPr sz="1100" dirty="0">
                <a:latin typeface="Arial"/>
                <a:cs typeface="Arial"/>
              </a:rPr>
              <a:t>showing </a:t>
            </a:r>
            <a:r>
              <a:rPr sz="1100" spc="-5" dirty="0">
                <a:latin typeface="Arial"/>
                <a:cs typeface="Arial"/>
              </a:rPr>
              <a:t>well</a:t>
            </a:r>
            <a:r>
              <a:rPr lang="en-US" sz="1100" spc="-5" dirty="0">
                <a:latin typeface="Arial"/>
                <a:cs typeface="Arial"/>
              </a:rPr>
              <a:t> 2 with a faint band of amplified NKCC1 cDNA and well 6 with amplified ABCA12 cDNA from RNA extracted from –TM4 mouse cell line. </a:t>
            </a:r>
            <a:r>
              <a:rPr sz="1100" spc="-5" dirty="0">
                <a:latin typeface="Arial"/>
                <a:cs typeface="Arial"/>
              </a:rPr>
              <a:t>Well </a:t>
            </a:r>
            <a:r>
              <a:rPr lang="en-US" sz="1100" spc="-5" dirty="0">
                <a:latin typeface="Arial"/>
                <a:cs typeface="Arial"/>
              </a:rPr>
              <a:t>1</a:t>
            </a:r>
            <a:r>
              <a:rPr sz="1100" dirty="0">
                <a:latin typeface="Arial"/>
                <a:cs typeface="Arial"/>
              </a:rPr>
              <a:t>  contains </a:t>
            </a:r>
            <a:r>
              <a:rPr lang="en-US" sz="1100" spc="-5" dirty="0">
                <a:latin typeface="Arial"/>
                <a:cs typeface="Arial"/>
              </a:rPr>
              <a:t>size markers (NEB 100 bp ladder)</a:t>
            </a:r>
            <a:endParaRPr sz="1100" dirty="0">
              <a:latin typeface="Arial"/>
              <a:cs typeface="Arial"/>
            </a:endParaRPr>
          </a:p>
        </p:txBody>
      </p:sp>
      <p:sp>
        <p:nvSpPr>
          <p:cNvPr id="11" name="object 11"/>
          <p:cNvSpPr txBox="1"/>
          <p:nvPr/>
        </p:nvSpPr>
        <p:spPr>
          <a:xfrm>
            <a:off x="11263846" y="7702742"/>
            <a:ext cx="8570643" cy="4247958"/>
          </a:xfrm>
          <a:prstGeom prst="rect">
            <a:avLst/>
          </a:prstGeom>
          <a:ln w="6232">
            <a:solidFill>
              <a:srgbClr val="000000"/>
            </a:solidFill>
          </a:ln>
        </p:spPr>
        <p:txBody>
          <a:bodyPr vert="horz" wrap="square" lIns="0" tIns="114935" rIns="0" bIns="0" rtlCol="0">
            <a:spAutoFit/>
          </a:bodyPr>
          <a:lstStyle/>
          <a:p>
            <a:pPr marL="88900">
              <a:lnSpc>
                <a:spcPct val="100000"/>
              </a:lnSpc>
              <a:spcBef>
                <a:spcPts val="905"/>
              </a:spcBef>
            </a:pPr>
            <a:endParaRPr lang="en-US" sz="1550" b="1" u="heavy" spc="5" dirty="0">
              <a:solidFill>
                <a:srgbClr val="990000"/>
              </a:solidFill>
              <a:uFill>
                <a:solidFill>
                  <a:srgbClr val="990000"/>
                </a:solidFill>
              </a:uFill>
              <a:latin typeface="Arial"/>
              <a:cs typeface="Arial"/>
            </a:endParaRPr>
          </a:p>
          <a:p>
            <a:pPr marL="260350" indent="-171450">
              <a:lnSpc>
                <a:spcPct val="100000"/>
              </a:lnSpc>
              <a:spcBef>
                <a:spcPts val="905"/>
              </a:spcBef>
              <a:buFont typeface="Arial" panose="020B0604020202020204" pitchFamily="34" charset="0"/>
              <a:buChar char="•"/>
            </a:pPr>
            <a:endParaRPr lang="en-US" sz="1550" b="1" u="heavy" spc="5" dirty="0">
              <a:solidFill>
                <a:srgbClr val="990000"/>
              </a:solidFill>
              <a:uFill>
                <a:solidFill>
                  <a:srgbClr val="990000"/>
                </a:solidFill>
              </a:uFill>
              <a:latin typeface="Arial"/>
              <a:cs typeface="Arial"/>
            </a:endParaRPr>
          </a:p>
          <a:p>
            <a:pPr marL="260350" indent="-171450">
              <a:lnSpc>
                <a:spcPct val="100000"/>
              </a:lnSpc>
              <a:spcBef>
                <a:spcPts val="905"/>
              </a:spcBef>
              <a:buFont typeface="Arial" panose="020B0604020202020204" pitchFamily="34" charset="0"/>
              <a:buChar char="•"/>
            </a:pPr>
            <a:endParaRPr lang="en-US" sz="1550" b="1" u="heavy" spc="5" dirty="0">
              <a:solidFill>
                <a:srgbClr val="990000"/>
              </a:solidFill>
              <a:uFill>
                <a:solidFill>
                  <a:srgbClr val="990000"/>
                </a:solidFill>
              </a:uFill>
              <a:latin typeface="Arial"/>
              <a:cs typeface="Arial"/>
            </a:endParaRPr>
          </a:p>
          <a:p>
            <a:pPr marL="88900">
              <a:lnSpc>
                <a:spcPct val="100000"/>
              </a:lnSpc>
              <a:spcBef>
                <a:spcPts val="905"/>
              </a:spcBef>
            </a:pPr>
            <a:endParaRPr lang="en-US" sz="1550" b="1" u="heavy" spc="5" dirty="0">
              <a:solidFill>
                <a:srgbClr val="990000"/>
              </a:solidFill>
              <a:uFill>
                <a:solidFill>
                  <a:srgbClr val="990000"/>
                </a:solidFill>
              </a:uFill>
              <a:latin typeface="Arial"/>
              <a:cs typeface="Arial"/>
            </a:endParaRPr>
          </a:p>
          <a:p>
            <a:pPr marL="88900">
              <a:lnSpc>
                <a:spcPct val="100000"/>
              </a:lnSpc>
              <a:spcBef>
                <a:spcPts val="905"/>
              </a:spcBef>
            </a:pPr>
            <a:endParaRPr lang="en-US" sz="1550" b="1" u="heavy" spc="5" dirty="0">
              <a:solidFill>
                <a:srgbClr val="990000"/>
              </a:solidFill>
              <a:uFill>
                <a:solidFill>
                  <a:srgbClr val="990000"/>
                </a:solidFill>
              </a:uFill>
              <a:latin typeface="Arial"/>
              <a:cs typeface="Arial"/>
            </a:endParaRPr>
          </a:p>
          <a:p>
            <a:pPr marL="260350" indent="-171450">
              <a:lnSpc>
                <a:spcPct val="100000"/>
              </a:lnSpc>
              <a:spcBef>
                <a:spcPts val="905"/>
              </a:spcBef>
              <a:buFont typeface="Arial" panose="020B0604020202020204" pitchFamily="34" charset="0"/>
              <a:buChar char="•"/>
            </a:pPr>
            <a:endParaRPr lang="en-US" sz="1550" b="1" u="heavy" spc="5" dirty="0">
              <a:solidFill>
                <a:srgbClr val="990000"/>
              </a:solidFill>
              <a:uFill>
                <a:solidFill>
                  <a:srgbClr val="990000"/>
                </a:solidFill>
              </a:uFill>
              <a:latin typeface="Arial"/>
              <a:cs typeface="Arial"/>
            </a:endParaRPr>
          </a:p>
          <a:p>
            <a:pPr marL="260350" indent="-171450">
              <a:lnSpc>
                <a:spcPct val="100000"/>
              </a:lnSpc>
              <a:spcBef>
                <a:spcPts val="905"/>
              </a:spcBef>
              <a:buFont typeface="Arial" panose="020B0604020202020204" pitchFamily="34" charset="0"/>
              <a:buChar char="•"/>
            </a:pPr>
            <a:endParaRPr lang="en-US" sz="1550" b="1" u="heavy" spc="5" dirty="0">
              <a:solidFill>
                <a:srgbClr val="990000"/>
              </a:solidFill>
              <a:uFill>
                <a:solidFill>
                  <a:srgbClr val="990000"/>
                </a:solidFill>
              </a:uFill>
              <a:latin typeface="Arial"/>
              <a:cs typeface="Arial"/>
            </a:endParaRPr>
          </a:p>
          <a:p>
            <a:pPr marL="88900">
              <a:lnSpc>
                <a:spcPct val="100000"/>
              </a:lnSpc>
              <a:spcBef>
                <a:spcPts val="905"/>
              </a:spcBef>
            </a:pPr>
            <a:endParaRPr lang="en-US" sz="1550" b="1" u="heavy" spc="5" dirty="0">
              <a:solidFill>
                <a:srgbClr val="990000"/>
              </a:solidFill>
              <a:uFill>
                <a:solidFill>
                  <a:srgbClr val="990000"/>
                </a:solidFill>
              </a:uFill>
              <a:latin typeface="Arial"/>
              <a:cs typeface="Arial"/>
            </a:endParaRPr>
          </a:p>
          <a:p>
            <a:pPr marL="260350" indent="-171450">
              <a:lnSpc>
                <a:spcPct val="100000"/>
              </a:lnSpc>
              <a:spcBef>
                <a:spcPts val="905"/>
              </a:spcBef>
              <a:buFont typeface="Arial" panose="020B0604020202020204" pitchFamily="34" charset="0"/>
              <a:buChar char="•"/>
            </a:pPr>
            <a:endParaRPr lang="en-US" sz="1550" b="1" u="heavy" spc="5" dirty="0">
              <a:solidFill>
                <a:srgbClr val="990000"/>
              </a:solidFill>
              <a:uFill>
                <a:solidFill>
                  <a:srgbClr val="990000"/>
                </a:solidFill>
              </a:uFill>
              <a:latin typeface="Arial"/>
              <a:cs typeface="Arial"/>
            </a:endParaRPr>
          </a:p>
          <a:p>
            <a:pPr marL="260350" indent="-171450">
              <a:lnSpc>
                <a:spcPct val="100000"/>
              </a:lnSpc>
              <a:spcBef>
                <a:spcPts val="905"/>
              </a:spcBef>
              <a:buFont typeface="Arial" panose="020B0604020202020204" pitchFamily="34" charset="0"/>
              <a:buChar char="•"/>
            </a:pPr>
            <a:endParaRPr lang="en-US" sz="1550" b="1" u="heavy" spc="5" dirty="0">
              <a:solidFill>
                <a:srgbClr val="990000"/>
              </a:solidFill>
              <a:uFill>
                <a:solidFill>
                  <a:srgbClr val="990000"/>
                </a:solidFill>
              </a:uFill>
              <a:latin typeface="Arial"/>
              <a:cs typeface="Arial"/>
            </a:endParaRPr>
          </a:p>
          <a:p>
            <a:pPr marL="260350" indent="-171450">
              <a:lnSpc>
                <a:spcPct val="100000"/>
              </a:lnSpc>
              <a:spcBef>
                <a:spcPts val="905"/>
              </a:spcBef>
              <a:buFont typeface="Arial" panose="020B0604020202020204" pitchFamily="34" charset="0"/>
              <a:buChar char="•"/>
            </a:pPr>
            <a:endParaRPr lang="en-US" sz="1550" b="1" u="heavy" spc="5" dirty="0">
              <a:solidFill>
                <a:srgbClr val="990000"/>
              </a:solidFill>
              <a:uFill>
                <a:solidFill>
                  <a:srgbClr val="990000"/>
                </a:solidFill>
              </a:uFill>
              <a:latin typeface="Arial"/>
              <a:cs typeface="Arial"/>
            </a:endParaRPr>
          </a:p>
          <a:p>
            <a:pPr marL="260350" indent="-171450">
              <a:lnSpc>
                <a:spcPct val="100000"/>
              </a:lnSpc>
              <a:spcBef>
                <a:spcPts val="905"/>
              </a:spcBef>
              <a:buFont typeface="Arial" panose="020B0604020202020204" pitchFamily="34" charset="0"/>
              <a:buChar char="•"/>
            </a:pPr>
            <a:endParaRPr lang="en-US" sz="1550" b="1" u="heavy" spc="5" dirty="0">
              <a:solidFill>
                <a:srgbClr val="990000"/>
              </a:solidFill>
              <a:uFill>
                <a:solidFill>
                  <a:srgbClr val="990000"/>
                </a:solidFill>
              </a:uFill>
              <a:latin typeface="Arial"/>
              <a:cs typeface="Arial"/>
            </a:endParaRPr>
          </a:p>
        </p:txBody>
      </p:sp>
      <p:sp>
        <p:nvSpPr>
          <p:cNvPr id="17" name="TextBox 16">
            <a:extLst>
              <a:ext uri="{FF2B5EF4-FFF2-40B4-BE49-F238E27FC236}">
                <a16:creationId xmlns:a16="http://schemas.microsoft.com/office/drawing/2014/main" id="{CE9C1183-AA1B-AB49-A946-5608D28D43CD}"/>
              </a:ext>
            </a:extLst>
          </p:cNvPr>
          <p:cNvSpPr txBox="1"/>
          <p:nvPr/>
        </p:nvSpPr>
        <p:spPr>
          <a:xfrm>
            <a:off x="11350086" y="7672216"/>
            <a:ext cx="5351858" cy="4539704"/>
          </a:xfrm>
          <a:prstGeom prst="rect">
            <a:avLst/>
          </a:prstGeom>
          <a:noFill/>
        </p:spPr>
        <p:txBody>
          <a:bodyPr wrap="square" rtlCol="0">
            <a:spAutoFit/>
          </a:bodyPr>
          <a:lstStyle/>
          <a:p>
            <a:endParaRPr lang="en-US" sz="1100" b="1" u="sng" dirty="0">
              <a:solidFill>
                <a:srgbClr val="C00000"/>
              </a:solidFill>
            </a:endParaRPr>
          </a:p>
          <a:p>
            <a:r>
              <a:rPr lang="en-US" sz="1550" b="1" u="heavy" spc="5" dirty="0">
                <a:solidFill>
                  <a:srgbClr val="990000"/>
                </a:solidFill>
                <a:uFill>
                  <a:solidFill>
                    <a:srgbClr val="990000"/>
                  </a:solidFill>
                </a:uFill>
                <a:latin typeface="Arial"/>
                <a:cs typeface="Arial"/>
              </a:rPr>
              <a:t>Initial Results: </a:t>
            </a:r>
          </a:p>
          <a:p>
            <a:endParaRPr lang="en-US" sz="1550" b="1" u="heavy" spc="5" dirty="0">
              <a:solidFill>
                <a:srgbClr val="990000"/>
              </a:solidFill>
              <a:uFill>
                <a:solidFill>
                  <a:srgbClr val="990000"/>
                </a:solidFill>
              </a:uFill>
              <a:latin typeface="Arial"/>
              <a:cs typeface="Arial"/>
            </a:endParaRPr>
          </a:p>
          <a:p>
            <a:r>
              <a:rPr lang="en-US" sz="1100" dirty="0">
                <a:latin typeface="Arial" panose="020B0604020202020204" pitchFamily="34" charset="0"/>
                <a:cs typeface="Arial" panose="020B0604020202020204" pitchFamily="34" charset="0"/>
              </a:rPr>
              <a:t>RT-PCR amplicons were run on a 1% agarose gel as shown in the gel image. We conducted RT-PCR for NKCC1, ABCA12 and GAPDH. We obtained a transcript only in the case of the NKCC1 lane.  A challenge we encountered is the amplicon sizes for GAPDH and NKCC1, based on primers we used were much smaller than ABCA12 and most likely ran out of the gel.  This was our first attempt and overshot the time for running the gel slightly. We ran out of time (due to the current pandemic) to run another attempt.</a:t>
            </a:r>
          </a:p>
          <a:p>
            <a:endParaRPr lang="en-US" sz="1550" b="1" u="heavy" spc="5" dirty="0">
              <a:solidFill>
                <a:srgbClr val="990000"/>
              </a:solidFill>
              <a:uFill>
                <a:solidFill>
                  <a:srgbClr val="990000"/>
                </a:solidFill>
              </a:uFill>
              <a:latin typeface="Arial"/>
              <a:cs typeface="Arial"/>
            </a:endParaRPr>
          </a:p>
          <a:p>
            <a:r>
              <a:rPr lang="en-US" sz="1550" b="1" u="heavy" spc="5" dirty="0">
                <a:solidFill>
                  <a:srgbClr val="990000"/>
                </a:solidFill>
                <a:uFill>
                  <a:solidFill>
                    <a:srgbClr val="990000"/>
                  </a:solidFill>
                </a:uFill>
                <a:latin typeface="Arial"/>
                <a:cs typeface="Arial"/>
              </a:rPr>
              <a:t>Next Steps: </a:t>
            </a:r>
          </a:p>
          <a:p>
            <a:endParaRPr lang="en-US" b="1" u="sng" dirty="0">
              <a:solidFill>
                <a:srgbClr val="C00000"/>
              </a:solidFill>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1) We will continue working on THE RT-PCR protocol for NKCC1, NBCe1, NHE1, ABCA12, CFTR and GAPDH.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2) Once we have established-PCR protocols for all the transporters , we intend to work on isolating primary Sertoli cells from Rats and study expression patterns in a primary cell line.</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3) Subsequently we will explore the effect of FSH and Testosterone on the expression of these transporters.</a:t>
            </a:r>
          </a:p>
          <a:p>
            <a:endParaRPr lang="en-US" sz="1100" dirty="0">
              <a:latin typeface="Arial" panose="020B0604020202020204" pitchFamily="34" charset="0"/>
              <a:cs typeface="Arial" panose="020B0604020202020204" pitchFamily="34" charset="0"/>
            </a:endParaRPr>
          </a:p>
          <a:p>
            <a:endParaRPr lang="en-US" sz="1100" dirty="0"/>
          </a:p>
        </p:txBody>
      </p:sp>
      <p:grpSp>
        <p:nvGrpSpPr>
          <p:cNvPr id="19" name="Group 18">
            <a:extLst>
              <a:ext uri="{FF2B5EF4-FFF2-40B4-BE49-F238E27FC236}">
                <a16:creationId xmlns:a16="http://schemas.microsoft.com/office/drawing/2014/main" id="{4DFFF571-07BD-1B45-BEE4-2CCABF50A3DF}"/>
              </a:ext>
            </a:extLst>
          </p:cNvPr>
          <p:cNvGrpSpPr/>
          <p:nvPr/>
        </p:nvGrpSpPr>
        <p:grpSpPr>
          <a:xfrm>
            <a:off x="2736307" y="3949700"/>
            <a:ext cx="3025936" cy="1532941"/>
            <a:chOff x="784370" y="3873500"/>
            <a:chExt cx="3025936" cy="1532941"/>
          </a:xfrm>
        </p:grpSpPr>
        <p:pic>
          <p:nvPicPr>
            <p:cNvPr id="30" name="Picture 29">
              <a:extLst>
                <a:ext uri="{FF2B5EF4-FFF2-40B4-BE49-F238E27FC236}">
                  <a16:creationId xmlns:a16="http://schemas.microsoft.com/office/drawing/2014/main" id="{87305C6E-FB20-8649-86A1-2BFD54526721}"/>
                </a:ext>
              </a:extLst>
            </p:cNvPr>
            <p:cNvPicPr>
              <a:picLocks noChangeAspect="1"/>
            </p:cNvPicPr>
            <p:nvPr/>
          </p:nvPicPr>
          <p:blipFill rotWithShape="1">
            <a:blip r:embed="rId4"/>
            <a:srcRect l="9078" t="5960" r="16712"/>
            <a:stretch/>
          </p:blipFill>
          <p:spPr>
            <a:xfrm>
              <a:off x="2366581" y="4053990"/>
              <a:ext cx="1443725" cy="1265482"/>
            </a:xfrm>
            <a:prstGeom prst="rect">
              <a:avLst/>
            </a:prstGeom>
          </p:spPr>
        </p:pic>
        <p:grpSp>
          <p:nvGrpSpPr>
            <p:cNvPr id="15" name="Group 14">
              <a:extLst>
                <a:ext uri="{FF2B5EF4-FFF2-40B4-BE49-F238E27FC236}">
                  <a16:creationId xmlns:a16="http://schemas.microsoft.com/office/drawing/2014/main" id="{AE18FCE6-6AB4-274B-8E6D-9E5A1D6DB319}"/>
                </a:ext>
              </a:extLst>
            </p:cNvPr>
            <p:cNvGrpSpPr/>
            <p:nvPr/>
          </p:nvGrpSpPr>
          <p:grpSpPr>
            <a:xfrm>
              <a:off x="784370" y="3873500"/>
              <a:ext cx="1575555" cy="1532941"/>
              <a:chOff x="1651591" y="3557609"/>
              <a:chExt cx="2597424" cy="2399284"/>
            </a:xfrm>
          </p:grpSpPr>
          <p:pic>
            <p:nvPicPr>
              <p:cNvPr id="4" name="Picture 3">
                <a:extLst>
                  <a:ext uri="{FF2B5EF4-FFF2-40B4-BE49-F238E27FC236}">
                    <a16:creationId xmlns:a16="http://schemas.microsoft.com/office/drawing/2014/main" id="{6A197885-F3A0-914D-AF66-1E0B6DA084D3}"/>
                  </a:ext>
                </a:extLst>
              </p:cNvPr>
              <p:cNvPicPr>
                <a:picLocks noChangeAspect="1"/>
              </p:cNvPicPr>
              <p:nvPr/>
            </p:nvPicPr>
            <p:blipFill rotWithShape="1">
              <a:blip r:embed="rId5"/>
              <a:srcRect t="8434" r="37041" b="10463"/>
              <a:stretch/>
            </p:blipFill>
            <p:spPr>
              <a:xfrm>
                <a:off x="1651591" y="3557611"/>
                <a:ext cx="2597424" cy="2399282"/>
              </a:xfrm>
              <a:prstGeom prst="rect">
                <a:avLst/>
              </a:prstGeom>
            </p:spPr>
          </p:pic>
          <p:sp>
            <p:nvSpPr>
              <p:cNvPr id="14" name="Rectangle 13">
                <a:extLst>
                  <a:ext uri="{FF2B5EF4-FFF2-40B4-BE49-F238E27FC236}">
                    <a16:creationId xmlns:a16="http://schemas.microsoft.com/office/drawing/2014/main" id="{0F609356-BBB3-5340-AE4C-B7DD5954A9A5}"/>
                  </a:ext>
                </a:extLst>
              </p:cNvPr>
              <p:cNvSpPr/>
              <p:nvPr/>
            </p:nvSpPr>
            <p:spPr>
              <a:xfrm>
                <a:off x="1651591" y="3557610"/>
                <a:ext cx="856660" cy="5649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0" name="TextBox 19">
            <a:extLst>
              <a:ext uri="{FF2B5EF4-FFF2-40B4-BE49-F238E27FC236}">
                <a16:creationId xmlns:a16="http://schemas.microsoft.com/office/drawing/2014/main" id="{ABDCFF1E-CEFD-AA48-88D7-E268D3905B6F}"/>
              </a:ext>
            </a:extLst>
          </p:cNvPr>
          <p:cNvSpPr txBox="1"/>
          <p:nvPr/>
        </p:nvSpPr>
        <p:spPr>
          <a:xfrm>
            <a:off x="342883" y="2770472"/>
            <a:ext cx="5591422" cy="9741128"/>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Sertoli cells are epithelial cells that line the seminiferous tubules in the testes where they play a pivotal role in the development of viable mature sperm cells. The Sertoli cells provide the nutrients –carbohydrates, lipids, growth factors, signaling molecules and other vital nutrients for the spermatids. Sertoli cells also play a key role in maintaining the environment necessary for the developing sperm. They are responsible for generating the K+ rich fluid that carries the sperms in  the seminiferous tubules. Sertoli cells are tightly regulated by FSH and testosterone.</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Although there have been studies </a:t>
            </a:r>
          </a:p>
          <a:p>
            <a:r>
              <a:rPr lang="en-US" sz="1100" dirty="0">
                <a:latin typeface="Arial" panose="020B0604020202020204" pitchFamily="34" charset="0"/>
                <a:cs typeface="Arial" panose="020B0604020202020204" pitchFamily="34" charset="0"/>
              </a:rPr>
              <a:t>in exploring membrane transport </a:t>
            </a:r>
          </a:p>
          <a:p>
            <a:r>
              <a:rPr lang="en-US" sz="1100" dirty="0">
                <a:latin typeface="Arial" panose="020B0604020202020204" pitchFamily="34" charset="0"/>
                <a:cs typeface="Arial" panose="020B0604020202020204" pitchFamily="34" charset="0"/>
              </a:rPr>
              <a:t>in the Sertoli cells, the role of </a:t>
            </a:r>
          </a:p>
          <a:p>
            <a:r>
              <a:rPr lang="en-US" sz="1100" dirty="0">
                <a:latin typeface="Arial" panose="020B0604020202020204" pitchFamily="34" charset="0"/>
                <a:cs typeface="Arial" panose="020B0604020202020204" pitchFamily="34" charset="0"/>
              </a:rPr>
              <a:t>several key membrane transporters </a:t>
            </a:r>
          </a:p>
          <a:p>
            <a:r>
              <a:rPr lang="en-US" sz="1100" dirty="0">
                <a:latin typeface="Arial" panose="020B0604020202020204" pitchFamily="34" charset="0"/>
                <a:cs typeface="Arial" panose="020B0604020202020204" pitchFamily="34" charset="0"/>
              </a:rPr>
              <a:t>is poorly understood.  Studies </a:t>
            </a:r>
          </a:p>
          <a:p>
            <a:r>
              <a:rPr lang="en-US" sz="1100" dirty="0">
                <a:latin typeface="Arial" panose="020B0604020202020204" pitchFamily="34" charset="0"/>
                <a:cs typeface="Arial" panose="020B0604020202020204" pitchFamily="34" charset="0"/>
              </a:rPr>
              <a:t>have shown that mice deficient</a:t>
            </a:r>
          </a:p>
          <a:p>
            <a:r>
              <a:rPr lang="en-US" sz="1100" dirty="0">
                <a:latin typeface="Arial" panose="020B0604020202020204" pitchFamily="34" charset="0"/>
                <a:cs typeface="Arial" panose="020B0604020202020204" pitchFamily="34" charset="0"/>
              </a:rPr>
              <a:t>in NKCC1 (Sodium Potassium </a:t>
            </a:r>
          </a:p>
          <a:p>
            <a:r>
              <a:rPr lang="en-US" sz="1100" dirty="0">
                <a:latin typeface="Arial" panose="020B0604020202020204" pitchFamily="34" charset="0"/>
                <a:cs typeface="Arial" panose="020B0604020202020204" pitchFamily="34" charset="0"/>
              </a:rPr>
              <a:t>Chloride cotransport) have Sertoli </a:t>
            </a:r>
          </a:p>
          <a:p>
            <a:r>
              <a:rPr lang="en-US" sz="1100" dirty="0">
                <a:latin typeface="Arial" panose="020B0604020202020204" pitchFamily="34" charset="0"/>
                <a:cs typeface="Arial" panose="020B0604020202020204" pitchFamily="34" charset="0"/>
              </a:rPr>
              <a:t>cells with poor NKCC1 expression </a:t>
            </a:r>
          </a:p>
          <a:p>
            <a:r>
              <a:rPr lang="en-US" sz="1100" dirty="0">
                <a:latin typeface="Arial" panose="020B0604020202020204" pitchFamily="34" charset="0"/>
                <a:cs typeface="Arial" panose="020B0604020202020204" pitchFamily="34" charset="0"/>
              </a:rPr>
              <a:t>that fail to produce sperm. NKCC1 is a transporters ubiquitously expressed in secretory epithelia where it plays a critical role in fluid secretion and cell volume regulation. NBCe1 and NHE1 are other key transporters, which along with NKCC1, are important in maintaining electrolyte composition and pH. Lipid transport is crucial in Sertoli cells. So far, ABCA1 has been shown to have a role in maintaining cholesterol levels in Sertoli cells. However, there is evidence that glucosyl ceramide plays a crucial role in the cytoskeletal dynamics of Sertoli cells during spermatogenesis. ABCA12 is responsible for glucosyl ceramide transport within the cell and it is expressed in the testes.  </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 long-term goal is to understand the relative expression patterns and the role of NKCC1, NHE1, NBCe1, and the ceramide transporter ABCA12. Once we have a definite understanding of expression patterns both at the RNA and protein level, we will explore how hormones FSH and Testosterone impact the expression and function of these proteins. We will also explore if these transporters especially, NKCC1, NHE1 and possibly ABCA12, are involved in cytoskeletal changes in Sertoli cells during spermatogenesis. Ultimately, we will elucidate the signaling pathway mechanisms involved in coordinating the function of these transporters during spermatogenesis.</a:t>
            </a:r>
            <a:endParaRPr lang="en-US" sz="1100" b="1" u="heavy" dirty="0">
              <a:solidFill>
                <a:srgbClr val="990000"/>
              </a:solidFill>
              <a:uFill>
                <a:solidFill>
                  <a:srgbClr val="990000"/>
                </a:solidFill>
              </a:uFill>
              <a:latin typeface="Arial" panose="020B0604020202020204" pitchFamily="34" charset="0"/>
              <a:cs typeface="Arial" panose="020B0604020202020204" pitchFamily="34" charset="0"/>
            </a:endParaRPr>
          </a:p>
        </p:txBody>
      </p:sp>
      <p:pic>
        <p:nvPicPr>
          <p:cNvPr id="1034" name="Picture 1033" descr="A screenshot of a computer&#10;&#10;Description automatically generated">
            <a:extLst>
              <a:ext uri="{FF2B5EF4-FFF2-40B4-BE49-F238E27FC236}">
                <a16:creationId xmlns:a16="http://schemas.microsoft.com/office/drawing/2014/main" id="{768A4B00-5078-E645-9057-769250593E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064916" y="7932243"/>
            <a:ext cx="2705819" cy="2685282"/>
          </a:xfrm>
          <a:prstGeom prst="rect">
            <a:avLst/>
          </a:prstGeom>
        </p:spPr>
      </p:pic>
      <p:grpSp>
        <p:nvGrpSpPr>
          <p:cNvPr id="243" name="Group 242">
            <a:extLst>
              <a:ext uri="{FF2B5EF4-FFF2-40B4-BE49-F238E27FC236}">
                <a16:creationId xmlns:a16="http://schemas.microsoft.com/office/drawing/2014/main" id="{871E4D8B-0E2E-6A4A-8236-8883186E302D}"/>
              </a:ext>
            </a:extLst>
          </p:cNvPr>
          <p:cNvGrpSpPr/>
          <p:nvPr/>
        </p:nvGrpSpPr>
        <p:grpSpPr>
          <a:xfrm>
            <a:off x="756091" y="7129490"/>
            <a:ext cx="4263404" cy="3526787"/>
            <a:chOff x="1165442" y="8518938"/>
            <a:chExt cx="3442474" cy="2976757"/>
          </a:xfrm>
        </p:grpSpPr>
        <p:grpSp>
          <p:nvGrpSpPr>
            <p:cNvPr id="244" name="Group 243">
              <a:extLst>
                <a:ext uri="{FF2B5EF4-FFF2-40B4-BE49-F238E27FC236}">
                  <a16:creationId xmlns:a16="http://schemas.microsoft.com/office/drawing/2014/main" id="{15FD201E-B9A5-9948-B4AB-922DD2C1A604}"/>
                </a:ext>
              </a:extLst>
            </p:cNvPr>
            <p:cNvGrpSpPr/>
            <p:nvPr/>
          </p:nvGrpSpPr>
          <p:grpSpPr>
            <a:xfrm>
              <a:off x="1203933" y="8518938"/>
              <a:ext cx="3403983" cy="2976757"/>
              <a:chOff x="9316455" y="5261664"/>
              <a:chExt cx="4141645" cy="3651525"/>
            </a:xfrm>
          </p:grpSpPr>
          <p:sp>
            <p:nvSpPr>
              <p:cNvPr id="246" name="Rectangle: Rounded Corners 92">
                <a:extLst>
                  <a:ext uri="{FF2B5EF4-FFF2-40B4-BE49-F238E27FC236}">
                    <a16:creationId xmlns:a16="http://schemas.microsoft.com/office/drawing/2014/main" id="{51DB3E1D-A001-C44B-9E7A-90CD8EFFB344}"/>
                  </a:ext>
                </a:extLst>
              </p:cNvPr>
              <p:cNvSpPr/>
              <p:nvPr/>
            </p:nvSpPr>
            <p:spPr>
              <a:xfrm>
                <a:off x="9316455" y="5742623"/>
                <a:ext cx="4141645" cy="251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TextBox 114">
                <a:extLst>
                  <a:ext uri="{FF2B5EF4-FFF2-40B4-BE49-F238E27FC236}">
                    <a16:creationId xmlns:a16="http://schemas.microsoft.com/office/drawing/2014/main" id="{96DD67C1-1C69-4945-9F24-B45B9F9E05C3}"/>
                  </a:ext>
                </a:extLst>
              </p:cNvPr>
              <p:cNvSpPr txBox="1"/>
              <p:nvPr/>
            </p:nvSpPr>
            <p:spPr>
              <a:xfrm>
                <a:off x="10200010" y="6126936"/>
                <a:ext cx="1012654" cy="302714"/>
              </a:xfrm>
              <a:prstGeom prst="rect">
                <a:avLst/>
              </a:prstGeom>
              <a:noFill/>
            </p:spPr>
            <p:txBody>
              <a:bodyPr wrap="square" rtlCol="0">
                <a:spAutoFit/>
              </a:bodyPr>
              <a:lstStyle/>
              <a:p>
                <a:pPr marL="0" marR="0">
                  <a:spcBef>
                    <a:spcPts val="0"/>
                  </a:spcBef>
                  <a:spcAft>
                    <a:spcPts val="0"/>
                  </a:spcAft>
                </a:pPr>
                <a:r>
                  <a:rPr lang="en-US" sz="1100" dirty="0">
                    <a:latin typeface="Calibri" panose="020F0502020204030204" pitchFamily="34" charset="0"/>
                    <a:ea typeface="Calibri" panose="020F0502020204030204" pitchFamily="34" charset="0"/>
                    <a:cs typeface="Arial" panose="020B0604020202020204" pitchFamily="34" charset="0"/>
                  </a:rPr>
                  <a:t>Cholesterol</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48" name="Oval 247">
                <a:extLst>
                  <a:ext uri="{FF2B5EF4-FFF2-40B4-BE49-F238E27FC236}">
                    <a16:creationId xmlns:a16="http://schemas.microsoft.com/office/drawing/2014/main" id="{C3DC434E-94E8-154C-B0D9-58DFDABAE8FA}"/>
                  </a:ext>
                </a:extLst>
              </p:cNvPr>
              <p:cNvSpPr/>
              <p:nvPr/>
            </p:nvSpPr>
            <p:spPr>
              <a:xfrm>
                <a:off x="11263312" y="5522911"/>
                <a:ext cx="215265" cy="472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49" name="Straight Arrow Connector 248">
                <a:extLst>
                  <a:ext uri="{FF2B5EF4-FFF2-40B4-BE49-F238E27FC236}">
                    <a16:creationId xmlns:a16="http://schemas.microsoft.com/office/drawing/2014/main" id="{79C1CEE0-B4C8-F84D-B846-1D7813AD2FCA}"/>
                  </a:ext>
                </a:extLst>
              </p:cNvPr>
              <p:cNvCxnSpPr>
                <a:cxnSpLocks/>
              </p:cNvCxnSpPr>
              <p:nvPr/>
            </p:nvCxnSpPr>
            <p:spPr>
              <a:xfrm flipV="1">
                <a:off x="11330747" y="5399254"/>
                <a:ext cx="0" cy="892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0" name="Straight Arrow Connector 249">
                <a:extLst>
                  <a:ext uri="{FF2B5EF4-FFF2-40B4-BE49-F238E27FC236}">
                    <a16:creationId xmlns:a16="http://schemas.microsoft.com/office/drawing/2014/main" id="{C781CEA7-29AE-D94E-81D2-A881B1A0EDBA}"/>
                  </a:ext>
                </a:extLst>
              </p:cNvPr>
              <p:cNvCxnSpPr>
                <a:cxnSpLocks/>
              </p:cNvCxnSpPr>
              <p:nvPr/>
            </p:nvCxnSpPr>
            <p:spPr>
              <a:xfrm>
                <a:off x="11415712" y="5425122"/>
                <a:ext cx="0" cy="9086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1" name="TextBox 111">
                <a:extLst>
                  <a:ext uri="{FF2B5EF4-FFF2-40B4-BE49-F238E27FC236}">
                    <a16:creationId xmlns:a16="http://schemas.microsoft.com/office/drawing/2014/main" id="{E9226893-6C9D-8B4D-8F43-6410D5586157}"/>
                  </a:ext>
                </a:extLst>
              </p:cNvPr>
              <p:cNvSpPr txBox="1"/>
              <p:nvPr/>
            </p:nvSpPr>
            <p:spPr>
              <a:xfrm>
                <a:off x="11147758" y="6275546"/>
                <a:ext cx="463550" cy="306070"/>
              </a:xfrm>
              <a:prstGeom prst="rect">
                <a:avLst/>
              </a:prstGeom>
              <a:noFill/>
            </p:spPr>
            <p:txBody>
              <a:bodyPr wrap="square" rtlCol="0">
                <a:spAutoFit/>
              </a:bodyPr>
              <a:lstStyle/>
              <a:p>
                <a:pPr marL="0" marR="0">
                  <a:spcBef>
                    <a:spcPts val="0"/>
                  </a:spcBef>
                  <a:spcAft>
                    <a:spcPts val="0"/>
                  </a:spcAft>
                </a:pPr>
                <a:r>
                  <a:rPr lang="en-US" sz="11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H</a:t>
                </a:r>
                <a:r>
                  <a:rPr lang="en-US" sz="1100" kern="1200" baseline="30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52" name="TextBox 112">
                <a:extLst>
                  <a:ext uri="{FF2B5EF4-FFF2-40B4-BE49-F238E27FC236}">
                    <a16:creationId xmlns:a16="http://schemas.microsoft.com/office/drawing/2014/main" id="{64C2C524-DCE1-224F-9688-CEFD1A76EE2A}"/>
                  </a:ext>
                </a:extLst>
              </p:cNvPr>
              <p:cNvSpPr txBox="1"/>
              <p:nvPr/>
            </p:nvSpPr>
            <p:spPr>
              <a:xfrm>
                <a:off x="11333160" y="6261585"/>
                <a:ext cx="504275" cy="320911"/>
              </a:xfrm>
              <a:prstGeom prst="rect">
                <a:avLst/>
              </a:prstGeom>
              <a:noFill/>
            </p:spPr>
            <p:txBody>
              <a:bodyPr wrap="square" rtlCol="0">
                <a:spAutoFit/>
              </a:bodyPr>
              <a:lstStyle/>
              <a:p>
                <a:pPr marL="0" marR="0">
                  <a:spcBef>
                    <a:spcPts val="0"/>
                  </a:spcBef>
                  <a:spcAft>
                    <a:spcPts val="0"/>
                  </a:spcAft>
                </a:pPr>
                <a:r>
                  <a:rPr lang="en-US" sz="11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Na</a:t>
                </a:r>
                <a:r>
                  <a:rPr lang="en-US" sz="1100" kern="1200" baseline="30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53" name="Oval 252">
                <a:extLst>
                  <a:ext uri="{FF2B5EF4-FFF2-40B4-BE49-F238E27FC236}">
                    <a16:creationId xmlns:a16="http://schemas.microsoft.com/office/drawing/2014/main" id="{1470FC04-3034-4746-B94E-2311E3B2BF39}"/>
                  </a:ext>
                </a:extLst>
              </p:cNvPr>
              <p:cNvSpPr/>
              <p:nvPr/>
            </p:nvSpPr>
            <p:spPr>
              <a:xfrm>
                <a:off x="11118243" y="7937500"/>
                <a:ext cx="215265" cy="472440"/>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4" name="TextBox 80">
                <a:extLst>
                  <a:ext uri="{FF2B5EF4-FFF2-40B4-BE49-F238E27FC236}">
                    <a16:creationId xmlns:a16="http://schemas.microsoft.com/office/drawing/2014/main" id="{65C616EF-28AC-614D-9DBB-A5E23CB7F739}"/>
                  </a:ext>
                </a:extLst>
              </p:cNvPr>
              <p:cNvSpPr txBox="1"/>
              <p:nvPr/>
            </p:nvSpPr>
            <p:spPr>
              <a:xfrm>
                <a:off x="10827123" y="8537416"/>
                <a:ext cx="574622" cy="261610"/>
              </a:xfrm>
              <a:prstGeom prst="rect">
                <a:avLst/>
              </a:prstGeom>
              <a:noFill/>
            </p:spPr>
            <p:txBody>
              <a:bodyPr wrap="square" rtlCol="0">
                <a:spAutoFit/>
              </a:bodyPr>
              <a:lstStyle/>
              <a:p>
                <a:pPr marL="0" marR="0">
                  <a:spcBef>
                    <a:spcPts val="0"/>
                  </a:spcBef>
                  <a:spcAft>
                    <a:spcPts val="0"/>
                  </a:spcAft>
                </a:pPr>
                <a:r>
                  <a:rPr lang="en-US" sz="11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Na</a:t>
                </a:r>
                <a:r>
                  <a:rPr lang="en-US" sz="1100" kern="1200" baseline="30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55" name="TextBox 81">
                <a:extLst>
                  <a:ext uri="{FF2B5EF4-FFF2-40B4-BE49-F238E27FC236}">
                    <a16:creationId xmlns:a16="http://schemas.microsoft.com/office/drawing/2014/main" id="{1C6273F0-7B7D-C24E-A270-7746B3FCC45E}"/>
                  </a:ext>
                </a:extLst>
              </p:cNvPr>
              <p:cNvSpPr txBox="1"/>
              <p:nvPr/>
            </p:nvSpPr>
            <p:spPr>
              <a:xfrm>
                <a:off x="11118243" y="8569019"/>
                <a:ext cx="739775" cy="344170"/>
              </a:xfrm>
              <a:prstGeom prst="rect">
                <a:avLst/>
              </a:prstGeom>
              <a:noFill/>
            </p:spPr>
            <p:txBody>
              <a:bodyPr wrap="square" rtlCol="0">
                <a:spAutoFit/>
              </a:bodyPr>
              <a:lstStyle/>
              <a:p>
                <a:pPr marL="0" marR="0">
                  <a:spcBef>
                    <a:spcPts val="0"/>
                  </a:spcBef>
                  <a:spcAft>
                    <a:spcPts val="0"/>
                  </a:spcAft>
                </a:pPr>
                <a:r>
                  <a:rPr lang="en-US" sz="11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3HCO</a:t>
                </a:r>
                <a:r>
                  <a:rPr lang="en-US" sz="1100" kern="1200" baseline="-25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3</a:t>
                </a:r>
                <a:r>
                  <a:rPr lang="en-US" sz="1100" kern="1200" baseline="30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56" name="Straight Arrow Connector 255">
                <a:extLst>
                  <a:ext uri="{FF2B5EF4-FFF2-40B4-BE49-F238E27FC236}">
                    <a16:creationId xmlns:a16="http://schemas.microsoft.com/office/drawing/2014/main" id="{79BB67F4-7A91-E142-8D45-B5A66642F3D1}"/>
                  </a:ext>
                </a:extLst>
              </p:cNvPr>
              <p:cNvCxnSpPr>
                <a:cxnSpLocks/>
              </p:cNvCxnSpPr>
              <p:nvPr/>
            </p:nvCxnSpPr>
            <p:spPr>
              <a:xfrm flipV="1">
                <a:off x="11149523" y="7705725"/>
                <a:ext cx="0" cy="892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7" name="TextBox 114">
                <a:extLst>
                  <a:ext uri="{FF2B5EF4-FFF2-40B4-BE49-F238E27FC236}">
                    <a16:creationId xmlns:a16="http://schemas.microsoft.com/office/drawing/2014/main" id="{86640EC4-72D1-FB42-A91D-5B6532EA0D93}"/>
                  </a:ext>
                </a:extLst>
              </p:cNvPr>
              <p:cNvSpPr txBox="1"/>
              <p:nvPr/>
            </p:nvSpPr>
            <p:spPr>
              <a:xfrm>
                <a:off x="10528546" y="8030868"/>
                <a:ext cx="926748" cy="302714"/>
              </a:xfrm>
              <a:prstGeom prst="rect">
                <a:avLst/>
              </a:prstGeom>
              <a:noFill/>
            </p:spPr>
            <p:txBody>
              <a:bodyPr wrap="square" rtlCol="0">
                <a:spAutoFit/>
              </a:bodyPr>
              <a:lstStyle/>
              <a:p>
                <a:pPr marL="0" marR="0">
                  <a:spcBef>
                    <a:spcPts val="0"/>
                  </a:spcBef>
                  <a:spcAft>
                    <a:spcPts val="0"/>
                  </a:spcAft>
                </a:pPr>
                <a:r>
                  <a:rPr lang="en-US" sz="1100" kern="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NBCe1</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58" name="Oval 257">
                <a:extLst>
                  <a:ext uri="{FF2B5EF4-FFF2-40B4-BE49-F238E27FC236}">
                    <a16:creationId xmlns:a16="http://schemas.microsoft.com/office/drawing/2014/main" id="{250D91DF-3A77-3F4C-AD5A-D11E5CEAFC85}"/>
                  </a:ext>
                </a:extLst>
              </p:cNvPr>
              <p:cNvSpPr/>
              <p:nvPr/>
            </p:nvSpPr>
            <p:spPr>
              <a:xfrm>
                <a:off x="12448857" y="7896860"/>
                <a:ext cx="215265" cy="47244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9" name="TextBox 126">
                <a:extLst>
                  <a:ext uri="{FF2B5EF4-FFF2-40B4-BE49-F238E27FC236}">
                    <a16:creationId xmlns:a16="http://schemas.microsoft.com/office/drawing/2014/main" id="{55FEF147-0DBC-774B-A45B-CA969A6DCB99}"/>
                  </a:ext>
                </a:extLst>
              </p:cNvPr>
              <p:cNvSpPr txBox="1"/>
              <p:nvPr/>
            </p:nvSpPr>
            <p:spPr>
              <a:xfrm>
                <a:off x="12193028" y="7456333"/>
                <a:ext cx="370001" cy="320911"/>
              </a:xfrm>
              <a:prstGeom prst="rect">
                <a:avLst/>
              </a:prstGeom>
              <a:noFill/>
            </p:spPr>
            <p:txBody>
              <a:bodyPr wrap="square" rtlCol="0">
                <a:spAutoFit/>
              </a:bodyPr>
              <a:lstStyle/>
              <a:p>
                <a:pPr marL="0" marR="0">
                  <a:spcBef>
                    <a:spcPts val="0"/>
                  </a:spcBef>
                  <a:spcAft>
                    <a:spcPts val="0"/>
                  </a:spcAft>
                </a:pPr>
                <a:r>
                  <a:rPr lang="en-US" sz="11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K</a:t>
                </a:r>
                <a:r>
                  <a:rPr lang="en-US" sz="1100" kern="1200" baseline="30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60" name="TextBox 127">
                <a:extLst>
                  <a:ext uri="{FF2B5EF4-FFF2-40B4-BE49-F238E27FC236}">
                    <a16:creationId xmlns:a16="http://schemas.microsoft.com/office/drawing/2014/main" id="{BF635618-129F-5C4C-A85D-7D7DC39B013D}"/>
                  </a:ext>
                </a:extLst>
              </p:cNvPr>
              <p:cNvSpPr txBox="1"/>
              <p:nvPr/>
            </p:nvSpPr>
            <p:spPr>
              <a:xfrm>
                <a:off x="12552362" y="7454265"/>
                <a:ext cx="525517" cy="320911"/>
              </a:xfrm>
              <a:prstGeom prst="rect">
                <a:avLst/>
              </a:prstGeom>
              <a:noFill/>
            </p:spPr>
            <p:txBody>
              <a:bodyPr wrap="square" rtlCol="0">
                <a:spAutoFit/>
              </a:bodyPr>
              <a:lstStyle/>
              <a:p>
                <a:pPr marL="0" marR="0">
                  <a:spcBef>
                    <a:spcPts val="0"/>
                  </a:spcBef>
                  <a:spcAft>
                    <a:spcPts val="0"/>
                  </a:spcAft>
                </a:pPr>
                <a:r>
                  <a:rPr lang="en-US" sz="11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Na</a:t>
                </a:r>
                <a:r>
                  <a:rPr lang="en-US" sz="1100" kern="1200" baseline="30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61" name="TextBox 128">
                <a:extLst>
                  <a:ext uri="{FF2B5EF4-FFF2-40B4-BE49-F238E27FC236}">
                    <a16:creationId xmlns:a16="http://schemas.microsoft.com/office/drawing/2014/main" id="{7672A5AE-7FB4-B944-8383-FDD9F578E1F6}"/>
                  </a:ext>
                </a:extLst>
              </p:cNvPr>
              <p:cNvSpPr txBox="1"/>
              <p:nvPr/>
            </p:nvSpPr>
            <p:spPr>
              <a:xfrm>
                <a:off x="12347256" y="7269480"/>
                <a:ext cx="486012" cy="320911"/>
              </a:xfrm>
              <a:prstGeom prst="rect">
                <a:avLst/>
              </a:prstGeom>
              <a:noFill/>
            </p:spPr>
            <p:txBody>
              <a:bodyPr wrap="square" rtlCol="0">
                <a:spAutoFit/>
              </a:bodyPr>
              <a:lstStyle/>
              <a:p>
                <a:pPr marL="0" marR="0">
                  <a:spcBef>
                    <a:spcPts val="0"/>
                  </a:spcBef>
                  <a:spcAft>
                    <a:spcPts val="0"/>
                  </a:spcAft>
                </a:pPr>
                <a:r>
                  <a:rPr lang="en-US" sz="11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2Cl</a:t>
                </a:r>
                <a:r>
                  <a:rPr lang="en-US" sz="1100" kern="1200" baseline="30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62" name="Straight Arrow Connector 261">
                <a:extLst>
                  <a:ext uri="{FF2B5EF4-FFF2-40B4-BE49-F238E27FC236}">
                    <a16:creationId xmlns:a16="http://schemas.microsoft.com/office/drawing/2014/main" id="{9556D045-D868-6748-A0DC-84EF7D8ED75A}"/>
                  </a:ext>
                </a:extLst>
              </p:cNvPr>
              <p:cNvCxnSpPr>
                <a:cxnSpLocks/>
              </p:cNvCxnSpPr>
              <p:nvPr/>
            </p:nvCxnSpPr>
            <p:spPr>
              <a:xfrm>
                <a:off x="12559982" y="7491730"/>
                <a:ext cx="3810" cy="1106170"/>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cxnSp>
            <p:nvCxnSpPr>
              <p:cNvPr id="263" name="Straight Arrow Connector 262">
                <a:extLst>
                  <a:ext uri="{FF2B5EF4-FFF2-40B4-BE49-F238E27FC236}">
                    <a16:creationId xmlns:a16="http://schemas.microsoft.com/office/drawing/2014/main" id="{66D078F3-828B-244E-A913-66A23F59FAA6}"/>
                  </a:ext>
                </a:extLst>
              </p:cNvPr>
              <p:cNvCxnSpPr>
                <a:cxnSpLocks/>
              </p:cNvCxnSpPr>
              <p:nvPr/>
            </p:nvCxnSpPr>
            <p:spPr>
              <a:xfrm rot="10800000" flipV="1">
                <a:off x="12485052" y="7632700"/>
                <a:ext cx="0" cy="892175"/>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cxnSp>
            <p:nvCxnSpPr>
              <p:cNvPr id="264" name="Straight Arrow Connector 263">
                <a:extLst>
                  <a:ext uri="{FF2B5EF4-FFF2-40B4-BE49-F238E27FC236}">
                    <a16:creationId xmlns:a16="http://schemas.microsoft.com/office/drawing/2014/main" id="{C5FE1F74-933E-3149-8D33-7B62C6075D8E}"/>
                  </a:ext>
                </a:extLst>
              </p:cNvPr>
              <p:cNvCxnSpPr>
                <a:cxnSpLocks/>
              </p:cNvCxnSpPr>
              <p:nvPr/>
            </p:nvCxnSpPr>
            <p:spPr>
              <a:xfrm rot="10800000" flipV="1">
                <a:off x="12634912" y="7632700"/>
                <a:ext cx="0" cy="892175"/>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cxnSp>
            <p:nvCxnSpPr>
              <p:cNvPr id="265" name="Straight Arrow Connector 264">
                <a:extLst>
                  <a:ext uri="{FF2B5EF4-FFF2-40B4-BE49-F238E27FC236}">
                    <a16:creationId xmlns:a16="http://schemas.microsoft.com/office/drawing/2014/main" id="{881E9788-4C47-F545-B854-C6E570A962C8}"/>
                  </a:ext>
                </a:extLst>
              </p:cNvPr>
              <p:cNvCxnSpPr>
                <a:cxnSpLocks/>
              </p:cNvCxnSpPr>
              <p:nvPr/>
            </p:nvCxnSpPr>
            <p:spPr>
              <a:xfrm flipV="1">
                <a:off x="11271526" y="7686992"/>
                <a:ext cx="0" cy="892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6" name="Oval 265">
                <a:extLst>
                  <a:ext uri="{FF2B5EF4-FFF2-40B4-BE49-F238E27FC236}">
                    <a16:creationId xmlns:a16="http://schemas.microsoft.com/office/drawing/2014/main" id="{913F5233-7159-B04E-AC03-6A6A722D049E}"/>
                  </a:ext>
                </a:extLst>
              </p:cNvPr>
              <p:cNvSpPr/>
              <p:nvPr/>
            </p:nvSpPr>
            <p:spPr>
              <a:xfrm>
                <a:off x="10485153" y="5497659"/>
                <a:ext cx="215265" cy="47244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7" name="TextBox 121">
                <a:extLst>
                  <a:ext uri="{FF2B5EF4-FFF2-40B4-BE49-F238E27FC236}">
                    <a16:creationId xmlns:a16="http://schemas.microsoft.com/office/drawing/2014/main" id="{B3C029B4-8C52-BC4F-90C1-79F6B432C34E}"/>
                  </a:ext>
                </a:extLst>
              </p:cNvPr>
              <p:cNvSpPr txBox="1"/>
              <p:nvPr/>
            </p:nvSpPr>
            <p:spPr>
              <a:xfrm>
                <a:off x="9893032" y="5696341"/>
                <a:ext cx="704073" cy="320911"/>
              </a:xfrm>
              <a:prstGeom prst="rect">
                <a:avLst/>
              </a:prstGeom>
              <a:noFill/>
            </p:spPr>
            <p:txBody>
              <a:bodyPr wrap="square" rtlCol="0">
                <a:spAutoFit/>
              </a:bodyPr>
              <a:lstStyle/>
              <a:p>
                <a:pPr marL="0" marR="0">
                  <a:spcBef>
                    <a:spcPts val="0"/>
                  </a:spcBef>
                  <a:spcAft>
                    <a:spcPts val="0"/>
                  </a:spcAft>
                </a:pPr>
                <a:r>
                  <a:rPr lang="en-US" sz="1100" kern="1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ABCA1</a:t>
                </a:r>
                <a:endParaRPr lang="en-US" sz="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268" name="Straight Arrow Connector 267">
                <a:extLst>
                  <a:ext uri="{FF2B5EF4-FFF2-40B4-BE49-F238E27FC236}">
                    <a16:creationId xmlns:a16="http://schemas.microsoft.com/office/drawing/2014/main" id="{C406F517-0FDB-4241-BA26-75E8DA171DB4}"/>
                  </a:ext>
                </a:extLst>
              </p:cNvPr>
              <p:cNvCxnSpPr>
                <a:cxnSpLocks/>
              </p:cNvCxnSpPr>
              <p:nvPr/>
            </p:nvCxnSpPr>
            <p:spPr>
              <a:xfrm flipV="1">
                <a:off x="10597361" y="5287791"/>
                <a:ext cx="0" cy="892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9" name="Oval 268">
                <a:extLst>
                  <a:ext uri="{FF2B5EF4-FFF2-40B4-BE49-F238E27FC236}">
                    <a16:creationId xmlns:a16="http://schemas.microsoft.com/office/drawing/2014/main" id="{2318BE6A-6111-6949-9D07-834B93F18738}"/>
                  </a:ext>
                </a:extLst>
              </p:cNvPr>
              <p:cNvSpPr/>
              <p:nvPr/>
            </p:nvSpPr>
            <p:spPr>
              <a:xfrm>
                <a:off x="9958139" y="7053625"/>
                <a:ext cx="669925" cy="55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a:extLst>
                  <a:ext uri="{FF2B5EF4-FFF2-40B4-BE49-F238E27FC236}">
                    <a16:creationId xmlns:a16="http://schemas.microsoft.com/office/drawing/2014/main" id="{CC9176C1-F5C2-7D49-A1F9-F48F8623D404}"/>
                  </a:ext>
                </a:extLst>
              </p:cNvPr>
              <p:cNvSpPr/>
              <p:nvPr/>
            </p:nvSpPr>
            <p:spPr>
              <a:xfrm>
                <a:off x="12546361" y="5501282"/>
                <a:ext cx="215265" cy="472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71" name="Straight Arrow Connector 270">
                <a:extLst>
                  <a:ext uri="{FF2B5EF4-FFF2-40B4-BE49-F238E27FC236}">
                    <a16:creationId xmlns:a16="http://schemas.microsoft.com/office/drawing/2014/main" id="{5CDC1511-1220-5647-8DF9-55C68468AF40}"/>
                  </a:ext>
                </a:extLst>
              </p:cNvPr>
              <p:cNvCxnSpPr>
                <a:cxnSpLocks/>
              </p:cNvCxnSpPr>
              <p:nvPr/>
            </p:nvCxnSpPr>
            <p:spPr>
              <a:xfrm flipV="1">
                <a:off x="12664122" y="5261664"/>
                <a:ext cx="0" cy="892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2" name="Oval 271">
                <a:extLst>
                  <a:ext uri="{FF2B5EF4-FFF2-40B4-BE49-F238E27FC236}">
                    <a16:creationId xmlns:a16="http://schemas.microsoft.com/office/drawing/2014/main" id="{1F5FC93D-B25A-CF4A-ABFB-9D94F44C0CDA}"/>
                  </a:ext>
                </a:extLst>
              </p:cNvPr>
              <p:cNvSpPr/>
              <p:nvPr/>
            </p:nvSpPr>
            <p:spPr>
              <a:xfrm>
                <a:off x="10237293" y="6961822"/>
                <a:ext cx="111619" cy="304251"/>
              </a:xfrm>
              <a:prstGeom prst="ellipse">
                <a:avLst/>
              </a:prstGeom>
              <a:solidFill>
                <a:srgbClr val="C3E9EE"/>
              </a:solidFill>
              <a:ln>
                <a:solidFill>
                  <a:srgbClr val="C3E9E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73" name="Straight Arrow Connector 272">
                <a:extLst>
                  <a:ext uri="{FF2B5EF4-FFF2-40B4-BE49-F238E27FC236}">
                    <a16:creationId xmlns:a16="http://schemas.microsoft.com/office/drawing/2014/main" id="{ED72C5BE-5E83-DA4F-BD9B-6E14E2E5A377}"/>
                  </a:ext>
                </a:extLst>
              </p:cNvPr>
              <p:cNvCxnSpPr>
                <a:cxnSpLocks/>
              </p:cNvCxnSpPr>
              <p:nvPr/>
            </p:nvCxnSpPr>
            <p:spPr>
              <a:xfrm flipV="1">
                <a:off x="10293102" y="6772331"/>
                <a:ext cx="0" cy="673680"/>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sp>
            <p:nvSpPr>
              <p:cNvPr id="274" name="TextBox 114">
                <a:extLst>
                  <a:ext uri="{FF2B5EF4-FFF2-40B4-BE49-F238E27FC236}">
                    <a16:creationId xmlns:a16="http://schemas.microsoft.com/office/drawing/2014/main" id="{F9FEA8C5-7AA7-0547-BD1D-8483F5249249}"/>
                  </a:ext>
                </a:extLst>
              </p:cNvPr>
              <p:cNvSpPr txBox="1"/>
              <p:nvPr/>
            </p:nvSpPr>
            <p:spPr>
              <a:xfrm>
                <a:off x="9891256" y="6401566"/>
                <a:ext cx="1012654" cy="528560"/>
              </a:xfrm>
              <a:prstGeom prst="rect">
                <a:avLst/>
              </a:prstGeom>
              <a:noFill/>
            </p:spPr>
            <p:txBody>
              <a:bodyPr wrap="square" rtlCol="0">
                <a:spAutoFit/>
              </a:bodyPr>
              <a:lstStyle/>
              <a:p>
                <a:pPr marL="0" marR="0">
                  <a:spcBef>
                    <a:spcPts val="0"/>
                  </a:spcBef>
                  <a:spcAft>
                    <a:spcPts val="0"/>
                  </a:spcAft>
                </a:pPr>
                <a:r>
                  <a:rPr lang="en-US" sz="1100" dirty="0">
                    <a:latin typeface="Calibri" panose="020F0502020204030204" pitchFamily="34" charset="0"/>
                    <a:ea typeface="Calibri" panose="020F0502020204030204" pitchFamily="34" charset="0"/>
                    <a:cs typeface="Arial" panose="020B0604020202020204" pitchFamily="34" charset="0"/>
                  </a:rPr>
                  <a:t>Glucosyl</a:t>
                </a:r>
              </a:p>
              <a:p>
                <a:pPr marL="0" marR="0">
                  <a:spcBef>
                    <a:spcPts val="0"/>
                  </a:spcBef>
                  <a:spcAft>
                    <a:spcPts val="0"/>
                  </a:spcAft>
                </a:pPr>
                <a:r>
                  <a:rPr lang="en-US" sz="1100" dirty="0">
                    <a:latin typeface="Calibri" panose="020F0502020204030204" pitchFamily="34" charset="0"/>
                    <a:ea typeface="Calibri" panose="020F0502020204030204" pitchFamily="34" charset="0"/>
                    <a:cs typeface="Arial" panose="020B0604020202020204" pitchFamily="34" charset="0"/>
                  </a:rPr>
                  <a:t>ceramide</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75" name="TextBox 114">
                <a:extLst>
                  <a:ext uri="{FF2B5EF4-FFF2-40B4-BE49-F238E27FC236}">
                    <a16:creationId xmlns:a16="http://schemas.microsoft.com/office/drawing/2014/main" id="{518451DD-A5A0-DE4D-A2A9-CE62DBB1127D}"/>
                  </a:ext>
                </a:extLst>
              </p:cNvPr>
              <p:cNvSpPr txBox="1"/>
              <p:nvPr/>
            </p:nvSpPr>
            <p:spPr>
              <a:xfrm>
                <a:off x="11858018" y="8011659"/>
                <a:ext cx="807788" cy="302714"/>
              </a:xfrm>
              <a:prstGeom prst="rect">
                <a:avLst/>
              </a:prstGeom>
              <a:noFill/>
            </p:spPr>
            <p:txBody>
              <a:bodyPr wrap="square" rtlCol="0">
                <a:spAutoFit/>
              </a:bodyPr>
              <a:lstStyle/>
              <a:p>
                <a:pPr marL="0" marR="0">
                  <a:spcBef>
                    <a:spcPts val="0"/>
                  </a:spcBef>
                  <a:spcAft>
                    <a:spcPts val="0"/>
                  </a:spcAft>
                </a:pPr>
                <a:r>
                  <a:rPr lang="en-US" sz="1100" kern="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NKCC1</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76" name="TextBox 114">
                <a:extLst>
                  <a:ext uri="{FF2B5EF4-FFF2-40B4-BE49-F238E27FC236}">
                    <a16:creationId xmlns:a16="http://schemas.microsoft.com/office/drawing/2014/main" id="{43EC0FE1-0732-A841-9C8C-E74A5AABF3E0}"/>
                  </a:ext>
                </a:extLst>
              </p:cNvPr>
              <p:cNvSpPr txBox="1"/>
              <p:nvPr/>
            </p:nvSpPr>
            <p:spPr>
              <a:xfrm>
                <a:off x="11448509" y="5707751"/>
                <a:ext cx="646776" cy="320911"/>
              </a:xfrm>
              <a:prstGeom prst="rect">
                <a:avLst/>
              </a:prstGeom>
              <a:noFill/>
            </p:spPr>
            <p:txBody>
              <a:bodyPr wrap="square" rtlCol="0">
                <a:spAutoFit/>
              </a:bodyPr>
              <a:lstStyle/>
              <a:p>
                <a:pPr marL="0" marR="0">
                  <a:spcBef>
                    <a:spcPts val="0"/>
                  </a:spcBef>
                  <a:spcAft>
                    <a:spcPts val="0"/>
                  </a:spcAft>
                </a:pPr>
                <a:r>
                  <a:rPr lang="en-US" sz="1100" kern="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NHE1</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77" name="TextBox 114">
                <a:extLst>
                  <a:ext uri="{FF2B5EF4-FFF2-40B4-BE49-F238E27FC236}">
                    <a16:creationId xmlns:a16="http://schemas.microsoft.com/office/drawing/2014/main" id="{474DA53B-1A05-7E4B-A0AF-C668095B1B9C}"/>
                  </a:ext>
                </a:extLst>
              </p:cNvPr>
              <p:cNvSpPr txBox="1"/>
              <p:nvPr/>
            </p:nvSpPr>
            <p:spPr>
              <a:xfrm>
                <a:off x="12750662" y="5734366"/>
                <a:ext cx="587375" cy="260985"/>
              </a:xfrm>
              <a:prstGeom prst="rect">
                <a:avLst/>
              </a:prstGeom>
              <a:noFill/>
            </p:spPr>
            <p:txBody>
              <a:bodyPr wrap="square" rtlCol="0">
                <a:spAutoFit/>
              </a:bodyPr>
              <a:lstStyle/>
              <a:p>
                <a:pPr marL="0" marR="0">
                  <a:spcBef>
                    <a:spcPts val="0"/>
                  </a:spcBef>
                  <a:spcAft>
                    <a:spcPts val="0"/>
                  </a:spcAft>
                </a:pPr>
                <a:r>
                  <a:rPr lang="en-US" sz="1100" kern="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CFTR</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78" name="TextBox 128">
                <a:extLst>
                  <a:ext uri="{FF2B5EF4-FFF2-40B4-BE49-F238E27FC236}">
                    <a16:creationId xmlns:a16="http://schemas.microsoft.com/office/drawing/2014/main" id="{1A438A03-797D-5941-A8F1-2DA6270FDDB5}"/>
                  </a:ext>
                </a:extLst>
              </p:cNvPr>
              <p:cNvSpPr txBox="1"/>
              <p:nvPr/>
            </p:nvSpPr>
            <p:spPr>
              <a:xfrm>
                <a:off x="12501392" y="6147508"/>
                <a:ext cx="463550" cy="261610"/>
              </a:xfrm>
              <a:prstGeom prst="rect">
                <a:avLst/>
              </a:prstGeom>
              <a:noFill/>
            </p:spPr>
            <p:txBody>
              <a:bodyPr wrap="square" rtlCol="0">
                <a:spAutoFit/>
              </a:bodyPr>
              <a:lstStyle/>
              <a:p>
                <a:pPr marL="0" marR="0">
                  <a:spcBef>
                    <a:spcPts val="0"/>
                  </a:spcBef>
                  <a:spcAft>
                    <a:spcPts val="0"/>
                  </a:spcAft>
                </a:pPr>
                <a:r>
                  <a:rPr lang="en-US" sz="11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Cl</a:t>
                </a:r>
                <a:r>
                  <a:rPr lang="en-US" sz="1100" kern="1200" baseline="30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79" name="TextBox 114">
                <a:extLst>
                  <a:ext uri="{FF2B5EF4-FFF2-40B4-BE49-F238E27FC236}">
                    <a16:creationId xmlns:a16="http://schemas.microsoft.com/office/drawing/2014/main" id="{A7761181-D46B-F248-81CC-92242F8A96F6}"/>
                  </a:ext>
                </a:extLst>
              </p:cNvPr>
              <p:cNvSpPr txBox="1"/>
              <p:nvPr/>
            </p:nvSpPr>
            <p:spPr>
              <a:xfrm>
                <a:off x="10404341" y="6910606"/>
                <a:ext cx="877111" cy="320911"/>
              </a:xfrm>
              <a:prstGeom prst="rect">
                <a:avLst/>
              </a:prstGeom>
              <a:noFill/>
            </p:spPr>
            <p:txBody>
              <a:bodyPr wrap="square" rtlCol="0">
                <a:spAutoFit/>
              </a:bodyPr>
              <a:lstStyle/>
              <a:p>
                <a:pPr marL="0" marR="0">
                  <a:spcBef>
                    <a:spcPts val="0"/>
                  </a:spcBef>
                  <a:spcAft>
                    <a:spcPts val="0"/>
                  </a:spcAft>
                </a:pPr>
                <a:r>
                  <a:rPr lang="en-US" sz="1100" kern="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ABCA12</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245" name="TextBox 114">
              <a:extLst>
                <a:ext uri="{FF2B5EF4-FFF2-40B4-BE49-F238E27FC236}">
                  <a16:creationId xmlns:a16="http://schemas.microsoft.com/office/drawing/2014/main" id="{F2593A55-5171-BE42-B7F6-76FD27A8F31C}"/>
                </a:ext>
              </a:extLst>
            </p:cNvPr>
            <p:cNvSpPr txBox="1"/>
            <p:nvPr/>
          </p:nvSpPr>
          <p:spPr>
            <a:xfrm>
              <a:off x="1165442" y="9933172"/>
              <a:ext cx="745590" cy="430887"/>
            </a:xfrm>
            <a:prstGeom prst="rect">
              <a:avLst/>
            </a:prstGeom>
            <a:noFill/>
          </p:spPr>
          <p:txBody>
            <a:bodyPr wrap="square" rtlCol="0">
              <a:spAutoFit/>
            </a:bodyPr>
            <a:lstStyle/>
            <a:p>
              <a:pPr marL="0" marR="0">
                <a:spcBef>
                  <a:spcPts val="0"/>
                </a:spcBef>
                <a:spcAft>
                  <a:spcPts val="0"/>
                </a:spcAft>
              </a:pPr>
              <a:r>
                <a:rPr lang="en-US" sz="1100" dirty="0">
                  <a:solidFill>
                    <a:srgbClr val="FFFFFF"/>
                  </a:solidFill>
                  <a:latin typeface="Calibri" panose="020F0502020204030204" pitchFamily="34" charset="0"/>
                  <a:ea typeface="Calibri" panose="020F0502020204030204" pitchFamily="34" charset="0"/>
                  <a:cs typeface="Arial" panose="020B0604020202020204" pitchFamily="34" charset="0"/>
                </a:rPr>
                <a:t>Lamellar Granule</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354" name="TextBox 353">
            <a:extLst>
              <a:ext uri="{FF2B5EF4-FFF2-40B4-BE49-F238E27FC236}">
                <a16:creationId xmlns:a16="http://schemas.microsoft.com/office/drawing/2014/main" id="{30F4F577-095B-7E48-8F41-C0074A1A5B8A}"/>
              </a:ext>
            </a:extLst>
          </p:cNvPr>
          <p:cNvSpPr txBox="1"/>
          <p:nvPr/>
        </p:nvSpPr>
        <p:spPr>
          <a:xfrm>
            <a:off x="7135307" y="12106726"/>
            <a:ext cx="3858673"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1% Agarose Gel of expected RT-PCR result using  primers designed  specifically for each selected transporter </a:t>
            </a:r>
          </a:p>
        </p:txBody>
      </p:sp>
      <p:grpSp>
        <p:nvGrpSpPr>
          <p:cNvPr id="1061" name="Group 1060">
            <a:extLst>
              <a:ext uri="{FF2B5EF4-FFF2-40B4-BE49-F238E27FC236}">
                <a16:creationId xmlns:a16="http://schemas.microsoft.com/office/drawing/2014/main" id="{6F638FD5-82DB-2B45-BE28-689DE368F552}"/>
              </a:ext>
            </a:extLst>
          </p:cNvPr>
          <p:cNvGrpSpPr/>
          <p:nvPr/>
        </p:nvGrpSpPr>
        <p:grpSpPr>
          <a:xfrm>
            <a:off x="6211091" y="3187700"/>
            <a:ext cx="4438401" cy="8789684"/>
            <a:chOff x="6234726" y="3572174"/>
            <a:chExt cx="4438401" cy="8789684"/>
          </a:xfrm>
        </p:grpSpPr>
        <p:grpSp>
          <p:nvGrpSpPr>
            <p:cNvPr id="26" name="Group 25">
              <a:extLst>
                <a:ext uri="{FF2B5EF4-FFF2-40B4-BE49-F238E27FC236}">
                  <a16:creationId xmlns:a16="http://schemas.microsoft.com/office/drawing/2014/main" id="{EF12BE67-013A-3047-8C1F-E40EFBA74B09}"/>
                </a:ext>
              </a:extLst>
            </p:cNvPr>
            <p:cNvGrpSpPr/>
            <p:nvPr/>
          </p:nvGrpSpPr>
          <p:grpSpPr>
            <a:xfrm>
              <a:off x="8359273" y="3572174"/>
              <a:ext cx="1346355" cy="1135628"/>
              <a:chOff x="7214897" y="3362666"/>
              <a:chExt cx="1346355" cy="1135628"/>
            </a:xfrm>
          </p:grpSpPr>
          <p:grpSp>
            <p:nvGrpSpPr>
              <p:cNvPr id="25" name="Group 24">
                <a:extLst>
                  <a:ext uri="{FF2B5EF4-FFF2-40B4-BE49-F238E27FC236}">
                    <a16:creationId xmlns:a16="http://schemas.microsoft.com/office/drawing/2014/main" id="{C50A59AC-D249-8E46-B566-C82C0FB15768}"/>
                  </a:ext>
                </a:extLst>
              </p:cNvPr>
              <p:cNvGrpSpPr/>
              <p:nvPr/>
            </p:nvGrpSpPr>
            <p:grpSpPr>
              <a:xfrm>
                <a:off x="7214897" y="3608160"/>
                <a:ext cx="431375" cy="422023"/>
                <a:chOff x="7234118" y="3601690"/>
                <a:chExt cx="431375" cy="422023"/>
              </a:xfrm>
            </p:grpSpPr>
            <p:grpSp>
              <p:nvGrpSpPr>
                <p:cNvPr id="23" name="Group 22">
                  <a:extLst>
                    <a:ext uri="{FF2B5EF4-FFF2-40B4-BE49-F238E27FC236}">
                      <a16:creationId xmlns:a16="http://schemas.microsoft.com/office/drawing/2014/main" id="{82564087-BFDF-7F4F-8E1E-B8126D898DDB}"/>
                    </a:ext>
                  </a:extLst>
                </p:cNvPr>
                <p:cNvGrpSpPr/>
                <p:nvPr/>
              </p:nvGrpSpPr>
              <p:grpSpPr>
                <a:xfrm>
                  <a:off x="7234118" y="3601690"/>
                  <a:ext cx="431375" cy="422023"/>
                  <a:chOff x="7859526" y="3650083"/>
                  <a:chExt cx="431375" cy="422023"/>
                </a:xfrm>
                <a:solidFill>
                  <a:srgbClr val="FFA6C4"/>
                </a:solidFill>
              </p:grpSpPr>
              <p:sp>
                <p:nvSpPr>
                  <p:cNvPr id="22" name="Teardrop 21">
                    <a:extLst>
                      <a:ext uri="{FF2B5EF4-FFF2-40B4-BE49-F238E27FC236}">
                        <a16:creationId xmlns:a16="http://schemas.microsoft.com/office/drawing/2014/main" id="{C4F402FC-C079-9149-884D-1AB1B0792317}"/>
                      </a:ext>
                    </a:extLst>
                  </p:cNvPr>
                  <p:cNvSpPr/>
                  <p:nvPr/>
                </p:nvSpPr>
                <p:spPr>
                  <a:xfrm rot="2191816">
                    <a:off x="7860401" y="3651689"/>
                    <a:ext cx="430500" cy="420417"/>
                  </a:xfrm>
                  <a:prstGeom prst="teardrop">
                    <a:avLst>
                      <a:gd name="adj" fmla="val 94793"/>
                    </a:avLst>
                  </a:prstGeom>
                  <a:grpFill/>
                  <a:ln>
                    <a:solidFill>
                      <a:srgbClr val="FFA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ardrop 117">
                    <a:extLst>
                      <a:ext uri="{FF2B5EF4-FFF2-40B4-BE49-F238E27FC236}">
                        <a16:creationId xmlns:a16="http://schemas.microsoft.com/office/drawing/2014/main" id="{51D366BE-856A-3144-B408-3FE0BF861384}"/>
                      </a:ext>
                    </a:extLst>
                  </p:cNvPr>
                  <p:cNvSpPr/>
                  <p:nvPr/>
                </p:nvSpPr>
                <p:spPr>
                  <a:xfrm rot="13791985">
                    <a:off x="7864312" y="3645297"/>
                    <a:ext cx="419879" cy="429451"/>
                  </a:xfrm>
                  <a:prstGeom prst="teardrop">
                    <a:avLst>
                      <a:gd name="adj" fmla="val 94793"/>
                    </a:avLst>
                  </a:prstGeom>
                  <a:grpFill/>
                  <a:ln>
                    <a:solidFill>
                      <a:srgbClr val="FFA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a:extLst>
                    <a:ext uri="{FF2B5EF4-FFF2-40B4-BE49-F238E27FC236}">
                      <a16:creationId xmlns:a16="http://schemas.microsoft.com/office/drawing/2014/main" id="{F1F9988F-2454-D542-904C-639BFCB2FD6F}"/>
                    </a:ext>
                  </a:extLst>
                </p:cNvPr>
                <p:cNvSpPr/>
                <p:nvPr/>
              </p:nvSpPr>
              <p:spPr>
                <a:xfrm>
                  <a:off x="7374017" y="3732190"/>
                  <a:ext cx="149652" cy="141311"/>
                </a:xfrm>
                <a:prstGeom prst="ellipse">
                  <a:avLst/>
                </a:prstGeom>
                <a:solidFill>
                  <a:srgbClr val="82B5EE"/>
                </a:solidFill>
                <a:ln>
                  <a:solidFill>
                    <a:srgbClr val="82B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a:extLst>
                  <a:ext uri="{FF2B5EF4-FFF2-40B4-BE49-F238E27FC236}">
                    <a16:creationId xmlns:a16="http://schemas.microsoft.com/office/drawing/2014/main" id="{9BF2D476-6939-E149-8802-F550095886B2}"/>
                  </a:ext>
                </a:extLst>
              </p:cNvPr>
              <p:cNvGrpSpPr/>
              <p:nvPr/>
            </p:nvGrpSpPr>
            <p:grpSpPr>
              <a:xfrm>
                <a:off x="7674869" y="3847651"/>
                <a:ext cx="431375" cy="422023"/>
                <a:chOff x="7234118" y="3601690"/>
                <a:chExt cx="431375" cy="422023"/>
              </a:xfrm>
            </p:grpSpPr>
            <p:grpSp>
              <p:nvGrpSpPr>
                <p:cNvPr id="120" name="Group 119">
                  <a:extLst>
                    <a:ext uri="{FF2B5EF4-FFF2-40B4-BE49-F238E27FC236}">
                      <a16:creationId xmlns:a16="http://schemas.microsoft.com/office/drawing/2014/main" id="{8853EE5A-17BC-7042-88A9-CF992DEAB4D6}"/>
                    </a:ext>
                  </a:extLst>
                </p:cNvPr>
                <p:cNvGrpSpPr/>
                <p:nvPr/>
              </p:nvGrpSpPr>
              <p:grpSpPr>
                <a:xfrm>
                  <a:off x="7234118" y="3601690"/>
                  <a:ext cx="431375" cy="422023"/>
                  <a:chOff x="7859526" y="3650083"/>
                  <a:chExt cx="431375" cy="422023"/>
                </a:xfrm>
                <a:solidFill>
                  <a:srgbClr val="FFA6C4"/>
                </a:solidFill>
              </p:grpSpPr>
              <p:sp>
                <p:nvSpPr>
                  <p:cNvPr id="122" name="Teardrop 121">
                    <a:extLst>
                      <a:ext uri="{FF2B5EF4-FFF2-40B4-BE49-F238E27FC236}">
                        <a16:creationId xmlns:a16="http://schemas.microsoft.com/office/drawing/2014/main" id="{C48D2D5B-9E01-D14B-A42B-81D108942E55}"/>
                      </a:ext>
                    </a:extLst>
                  </p:cNvPr>
                  <p:cNvSpPr/>
                  <p:nvPr/>
                </p:nvSpPr>
                <p:spPr>
                  <a:xfrm rot="2191816">
                    <a:off x="7860401" y="3651689"/>
                    <a:ext cx="430500" cy="420417"/>
                  </a:xfrm>
                  <a:prstGeom prst="teardrop">
                    <a:avLst>
                      <a:gd name="adj" fmla="val 94793"/>
                    </a:avLst>
                  </a:prstGeom>
                  <a:grpFill/>
                  <a:ln>
                    <a:solidFill>
                      <a:srgbClr val="FFA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ardrop 122">
                    <a:extLst>
                      <a:ext uri="{FF2B5EF4-FFF2-40B4-BE49-F238E27FC236}">
                        <a16:creationId xmlns:a16="http://schemas.microsoft.com/office/drawing/2014/main" id="{CA4829F2-3426-0843-8BB1-5ACC7C89896E}"/>
                      </a:ext>
                    </a:extLst>
                  </p:cNvPr>
                  <p:cNvSpPr/>
                  <p:nvPr/>
                </p:nvSpPr>
                <p:spPr>
                  <a:xfrm rot="13791985">
                    <a:off x="7864312" y="3645297"/>
                    <a:ext cx="419879" cy="429451"/>
                  </a:xfrm>
                  <a:prstGeom prst="teardrop">
                    <a:avLst>
                      <a:gd name="adj" fmla="val 94793"/>
                    </a:avLst>
                  </a:prstGeom>
                  <a:grpFill/>
                  <a:ln>
                    <a:solidFill>
                      <a:srgbClr val="FFA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Oval 120">
                  <a:extLst>
                    <a:ext uri="{FF2B5EF4-FFF2-40B4-BE49-F238E27FC236}">
                      <a16:creationId xmlns:a16="http://schemas.microsoft.com/office/drawing/2014/main" id="{0F993B00-59E7-1D40-B532-AAA8B8F3F3FE}"/>
                    </a:ext>
                  </a:extLst>
                </p:cNvPr>
                <p:cNvSpPr/>
                <p:nvPr/>
              </p:nvSpPr>
              <p:spPr>
                <a:xfrm>
                  <a:off x="7374017" y="3732190"/>
                  <a:ext cx="149652" cy="141311"/>
                </a:xfrm>
                <a:prstGeom prst="ellipse">
                  <a:avLst/>
                </a:prstGeom>
                <a:solidFill>
                  <a:srgbClr val="82B5EE"/>
                </a:solidFill>
                <a:ln>
                  <a:solidFill>
                    <a:srgbClr val="82B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B76AC068-C09F-8949-A631-200D5286CD76}"/>
                  </a:ext>
                </a:extLst>
              </p:cNvPr>
              <p:cNvGrpSpPr/>
              <p:nvPr/>
            </p:nvGrpSpPr>
            <p:grpSpPr>
              <a:xfrm>
                <a:off x="7233155" y="4076271"/>
                <a:ext cx="431375" cy="422023"/>
                <a:chOff x="7234118" y="3601690"/>
                <a:chExt cx="431375" cy="422023"/>
              </a:xfrm>
            </p:grpSpPr>
            <p:grpSp>
              <p:nvGrpSpPr>
                <p:cNvPr id="125" name="Group 124">
                  <a:extLst>
                    <a:ext uri="{FF2B5EF4-FFF2-40B4-BE49-F238E27FC236}">
                      <a16:creationId xmlns:a16="http://schemas.microsoft.com/office/drawing/2014/main" id="{E6889501-338C-3648-A91A-D54F7601C24E}"/>
                    </a:ext>
                  </a:extLst>
                </p:cNvPr>
                <p:cNvGrpSpPr/>
                <p:nvPr/>
              </p:nvGrpSpPr>
              <p:grpSpPr>
                <a:xfrm>
                  <a:off x="7234118" y="3601690"/>
                  <a:ext cx="431375" cy="422023"/>
                  <a:chOff x="7859526" y="3650083"/>
                  <a:chExt cx="431375" cy="422023"/>
                </a:xfrm>
                <a:solidFill>
                  <a:srgbClr val="FFA6C4"/>
                </a:solidFill>
              </p:grpSpPr>
              <p:sp>
                <p:nvSpPr>
                  <p:cNvPr id="127" name="Teardrop 126">
                    <a:extLst>
                      <a:ext uri="{FF2B5EF4-FFF2-40B4-BE49-F238E27FC236}">
                        <a16:creationId xmlns:a16="http://schemas.microsoft.com/office/drawing/2014/main" id="{7F212351-3ECC-234B-8DAD-CFF6D757B9AC}"/>
                      </a:ext>
                    </a:extLst>
                  </p:cNvPr>
                  <p:cNvSpPr/>
                  <p:nvPr/>
                </p:nvSpPr>
                <p:spPr>
                  <a:xfrm rot="2191816">
                    <a:off x="7860401" y="3651689"/>
                    <a:ext cx="430500" cy="420417"/>
                  </a:xfrm>
                  <a:prstGeom prst="teardrop">
                    <a:avLst>
                      <a:gd name="adj" fmla="val 94793"/>
                    </a:avLst>
                  </a:prstGeom>
                  <a:grpFill/>
                  <a:ln>
                    <a:solidFill>
                      <a:srgbClr val="FFA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ardrop 127">
                    <a:extLst>
                      <a:ext uri="{FF2B5EF4-FFF2-40B4-BE49-F238E27FC236}">
                        <a16:creationId xmlns:a16="http://schemas.microsoft.com/office/drawing/2014/main" id="{3FD1DDBC-4F81-0D4F-8AE1-61F8CB4EF5F9}"/>
                      </a:ext>
                    </a:extLst>
                  </p:cNvPr>
                  <p:cNvSpPr/>
                  <p:nvPr/>
                </p:nvSpPr>
                <p:spPr>
                  <a:xfrm rot="13791985">
                    <a:off x="7864312" y="3645297"/>
                    <a:ext cx="419879" cy="429451"/>
                  </a:xfrm>
                  <a:prstGeom prst="teardrop">
                    <a:avLst>
                      <a:gd name="adj" fmla="val 94793"/>
                    </a:avLst>
                  </a:prstGeom>
                  <a:grpFill/>
                  <a:ln>
                    <a:solidFill>
                      <a:srgbClr val="FFA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Oval 125">
                  <a:extLst>
                    <a:ext uri="{FF2B5EF4-FFF2-40B4-BE49-F238E27FC236}">
                      <a16:creationId xmlns:a16="http://schemas.microsoft.com/office/drawing/2014/main" id="{38602B4C-BA19-7644-8575-A2752A48F047}"/>
                    </a:ext>
                  </a:extLst>
                </p:cNvPr>
                <p:cNvSpPr/>
                <p:nvPr/>
              </p:nvSpPr>
              <p:spPr>
                <a:xfrm>
                  <a:off x="7374017" y="3732190"/>
                  <a:ext cx="149652" cy="141311"/>
                </a:xfrm>
                <a:prstGeom prst="ellipse">
                  <a:avLst/>
                </a:prstGeom>
                <a:solidFill>
                  <a:srgbClr val="82B5EE"/>
                </a:solidFill>
                <a:ln>
                  <a:solidFill>
                    <a:srgbClr val="82B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FDB036DD-9DDF-D94F-9368-90F8E867E4FC}"/>
                  </a:ext>
                </a:extLst>
              </p:cNvPr>
              <p:cNvGrpSpPr/>
              <p:nvPr/>
            </p:nvGrpSpPr>
            <p:grpSpPr>
              <a:xfrm>
                <a:off x="8129877" y="4054644"/>
                <a:ext cx="431375" cy="422023"/>
                <a:chOff x="7234118" y="3601690"/>
                <a:chExt cx="431375" cy="422023"/>
              </a:xfrm>
            </p:grpSpPr>
            <p:grpSp>
              <p:nvGrpSpPr>
                <p:cNvPr id="130" name="Group 129">
                  <a:extLst>
                    <a:ext uri="{FF2B5EF4-FFF2-40B4-BE49-F238E27FC236}">
                      <a16:creationId xmlns:a16="http://schemas.microsoft.com/office/drawing/2014/main" id="{14FE311C-58A5-0347-A0E6-175D124122A3}"/>
                    </a:ext>
                  </a:extLst>
                </p:cNvPr>
                <p:cNvGrpSpPr/>
                <p:nvPr/>
              </p:nvGrpSpPr>
              <p:grpSpPr>
                <a:xfrm>
                  <a:off x="7234118" y="3601690"/>
                  <a:ext cx="431375" cy="422023"/>
                  <a:chOff x="7859526" y="3650083"/>
                  <a:chExt cx="431375" cy="422023"/>
                </a:xfrm>
                <a:solidFill>
                  <a:srgbClr val="FFA6C4"/>
                </a:solidFill>
              </p:grpSpPr>
              <p:sp>
                <p:nvSpPr>
                  <p:cNvPr id="132" name="Teardrop 131">
                    <a:extLst>
                      <a:ext uri="{FF2B5EF4-FFF2-40B4-BE49-F238E27FC236}">
                        <a16:creationId xmlns:a16="http://schemas.microsoft.com/office/drawing/2014/main" id="{83A68CC6-BE1F-0A47-AA6E-E59DCCD866F9}"/>
                      </a:ext>
                    </a:extLst>
                  </p:cNvPr>
                  <p:cNvSpPr/>
                  <p:nvPr/>
                </p:nvSpPr>
                <p:spPr>
                  <a:xfrm rot="2191816">
                    <a:off x="7860401" y="3651689"/>
                    <a:ext cx="430500" cy="420417"/>
                  </a:xfrm>
                  <a:prstGeom prst="teardrop">
                    <a:avLst>
                      <a:gd name="adj" fmla="val 94793"/>
                    </a:avLst>
                  </a:prstGeom>
                  <a:grpFill/>
                  <a:ln>
                    <a:solidFill>
                      <a:srgbClr val="FFA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ardrop 132">
                    <a:extLst>
                      <a:ext uri="{FF2B5EF4-FFF2-40B4-BE49-F238E27FC236}">
                        <a16:creationId xmlns:a16="http://schemas.microsoft.com/office/drawing/2014/main" id="{FF5CEBFA-62AB-CB4A-B6B5-56688EB2E4CA}"/>
                      </a:ext>
                    </a:extLst>
                  </p:cNvPr>
                  <p:cNvSpPr/>
                  <p:nvPr/>
                </p:nvSpPr>
                <p:spPr>
                  <a:xfrm rot="13791985">
                    <a:off x="7864312" y="3645297"/>
                    <a:ext cx="419879" cy="429451"/>
                  </a:xfrm>
                  <a:prstGeom prst="teardrop">
                    <a:avLst>
                      <a:gd name="adj" fmla="val 94793"/>
                    </a:avLst>
                  </a:prstGeom>
                  <a:grpFill/>
                  <a:ln>
                    <a:solidFill>
                      <a:srgbClr val="FFA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Oval 130">
                  <a:extLst>
                    <a:ext uri="{FF2B5EF4-FFF2-40B4-BE49-F238E27FC236}">
                      <a16:creationId xmlns:a16="http://schemas.microsoft.com/office/drawing/2014/main" id="{135E4E9D-6701-7740-B642-7FD6952AC571}"/>
                    </a:ext>
                  </a:extLst>
                </p:cNvPr>
                <p:cNvSpPr/>
                <p:nvPr/>
              </p:nvSpPr>
              <p:spPr>
                <a:xfrm>
                  <a:off x="7374017" y="3732190"/>
                  <a:ext cx="149652" cy="141311"/>
                </a:xfrm>
                <a:prstGeom prst="ellipse">
                  <a:avLst/>
                </a:prstGeom>
                <a:solidFill>
                  <a:srgbClr val="82B5EE"/>
                </a:solidFill>
                <a:ln>
                  <a:solidFill>
                    <a:srgbClr val="82B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a:extLst>
                  <a:ext uri="{FF2B5EF4-FFF2-40B4-BE49-F238E27FC236}">
                    <a16:creationId xmlns:a16="http://schemas.microsoft.com/office/drawing/2014/main" id="{C390BB02-965E-AC4A-BD22-A0EC21FA827A}"/>
                  </a:ext>
                </a:extLst>
              </p:cNvPr>
              <p:cNvGrpSpPr/>
              <p:nvPr/>
            </p:nvGrpSpPr>
            <p:grpSpPr>
              <a:xfrm>
                <a:off x="8095595" y="3591833"/>
                <a:ext cx="431375" cy="422023"/>
                <a:chOff x="7234118" y="3601690"/>
                <a:chExt cx="431375" cy="422023"/>
              </a:xfrm>
            </p:grpSpPr>
            <p:grpSp>
              <p:nvGrpSpPr>
                <p:cNvPr id="135" name="Group 134">
                  <a:extLst>
                    <a:ext uri="{FF2B5EF4-FFF2-40B4-BE49-F238E27FC236}">
                      <a16:creationId xmlns:a16="http://schemas.microsoft.com/office/drawing/2014/main" id="{52E197E1-8BC8-A241-8638-CD4CC0E0DCC4}"/>
                    </a:ext>
                  </a:extLst>
                </p:cNvPr>
                <p:cNvGrpSpPr/>
                <p:nvPr/>
              </p:nvGrpSpPr>
              <p:grpSpPr>
                <a:xfrm>
                  <a:off x="7234118" y="3601690"/>
                  <a:ext cx="431375" cy="422023"/>
                  <a:chOff x="7859526" y="3650083"/>
                  <a:chExt cx="431375" cy="422023"/>
                </a:xfrm>
                <a:solidFill>
                  <a:srgbClr val="FFA6C4"/>
                </a:solidFill>
              </p:grpSpPr>
              <p:sp>
                <p:nvSpPr>
                  <p:cNvPr id="137" name="Teardrop 136">
                    <a:extLst>
                      <a:ext uri="{FF2B5EF4-FFF2-40B4-BE49-F238E27FC236}">
                        <a16:creationId xmlns:a16="http://schemas.microsoft.com/office/drawing/2014/main" id="{32EBAB42-2DE0-5B41-B66A-8483CF140208}"/>
                      </a:ext>
                    </a:extLst>
                  </p:cNvPr>
                  <p:cNvSpPr/>
                  <p:nvPr/>
                </p:nvSpPr>
                <p:spPr>
                  <a:xfrm rot="2191816">
                    <a:off x="7860401" y="3651689"/>
                    <a:ext cx="430500" cy="420417"/>
                  </a:xfrm>
                  <a:prstGeom prst="teardrop">
                    <a:avLst>
                      <a:gd name="adj" fmla="val 94793"/>
                    </a:avLst>
                  </a:prstGeom>
                  <a:grpFill/>
                  <a:ln>
                    <a:solidFill>
                      <a:srgbClr val="FFA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ardrop 137">
                    <a:extLst>
                      <a:ext uri="{FF2B5EF4-FFF2-40B4-BE49-F238E27FC236}">
                        <a16:creationId xmlns:a16="http://schemas.microsoft.com/office/drawing/2014/main" id="{201AFF1B-C3AC-9D45-9F45-48931057C19D}"/>
                      </a:ext>
                    </a:extLst>
                  </p:cNvPr>
                  <p:cNvSpPr/>
                  <p:nvPr/>
                </p:nvSpPr>
                <p:spPr>
                  <a:xfrm rot="13791985">
                    <a:off x="7864312" y="3645297"/>
                    <a:ext cx="419879" cy="429451"/>
                  </a:xfrm>
                  <a:prstGeom prst="teardrop">
                    <a:avLst>
                      <a:gd name="adj" fmla="val 94793"/>
                    </a:avLst>
                  </a:prstGeom>
                  <a:grpFill/>
                  <a:ln>
                    <a:solidFill>
                      <a:srgbClr val="FFA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Oval 135">
                  <a:extLst>
                    <a:ext uri="{FF2B5EF4-FFF2-40B4-BE49-F238E27FC236}">
                      <a16:creationId xmlns:a16="http://schemas.microsoft.com/office/drawing/2014/main" id="{610F80A2-809D-6E42-9384-480FC5EA2FFD}"/>
                    </a:ext>
                  </a:extLst>
                </p:cNvPr>
                <p:cNvSpPr/>
                <p:nvPr/>
              </p:nvSpPr>
              <p:spPr>
                <a:xfrm>
                  <a:off x="7374017" y="3732190"/>
                  <a:ext cx="149652" cy="141311"/>
                </a:xfrm>
                <a:prstGeom prst="ellipse">
                  <a:avLst/>
                </a:prstGeom>
                <a:solidFill>
                  <a:srgbClr val="82B5EE"/>
                </a:solidFill>
                <a:ln>
                  <a:solidFill>
                    <a:srgbClr val="82B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a:extLst>
                  <a:ext uri="{FF2B5EF4-FFF2-40B4-BE49-F238E27FC236}">
                    <a16:creationId xmlns:a16="http://schemas.microsoft.com/office/drawing/2014/main" id="{EFCB7A22-AC36-E944-ADC2-5C6F5FCAE15A}"/>
                  </a:ext>
                </a:extLst>
              </p:cNvPr>
              <p:cNvGrpSpPr/>
              <p:nvPr/>
            </p:nvGrpSpPr>
            <p:grpSpPr>
              <a:xfrm>
                <a:off x="7654352" y="3362666"/>
                <a:ext cx="431375" cy="422023"/>
                <a:chOff x="7234118" y="3601690"/>
                <a:chExt cx="431375" cy="422023"/>
              </a:xfrm>
            </p:grpSpPr>
            <p:grpSp>
              <p:nvGrpSpPr>
                <p:cNvPr id="140" name="Group 139">
                  <a:extLst>
                    <a:ext uri="{FF2B5EF4-FFF2-40B4-BE49-F238E27FC236}">
                      <a16:creationId xmlns:a16="http://schemas.microsoft.com/office/drawing/2014/main" id="{73493494-DC61-AB4A-90C8-A4266168B2C2}"/>
                    </a:ext>
                  </a:extLst>
                </p:cNvPr>
                <p:cNvGrpSpPr/>
                <p:nvPr/>
              </p:nvGrpSpPr>
              <p:grpSpPr>
                <a:xfrm>
                  <a:off x="7234118" y="3601690"/>
                  <a:ext cx="431375" cy="422023"/>
                  <a:chOff x="7859526" y="3650083"/>
                  <a:chExt cx="431375" cy="422023"/>
                </a:xfrm>
                <a:solidFill>
                  <a:srgbClr val="FFA6C4"/>
                </a:solidFill>
              </p:grpSpPr>
              <p:sp>
                <p:nvSpPr>
                  <p:cNvPr id="142" name="Teardrop 141">
                    <a:extLst>
                      <a:ext uri="{FF2B5EF4-FFF2-40B4-BE49-F238E27FC236}">
                        <a16:creationId xmlns:a16="http://schemas.microsoft.com/office/drawing/2014/main" id="{B75AFE8F-7ED4-184B-9EE4-591EDBB66A87}"/>
                      </a:ext>
                    </a:extLst>
                  </p:cNvPr>
                  <p:cNvSpPr/>
                  <p:nvPr/>
                </p:nvSpPr>
                <p:spPr>
                  <a:xfrm rot="2191816">
                    <a:off x="7860401" y="3651689"/>
                    <a:ext cx="430500" cy="420417"/>
                  </a:xfrm>
                  <a:prstGeom prst="teardrop">
                    <a:avLst>
                      <a:gd name="adj" fmla="val 94793"/>
                    </a:avLst>
                  </a:prstGeom>
                  <a:grpFill/>
                  <a:ln>
                    <a:solidFill>
                      <a:srgbClr val="FFA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ardrop 142">
                    <a:extLst>
                      <a:ext uri="{FF2B5EF4-FFF2-40B4-BE49-F238E27FC236}">
                        <a16:creationId xmlns:a16="http://schemas.microsoft.com/office/drawing/2014/main" id="{BDF3498F-10CE-0740-B91A-6A147CF95C81}"/>
                      </a:ext>
                    </a:extLst>
                  </p:cNvPr>
                  <p:cNvSpPr/>
                  <p:nvPr/>
                </p:nvSpPr>
                <p:spPr>
                  <a:xfrm rot="13791985">
                    <a:off x="7864312" y="3645297"/>
                    <a:ext cx="419879" cy="429451"/>
                  </a:xfrm>
                  <a:prstGeom prst="teardrop">
                    <a:avLst>
                      <a:gd name="adj" fmla="val 94793"/>
                    </a:avLst>
                  </a:prstGeom>
                  <a:grpFill/>
                  <a:ln>
                    <a:solidFill>
                      <a:srgbClr val="FFA6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Oval 140">
                  <a:extLst>
                    <a:ext uri="{FF2B5EF4-FFF2-40B4-BE49-F238E27FC236}">
                      <a16:creationId xmlns:a16="http://schemas.microsoft.com/office/drawing/2014/main" id="{98DBDDF3-CF14-F94B-A6F3-046A1CBF4BFF}"/>
                    </a:ext>
                  </a:extLst>
                </p:cNvPr>
                <p:cNvSpPr/>
                <p:nvPr/>
              </p:nvSpPr>
              <p:spPr>
                <a:xfrm>
                  <a:off x="7374017" y="3732190"/>
                  <a:ext cx="149652" cy="141311"/>
                </a:xfrm>
                <a:prstGeom prst="ellipse">
                  <a:avLst/>
                </a:prstGeom>
                <a:solidFill>
                  <a:srgbClr val="82B5EE"/>
                </a:solidFill>
                <a:ln>
                  <a:solidFill>
                    <a:srgbClr val="82B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TextBox 26">
              <a:extLst>
                <a:ext uri="{FF2B5EF4-FFF2-40B4-BE49-F238E27FC236}">
                  <a16:creationId xmlns:a16="http://schemas.microsoft.com/office/drawing/2014/main" id="{D20B9F49-678C-BD40-80BB-11EFE990BD6B}"/>
                </a:ext>
              </a:extLst>
            </p:cNvPr>
            <p:cNvSpPr txBox="1"/>
            <p:nvPr/>
          </p:nvSpPr>
          <p:spPr>
            <a:xfrm>
              <a:off x="6505811" y="3981360"/>
              <a:ext cx="1832946" cy="261610"/>
            </a:xfrm>
            <a:prstGeom prst="rect">
              <a:avLst/>
            </a:prstGeom>
            <a:noFill/>
          </p:spPr>
          <p:txBody>
            <a:bodyPr wrap="square" rtlCol="0">
              <a:spAutoFit/>
            </a:bodyPr>
            <a:lstStyle/>
            <a:p>
              <a:r>
                <a:rPr lang="en-US" sz="1100" b="1" dirty="0"/>
                <a:t>TM4 Mouse Sertoli Cells</a:t>
              </a:r>
            </a:p>
          </p:txBody>
        </p:sp>
        <p:sp>
          <p:nvSpPr>
            <p:cNvPr id="145" name="TextBox 144">
              <a:extLst>
                <a:ext uri="{FF2B5EF4-FFF2-40B4-BE49-F238E27FC236}">
                  <a16:creationId xmlns:a16="http://schemas.microsoft.com/office/drawing/2014/main" id="{7D0CA6EA-70F2-0A46-A174-60CCB53D2988}"/>
                </a:ext>
              </a:extLst>
            </p:cNvPr>
            <p:cNvSpPr txBox="1"/>
            <p:nvPr/>
          </p:nvSpPr>
          <p:spPr>
            <a:xfrm>
              <a:off x="9080258" y="4860114"/>
              <a:ext cx="1143000" cy="261610"/>
            </a:xfrm>
            <a:prstGeom prst="rect">
              <a:avLst/>
            </a:prstGeom>
            <a:noFill/>
          </p:spPr>
          <p:txBody>
            <a:bodyPr wrap="square" rtlCol="0">
              <a:spAutoFit/>
            </a:bodyPr>
            <a:lstStyle/>
            <a:p>
              <a:r>
                <a:rPr lang="en-US" sz="1100" b="1" dirty="0"/>
                <a:t>RNA Extraction</a:t>
              </a:r>
            </a:p>
          </p:txBody>
        </p:sp>
        <p:sp>
          <p:nvSpPr>
            <p:cNvPr id="1027" name="Freeform 1026">
              <a:extLst>
                <a:ext uri="{FF2B5EF4-FFF2-40B4-BE49-F238E27FC236}">
                  <a16:creationId xmlns:a16="http://schemas.microsoft.com/office/drawing/2014/main" id="{BC658A8C-0FB3-C840-B35C-24850354C267}"/>
                </a:ext>
              </a:extLst>
            </p:cNvPr>
            <p:cNvSpPr/>
            <p:nvPr/>
          </p:nvSpPr>
          <p:spPr>
            <a:xfrm rot="250796">
              <a:off x="7801986" y="5487415"/>
              <a:ext cx="2420471" cy="330413"/>
            </a:xfrm>
            <a:custGeom>
              <a:avLst/>
              <a:gdLst>
                <a:gd name="connsiteX0" fmla="*/ 0 w 2420471"/>
                <a:gd name="connsiteY0" fmla="*/ 192101 h 330413"/>
                <a:gd name="connsiteX1" fmla="*/ 53789 w 2420471"/>
                <a:gd name="connsiteY1" fmla="*/ 207469 h 330413"/>
                <a:gd name="connsiteX2" fmla="*/ 145997 w 2420471"/>
                <a:gd name="connsiteY2" fmla="*/ 192101 h 330413"/>
                <a:gd name="connsiteX3" fmla="*/ 215153 w 2420471"/>
                <a:gd name="connsiteY3" fmla="*/ 145997 h 330413"/>
                <a:gd name="connsiteX4" fmla="*/ 238205 w 2420471"/>
                <a:gd name="connsiteY4" fmla="*/ 130629 h 330413"/>
                <a:gd name="connsiteX5" fmla="*/ 261258 w 2420471"/>
                <a:gd name="connsiteY5" fmla="*/ 122944 h 330413"/>
                <a:gd name="connsiteX6" fmla="*/ 307362 w 2420471"/>
                <a:gd name="connsiteY6" fmla="*/ 99892 h 330413"/>
                <a:gd name="connsiteX7" fmla="*/ 399570 w 2420471"/>
                <a:gd name="connsiteY7" fmla="*/ 107576 h 330413"/>
                <a:gd name="connsiteX8" fmla="*/ 422622 w 2420471"/>
                <a:gd name="connsiteY8" fmla="*/ 115260 h 330413"/>
                <a:gd name="connsiteX9" fmla="*/ 437990 w 2420471"/>
                <a:gd name="connsiteY9" fmla="*/ 130629 h 330413"/>
                <a:gd name="connsiteX10" fmla="*/ 461042 w 2420471"/>
                <a:gd name="connsiteY10" fmla="*/ 145997 h 330413"/>
                <a:gd name="connsiteX11" fmla="*/ 476410 w 2420471"/>
                <a:gd name="connsiteY11" fmla="*/ 169049 h 330413"/>
                <a:gd name="connsiteX12" fmla="*/ 491779 w 2420471"/>
                <a:gd name="connsiteY12" fmla="*/ 184417 h 330413"/>
                <a:gd name="connsiteX13" fmla="*/ 522515 w 2420471"/>
                <a:gd name="connsiteY13" fmla="*/ 230521 h 330413"/>
                <a:gd name="connsiteX14" fmla="*/ 537883 w 2420471"/>
                <a:gd name="connsiteY14" fmla="*/ 253573 h 330413"/>
                <a:gd name="connsiteX15" fmla="*/ 553251 w 2420471"/>
                <a:gd name="connsiteY15" fmla="*/ 276625 h 330413"/>
                <a:gd name="connsiteX16" fmla="*/ 576303 w 2420471"/>
                <a:gd name="connsiteY16" fmla="*/ 291993 h 330413"/>
                <a:gd name="connsiteX17" fmla="*/ 599355 w 2420471"/>
                <a:gd name="connsiteY17" fmla="*/ 299677 h 330413"/>
                <a:gd name="connsiteX18" fmla="*/ 622407 w 2420471"/>
                <a:gd name="connsiteY18" fmla="*/ 315045 h 330413"/>
                <a:gd name="connsiteX19" fmla="*/ 699247 w 2420471"/>
                <a:gd name="connsiteY19" fmla="*/ 330413 h 330413"/>
                <a:gd name="connsiteX20" fmla="*/ 814508 w 2420471"/>
                <a:gd name="connsiteY20" fmla="*/ 315045 h 330413"/>
                <a:gd name="connsiteX21" fmla="*/ 860612 w 2420471"/>
                <a:gd name="connsiteY21" fmla="*/ 276625 h 330413"/>
                <a:gd name="connsiteX22" fmla="*/ 891348 w 2420471"/>
                <a:gd name="connsiteY22" fmla="*/ 230521 h 330413"/>
                <a:gd name="connsiteX23" fmla="*/ 906716 w 2420471"/>
                <a:gd name="connsiteY23" fmla="*/ 207469 h 330413"/>
                <a:gd name="connsiteX24" fmla="*/ 922084 w 2420471"/>
                <a:gd name="connsiteY24" fmla="*/ 184417 h 330413"/>
                <a:gd name="connsiteX25" fmla="*/ 929768 w 2420471"/>
                <a:gd name="connsiteY25" fmla="*/ 161365 h 330413"/>
                <a:gd name="connsiteX26" fmla="*/ 960505 w 2420471"/>
                <a:gd name="connsiteY26" fmla="*/ 122944 h 330413"/>
                <a:gd name="connsiteX27" fmla="*/ 975873 w 2420471"/>
                <a:gd name="connsiteY27" fmla="*/ 99892 h 330413"/>
                <a:gd name="connsiteX28" fmla="*/ 1021977 w 2420471"/>
                <a:gd name="connsiteY28" fmla="*/ 69156 h 330413"/>
                <a:gd name="connsiteX29" fmla="*/ 1045029 w 2420471"/>
                <a:gd name="connsiteY29" fmla="*/ 53788 h 330413"/>
                <a:gd name="connsiteX30" fmla="*/ 1091133 w 2420471"/>
                <a:gd name="connsiteY30" fmla="*/ 38420 h 330413"/>
                <a:gd name="connsiteX31" fmla="*/ 1114185 w 2420471"/>
                <a:gd name="connsiteY31" fmla="*/ 30736 h 330413"/>
                <a:gd name="connsiteX32" fmla="*/ 1191026 w 2420471"/>
                <a:gd name="connsiteY32" fmla="*/ 46104 h 330413"/>
                <a:gd name="connsiteX33" fmla="*/ 1237130 w 2420471"/>
                <a:gd name="connsiteY33" fmla="*/ 76840 h 330413"/>
                <a:gd name="connsiteX34" fmla="*/ 1260182 w 2420471"/>
                <a:gd name="connsiteY34" fmla="*/ 92208 h 330413"/>
                <a:gd name="connsiteX35" fmla="*/ 1329338 w 2420471"/>
                <a:gd name="connsiteY35" fmla="*/ 115260 h 330413"/>
                <a:gd name="connsiteX36" fmla="*/ 1352390 w 2420471"/>
                <a:gd name="connsiteY36" fmla="*/ 122944 h 330413"/>
                <a:gd name="connsiteX37" fmla="*/ 1390810 w 2420471"/>
                <a:gd name="connsiteY37" fmla="*/ 153681 h 330413"/>
                <a:gd name="connsiteX38" fmla="*/ 1429231 w 2420471"/>
                <a:gd name="connsiteY38" fmla="*/ 184417 h 330413"/>
                <a:gd name="connsiteX39" fmla="*/ 1475335 w 2420471"/>
                <a:gd name="connsiteY39" fmla="*/ 199785 h 330413"/>
                <a:gd name="connsiteX40" fmla="*/ 1498387 w 2420471"/>
                <a:gd name="connsiteY40" fmla="*/ 207469 h 330413"/>
                <a:gd name="connsiteX41" fmla="*/ 1521439 w 2420471"/>
                <a:gd name="connsiteY41" fmla="*/ 215153 h 330413"/>
                <a:gd name="connsiteX42" fmla="*/ 1613647 w 2420471"/>
                <a:gd name="connsiteY42" fmla="*/ 199785 h 330413"/>
                <a:gd name="connsiteX43" fmla="*/ 1636700 w 2420471"/>
                <a:gd name="connsiteY43" fmla="*/ 184417 h 330413"/>
                <a:gd name="connsiteX44" fmla="*/ 1652068 w 2420471"/>
                <a:gd name="connsiteY44" fmla="*/ 161365 h 330413"/>
                <a:gd name="connsiteX45" fmla="*/ 1675120 w 2420471"/>
                <a:gd name="connsiteY45" fmla="*/ 145997 h 330413"/>
                <a:gd name="connsiteX46" fmla="*/ 1682804 w 2420471"/>
                <a:gd name="connsiteY46" fmla="*/ 122944 h 330413"/>
                <a:gd name="connsiteX47" fmla="*/ 1728908 w 2420471"/>
                <a:gd name="connsiteY47" fmla="*/ 92208 h 330413"/>
                <a:gd name="connsiteX48" fmla="*/ 1767328 w 2420471"/>
                <a:gd name="connsiteY48" fmla="*/ 61472 h 330413"/>
                <a:gd name="connsiteX49" fmla="*/ 1782696 w 2420471"/>
                <a:gd name="connsiteY49" fmla="*/ 38420 h 330413"/>
                <a:gd name="connsiteX50" fmla="*/ 1805748 w 2420471"/>
                <a:gd name="connsiteY50" fmla="*/ 30736 h 330413"/>
                <a:gd name="connsiteX51" fmla="*/ 1828800 w 2420471"/>
                <a:gd name="connsiteY51" fmla="*/ 15368 h 330413"/>
                <a:gd name="connsiteX52" fmla="*/ 1874905 w 2420471"/>
                <a:gd name="connsiteY52" fmla="*/ 0 h 330413"/>
                <a:gd name="connsiteX53" fmla="*/ 2005533 w 2420471"/>
                <a:gd name="connsiteY53" fmla="*/ 7684 h 330413"/>
                <a:gd name="connsiteX54" fmla="*/ 2051637 w 2420471"/>
                <a:gd name="connsiteY54" fmla="*/ 30736 h 330413"/>
                <a:gd name="connsiteX55" fmla="*/ 2074689 w 2420471"/>
                <a:gd name="connsiteY55" fmla="*/ 53788 h 330413"/>
                <a:gd name="connsiteX56" fmla="*/ 2097742 w 2420471"/>
                <a:gd name="connsiteY56" fmla="*/ 61472 h 330413"/>
                <a:gd name="connsiteX57" fmla="*/ 2166898 w 2420471"/>
                <a:gd name="connsiteY57" fmla="*/ 107576 h 330413"/>
                <a:gd name="connsiteX58" fmla="*/ 2189950 w 2420471"/>
                <a:gd name="connsiteY58" fmla="*/ 122944 h 330413"/>
                <a:gd name="connsiteX59" fmla="*/ 2205318 w 2420471"/>
                <a:gd name="connsiteY59" fmla="*/ 138313 h 330413"/>
                <a:gd name="connsiteX60" fmla="*/ 2251422 w 2420471"/>
                <a:gd name="connsiteY60" fmla="*/ 153681 h 330413"/>
                <a:gd name="connsiteX61" fmla="*/ 2312894 w 2420471"/>
                <a:gd name="connsiteY61" fmla="*/ 169049 h 330413"/>
                <a:gd name="connsiteX62" fmla="*/ 2343631 w 2420471"/>
                <a:gd name="connsiteY62" fmla="*/ 176733 h 330413"/>
                <a:gd name="connsiteX63" fmla="*/ 2420471 w 2420471"/>
                <a:gd name="connsiteY63" fmla="*/ 184417 h 33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420471" h="330413">
                  <a:moveTo>
                    <a:pt x="0" y="192101"/>
                  </a:moveTo>
                  <a:cubicBezTo>
                    <a:pt x="17930" y="197224"/>
                    <a:pt x="35178" y="206306"/>
                    <a:pt x="53789" y="207469"/>
                  </a:cubicBezTo>
                  <a:cubicBezTo>
                    <a:pt x="62919" y="208040"/>
                    <a:pt x="124715" y="203925"/>
                    <a:pt x="145997" y="192101"/>
                  </a:cubicBezTo>
                  <a:lnTo>
                    <a:pt x="215153" y="145997"/>
                  </a:lnTo>
                  <a:cubicBezTo>
                    <a:pt x="222837" y="140874"/>
                    <a:pt x="229444" y="133550"/>
                    <a:pt x="238205" y="130629"/>
                  </a:cubicBezTo>
                  <a:cubicBezTo>
                    <a:pt x="245889" y="128067"/>
                    <a:pt x="254013" y="126567"/>
                    <a:pt x="261258" y="122944"/>
                  </a:cubicBezTo>
                  <a:cubicBezTo>
                    <a:pt x="320837" y="93154"/>
                    <a:pt x="249424" y="119205"/>
                    <a:pt x="307362" y="99892"/>
                  </a:cubicBezTo>
                  <a:cubicBezTo>
                    <a:pt x="338098" y="102453"/>
                    <a:pt x="368998" y="103500"/>
                    <a:pt x="399570" y="107576"/>
                  </a:cubicBezTo>
                  <a:cubicBezTo>
                    <a:pt x="407599" y="108646"/>
                    <a:pt x="415677" y="111093"/>
                    <a:pt x="422622" y="115260"/>
                  </a:cubicBezTo>
                  <a:cubicBezTo>
                    <a:pt x="428834" y="118988"/>
                    <a:pt x="432333" y="126103"/>
                    <a:pt x="437990" y="130629"/>
                  </a:cubicBezTo>
                  <a:cubicBezTo>
                    <a:pt x="445201" y="136398"/>
                    <a:pt x="453358" y="140874"/>
                    <a:pt x="461042" y="145997"/>
                  </a:cubicBezTo>
                  <a:cubicBezTo>
                    <a:pt x="466165" y="153681"/>
                    <a:pt x="470641" y="161838"/>
                    <a:pt x="476410" y="169049"/>
                  </a:cubicBezTo>
                  <a:cubicBezTo>
                    <a:pt x="480936" y="174706"/>
                    <a:pt x="487432" y="178621"/>
                    <a:pt x="491779" y="184417"/>
                  </a:cubicBezTo>
                  <a:cubicBezTo>
                    <a:pt x="502861" y="199193"/>
                    <a:pt x="512270" y="215153"/>
                    <a:pt x="522515" y="230521"/>
                  </a:cubicBezTo>
                  <a:lnTo>
                    <a:pt x="537883" y="253573"/>
                  </a:lnTo>
                  <a:cubicBezTo>
                    <a:pt x="543006" y="261257"/>
                    <a:pt x="545567" y="271502"/>
                    <a:pt x="553251" y="276625"/>
                  </a:cubicBezTo>
                  <a:cubicBezTo>
                    <a:pt x="560935" y="281748"/>
                    <a:pt x="568043" y="287863"/>
                    <a:pt x="576303" y="291993"/>
                  </a:cubicBezTo>
                  <a:cubicBezTo>
                    <a:pt x="583548" y="295615"/>
                    <a:pt x="592110" y="296055"/>
                    <a:pt x="599355" y="299677"/>
                  </a:cubicBezTo>
                  <a:cubicBezTo>
                    <a:pt x="607615" y="303807"/>
                    <a:pt x="613580" y="312329"/>
                    <a:pt x="622407" y="315045"/>
                  </a:cubicBezTo>
                  <a:cubicBezTo>
                    <a:pt x="647372" y="322727"/>
                    <a:pt x="699247" y="330413"/>
                    <a:pt x="699247" y="330413"/>
                  </a:cubicBezTo>
                  <a:cubicBezTo>
                    <a:pt x="719848" y="328696"/>
                    <a:pt x="783121" y="330739"/>
                    <a:pt x="814508" y="315045"/>
                  </a:cubicBezTo>
                  <a:cubicBezTo>
                    <a:pt x="830652" y="306973"/>
                    <a:pt x="849798" y="290529"/>
                    <a:pt x="860612" y="276625"/>
                  </a:cubicBezTo>
                  <a:cubicBezTo>
                    <a:pt x="871952" y="262046"/>
                    <a:pt x="881103" y="245889"/>
                    <a:pt x="891348" y="230521"/>
                  </a:cubicBezTo>
                  <a:lnTo>
                    <a:pt x="906716" y="207469"/>
                  </a:lnTo>
                  <a:cubicBezTo>
                    <a:pt x="911839" y="199785"/>
                    <a:pt x="919164" y="193178"/>
                    <a:pt x="922084" y="184417"/>
                  </a:cubicBezTo>
                  <a:cubicBezTo>
                    <a:pt x="924645" y="176733"/>
                    <a:pt x="926146" y="168610"/>
                    <a:pt x="929768" y="161365"/>
                  </a:cubicBezTo>
                  <a:cubicBezTo>
                    <a:pt x="945535" y="129832"/>
                    <a:pt x="941446" y="146768"/>
                    <a:pt x="960505" y="122944"/>
                  </a:cubicBezTo>
                  <a:cubicBezTo>
                    <a:pt x="966274" y="115733"/>
                    <a:pt x="969961" y="106987"/>
                    <a:pt x="975873" y="99892"/>
                  </a:cubicBezTo>
                  <a:cubicBezTo>
                    <a:pt x="1007086" y="62436"/>
                    <a:pt x="986802" y="86744"/>
                    <a:pt x="1021977" y="69156"/>
                  </a:cubicBezTo>
                  <a:cubicBezTo>
                    <a:pt x="1030237" y="65026"/>
                    <a:pt x="1036590" y="57539"/>
                    <a:pt x="1045029" y="53788"/>
                  </a:cubicBezTo>
                  <a:cubicBezTo>
                    <a:pt x="1059832" y="47209"/>
                    <a:pt x="1075765" y="43543"/>
                    <a:pt x="1091133" y="38420"/>
                  </a:cubicBezTo>
                  <a:lnTo>
                    <a:pt x="1114185" y="30736"/>
                  </a:lnTo>
                  <a:cubicBezTo>
                    <a:pt x="1127547" y="32645"/>
                    <a:pt x="1172457" y="35788"/>
                    <a:pt x="1191026" y="46104"/>
                  </a:cubicBezTo>
                  <a:cubicBezTo>
                    <a:pt x="1207172" y="55074"/>
                    <a:pt x="1221762" y="66595"/>
                    <a:pt x="1237130" y="76840"/>
                  </a:cubicBezTo>
                  <a:cubicBezTo>
                    <a:pt x="1244814" y="81963"/>
                    <a:pt x="1251421" y="89288"/>
                    <a:pt x="1260182" y="92208"/>
                  </a:cubicBezTo>
                  <a:lnTo>
                    <a:pt x="1329338" y="115260"/>
                  </a:lnTo>
                  <a:lnTo>
                    <a:pt x="1352390" y="122944"/>
                  </a:lnTo>
                  <a:cubicBezTo>
                    <a:pt x="1389488" y="160044"/>
                    <a:pt x="1342355" y="114918"/>
                    <a:pt x="1390810" y="153681"/>
                  </a:cubicBezTo>
                  <a:cubicBezTo>
                    <a:pt x="1410767" y="169646"/>
                    <a:pt x="1402627" y="172593"/>
                    <a:pt x="1429231" y="184417"/>
                  </a:cubicBezTo>
                  <a:cubicBezTo>
                    <a:pt x="1444034" y="190996"/>
                    <a:pt x="1459967" y="194662"/>
                    <a:pt x="1475335" y="199785"/>
                  </a:cubicBezTo>
                  <a:lnTo>
                    <a:pt x="1498387" y="207469"/>
                  </a:lnTo>
                  <a:lnTo>
                    <a:pt x="1521439" y="215153"/>
                  </a:lnTo>
                  <a:cubicBezTo>
                    <a:pt x="1543353" y="212718"/>
                    <a:pt x="1587900" y="212658"/>
                    <a:pt x="1613647" y="199785"/>
                  </a:cubicBezTo>
                  <a:cubicBezTo>
                    <a:pt x="1621907" y="195655"/>
                    <a:pt x="1629016" y="189540"/>
                    <a:pt x="1636700" y="184417"/>
                  </a:cubicBezTo>
                  <a:cubicBezTo>
                    <a:pt x="1641823" y="176733"/>
                    <a:pt x="1645538" y="167895"/>
                    <a:pt x="1652068" y="161365"/>
                  </a:cubicBezTo>
                  <a:cubicBezTo>
                    <a:pt x="1658598" y="154835"/>
                    <a:pt x="1669351" y="153208"/>
                    <a:pt x="1675120" y="145997"/>
                  </a:cubicBezTo>
                  <a:cubicBezTo>
                    <a:pt x="1680180" y="139672"/>
                    <a:pt x="1677077" y="128672"/>
                    <a:pt x="1682804" y="122944"/>
                  </a:cubicBezTo>
                  <a:cubicBezTo>
                    <a:pt x="1695864" y="109884"/>
                    <a:pt x="1728908" y="92208"/>
                    <a:pt x="1728908" y="92208"/>
                  </a:cubicBezTo>
                  <a:cubicBezTo>
                    <a:pt x="1772951" y="26144"/>
                    <a:pt x="1714306" y="103889"/>
                    <a:pt x="1767328" y="61472"/>
                  </a:cubicBezTo>
                  <a:cubicBezTo>
                    <a:pt x="1774539" y="55703"/>
                    <a:pt x="1775485" y="44189"/>
                    <a:pt x="1782696" y="38420"/>
                  </a:cubicBezTo>
                  <a:cubicBezTo>
                    <a:pt x="1789021" y="33360"/>
                    <a:pt x="1798503" y="34358"/>
                    <a:pt x="1805748" y="30736"/>
                  </a:cubicBezTo>
                  <a:cubicBezTo>
                    <a:pt x="1814008" y="26606"/>
                    <a:pt x="1820361" y="19119"/>
                    <a:pt x="1828800" y="15368"/>
                  </a:cubicBezTo>
                  <a:cubicBezTo>
                    <a:pt x="1843603" y="8789"/>
                    <a:pt x="1874905" y="0"/>
                    <a:pt x="1874905" y="0"/>
                  </a:cubicBezTo>
                  <a:cubicBezTo>
                    <a:pt x="1918448" y="2561"/>
                    <a:pt x="1962132" y="3344"/>
                    <a:pt x="2005533" y="7684"/>
                  </a:cubicBezTo>
                  <a:cubicBezTo>
                    <a:pt x="2021285" y="9259"/>
                    <a:pt x="2040158" y="21170"/>
                    <a:pt x="2051637" y="30736"/>
                  </a:cubicBezTo>
                  <a:cubicBezTo>
                    <a:pt x="2059985" y="37693"/>
                    <a:pt x="2065647" y="47760"/>
                    <a:pt x="2074689" y="53788"/>
                  </a:cubicBezTo>
                  <a:cubicBezTo>
                    <a:pt x="2081429" y="58281"/>
                    <a:pt x="2090058" y="58911"/>
                    <a:pt x="2097742" y="61472"/>
                  </a:cubicBezTo>
                  <a:lnTo>
                    <a:pt x="2166898" y="107576"/>
                  </a:lnTo>
                  <a:cubicBezTo>
                    <a:pt x="2174582" y="112699"/>
                    <a:pt x="2183420" y="116414"/>
                    <a:pt x="2189950" y="122944"/>
                  </a:cubicBezTo>
                  <a:cubicBezTo>
                    <a:pt x="2195073" y="128067"/>
                    <a:pt x="2198838" y="135073"/>
                    <a:pt x="2205318" y="138313"/>
                  </a:cubicBezTo>
                  <a:cubicBezTo>
                    <a:pt x="2219807" y="145558"/>
                    <a:pt x="2236054" y="148558"/>
                    <a:pt x="2251422" y="153681"/>
                  </a:cubicBezTo>
                  <a:cubicBezTo>
                    <a:pt x="2292614" y="167412"/>
                    <a:pt x="2257261" y="156686"/>
                    <a:pt x="2312894" y="169049"/>
                  </a:cubicBezTo>
                  <a:cubicBezTo>
                    <a:pt x="2323203" y="171340"/>
                    <a:pt x="2333176" y="175239"/>
                    <a:pt x="2343631" y="176733"/>
                  </a:cubicBezTo>
                  <a:cubicBezTo>
                    <a:pt x="2369113" y="180373"/>
                    <a:pt x="2420471" y="184417"/>
                    <a:pt x="2420471" y="1844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191">
              <a:extLst>
                <a:ext uri="{FF2B5EF4-FFF2-40B4-BE49-F238E27FC236}">
                  <a16:creationId xmlns:a16="http://schemas.microsoft.com/office/drawing/2014/main" id="{4491337E-786B-CC42-843D-766C59F2A5DF}"/>
                </a:ext>
              </a:extLst>
            </p:cNvPr>
            <p:cNvSpPr/>
            <p:nvPr/>
          </p:nvSpPr>
          <p:spPr>
            <a:xfrm rot="250796">
              <a:off x="7801985" y="5667705"/>
              <a:ext cx="2420471" cy="330413"/>
            </a:xfrm>
            <a:custGeom>
              <a:avLst/>
              <a:gdLst>
                <a:gd name="connsiteX0" fmla="*/ 0 w 2420471"/>
                <a:gd name="connsiteY0" fmla="*/ 192101 h 330413"/>
                <a:gd name="connsiteX1" fmla="*/ 53789 w 2420471"/>
                <a:gd name="connsiteY1" fmla="*/ 207469 h 330413"/>
                <a:gd name="connsiteX2" fmla="*/ 145997 w 2420471"/>
                <a:gd name="connsiteY2" fmla="*/ 192101 h 330413"/>
                <a:gd name="connsiteX3" fmla="*/ 215153 w 2420471"/>
                <a:gd name="connsiteY3" fmla="*/ 145997 h 330413"/>
                <a:gd name="connsiteX4" fmla="*/ 238205 w 2420471"/>
                <a:gd name="connsiteY4" fmla="*/ 130629 h 330413"/>
                <a:gd name="connsiteX5" fmla="*/ 261258 w 2420471"/>
                <a:gd name="connsiteY5" fmla="*/ 122944 h 330413"/>
                <a:gd name="connsiteX6" fmla="*/ 307362 w 2420471"/>
                <a:gd name="connsiteY6" fmla="*/ 99892 h 330413"/>
                <a:gd name="connsiteX7" fmla="*/ 399570 w 2420471"/>
                <a:gd name="connsiteY7" fmla="*/ 107576 h 330413"/>
                <a:gd name="connsiteX8" fmla="*/ 422622 w 2420471"/>
                <a:gd name="connsiteY8" fmla="*/ 115260 h 330413"/>
                <a:gd name="connsiteX9" fmla="*/ 437990 w 2420471"/>
                <a:gd name="connsiteY9" fmla="*/ 130629 h 330413"/>
                <a:gd name="connsiteX10" fmla="*/ 461042 w 2420471"/>
                <a:gd name="connsiteY10" fmla="*/ 145997 h 330413"/>
                <a:gd name="connsiteX11" fmla="*/ 476410 w 2420471"/>
                <a:gd name="connsiteY11" fmla="*/ 169049 h 330413"/>
                <a:gd name="connsiteX12" fmla="*/ 491779 w 2420471"/>
                <a:gd name="connsiteY12" fmla="*/ 184417 h 330413"/>
                <a:gd name="connsiteX13" fmla="*/ 522515 w 2420471"/>
                <a:gd name="connsiteY13" fmla="*/ 230521 h 330413"/>
                <a:gd name="connsiteX14" fmla="*/ 537883 w 2420471"/>
                <a:gd name="connsiteY14" fmla="*/ 253573 h 330413"/>
                <a:gd name="connsiteX15" fmla="*/ 553251 w 2420471"/>
                <a:gd name="connsiteY15" fmla="*/ 276625 h 330413"/>
                <a:gd name="connsiteX16" fmla="*/ 576303 w 2420471"/>
                <a:gd name="connsiteY16" fmla="*/ 291993 h 330413"/>
                <a:gd name="connsiteX17" fmla="*/ 599355 w 2420471"/>
                <a:gd name="connsiteY17" fmla="*/ 299677 h 330413"/>
                <a:gd name="connsiteX18" fmla="*/ 622407 w 2420471"/>
                <a:gd name="connsiteY18" fmla="*/ 315045 h 330413"/>
                <a:gd name="connsiteX19" fmla="*/ 699247 w 2420471"/>
                <a:gd name="connsiteY19" fmla="*/ 330413 h 330413"/>
                <a:gd name="connsiteX20" fmla="*/ 814508 w 2420471"/>
                <a:gd name="connsiteY20" fmla="*/ 315045 h 330413"/>
                <a:gd name="connsiteX21" fmla="*/ 860612 w 2420471"/>
                <a:gd name="connsiteY21" fmla="*/ 276625 h 330413"/>
                <a:gd name="connsiteX22" fmla="*/ 891348 w 2420471"/>
                <a:gd name="connsiteY22" fmla="*/ 230521 h 330413"/>
                <a:gd name="connsiteX23" fmla="*/ 906716 w 2420471"/>
                <a:gd name="connsiteY23" fmla="*/ 207469 h 330413"/>
                <a:gd name="connsiteX24" fmla="*/ 922084 w 2420471"/>
                <a:gd name="connsiteY24" fmla="*/ 184417 h 330413"/>
                <a:gd name="connsiteX25" fmla="*/ 929768 w 2420471"/>
                <a:gd name="connsiteY25" fmla="*/ 161365 h 330413"/>
                <a:gd name="connsiteX26" fmla="*/ 960505 w 2420471"/>
                <a:gd name="connsiteY26" fmla="*/ 122944 h 330413"/>
                <a:gd name="connsiteX27" fmla="*/ 975873 w 2420471"/>
                <a:gd name="connsiteY27" fmla="*/ 99892 h 330413"/>
                <a:gd name="connsiteX28" fmla="*/ 1021977 w 2420471"/>
                <a:gd name="connsiteY28" fmla="*/ 69156 h 330413"/>
                <a:gd name="connsiteX29" fmla="*/ 1045029 w 2420471"/>
                <a:gd name="connsiteY29" fmla="*/ 53788 h 330413"/>
                <a:gd name="connsiteX30" fmla="*/ 1091133 w 2420471"/>
                <a:gd name="connsiteY30" fmla="*/ 38420 h 330413"/>
                <a:gd name="connsiteX31" fmla="*/ 1114185 w 2420471"/>
                <a:gd name="connsiteY31" fmla="*/ 30736 h 330413"/>
                <a:gd name="connsiteX32" fmla="*/ 1191026 w 2420471"/>
                <a:gd name="connsiteY32" fmla="*/ 46104 h 330413"/>
                <a:gd name="connsiteX33" fmla="*/ 1237130 w 2420471"/>
                <a:gd name="connsiteY33" fmla="*/ 76840 h 330413"/>
                <a:gd name="connsiteX34" fmla="*/ 1260182 w 2420471"/>
                <a:gd name="connsiteY34" fmla="*/ 92208 h 330413"/>
                <a:gd name="connsiteX35" fmla="*/ 1329338 w 2420471"/>
                <a:gd name="connsiteY35" fmla="*/ 115260 h 330413"/>
                <a:gd name="connsiteX36" fmla="*/ 1352390 w 2420471"/>
                <a:gd name="connsiteY36" fmla="*/ 122944 h 330413"/>
                <a:gd name="connsiteX37" fmla="*/ 1390810 w 2420471"/>
                <a:gd name="connsiteY37" fmla="*/ 153681 h 330413"/>
                <a:gd name="connsiteX38" fmla="*/ 1429231 w 2420471"/>
                <a:gd name="connsiteY38" fmla="*/ 184417 h 330413"/>
                <a:gd name="connsiteX39" fmla="*/ 1475335 w 2420471"/>
                <a:gd name="connsiteY39" fmla="*/ 199785 h 330413"/>
                <a:gd name="connsiteX40" fmla="*/ 1498387 w 2420471"/>
                <a:gd name="connsiteY40" fmla="*/ 207469 h 330413"/>
                <a:gd name="connsiteX41" fmla="*/ 1521439 w 2420471"/>
                <a:gd name="connsiteY41" fmla="*/ 215153 h 330413"/>
                <a:gd name="connsiteX42" fmla="*/ 1613647 w 2420471"/>
                <a:gd name="connsiteY42" fmla="*/ 199785 h 330413"/>
                <a:gd name="connsiteX43" fmla="*/ 1636700 w 2420471"/>
                <a:gd name="connsiteY43" fmla="*/ 184417 h 330413"/>
                <a:gd name="connsiteX44" fmla="*/ 1652068 w 2420471"/>
                <a:gd name="connsiteY44" fmla="*/ 161365 h 330413"/>
                <a:gd name="connsiteX45" fmla="*/ 1675120 w 2420471"/>
                <a:gd name="connsiteY45" fmla="*/ 145997 h 330413"/>
                <a:gd name="connsiteX46" fmla="*/ 1682804 w 2420471"/>
                <a:gd name="connsiteY46" fmla="*/ 122944 h 330413"/>
                <a:gd name="connsiteX47" fmla="*/ 1728908 w 2420471"/>
                <a:gd name="connsiteY47" fmla="*/ 92208 h 330413"/>
                <a:gd name="connsiteX48" fmla="*/ 1767328 w 2420471"/>
                <a:gd name="connsiteY48" fmla="*/ 61472 h 330413"/>
                <a:gd name="connsiteX49" fmla="*/ 1782696 w 2420471"/>
                <a:gd name="connsiteY49" fmla="*/ 38420 h 330413"/>
                <a:gd name="connsiteX50" fmla="*/ 1805748 w 2420471"/>
                <a:gd name="connsiteY50" fmla="*/ 30736 h 330413"/>
                <a:gd name="connsiteX51" fmla="*/ 1828800 w 2420471"/>
                <a:gd name="connsiteY51" fmla="*/ 15368 h 330413"/>
                <a:gd name="connsiteX52" fmla="*/ 1874905 w 2420471"/>
                <a:gd name="connsiteY52" fmla="*/ 0 h 330413"/>
                <a:gd name="connsiteX53" fmla="*/ 2005533 w 2420471"/>
                <a:gd name="connsiteY53" fmla="*/ 7684 h 330413"/>
                <a:gd name="connsiteX54" fmla="*/ 2051637 w 2420471"/>
                <a:gd name="connsiteY54" fmla="*/ 30736 h 330413"/>
                <a:gd name="connsiteX55" fmla="*/ 2074689 w 2420471"/>
                <a:gd name="connsiteY55" fmla="*/ 53788 h 330413"/>
                <a:gd name="connsiteX56" fmla="*/ 2097742 w 2420471"/>
                <a:gd name="connsiteY56" fmla="*/ 61472 h 330413"/>
                <a:gd name="connsiteX57" fmla="*/ 2166898 w 2420471"/>
                <a:gd name="connsiteY57" fmla="*/ 107576 h 330413"/>
                <a:gd name="connsiteX58" fmla="*/ 2189950 w 2420471"/>
                <a:gd name="connsiteY58" fmla="*/ 122944 h 330413"/>
                <a:gd name="connsiteX59" fmla="*/ 2205318 w 2420471"/>
                <a:gd name="connsiteY59" fmla="*/ 138313 h 330413"/>
                <a:gd name="connsiteX60" fmla="*/ 2251422 w 2420471"/>
                <a:gd name="connsiteY60" fmla="*/ 153681 h 330413"/>
                <a:gd name="connsiteX61" fmla="*/ 2312894 w 2420471"/>
                <a:gd name="connsiteY61" fmla="*/ 169049 h 330413"/>
                <a:gd name="connsiteX62" fmla="*/ 2343631 w 2420471"/>
                <a:gd name="connsiteY62" fmla="*/ 176733 h 330413"/>
                <a:gd name="connsiteX63" fmla="*/ 2420471 w 2420471"/>
                <a:gd name="connsiteY63" fmla="*/ 184417 h 33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420471" h="330413">
                  <a:moveTo>
                    <a:pt x="0" y="192101"/>
                  </a:moveTo>
                  <a:cubicBezTo>
                    <a:pt x="17930" y="197224"/>
                    <a:pt x="35178" y="206306"/>
                    <a:pt x="53789" y="207469"/>
                  </a:cubicBezTo>
                  <a:cubicBezTo>
                    <a:pt x="62919" y="208040"/>
                    <a:pt x="124715" y="203925"/>
                    <a:pt x="145997" y="192101"/>
                  </a:cubicBezTo>
                  <a:lnTo>
                    <a:pt x="215153" y="145997"/>
                  </a:lnTo>
                  <a:cubicBezTo>
                    <a:pt x="222837" y="140874"/>
                    <a:pt x="229444" y="133550"/>
                    <a:pt x="238205" y="130629"/>
                  </a:cubicBezTo>
                  <a:cubicBezTo>
                    <a:pt x="245889" y="128067"/>
                    <a:pt x="254013" y="126567"/>
                    <a:pt x="261258" y="122944"/>
                  </a:cubicBezTo>
                  <a:cubicBezTo>
                    <a:pt x="320837" y="93154"/>
                    <a:pt x="249424" y="119205"/>
                    <a:pt x="307362" y="99892"/>
                  </a:cubicBezTo>
                  <a:cubicBezTo>
                    <a:pt x="338098" y="102453"/>
                    <a:pt x="368998" y="103500"/>
                    <a:pt x="399570" y="107576"/>
                  </a:cubicBezTo>
                  <a:cubicBezTo>
                    <a:pt x="407599" y="108646"/>
                    <a:pt x="415677" y="111093"/>
                    <a:pt x="422622" y="115260"/>
                  </a:cubicBezTo>
                  <a:cubicBezTo>
                    <a:pt x="428834" y="118988"/>
                    <a:pt x="432333" y="126103"/>
                    <a:pt x="437990" y="130629"/>
                  </a:cubicBezTo>
                  <a:cubicBezTo>
                    <a:pt x="445201" y="136398"/>
                    <a:pt x="453358" y="140874"/>
                    <a:pt x="461042" y="145997"/>
                  </a:cubicBezTo>
                  <a:cubicBezTo>
                    <a:pt x="466165" y="153681"/>
                    <a:pt x="470641" y="161838"/>
                    <a:pt x="476410" y="169049"/>
                  </a:cubicBezTo>
                  <a:cubicBezTo>
                    <a:pt x="480936" y="174706"/>
                    <a:pt x="487432" y="178621"/>
                    <a:pt x="491779" y="184417"/>
                  </a:cubicBezTo>
                  <a:cubicBezTo>
                    <a:pt x="502861" y="199193"/>
                    <a:pt x="512270" y="215153"/>
                    <a:pt x="522515" y="230521"/>
                  </a:cubicBezTo>
                  <a:lnTo>
                    <a:pt x="537883" y="253573"/>
                  </a:lnTo>
                  <a:cubicBezTo>
                    <a:pt x="543006" y="261257"/>
                    <a:pt x="545567" y="271502"/>
                    <a:pt x="553251" y="276625"/>
                  </a:cubicBezTo>
                  <a:cubicBezTo>
                    <a:pt x="560935" y="281748"/>
                    <a:pt x="568043" y="287863"/>
                    <a:pt x="576303" y="291993"/>
                  </a:cubicBezTo>
                  <a:cubicBezTo>
                    <a:pt x="583548" y="295615"/>
                    <a:pt x="592110" y="296055"/>
                    <a:pt x="599355" y="299677"/>
                  </a:cubicBezTo>
                  <a:cubicBezTo>
                    <a:pt x="607615" y="303807"/>
                    <a:pt x="613580" y="312329"/>
                    <a:pt x="622407" y="315045"/>
                  </a:cubicBezTo>
                  <a:cubicBezTo>
                    <a:pt x="647372" y="322727"/>
                    <a:pt x="699247" y="330413"/>
                    <a:pt x="699247" y="330413"/>
                  </a:cubicBezTo>
                  <a:cubicBezTo>
                    <a:pt x="719848" y="328696"/>
                    <a:pt x="783121" y="330739"/>
                    <a:pt x="814508" y="315045"/>
                  </a:cubicBezTo>
                  <a:cubicBezTo>
                    <a:pt x="830652" y="306973"/>
                    <a:pt x="849798" y="290529"/>
                    <a:pt x="860612" y="276625"/>
                  </a:cubicBezTo>
                  <a:cubicBezTo>
                    <a:pt x="871952" y="262046"/>
                    <a:pt x="881103" y="245889"/>
                    <a:pt x="891348" y="230521"/>
                  </a:cubicBezTo>
                  <a:lnTo>
                    <a:pt x="906716" y="207469"/>
                  </a:lnTo>
                  <a:cubicBezTo>
                    <a:pt x="911839" y="199785"/>
                    <a:pt x="919164" y="193178"/>
                    <a:pt x="922084" y="184417"/>
                  </a:cubicBezTo>
                  <a:cubicBezTo>
                    <a:pt x="924645" y="176733"/>
                    <a:pt x="926146" y="168610"/>
                    <a:pt x="929768" y="161365"/>
                  </a:cubicBezTo>
                  <a:cubicBezTo>
                    <a:pt x="945535" y="129832"/>
                    <a:pt x="941446" y="146768"/>
                    <a:pt x="960505" y="122944"/>
                  </a:cubicBezTo>
                  <a:cubicBezTo>
                    <a:pt x="966274" y="115733"/>
                    <a:pt x="969961" y="106987"/>
                    <a:pt x="975873" y="99892"/>
                  </a:cubicBezTo>
                  <a:cubicBezTo>
                    <a:pt x="1007086" y="62436"/>
                    <a:pt x="986802" y="86744"/>
                    <a:pt x="1021977" y="69156"/>
                  </a:cubicBezTo>
                  <a:cubicBezTo>
                    <a:pt x="1030237" y="65026"/>
                    <a:pt x="1036590" y="57539"/>
                    <a:pt x="1045029" y="53788"/>
                  </a:cubicBezTo>
                  <a:cubicBezTo>
                    <a:pt x="1059832" y="47209"/>
                    <a:pt x="1075765" y="43543"/>
                    <a:pt x="1091133" y="38420"/>
                  </a:cubicBezTo>
                  <a:lnTo>
                    <a:pt x="1114185" y="30736"/>
                  </a:lnTo>
                  <a:cubicBezTo>
                    <a:pt x="1127547" y="32645"/>
                    <a:pt x="1172457" y="35788"/>
                    <a:pt x="1191026" y="46104"/>
                  </a:cubicBezTo>
                  <a:cubicBezTo>
                    <a:pt x="1207172" y="55074"/>
                    <a:pt x="1221762" y="66595"/>
                    <a:pt x="1237130" y="76840"/>
                  </a:cubicBezTo>
                  <a:cubicBezTo>
                    <a:pt x="1244814" y="81963"/>
                    <a:pt x="1251421" y="89288"/>
                    <a:pt x="1260182" y="92208"/>
                  </a:cubicBezTo>
                  <a:lnTo>
                    <a:pt x="1329338" y="115260"/>
                  </a:lnTo>
                  <a:lnTo>
                    <a:pt x="1352390" y="122944"/>
                  </a:lnTo>
                  <a:cubicBezTo>
                    <a:pt x="1389488" y="160044"/>
                    <a:pt x="1342355" y="114918"/>
                    <a:pt x="1390810" y="153681"/>
                  </a:cubicBezTo>
                  <a:cubicBezTo>
                    <a:pt x="1410767" y="169646"/>
                    <a:pt x="1402627" y="172593"/>
                    <a:pt x="1429231" y="184417"/>
                  </a:cubicBezTo>
                  <a:cubicBezTo>
                    <a:pt x="1444034" y="190996"/>
                    <a:pt x="1459967" y="194662"/>
                    <a:pt x="1475335" y="199785"/>
                  </a:cubicBezTo>
                  <a:lnTo>
                    <a:pt x="1498387" y="207469"/>
                  </a:lnTo>
                  <a:lnTo>
                    <a:pt x="1521439" y="215153"/>
                  </a:lnTo>
                  <a:cubicBezTo>
                    <a:pt x="1543353" y="212718"/>
                    <a:pt x="1587900" y="212658"/>
                    <a:pt x="1613647" y="199785"/>
                  </a:cubicBezTo>
                  <a:cubicBezTo>
                    <a:pt x="1621907" y="195655"/>
                    <a:pt x="1629016" y="189540"/>
                    <a:pt x="1636700" y="184417"/>
                  </a:cubicBezTo>
                  <a:cubicBezTo>
                    <a:pt x="1641823" y="176733"/>
                    <a:pt x="1645538" y="167895"/>
                    <a:pt x="1652068" y="161365"/>
                  </a:cubicBezTo>
                  <a:cubicBezTo>
                    <a:pt x="1658598" y="154835"/>
                    <a:pt x="1669351" y="153208"/>
                    <a:pt x="1675120" y="145997"/>
                  </a:cubicBezTo>
                  <a:cubicBezTo>
                    <a:pt x="1680180" y="139672"/>
                    <a:pt x="1677077" y="128672"/>
                    <a:pt x="1682804" y="122944"/>
                  </a:cubicBezTo>
                  <a:cubicBezTo>
                    <a:pt x="1695864" y="109884"/>
                    <a:pt x="1728908" y="92208"/>
                    <a:pt x="1728908" y="92208"/>
                  </a:cubicBezTo>
                  <a:cubicBezTo>
                    <a:pt x="1772951" y="26144"/>
                    <a:pt x="1714306" y="103889"/>
                    <a:pt x="1767328" y="61472"/>
                  </a:cubicBezTo>
                  <a:cubicBezTo>
                    <a:pt x="1774539" y="55703"/>
                    <a:pt x="1775485" y="44189"/>
                    <a:pt x="1782696" y="38420"/>
                  </a:cubicBezTo>
                  <a:cubicBezTo>
                    <a:pt x="1789021" y="33360"/>
                    <a:pt x="1798503" y="34358"/>
                    <a:pt x="1805748" y="30736"/>
                  </a:cubicBezTo>
                  <a:cubicBezTo>
                    <a:pt x="1814008" y="26606"/>
                    <a:pt x="1820361" y="19119"/>
                    <a:pt x="1828800" y="15368"/>
                  </a:cubicBezTo>
                  <a:cubicBezTo>
                    <a:pt x="1843603" y="8789"/>
                    <a:pt x="1874905" y="0"/>
                    <a:pt x="1874905" y="0"/>
                  </a:cubicBezTo>
                  <a:cubicBezTo>
                    <a:pt x="1918448" y="2561"/>
                    <a:pt x="1962132" y="3344"/>
                    <a:pt x="2005533" y="7684"/>
                  </a:cubicBezTo>
                  <a:cubicBezTo>
                    <a:pt x="2021285" y="9259"/>
                    <a:pt x="2040158" y="21170"/>
                    <a:pt x="2051637" y="30736"/>
                  </a:cubicBezTo>
                  <a:cubicBezTo>
                    <a:pt x="2059985" y="37693"/>
                    <a:pt x="2065647" y="47760"/>
                    <a:pt x="2074689" y="53788"/>
                  </a:cubicBezTo>
                  <a:cubicBezTo>
                    <a:pt x="2081429" y="58281"/>
                    <a:pt x="2090058" y="58911"/>
                    <a:pt x="2097742" y="61472"/>
                  </a:cubicBezTo>
                  <a:lnTo>
                    <a:pt x="2166898" y="107576"/>
                  </a:lnTo>
                  <a:cubicBezTo>
                    <a:pt x="2174582" y="112699"/>
                    <a:pt x="2183420" y="116414"/>
                    <a:pt x="2189950" y="122944"/>
                  </a:cubicBezTo>
                  <a:cubicBezTo>
                    <a:pt x="2195073" y="128067"/>
                    <a:pt x="2198838" y="135073"/>
                    <a:pt x="2205318" y="138313"/>
                  </a:cubicBezTo>
                  <a:cubicBezTo>
                    <a:pt x="2219807" y="145558"/>
                    <a:pt x="2236054" y="148558"/>
                    <a:pt x="2251422" y="153681"/>
                  </a:cubicBezTo>
                  <a:cubicBezTo>
                    <a:pt x="2292614" y="167412"/>
                    <a:pt x="2257261" y="156686"/>
                    <a:pt x="2312894" y="169049"/>
                  </a:cubicBezTo>
                  <a:cubicBezTo>
                    <a:pt x="2323203" y="171340"/>
                    <a:pt x="2333176" y="175239"/>
                    <a:pt x="2343631" y="176733"/>
                  </a:cubicBezTo>
                  <a:cubicBezTo>
                    <a:pt x="2369113" y="180373"/>
                    <a:pt x="2420471" y="184417"/>
                    <a:pt x="2420471" y="1844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a:extLst>
                <a:ext uri="{FF2B5EF4-FFF2-40B4-BE49-F238E27FC236}">
                  <a16:creationId xmlns:a16="http://schemas.microsoft.com/office/drawing/2014/main" id="{8DFC87C8-B584-D544-8FD7-1CC001FA8CDB}"/>
                </a:ext>
              </a:extLst>
            </p:cNvPr>
            <p:cNvSpPr/>
            <p:nvPr/>
          </p:nvSpPr>
          <p:spPr>
            <a:xfrm rot="250796">
              <a:off x="7776080" y="5842939"/>
              <a:ext cx="2420471" cy="330413"/>
            </a:xfrm>
            <a:custGeom>
              <a:avLst/>
              <a:gdLst>
                <a:gd name="connsiteX0" fmla="*/ 0 w 2420471"/>
                <a:gd name="connsiteY0" fmla="*/ 192101 h 330413"/>
                <a:gd name="connsiteX1" fmla="*/ 53789 w 2420471"/>
                <a:gd name="connsiteY1" fmla="*/ 207469 h 330413"/>
                <a:gd name="connsiteX2" fmla="*/ 145997 w 2420471"/>
                <a:gd name="connsiteY2" fmla="*/ 192101 h 330413"/>
                <a:gd name="connsiteX3" fmla="*/ 215153 w 2420471"/>
                <a:gd name="connsiteY3" fmla="*/ 145997 h 330413"/>
                <a:gd name="connsiteX4" fmla="*/ 238205 w 2420471"/>
                <a:gd name="connsiteY4" fmla="*/ 130629 h 330413"/>
                <a:gd name="connsiteX5" fmla="*/ 261258 w 2420471"/>
                <a:gd name="connsiteY5" fmla="*/ 122944 h 330413"/>
                <a:gd name="connsiteX6" fmla="*/ 307362 w 2420471"/>
                <a:gd name="connsiteY6" fmla="*/ 99892 h 330413"/>
                <a:gd name="connsiteX7" fmla="*/ 399570 w 2420471"/>
                <a:gd name="connsiteY7" fmla="*/ 107576 h 330413"/>
                <a:gd name="connsiteX8" fmla="*/ 422622 w 2420471"/>
                <a:gd name="connsiteY8" fmla="*/ 115260 h 330413"/>
                <a:gd name="connsiteX9" fmla="*/ 437990 w 2420471"/>
                <a:gd name="connsiteY9" fmla="*/ 130629 h 330413"/>
                <a:gd name="connsiteX10" fmla="*/ 461042 w 2420471"/>
                <a:gd name="connsiteY10" fmla="*/ 145997 h 330413"/>
                <a:gd name="connsiteX11" fmla="*/ 476410 w 2420471"/>
                <a:gd name="connsiteY11" fmla="*/ 169049 h 330413"/>
                <a:gd name="connsiteX12" fmla="*/ 491779 w 2420471"/>
                <a:gd name="connsiteY12" fmla="*/ 184417 h 330413"/>
                <a:gd name="connsiteX13" fmla="*/ 522515 w 2420471"/>
                <a:gd name="connsiteY13" fmla="*/ 230521 h 330413"/>
                <a:gd name="connsiteX14" fmla="*/ 537883 w 2420471"/>
                <a:gd name="connsiteY14" fmla="*/ 253573 h 330413"/>
                <a:gd name="connsiteX15" fmla="*/ 553251 w 2420471"/>
                <a:gd name="connsiteY15" fmla="*/ 276625 h 330413"/>
                <a:gd name="connsiteX16" fmla="*/ 576303 w 2420471"/>
                <a:gd name="connsiteY16" fmla="*/ 291993 h 330413"/>
                <a:gd name="connsiteX17" fmla="*/ 599355 w 2420471"/>
                <a:gd name="connsiteY17" fmla="*/ 299677 h 330413"/>
                <a:gd name="connsiteX18" fmla="*/ 622407 w 2420471"/>
                <a:gd name="connsiteY18" fmla="*/ 315045 h 330413"/>
                <a:gd name="connsiteX19" fmla="*/ 699247 w 2420471"/>
                <a:gd name="connsiteY19" fmla="*/ 330413 h 330413"/>
                <a:gd name="connsiteX20" fmla="*/ 814508 w 2420471"/>
                <a:gd name="connsiteY20" fmla="*/ 315045 h 330413"/>
                <a:gd name="connsiteX21" fmla="*/ 860612 w 2420471"/>
                <a:gd name="connsiteY21" fmla="*/ 276625 h 330413"/>
                <a:gd name="connsiteX22" fmla="*/ 891348 w 2420471"/>
                <a:gd name="connsiteY22" fmla="*/ 230521 h 330413"/>
                <a:gd name="connsiteX23" fmla="*/ 906716 w 2420471"/>
                <a:gd name="connsiteY23" fmla="*/ 207469 h 330413"/>
                <a:gd name="connsiteX24" fmla="*/ 922084 w 2420471"/>
                <a:gd name="connsiteY24" fmla="*/ 184417 h 330413"/>
                <a:gd name="connsiteX25" fmla="*/ 929768 w 2420471"/>
                <a:gd name="connsiteY25" fmla="*/ 161365 h 330413"/>
                <a:gd name="connsiteX26" fmla="*/ 960505 w 2420471"/>
                <a:gd name="connsiteY26" fmla="*/ 122944 h 330413"/>
                <a:gd name="connsiteX27" fmla="*/ 975873 w 2420471"/>
                <a:gd name="connsiteY27" fmla="*/ 99892 h 330413"/>
                <a:gd name="connsiteX28" fmla="*/ 1021977 w 2420471"/>
                <a:gd name="connsiteY28" fmla="*/ 69156 h 330413"/>
                <a:gd name="connsiteX29" fmla="*/ 1045029 w 2420471"/>
                <a:gd name="connsiteY29" fmla="*/ 53788 h 330413"/>
                <a:gd name="connsiteX30" fmla="*/ 1091133 w 2420471"/>
                <a:gd name="connsiteY30" fmla="*/ 38420 h 330413"/>
                <a:gd name="connsiteX31" fmla="*/ 1114185 w 2420471"/>
                <a:gd name="connsiteY31" fmla="*/ 30736 h 330413"/>
                <a:gd name="connsiteX32" fmla="*/ 1191026 w 2420471"/>
                <a:gd name="connsiteY32" fmla="*/ 46104 h 330413"/>
                <a:gd name="connsiteX33" fmla="*/ 1237130 w 2420471"/>
                <a:gd name="connsiteY33" fmla="*/ 76840 h 330413"/>
                <a:gd name="connsiteX34" fmla="*/ 1260182 w 2420471"/>
                <a:gd name="connsiteY34" fmla="*/ 92208 h 330413"/>
                <a:gd name="connsiteX35" fmla="*/ 1329338 w 2420471"/>
                <a:gd name="connsiteY35" fmla="*/ 115260 h 330413"/>
                <a:gd name="connsiteX36" fmla="*/ 1352390 w 2420471"/>
                <a:gd name="connsiteY36" fmla="*/ 122944 h 330413"/>
                <a:gd name="connsiteX37" fmla="*/ 1390810 w 2420471"/>
                <a:gd name="connsiteY37" fmla="*/ 153681 h 330413"/>
                <a:gd name="connsiteX38" fmla="*/ 1429231 w 2420471"/>
                <a:gd name="connsiteY38" fmla="*/ 184417 h 330413"/>
                <a:gd name="connsiteX39" fmla="*/ 1475335 w 2420471"/>
                <a:gd name="connsiteY39" fmla="*/ 199785 h 330413"/>
                <a:gd name="connsiteX40" fmla="*/ 1498387 w 2420471"/>
                <a:gd name="connsiteY40" fmla="*/ 207469 h 330413"/>
                <a:gd name="connsiteX41" fmla="*/ 1521439 w 2420471"/>
                <a:gd name="connsiteY41" fmla="*/ 215153 h 330413"/>
                <a:gd name="connsiteX42" fmla="*/ 1613647 w 2420471"/>
                <a:gd name="connsiteY42" fmla="*/ 199785 h 330413"/>
                <a:gd name="connsiteX43" fmla="*/ 1636700 w 2420471"/>
                <a:gd name="connsiteY43" fmla="*/ 184417 h 330413"/>
                <a:gd name="connsiteX44" fmla="*/ 1652068 w 2420471"/>
                <a:gd name="connsiteY44" fmla="*/ 161365 h 330413"/>
                <a:gd name="connsiteX45" fmla="*/ 1675120 w 2420471"/>
                <a:gd name="connsiteY45" fmla="*/ 145997 h 330413"/>
                <a:gd name="connsiteX46" fmla="*/ 1682804 w 2420471"/>
                <a:gd name="connsiteY46" fmla="*/ 122944 h 330413"/>
                <a:gd name="connsiteX47" fmla="*/ 1728908 w 2420471"/>
                <a:gd name="connsiteY47" fmla="*/ 92208 h 330413"/>
                <a:gd name="connsiteX48" fmla="*/ 1767328 w 2420471"/>
                <a:gd name="connsiteY48" fmla="*/ 61472 h 330413"/>
                <a:gd name="connsiteX49" fmla="*/ 1782696 w 2420471"/>
                <a:gd name="connsiteY49" fmla="*/ 38420 h 330413"/>
                <a:gd name="connsiteX50" fmla="*/ 1805748 w 2420471"/>
                <a:gd name="connsiteY50" fmla="*/ 30736 h 330413"/>
                <a:gd name="connsiteX51" fmla="*/ 1828800 w 2420471"/>
                <a:gd name="connsiteY51" fmla="*/ 15368 h 330413"/>
                <a:gd name="connsiteX52" fmla="*/ 1874905 w 2420471"/>
                <a:gd name="connsiteY52" fmla="*/ 0 h 330413"/>
                <a:gd name="connsiteX53" fmla="*/ 2005533 w 2420471"/>
                <a:gd name="connsiteY53" fmla="*/ 7684 h 330413"/>
                <a:gd name="connsiteX54" fmla="*/ 2051637 w 2420471"/>
                <a:gd name="connsiteY54" fmla="*/ 30736 h 330413"/>
                <a:gd name="connsiteX55" fmla="*/ 2074689 w 2420471"/>
                <a:gd name="connsiteY55" fmla="*/ 53788 h 330413"/>
                <a:gd name="connsiteX56" fmla="*/ 2097742 w 2420471"/>
                <a:gd name="connsiteY56" fmla="*/ 61472 h 330413"/>
                <a:gd name="connsiteX57" fmla="*/ 2166898 w 2420471"/>
                <a:gd name="connsiteY57" fmla="*/ 107576 h 330413"/>
                <a:gd name="connsiteX58" fmla="*/ 2189950 w 2420471"/>
                <a:gd name="connsiteY58" fmla="*/ 122944 h 330413"/>
                <a:gd name="connsiteX59" fmla="*/ 2205318 w 2420471"/>
                <a:gd name="connsiteY59" fmla="*/ 138313 h 330413"/>
                <a:gd name="connsiteX60" fmla="*/ 2251422 w 2420471"/>
                <a:gd name="connsiteY60" fmla="*/ 153681 h 330413"/>
                <a:gd name="connsiteX61" fmla="*/ 2312894 w 2420471"/>
                <a:gd name="connsiteY61" fmla="*/ 169049 h 330413"/>
                <a:gd name="connsiteX62" fmla="*/ 2343631 w 2420471"/>
                <a:gd name="connsiteY62" fmla="*/ 176733 h 330413"/>
                <a:gd name="connsiteX63" fmla="*/ 2420471 w 2420471"/>
                <a:gd name="connsiteY63" fmla="*/ 184417 h 33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420471" h="330413">
                  <a:moveTo>
                    <a:pt x="0" y="192101"/>
                  </a:moveTo>
                  <a:cubicBezTo>
                    <a:pt x="17930" y="197224"/>
                    <a:pt x="35178" y="206306"/>
                    <a:pt x="53789" y="207469"/>
                  </a:cubicBezTo>
                  <a:cubicBezTo>
                    <a:pt x="62919" y="208040"/>
                    <a:pt x="124715" y="203925"/>
                    <a:pt x="145997" y="192101"/>
                  </a:cubicBezTo>
                  <a:lnTo>
                    <a:pt x="215153" y="145997"/>
                  </a:lnTo>
                  <a:cubicBezTo>
                    <a:pt x="222837" y="140874"/>
                    <a:pt x="229444" y="133550"/>
                    <a:pt x="238205" y="130629"/>
                  </a:cubicBezTo>
                  <a:cubicBezTo>
                    <a:pt x="245889" y="128067"/>
                    <a:pt x="254013" y="126567"/>
                    <a:pt x="261258" y="122944"/>
                  </a:cubicBezTo>
                  <a:cubicBezTo>
                    <a:pt x="320837" y="93154"/>
                    <a:pt x="249424" y="119205"/>
                    <a:pt x="307362" y="99892"/>
                  </a:cubicBezTo>
                  <a:cubicBezTo>
                    <a:pt x="338098" y="102453"/>
                    <a:pt x="368998" y="103500"/>
                    <a:pt x="399570" y="107576"/>
                  </a:cubicBezTo>
                  <a:cubicBezTo>
                    <a:pt x="407599" y="108646"/>
                    <a:pt x="415677" y="111093"/>
                    <a:pt x="422622" y="115260"/>
                  </a:cubicBezTo>
                  <a:cubicBezTo>
                    <a:pt x="428834" y="118988"/>
                    <a:pt x="432333" y="126103"/>
                    <a:pt x="437990" y="130629"/>
                  </a:cubicBezTo>
                  <a:cubicBezTo>
                    <a:pt x="445201" y="136398"/>
                    <a:pt x="453358" y="140874"/>
                    <a:pt x="461042" y="145997"/>
                  </a:cubicBezTo>
                  <a:cubicBezTo>
                    <a:pt x="466165" y="153681"/>
                    <a:pt x="470641" y="161838"/>
                    <a:pt x="476410" y="169049"/>
                  </a:cubicBezTo>
                  <a:cubicBezTo>
                    <a:pt x="480936" y="174706"/>
                    <a:pt x="487432" y="178621"/>
                    <a:pt x="491779" y="184417"/>
                  </a:cubicBezTo>
                  <a:cubicBezTo>
                    <a:pt x="502861" y="199193"/>
                    <a:pt x="512270" y="215153"/>
                    <a:pt x="522515" y="230521"/>
                  </a:cubicBezTo>
                  <a:lnTo>
                    <a:pt x="537883" y="253573"/>
                  </a:lnTo>
                  <a:cubicBezTo>
                    <a:pt x="543006" y="261257"/>
                    <a:pt x="545567" y="271502"/>
                    <a:pt x="553251" y="276625"/>
                  </a:cubicBezTo>
                  <a:cubicBezTo>
                    <a:pt x="560935" y="281748"/>
                    <a:pt x="568043" y="287863"/>
                    <a:pt x="576303" y="291993"/>
                  </a:cubicBezTo>
                  <a:cubicBezTo>
                    <a:pt x="583548" y="295615"/>
                    <a:pt x="592110" y="296055"/>
                    <a:pt x="599355" y="299677"/>
                  </a:cubicBezTo>
                  <a:cubicBezTo>
                    <a:pt x="607615" y="303807"/>
                    <a:pt x="613580" y="312329"/>
                    <a:pt x="622407" y="315045"/>
                  </a:cubicBezTo>
                  <a:cubicBezTo>
                    <a:pt x="647372" y="322727"/>
                    <a:pt x="699247" y="330413"/>
                    <a:pt x="699247" y="330413"/>
                  </a:cubicBezTo>
                  <a:cubicBezTo>
                    <a:pt x="719848" y="328696"/>
                    <a:pt x="783121" y="330739"/>
                    <a:pt x="814508" y="315045"/>
                  </a:cubicBezTo>
                  <a:cubicBezTo>
                    <a:pt x="830652" y="306973"/>
                    <a:pt x="849798" y="290529"/>
                    <a:pt x="860612" y="276625"/>
                  </a:cubicBezTo>
                  <a:cubicBezTo>
                    <a:pt x="871952" y="262046"/>
                    <a:pt x="881103" y="245889"/>
                    <a:pt x="891348" y="230521"/>
                  </a:cubicBezTo>
                  <a:lnTo>
                    <a:pt x="906716" y="207469"/>
                  </a:lnTo>
                  <a:cubicBezTo>
                    <a:pt x="911839" y="199785"/>
                    <a:pt x="919164" y="193178"/>
                    <a:pt x="922084" y="184417"/>
                  </a:cubicBezTo>
                  <a:cubicBezTo>
                    <a:pt x="924645" y="176733"/>
                    <a:pt x="926146" y="168610"/>
                    <a:pt x="929768" y="161365"/>
                  </a:cubicBezTo>
                  <a:cubicBezTo>
                    <a:pt x="945535" y="129832"/>
                    <a:pt x="941446" y="146768"/>
                    <a:pt x="960505" y="122944"/>
                  </a:cubicBezTo>
                  <a:cubicBezTo>
                    <a:pt x="966274" y="115733"/>
                    <a:pt x="969961" y="106987"/>
                    <a:pt x="975873" y="99892"/>
                  </a:cubicBezTo>
                  <a:cubicBezTo>
                    <a:pt x="1007086" y="62436"/>
                    <a:pt x="986802" y="86744"/>
                    <a:pt x="1021977" y="69156"/>
                  </a:cubicBezTo>
                  <a:cubicBezTo>
                    <a:pt x="1030237" y="65026"/>
                    <a:pt x="1036590" y="57539"/>
                    <a:pt x="1045029" y="53788"/>
                  </a:cubicBezTo>
                  <a:cubicBezTo>
                    <a:pt x="1059832" y="47209"/>
                    <a:pt x="1075765" y="43543"/>
                    <a:pt x="1091133" y="38420"/>
                  </a:cubicBezTo>
                  <a:lnTo>
                    <a:pt x="1114185" y="30736"/>
                  </a:lnTo>
                  <a:cubicBezTo>
                    <a:pt x="1127547" y="32645"/>
                    <a:pt x="1172457" y="35788"/>
                    <a:pt x="1191026" y="46104"/>
                  </a:cubicBezTo>
                  <a:cubicBezTo>
                    <a:pt x="1207172" y="55074"/>
                    <a:pt x="1221762" y="66595"/>
                    <a:pt x="1237130" y="76840"/>
                  </a:cubicBezTo>
                  <a:cubicBezTo>
                    <a:pt x="1244814" y="81963"/>
                    <a:pt x="1251421" y="89288"/>
                    <a:pt x="1260182" y="92208"/>
                  </a:cubicBezTo>
                  <a:lnTo>
                    <a:pt x="1329338" y="115260"/>
                  </a:lnTo>
                  <a:lnTo>
                    <a:pt x="1352390" y="122944"/>
                  </a:lnTo>
                  <a:cubicBezTo>
                    <a:pt x="1389488" y="160044"/>
                    <a:pt x="1342355" y="114918"/>
                    <a:pt x="1390810" y="153681"/>
                  </a:cubicBezTo>
                  <a:cubicBezTo>
                    <a:pt x="1410767" y="169646"/>
                    <a:pt x="1402627" y="172593"/>
                    <a:pt x="1429231" y="184417"/>
                  </a:cubicBezTo>
                  <a:cubicBezTo>
                    <a:pt x="1444034" y="190996"/>
                    <a:pt x="1459967" y="194662"/>
                    <a:pt x="1475335" y="199785"/>
                  </a:cubicBezTo>
                  <a:lnTo>
                    <a:pt x="1498387" y="207469"/>
                  </a:lnTo>
                  <a:lnTo>
                    <a:pt x="1521439" y="215153"/>
                  </a:lnTo>
                  <a:cubicBezTo>
                    <a:pt x="1543353" y="212718"/>
                    <a:pt x="1587900" y="212658"/>
                    <a:pt x="1613647" y="199785"/>
                  </a:cubicBezTo>
                  <a:cubicBezTo>
                    <a:pt x="1621907" y="195655"/>
                    <a:pt x="1629016" y="189540"/>
                    <a:pt x="1636700" y="184417"/>
                  </a:cubicBezTo>
                  <a:cubicBezTo>
                    <a:pt x="1641823" y="176733"/>
                    <a:pt x="1645538" y="167895"/>
                    <a:pt x="1652068" y="161365"/>
                  </a:cubicBezTo>
                  <a:cubicBezTo>
                    <a:pt x="1658598" y="154835"/>
                    <a:pt x="1669351" y="153208"/>
                    <a:pt x="1675120" y="145997"/>
                  </a:cubicBezTo>
                  <a:cubicBezTo>
                    <a:pt x="1680180" y="139672"/>
                    <a:pt x="1677077" y="128672"/>
                    <a:pt x="1682804" y="122944"/>
                  </a:cubicBezTo>
                  <a:cubicBezTo>
                    <a:pt x="1695864" y="109884"/>
                    <a:pt x="1728908" y="92208"/>
                    <a:pt x="1728908" y="92208"/>
                  </a:cubicBezTo>
                  <a:cubicBezTo>
                    <a:pt x="1772951" y="26144"/>
                    <a:pt x="1714306" y="103889"/>
                    <a:pt x="1767328" y="61472"/>
                  </a:cubicBezTo>
                  <a:cubicBezTo>
                    <a:pt x="1774539" y="55703"/>
                    <a:pt x="1775485" y="44189"/>
                    <a:pt x="1782696" y="38420"/>
                  </a:cubicBezTo>
                  <a:cubicBezTo>
                    <a:pt x="1789021" y="33360"/>
                    <a:pt x="1798503" y="34358"/>
                    <a:pt x="1805748" y="30736"/>
                  </a:cubicBezTo>
                  <a:cubicBezTo>
                    <a:pt x="1814008" y="26606"/>
                    <a:pt x="1820361" y="19119"/>
                    <a:pt x="1828800" y="15368"/>
                  </a:cubicBezTo>
                  <a:cubicBezTo>
                    <a:pt x="1843603" y="8789"/>
                    <a:pt x="1874905" y="0"/>
                    <a:pt x="1874905" y="0"/>
                  </a:cubicBezTo>
                  <a:cubicBezTo>
                    <a:pt x="1918448" y="2561"/>
                    <a:pt x="1962132" y="3344"/>
                    <a:pt x="2005533" y="7684"/>
                  </a:cubicBezTo>
                  <a:cubicBezTo>
                    <a:pt x="2021285" y="9259"/>
                    <a:pt x="2040158" y="21170"/>
                    <a:pt x="2051637" y="30736"/>
                  </a:cubicBezTo>
                  <a:cubicBezTo>
                    <a:pt x="2059985" y="37693"/>
                    <a:pt x="2065647" y="47760"/>
                    <a:pt x="2074689" y="53788"/>
                  </a:cubicBezTo>
                  <a:cubicBezTo>
                    <a:pt x="2081429" y="58281"/>
                    <a:pt x="2090058" y="58911"/>
                    <a:pt x="2097742" y="61472"/>
                  </a:cubicBezTo>
                  <a:lnTo>
                    <a:pt x="2166898" y="107576"/>
                  </a:lnTo>
                  <a:cubicBezTo>
                    <a:pt x="2174582" y="112699"/>
                    <a:pt x="2183420" y="116414"/>
                    <a:pt x="2189950" y="122944"/>
                  </a:cubicBezTo>
                  <a:cubicBezTo>
                    <a:pt x="2195073" y="128067"/>
                    <a:pt x="2198838" y="135073"/>
                    <a:pt x="2205318" y="138313"/>
                  </a:cubicBezTo>
                  <a:cubicBezTo>
                    <a:pt x="2219807" y="145558"/>
                    <a:pt x="2236054" y="148558"/>
                    <a:pt x="2251422" y="153681"/>
                  </a:cubicBezTo>
                  <a:cubicBezTo>
                    <a:pt x="2292614" y="167412"/>
                    <a:pt x="2257261" y="156686"/>
                    <a:pt x="2312894" y="169049"/>
                  </a:cubicBezTo>
                  <a:cubicBezTo>
                    <a:pt x="2323203" y="171340"/>
                    <a:pt x="2333176" y="175239"/>
                    <a:pt x="2343631" y="176733"/>
                  </a:cubicBezTo>
                  <a:cubicBezTo>
                    <a:pt x="2369113" y="180373"/>
                    <a:pt x="2420471" y="184417"/>
                    <a:pt x="2420471" y="1844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Box 193">
              <a:extLst>
                <a:ext uri="{FF2B5EF4-FFF2-40B4-BE49-F238E27FC236}">
                  <a16:creationId xmlns:a16="http://schemas.microsoft.com/office/drawing/2014/main" id="{26AC2A20-66A7-0840-8047-70905057B41A}"/>
                </a:ext>
              </a:extLst>
            </p:cNvPr>
            <p:cNvSpPr txBox="1"/>
            <p:nvPr/>
          </p:nvSpPr>
          <p:spPr>
            <a:xfrm>
              <a:off x="6980720" y="5600804"/>
              <a:ext cx="1143000" cy="261610"/>
            </a:xfrm>
            <a:prstGeom prst="rect">
              <a:avLst/>
            </a:prstGeom>
            <a:noFill/>
          </p:spPr>
          <p:txBody>
            <a:bodyPr wrap="square" rtlCol="0">
              <a:spAutoFit/>
            </a:bodyPr>
            <a:lstStyle/>
            <a:p>
              <a:r>
                <a:rPr lang="en-US" sz="1100" b="1" dirty="0"/>
                <a:t>Total RNA</a:t>
              </a:r>
            </a:p>
          </p:txBody>
        </p:sp>
        <p:cxnSp>
          <p:nvCxnSpPr>
            <p:cNvPr id="195" name="Straight Arrow Connector 194">
              <a:extLst>
                <a:ext uri="{FF2B5EF4-FFF2-40B4-BE49-F238E27FC236}">
                  <a16:creationId xmlns:a16="http://schemas.microsoft.com/office/drawing/2014/main" id="{DFD78746-99CE-EC49-847D-50379EB03E32}"/>
                </a:ext>
              </a:extLst>
            </p:cNvPr>
            <p:cNvCxnSpPr>
              <a:cxnSpLocks/>
            </p:cNvCxnSpPr>
            <p:nvPr/>
          </p:nvCxnSpPr>
          <p:spPr>
            <a:xfrm>
              <a:off x="8963011" y="6090181"/>
              <a:ext cx="5445" cy="80535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96" name="TextBox 195">
              <a:extLst>
                <a:ext uri="{FF2B5EF4-FFF2-40B4-BE49-F238E27FC236}">
                  <a16:creationId xmlns:a16="http://schemas.microsoft.com/office/drawing/2014/main" id="{6D29A0E9-4168-A946-B916-339058FC68F4}"/>
                </a:ext>
              </a:extLst>
            </p:cNvPr>
            <p:cNvSpPr txBox="1"/>
            <p:nvPr/>
          </p:nvSpPr>
          <p:spPr>
            <a:xfrm>
              <a:off x="9059841" y="6386250"/>
              <a:ext cx="1143000" cy="261610"/>
            </a:xfrm>
            <a:prstGeom prst="rect">
              <a:avLst/>
            </a:prstGeom>
            <a:noFill/>
          </p:spPr>
          <p:txBody>
            <a:bodyPr wrap="square" rtlCol="0">
              <a:spAutoFit/>
            </a:bodyPr>
            <a:lstStyle/>
            <a:p>
              <a:r>
                <a:rPr lang="en-US" sz="1100" b="1" dirty="0"/>
                <a:t>RT-PCR</a:t>
              </a:r>
            </a:p>
          </p:txBody>
        </p:sp>
        <p:grpSp>
          <p:nvGrpSpPr>
            <p:cNvPr id="1035" name="Group 1034">
              <a:extLst>
                <a:ext uri="{FF2B5EF4-FFF2-40B4-BE49-F238E27FC236}">
                  <a16:creationId xmlns:a16="http://schemas.microsoft.com/office/drawing/2014/main" id="{B84B64E4-4D66-F240-B4E0-E9CA3A2222F1}"/>
                </a:ext>
              </a:extLst>
            </p:cNvPr>
            <p:cNvGrpSpPr/>
            <p:nvPr/>
          </p:nvGrpSpPr>
          <p:grpSpPr>
            <a:xfrm>
              <a:off x="7723729" y="7266868"/>
              <a:ext cx="1216129" cy="282662"/>
              <a:chOff x="8767333" y="6896937"/>
              <a:chExt cx="1216129" cy="282662"/>
            </a:xfrm>
          </p:grpSpPr>
          <p:cxnSp>
            <p:nvCxnSpPr>
              <p:cNvPr id="1029" name="Straight Connector 1028">
                <a:extLst>
                  <a:ext uri="{FF2B5EF4-FFF2-40B4-BE49-F238E27FC236}">
                    <a16:creationId xmlns:a16="http://schemas.microsoft.com/office/drawing/2014/main" id="{858B0373-6B8D-B549-868A-CDE98DB0AD1A}"/>
                  </a:ext>
                </a:extLst>
              </p:cNvPr>
              <p:cNvCxnSpPr/>
              <p:nvPr/>
            </p:nvCxnSpPr>
            <p:spPr>
              <a:xfrm>
                <a:off x="8767334" y="6896937"/>
                <a:ext cx="1207929" cy="0"/>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199" name="Straight Connector 198">
                <a:extLst>
                  <a:ext uri="{FF2B5EF4-FFF2-40B4-BE49-F238E27FC236}">
                    <a16:creationId xmlns:a16="http://schemas.microsoft.com/office/drawing/2014/main" id="{898A732D-173D-5F43-878A-4C6B5BB59B35}"/>
                  </a:ext>
                </a:extLst>
              </p:cNvPr>
              <p:cNvCxnSpPr/>
              <p:nvPr/>
            </p:nvCxnSpPr>
            <p:spPr>
              <a:xfrm>
                <a:off x="8767333" y="7027199"/>
                <a:ext cx="1207929" cy="0"/>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00" name="Straight Connector 199">
                <a:extLst>
                  <a:ext uri="{FF2B5EF4-FFF2-40B4-BE49-F238E27FC236}">
                    <a16:creationId xmlns:a16="http://schemas.microsoft.com/office/drawing/2014/main" id="{AF1431D8-A1AE-F24E-B5BA-38876FED9414}"/>
                  </a:ext>
                </a:extLst>
              </p:cNvPr>
              <p:cNvCxnSpPr/>
              <p:nvPr/>
            </p:nvCxnSpPr>
            <p:spPr>
              <a:xfrm>
                <a:off x="8775533" y="7179599"/>
                <a:ext cx="1207929" cy="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201" name="TextBox 200">
              <a:extLst>
                <a:ext uri="{FF2B5EF4-FFF2-40B4-BE49-F238E27FC236}">
                  <a16:creationId xmlns:a16="http://schemas.microsoft.com/office/drawing/2014/main" id="{38997267-0B5B-3447-878F-5E802EC13101}"/>
                </a:ext>
              </a:extLst>
            </p:cNvPr>
            <p:cNvSpPr txBox="1"/>
            <p:nvPr/>
          </p:nvSpPr>
          <p:spPr>
            <a:xfrm>
              <a:off x="6234726" y="7141845"/>
              <a:ext cx="1526195" cy="600164"/>
            </a:xfrm>
            <a:prstGeom prst="rect">
              <a:avLst/>
            </a:prstGeom>
            <a:noFill/>
          </p:spPr>
          <p:txBody>
            <a:bodyPr wrap="square" rtlCol="0">
              <a:spAutoFit/>
            </a:bodyPr>
            <a:lstStyle/>
            <a:p>
              <a:r>
                <a:rPr lang="en-US" sz="1100" b="1" dirty="0"/>
                <a:t>cDNA</a:t>
              </a:r>
            </a:p>
            <a:p>
              <a:r>
                <a:rPr lang="en-US" sz="1100" b="1" dirty="0"/>
                <a:t>of ABCA12, NKCC1, NHE1, NBCe1 and CFTR</a:t>
              </a:r>
            </a:p>
          </p:txBody>
        </p:sp>
        <p:grpSp>
          <p:nvGrpSpPr>
            <p:cNvPr id="220" name="Group 219">
              <a:extLst>
                <a:ext uri="{FF2B5EF4-FFF2-40B4-BE49-F238E27FC236}">
                  <a16:creationId xmlns:a16="http://schemas.microsoft.com/office/drawing/2014/main" id="{3762EC66-62BB-7A49-BAFB-3B29CAD169FE}"/>
                </a:ext>
              </a:extLst>
            </p:cNvPr>
            <p:cNvGrpSpPr/>
            <p:nvPr/>
          </p:nvGrpSpPr>
          <p:grpSpPr>
            <a:xfrm>
              <a:off x="9004020" y="7255799"/>
              <a:ext cx="1216129" cy="282662"/>
              <a:chOff x="8767333" y="6896937"/>
              <a:chExt cx="1216129" cy="282662"/>
            </a:xfrm>
          </p:grpSpPr>
          <p:cxnSp>
            <p:nvCxnSpPr>
              <p:cNvPr id="221" name="Straight Connector 220">
                <a:extLst>
                  <a:ext uri="{FF2B5EF4-FFF2-40B4-BE49-F238E27FC236}">
                    <a16:creationId xmlns:a16="http://schemas.microsoft.com/office/drawing/2014/main" id="{68DB7A05-7672-604B-A05B-739A2BAB8E40}"/>
                  </a:ext>
                </a:extLst>
              </p:cNvPr>
              <p:cNvCxnSpPr/>
              <p:nvPr/>
            </p:nvCxnSpPr>
            <p:spPr>
              <a:xfrm>
                <a:off x="8767334" y="6896937"/>
                <a:ext cx="1207929" cy="0"/>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22" name="Straight Connector 221">
                <a:extLst>
                  <a:ext uri="{FF2B5EF4-FFF2-40B4-BE49-F238E27FC236}">
                    <a16:creationId xmlns:a16="http://schemas.microsoft.com/office/drawing/2014/main" id="{FD65FFAC-21DF-BB49-9626-4277309D6707}"/>
                  </a:ext>
                </a:extLst>
              </p:cNvPr>
              <p:cNvCxnSpPr/>
              <p:nvPr/>
            </p:nvCxnSpPr>
            <p:spPr>
              <a:xfrm>
                <a:off x="8767333" y="7027199"/>
                <a:ext cx="1207929" cy="0"/>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223" name="Straight Connector 222">
                <a:extLst>
                  <a:ext uri="{FF2B5EF4-FFF2-40B4-BE49-F238E27FC236}">
                    <a16:creationId xmlns:a16="http://schemas.microsoft.com/office/drawing/2014/main" id="{0B4A3BD1-9978-9344-8AC0-0D9F4D964212}"/>
                  </a:ext>
                </a:extLst>
              </p:cNvPr>
              <p:cNvCxnSpPr/>
              <p:nvPr/>
            </p:nvCxnSpPr>
            <p:spPr>
              <a:xfrm>
                <a:off x="8775533" y="7179599"/>
                <a:ext cx="1207929" cy="0"/>
              </a:xfrm>
              <a:prstGeom prst="line">
                <a:avLst/>
              </a:prstGeom>
              <a:ln/>
            </p:spPr>
            <p:style>
              <a:lnRef idx="3">
                <a:schemeClr val="accent4"/>
              </a:lnRef>
              <a:fillRef idx="0">
                <a:schemeClr val="accent4"/>
              </a:fillRef>
              <a:effectRef idx="2">
                <a:schemeClr val="accent4"/>
              </a:effectRef>
              <a:fontRef idx="minor">
                <a:schemeClr val="tx1"/>
              </a:fontRef>
            </p:style>
          </p:cxnSp>
        </p:grpSp>
        <p:grpSp>
          <p:nvGrpSpPr>
            <p:cNvPr id="1059" name="Group 1058">
              <a:extLst>
                <a:ext uri="{FF2B5EF4-FFF2-40B4-BE49-F238E27FC236}">
                  <a16:creationId xmlns:a16="http://schemas.microsoft.com/office/drawing/2014/main" id="{26EFADA8-3C00-194E-9C8C-509C6CC9EDD2}"/>
                </a:ext>
              </a:extLst>
            </p:cNvPr>
            <p:cNvGrpSpPr/>
            <p:nvPr/>
          </p:nvGrpSpPr>
          <p:grpSpPr>
            <a:xfrm>
              <a:off x="6931054" y="8964243"/>
              <a:ext cx="3742073" cy="3397615"/>
              <a:chOff x="6949829" y="9498953"/>
              <a:chExt cx="3742073" cy="3397615"/>
            </a:xfrm>
          </p:grpSpPr>
          <p:sp>
            <p:nvSpPr>
              <p:cNvPr id="1053" name="Rectangle 1052">
                <a:extLst>
                  <a:ext uri="{FF2B5EF4-FFF2-40B4-BE49-F238E27FC236}">
                    <a16:creationId xmlns:a16="http://schemas.microsoft.com/office/drawing/2014/main" id="{3C5B1BB2-8EFD-A940-81E4-91EB0113E022}"/>
                  </a:ext>
                </a:extLst>
              </p:cNvPr>
              <p:cNvSpPr/>
              <p:nvPr/>
            </p:nvSpPr>
            <p:spPr>
              <a:xfrm>
                <a:off x="7802344" y="9765024"/>
                <a:ext cx="2714711" cy="313154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58" name="Group 1057">
                <a:extLst>
                  <a:ext uri="{FF2B5EF4-FFF2-40B4-BE49-F238E27FC236}">
                    <a16:creationId xmlns:a16="http://schemas.microsoft.com/office/drawing/2014/main" id="{7CF2A845-8A5F-4D42-8AC6-E0ED54766DD0}"/>
                  </a:ext>
                </a:extLst>
              </p:cNvPr>
              <p:cNvGrpSpPr/>
              <p:nvPr/>
            </p:nvGrpSpPr>
            <p:grpSpPr>
              <a:xfrm>
                <a:off x="6949829" y="9498953"/>
                <a:ext cx="3742073" cy="3383191"/>
                <a:chOff x="7100248" y="8948500"/>
                <a:chExt cx="3742073" cy="3383191"/>
              </a:xfrm>
            </p:grpSpPr>
            <p:sp>
              <p:nvSpPr>
                <p:cNvPr id="351" name="TextBox 350">
                  <a:extLst>
                    <a:ext uri="{FF2B5EF4-FFF2-40B4-BE49-F238E27FC236}">
                      <a16:creationId xmlns:a16="http://schemas.microsoft.com/office/drawing/2014/main" id="{B8232B6F-F663-4643-B184-BC1993F25274}"/>
                    </a:ext>
                  </a:extLst>
                </p:cNvPr>
                <p:cNvSpPr txBox="1"/>
                <p:nvPr/>
              </p:nvSpPr>
              <p:spPr>
                <a:xfrm>
                  <a:off x="10046888" y="11531144"/>
                  <a:ext cx="795433" cy="261610"/>
                </a:xfrm>
                <a:prstGeom prst="rect">
                  <a:avLst/>
                </a:prstGeom>
                <a:noFill/>
              </p:spPr>
              <p:txBody>
                <a:bodyPr wrap="square" rtlCol="0">
                  <a:spAutoFit/>
                </a:bodyPr>
                <a:lstStyle/>
                <a:p>
                  <a:r>
                    <a:rPr lang="en-US" sz="1100" dirty="0"/>
                    <a:t>GAPDH </a:t>
                  </a:r>
                </a:p>
              </p:txBody>
            </p:sp>
            <p:grpSp>
              <p:nvGrpSpPr>
                <p:cNvPr id="1057" name="Group 1056">
                  <a:extLst>
                    <a:ext uri="{FF2B5EF4-FFF2-40B4-BE49-F238E27FC236}">
                      <a16:creationId xmlns:a16="http://schemas.microsoft.com/office/drawing/2014/main" id="{2FB1B440-16DF-464D-AECF-83F1E505BF0A}"/>
                    </a:ext>
                  </a:extLst>
                </p:cNvPr>
                <p:cNvGrpSpPr/>
                <p:nvPr/>
              </p:nvGrpSpPr>
              <p:grpSpPr>
                <a:xfrm>
                  <a:off x="7100248" y="8948500"/>
                  <a:ext cx="3578609" cy="3383191"/>
                  <a:chOff x="7100248" y="8948500"/>
                  <a:chExt cx="3578609" cy="3383191"/>
                </a:xfrm>
              </p:grpSpPr>
              <p:sp>
                <p:nvSpPr>
                  <p:cNvPr id="1036" name="Frame 1035">
                    <a:extLst>
                      <a:ext uri="{FF2B5EF4-FFF2-40B4-BE49-F238E27FC236}">
                        <a16:creationId xmlns:a16="http://schemas.microsoft.com/office/drawing/2014/main" id="{67828BCC-8A98-F448-A310-DBE3E29CE4F9}"/>
                      </a:ext>
                    </a:extLst>
                  </p:cNvPr>
                  <p:cNvSpPr/>
                  <p:nvPr/>
                </p:nvSpPr>
                <p:spPr>
                  <a:xfrm>
                    <a:off x="7926973" y="9200146"/>
                    <a:ext cx="2734677" cy="3131545"/>
                  </a:xfrm>
                  <a:prstGeom prst="frame">
                    <a:avLst>
                      <a:gd name="adj1" fmla="val 2514"/>
                    </a:avLst>
                  </a:prstGeom>
                  <a:solidFill>
                    <a:srgbClr val="82B5EE"/>
                  </a:solidFill>
                  <a:ln>
                    <a:solidFill>
                      <a:srgbClr val="82B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0" name="Group 289">
                    <a:extLst>
                      <a:ext uri="{FF2B5EF4-FFF2-40B4-BE49-F238E27FC236}">
                        <a16:creationId xmlns:a16="http://schemas.microsoft.com/office/drawing/2014/main" id="{201ADF3C-0917-3343-8A2A-5A5EF80093D2}"/>
                      </a:ext>
                    </a:extLst>
                  </p:cNvPr>
                  <p:cNvGrpSpPr/>
                  <p:nvPr/>
                </p:nvGrpSpPr>
                <p:grpSpPr>
                  <a:xfrm>
                    <a:off x="8112208" y="9377362"/>
                    <a:ext cx="568242" cy="65523"/>
                    <a:chOff x="9693102" y="9378667"/>
                    <a:chExt cx="568242" cy="65523"/>
                  </a:xfrm>
                </p:grpSpPr>
                <p:sp>
                  <p:nvSpPr>
                    <p:cNvPr id="291" name="Rectangle 290">
                      <a:extLst>
                        <a:ext uri="{FF2B5EF4-FFF2-40B4-BE49-F238E27FC236}">
                          <a16:creationId xmlns:a16="http://schemas.microsoft.com/office/drawing/2014/main" id="{4B5E381B-521C-9145-AD28-1F22B8F17C1F}"/>
                        </a:ext>
                      </a:extLst>
                    </p:cNvPr>
                    <p:cNvSpPr/>
                    <p:nvPr/>
                  </p:nvSpPr>
                  <p:spPr>
                    <a:xfrm>
                      <a:off x="10032744" y="9378667"/>
                      <a:ext cx="228600" cy="6421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Rectangle 291">
                      <a:extLst>
                        <a:ext uri="{FF2B5EF4-FFF2-40B4-BE49-F238E27FC236}">
                          <a16:creationId xmlns:a16="http://schemas.microsoft.com/office/drawing/2014/main" id="{3606B485-6B37-C342-96ED-45D02D8491A4}"/>
                        </a:ext>
                      </a:extLst>
                    </p:cNvPr>
                    <p:cNvSpPr/>
                    <p:nvPr/>
                  </p:nvSpPr>
                  <p:spPr>
                    <a:xfrm>
                      <a:off x="9693102" y="9379972"/>
                      <a:ext cx="228600" cy="6421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148CD040-F581-8A44-A9CA-72271FFF5F1E}"/>
                      </a:ext>
                    </a:extLst>
                  </p:cNvPr>
                  <p:cNvGrpSpPr/>
                  <p:nvPr/>
                </p:nvGrpSpPr>
                <p:grpSpPr>
                  <a:xfrm>
                    <a:off x="8798008" y="9377362"/>
                    <a:ext cx="568242" cy="65523"/>
                    <a:chOff x="9693102" y="9378667"/>
                    <a:chExt cx="568242" cy="65523"/>
                  </a:xfrm>
                </p:grpSpPr>
                <p:sp>
                  <p:nvSpPr>
                    <p:cNvPr id="300" name="Rectangle 299">
                      <a:extLst>
                        <a:ext uri="{FF2B5EF4-FFF2-40B4-BE49-F238E27FC236}">
                          <a16:creationId xmlns:a16="http://schemas.microsoft.com/office/drawing/2014/main" id="{92A760E5-1612-5245-8800-A5D10A0BDF98}"/>
                        </a:ext>
                      </a:extLst>
                    </p:cNvPr>
                    <p:cNvSpPr/>
                    <p:nvPr/>
                  </p:nvSpPr>
                  <p:spPr>
                    <a:xfrm>
                      <a:off x="10032744" y="9378667"/>
                      <a:ext cx="228600" cy="6421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Rectangle 300">
                      <a:extLst>
                        <a:ext uri="{FF2B5EF4-FFF2-40B4-BE49-F238E27FC236}">
                          <a16:creationId xmlns:a16="http://schemas.microsoft.com/office/drawing/2014/main" id="{A697BCAC-04AD-5A4F-AAF8-5CFF9E1EEF08}"/>
                        </a:ext>
                      </a:extLst>
                    </p:cNvPr>
                    <p:cNvSpPr/>
                    <p:nvPr/>
                  </p:nvSpPr>
                  <p:spPr>
                    <a:xfrm>
                      <a:off x="9693102" y="9379972"/>
                      <a:ext cx="228600" cy="6421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a:extLst>
                      <a:ext uri="{FF2B5EF4-FFF2-40B4-BE49-F238E27FC236}">
                        <a16:creationId xmlns:a16="http://schemas.microsoft.com/office/drawing/2014/main" id="{3A9EFFC7-998B-534C-8302-DEB8DE3E798F}"/>
                      </a:ext>
                    </a:extLst>
                  </p:cNvPr>
                  <p:cNvGrpSpPr/>
                  <p:nvPr/>
                </p:nvGrpSpPr>
                <p:grpSpPr>
                  <a:xfrm>
                    <a:off x="9483808" y="9377279"/>
                    <a:ext cx="568242" cy="65523"/>
                    <a:chOff x="9693102" y="9378667"/>
                    <a:chExt cx="568242" cy="65523"/>
                  </a:xfrm>
                </p:grpSpPr>
                <p:sp>
                  <p:nvSpPr>
                    <p:cNvPr id="303" name="Rectangle 302">
                      <a:extLst>
                        <a:ext uri="{FF2B5EF4-FFF2-40B4-BE49-F238E27FC236}">
                          <a16:creationId xmlns:a16="http://schemas.microsoft.com/office/drawing/2014/main" id="{7A916DF5-8FB0-4642-97C8-BBA9983A915D}"/>
                        </a:ext>
                      </a:extLst>
                    </p:cNvPr>
                    <p:cNvSpPr/>
                    <p:nvPr/>
                  </p:nvSpPr>
                  <p:spPr>
                    <a:xfrm>
                      <a:off x="10032744" y="9378667"/>
                      <a:ext cx="228600" cy="6421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 name="Rectangle 303">
                      <a:extLst>
                        <a:ext uri="{FF2B5EF4-FFF2-40B4-BE49-F238E27FC236}">
                          <a16:creationId xmlns:a16="http://schemas.microsoft.com/office/drawing/2014/main" id="{3D908D3B-B826-164E-AF67-12A219F2760C}"/>
                        </a:ext>
                      </a:extLst>
                    </p:cNvPr>
                    <p:cNvSpPr/>
                    <p:nvPr/>
                  </p:nvSpPr>
                  <p:spPr>
                    <a:xfrm>
                      <a:off x="9693102" y="9379972"/>
                      <a:ext cx="228600" cy="6421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 name="Rectangle 306">
                    <a:extLst>
                      <a:ext uri="{FF2B5EF4-FFF2-40B4-BE49-F238E27FC236}">
                        <a16:creationId xmlns:a16="http://schemas.microsoft.com/office/drawing/2014/main" id="{472DC288-E156-AA45-B180-A99340A1CC38}"/>
                      </a:ext>
                    </a:extLst>
                  </p:cNvPr>
                  <p:cNvSpPr/>
                  <p:nvPr/>
                </p:nvSpPr>
                <p:spPr>
                  <a:xfrm>
                    <a:off x="10169608" y="9378264"/>
                    <a:ext cx="228600" cy="6421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0" name="Straight Connector 1049">
                    <a:extLst>
                      <a:ext uri="{FF2B5EF4-FFF2-40B4-BE49-F238E27FC236}">
                        <a16:creationId xmlns:a16="http://schemas.microsoft.com/office/drawing/2014/main" id="{7E044CBA-F723-4546-8393-A09C42F0EDAC}"/>
                      </a:ext>
                    </a:extLst>
                  </p:cNvPr>
                  <p:cNvCxnSpPr>
                    <a:cxnSpLocks/>
                  </p:cNvCxnSpPr>
                  <p:nvPr/>
                </p:nvCxnSpPr>
                <p:spPr>
                  <a:xfrm>
                    <a:off x="8098990" y="9588500"/>
                    <a:ext cx="25503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4" name="Straight Connector 323">
                    <a:extLst>
                      <a:ext uri="{FF2B5EF4-FFF2-40B4-BE49-F238E27FC236}">
                        <a16:creationId xmlns:a16="http://schemas.microsoft.com/office/drawing/2014/main" id="{6D00C95D-F98D-ED40-96DA-A91026B50C07}"/>
                      </a:ext>
                    </a:extLst>
                  </p:cNvPr>
                  <p:cNvCxnSpPr>
                    <a:cxnSpLocks/>
                  </p:cNvCxnSpPr>
                  <p:nvPr/>
                </p:nvCxnSpPr>
                <p:spPr>
                  <a:xfrm>
                    <a:off x="8098989" y="9817100"/>
                    <a:ext cx="25503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5" name="Straight Connector 324">
                    <a:extLst>
                      <a:ext uri="{FF2B5EF4-FFF2-40B4-BE49-F238E27FC236}">
                        <a16:creationId xmlns:a16="http://schemas.microsoft.com/office/drawing/2014/main" id="{1FBFEFAA-EEF1-234E-9B74-CF8BF941053A}"/>
                      </a:ext>
                    </a:extLst>
                  </p:cNvPr>
                  <p:cNvCxnSpPr>
                    <a:cxnSpLocks/>
                  </p:cNvCxnSpPr>
                  <p:nvPr/>
                </p:nvCxnSpPr>
                <p:spPr>
                  <a:xfrm>
                    <a:off x="8098988" y="10121900"/>
                    <a:ext cx="255035"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cxnSp>
                <p:nvCxnSpPr>
                  <p:cNvPr id="326" name="Straight Connector 325">
                    <a:extLst>
                      <a:ext uri="{FF2B5EF4-FFF2-40B4-BE49-F238E27FC236}">
                        <a16:creationId xmlns:a16="http://schemas.microsoft.com/office/drawing/2014/main" id="{1B7EEB7B-0F4F-704A-8178-643005E9B550}"/>
                      </a:ext>
                    </a:extLst>
                  </p:cNvPr>
                  <p:cNvCxnSpPr>
                    <a:cxnSpLocks/>
                  </p:cNvCxnSpPr>
                  <p:nvPr/>
                </p:nvCxnSpPr>
                <p:spPr>
                  <a:xfrm>
                    <a:off x="8098988" y="10274300"/>
                    <a:ext cx="25503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7" name="Straight Connector 326">
                    <a:extLst>
                      <a:ext uri="{FF2B5EF4-FFF2-40B4-BE49-F238E27FC236}">
                        <a16:creationId xmlns:a16="http://schemas.microsoft.com/office/drawing/2014/main" id="{722DDA84-8181-6E42-9433-779C3F86C9D5}"/>
                      </a:ext>
                    </a:extLst>
                  </p:cNvPr>
                  <p:cNvCxnSpPr>
                    <a:cxnSpLocks/>
                  </p:cNvCxnSpPr>
                  <p:nvPr/>
                </p:nvCxnSpPr>
                <p:spPr>
                  <a:xfrm>
                    <a:off x="8098988" y="10793432"/>
                    <a:ext cx="25503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8" name="Straight Connector 327">
                    <a:extLst>
                      <a:ext uri="{FF2B5EF4-FFF2-40B4-BE49-F238E27FC236}">
                        <a16:creationId xmlns:a16="http://schemas.microsoft.com/office/drawing/2014/main" id="{DDABA307-DEC2-E642-ABA9-D9AB923C73B3}"/>
                      </a:ext>
                    </a:extLst>
                  </p:cNvPr>
                  <p:cNvCxnSpPr>
                    <a:cxnSpLocks/>
                  </p:cNvCxnSpPr>
                  <p:nvPr/>
                </p:nvCxnSpPr>
                <p:spPr>
                  <a:xfrm>
                    <a:off x="8098988" y="10444909"/>
                    <a:ext cx="25503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9" name="Straight Connector 328">
                    <a:extLst>
                      <a:ext uri="{FF2B5EF4-FFF2-40B4-BE49-F238E27FC236}">
                        <a16:creationId xmlns:a16="http://schemas.microsoft.com/office/drawing/2014/main" id="{D4950140-F054-3640-AF58-1E18C99F94B0}"/>
                      </a:ext>
                    </a:extLst>
                  </p:cNvPr>
                  <p:cNvCxnSpPr>
                    <a:cxnSpLocks/>
                  </p:cNvCxnSpPr>
                  <p:nvPr/>
                </p:nvCxnSpPr>
                <p:spPr>
                  <a:xfrm>
                    <a:off x="8098988" y="10637199"/>
                    <a:ext cx="25503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0" name="Straight Connector 329">
                    <a:extLst>
                      <a:ext uri="{FF2B5EF4-FFF2-40B4-BE49-F238E27FC236}">
                        <a16:creationId xmlns:a16="http://schemas.microsoft.com/office/drawing/2014/main" id="{30C53033-2ABB-6A46-8AA2-EBBBED2317E2}"/>
                      </a:ext>
                    </a:extLst>
                  </p:cNvPr>
                  <p:cNvCxnSpPr>
                    <a:cxnSpLocks/>
                  </p:cNvCxnSpPr>
                  <p:nvPr/>
                </p:nvCxnSpPr>
                <p:spPr>
                  <a:xfrm>
                    <a:off x="8104274" y="10960100"/>
                    <a:ext cx="255035"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cxnSp>
                <p:nvCxnSpPr>
                  <p:cNvPr id="331" name="Straight Connector 330">
                    <a:extLst>
                      <a:ext uri="{FF2B5EF4-FFF2-40B4-BE49-F238E27FC236}">
                        <a16:creationId xmlns:a16="http://schemas.microsoft.com/office/drawing/2014/main" id="{028CF54D-51DD-E446-B1EE-C22BEE6800C9}"/>
                      </a:ext>
                    </a:extLst>
                  </p:cNvPr>
                  <p:cNvCxnSpPr>
                    <a:cxnSpLocks/>
                  </p:cNvCxnSpPr>
                  <p:nvPr/>
                </p:nvCxnSpPr>
                <p:spPr>
                  <a:xfrm>
                    <a:off x="8098987" y="11188700"/>
                    <a:ext cx="25503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2" name="Straight Connector 331">
                    <a:extLst>
                      <a:ext uri="{FF2B5EF4-FFF2-40B4-BE49-F238E27FC236}">
                        <a16:creationId xmlns:a16="http://schemas.microsoft.com/office/drawing/2014/main" id="{C0D21F07-8B07-AA4E-9F7C-28EB11544E15}"/>
                      </a:ext>
                    </a:extLst>
                  </p:cNvPr>
                  <p:cNvCxnSpPr>
                    <a:cxnSpLocks/>
                  </p:cNvCxnSpPr>
                  <p:nvPr/>
                </p:nvCxnSpPr>
                <p:spPr>
                  <a:xfrm>
                    <a:off x="8098986" y="11404206"/>
                    <a:ext cx="25503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3" name="Straight Connector 332">
                    <a:extLst>
                      <a:ext uri="{FF2B5EF4-FFF2-40B4-BE49-F238E27FC236}">
                        <a16:creationId xmlns:a16="http://schemas.microsoft.com/office/drawing/2014/main" id="{8E4EA6CA-1F4E-5842-ACB7-A8DF459E8169}"/>
                      </a:ext>
                    </a:extLst>
                  </p:cNvPr>
                  <p:cNvCxnSpPr>
                    <a:cxnSpLocks/>
                  </p:cNvCxnSpPr>
                  <p:nvPr/>
                </p:nvCxnSpPr>
                <p:spPr>
                  <a:xfrm>
                    <a:off x="8098985" y="11645900"/>
                    <a:ext cx="25503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4" name="Straight Connector 333">
                    <a:extLst>
                      <a:ext uri="{FF2B5EF4-FFF2-40B4-BE49-F238E27FC236}">
                        <a16:creationId xmlns:a16="http://schemas.microsoft.com/office/drawing/2014/main" id="{C3263462-A849-B248-96A6-3F49F7B8CE05}"/>
                      </a:ext>
                    </a:extLst>
                  </p:cNvPr>
                  <p:cNvCxnSpPr>
                    <a:cxnSpLocks/>
                  </p:cNvCxnSpPr>
                  <p:nvPr/>
                </p:nvCxnSpPr>
                <p:spPr>
                  <a:xfrm>
                    <a:off x="8112208" y="11834492"/>
                    <a:ext cx="255035" cy="0"/>
                  </a:xfrm>
                  <a:prstGeom prst="line">
                    <a:avLst/>
                  </a:prstGeom>
                </p:spPr>
                <p:style>
                  <a:lnRef idx="3">
                    <a:schemeClr val="accent1"/>
                  </a:lnRef>
                  <a:fillRef idx="0">
                    <a:schemeClr val="accent1"/>
                  </a:fillRef>
                  <a:effectRef idx="2">
                    <a:schemeClr val="accent1"/>
                  </a:effectRef>
                  <a:fontRef idx="minor">
                    <a:schemeClr val="tx1"/>
                  </a:fontRef>
                </p:style>
              </p:cxnSp>
              <p:sp>
                <p:nvSpPr>
                  <p:cNvPr id="1052" name="TextBox 1051">
                    <a:extLst>
                      <a:ext uri="{FF2B5EF4-FFF2-40B4-BE49-F238E27FC236}">
                        <a16:creationId xmlns:a16="http://schemas.microsoft.com/office/drawing/2014/main" id="{BC79E893-42B5-3349-89C7-7E926147B25C}"/>
                      </a:ext>
                    </a:extLst>
                  </p:cNvPr>
                  <p:cNvSpPr txBox="1"/>
                  <p:nvPr/>
                </p:nvSpPr>
                <p:spPr>
                  <a:xfrm>
                    <a:off x="7100248" y="8948500"/>
                    <a:ext cx="1059022" cy="261610"/>
                  </a:xfrm>
                  <a:prstGeom prst="rect">
                    <a:avLst/>
                  </a:prstGeom>
                  <a:noFill/>
                </p:spPr>
                <p:txBody>
                  <a:bodyPr wrap="square" rtlCol="0">
                    <a:spAutoFit/>
                  </a:bodyPr>
                  <a:lstStyle/>
                  <a:p>
                    <a:r>
                      <a:rPr lang="en-US" sz="1100" dirty="0"/>
                      <a:t>100 bp ladder</a:t>
                    </a:r>
                  </a:p>
                </p:txBody>
              </p:sp>
              <p:sp>
                <p:nvSpPr>
                  <p:cNvPr id="336" name="TextBox 335">
                    <a:extLst>
                      <a:ext uri="{FF2B5EF4-FFF2-40B4-BE49-F238E27FC236}">
                        <a16:creationId xmlns:a16="http://schemas.microsoft.com/office/drawing/2014/main" id="{C9F0C863-75E2-914C-81A9-D0AA21317025}"/>
                      </a:ext>
                    </a:extLst>
                  </p:cNvPr>
                  <p:cNvSpPr txBox="1"/>
                  <p:nvPr/>
                </p:nvSpPr>
                <p:spPr>
                  <a:xfrm>
                    <a:off x="7148562" y="10000162"/>
                    <a:ext cx="692404" cy="261610"/>
                  </a:xfrm>
                  <a:prstGeom prst="rect">
                    <a:avLst/>
                  </a:prstGeom>
                  <a:noFill/>
                </p:spPr>
                <p:txBody>
                  <a:bodyPr wrap="square" rtlCol="0">
                    <a:spAutoFit/>
                  </a:bodyPr>
                  <a:lstStyle/>
                  <a:p>
                    <a:r>
                      <a:rPr lang="en-US" sz="1100" dirty="0"/>
                      <a:t>1000 bp</a:t>
                    </a:r>
                  </a:p>
                </p:txBody>
              </p:sp>
              <p:sp>
                <p:nvSpPr>
                  <p:cNvPr id="337" name="TextBox 336">
                    <a:extLst>
                      <a:ext uri="{FF2B5EF4-FFF2-40B4-BE49-F238E27FC236}">
                        <a16:creationId xmlns:a16="http://schemas.microsoft.com/office/drawing/2014/main" id="{39163F9C-3AC2-3341-8064-ABF156FA6347}"/>
                      </a:ext>
                    </a:extLst>
                  </p:cNvPr>
                  <p:cNvSpPr txBox="1"/>
                  <p:nvPr/>
                </p:nvSpPr>
                <p:spPr>
                  <a:xfrm>
                    <a:off x="7156450" y="10850890"/>
                    <a:ext cx="692404" cy="261610"/>
                  </a:xfrm>
                  <a:prstGeom prst="rect">
                    <a:avLst/>
                  </a:prstGeom>
                  <a:noFill/>
                </p:spPr>
                <p:txBody>
                  <a:bodyPr wrap="square" rtlCol="0">
                    <a:spAutoFit/>
                  </a:bodyPr>
                  <a:lstStyle/>
                  <a:p>
                    <a:r>
                      <a:rPr lang="en-US" sz="1100" dirty="0"/>
                      <a:t>500 bp</a:t>
                    </a:r>
                  </a:p>
                </p:txBody>
              </p:sp>
              <p:sp>
                <p:nvSpPr>
                  <p:cNvPr id="338" name="TextBox 337">
                    <a:extLst>
                      <a:ext uri="{FF2B5EF4-FFF2-40B4-BE49-F238E27FC236}">
                        <a16:creationId xmlns:a16="http://schemas.microsoft.com/office/drawing/2014/main" id="{A2A0C263-9AF6-C749-B0E0-91E404165821}"/>
                      </a:ext>
                    </a:extLst>
                  </p:cNvPr>
                  <p:cNvSpPr txBox="1"/>
                  <p:nvPr/>
                </p:nvSpPr>
                <p:spPr>
                  <a:xfrm>
                    <a:off x="7156450" y="11536690"/>
                    <a:ext cx="692404" cy="261610"/>
                  </a:xfrm>
                  <a:prstGeom prst="rect">
                    <a:avLst/>
                  </a:prstGeom>
                  <a:noFill/>
                </p:spPr>
                <p:txBody>
                  <a:bodyPr wrap="square" rtlCol="0">
                    <a:spAutoFit/>
                  </a:bodyPr>
                  <a:lstStyle/>
                  <a:p>
                    <a:r>
                      <a:rPr lang="en-US" sz="1100" dirty="0"/>
                      <a:t>200 bp</a:t>
                    </a:r>
                  </a:p>
                </p:txBody>
              </p:sp>
              <p:sp>
                <p:nvSpPr>
                  <p:cNvPr id="339" name="TextBox 338">
                    <a:extLst>
                      <a:ext uri="{FF2B5EF4-FFF2-40B4-BE49-F238E27FC236}">
                        <a16:creationId xmlns:a16="http://schemas.microsoft.com/office/drawing/2014/main" id="{5F3E70B6-1006-B840-8064-610A584941AF}"/>
                      </a:ext>
                    </a:extLst>
                  </p:cNvPr>
                  <p:cNvSpPr txBox="1"/>
                  <p:nvPr/>
                </p:nvSpPr>
                <p:spPr>
                  <a:xfrm>
                    <a:off x="7156450" y="11689090"/>
                    <a:ext cx="692404" cy="261610"/>
                  </a:xfrm>
                  <a:prstGeom prst="rect">
                    <a:avLst/>
                  </a:prstGeom>
                  <a:noFill/>
                </p:spPr>
                <p:txBody>
                  <a:bodyPr wrap="square" rtlCol="0">
                    <a:spAutoFit/>
                  </a:bodyPr>
                  <a:lstStyle/>
                  <a:p>
                    <a:r>
                      <a:rPr lang="en-US" sz="1100" dirty="0"/>
                      <a:t>100 bp</a:t>
                    </a:r>
                  </a:p>
                </p:txBody>
              </p:sp>
              <p:sp>
                <p:nvSpPr>
                  <p:cNvPr id="340" name="TextBox 339">
                    <a:extLst>
                      <a:ext uri="{FF2B5EF4-FFF2-40B4-BE49-F238E27FC236}">
                        <a16:creationId xmlns:a16="http://schemas.microsoft.com/office/drawing/2014/main" id="{71D8BC14-2D71-054D-85A5-2C99FBD8CF23}"/>
                      </a:ext>
                    </a:extLst>
                  </p:cNvPr>
                  <p:cNvSpPr txBox="1"/>
                  <p:nvPr/>
                </p:nvSpPr>
                <p:spPr>
                  <a:xfrm>
                    <a:off x="7156450" y="11308090"/>
                    <a:ext cx="692404" cy="261610"/>
                  </a:xfrm>
                  <a:prstGeom prst="rect">
                    <a:avLst/>
                  </a:prstGeom>
                  <a:noFill/>
                </p:spPr>
                <p:txBody>
                  <a:bodyPr wrap="square" rtlCol="0">
                    <a:spAutoFit/>
                  </a:bodyPr>
                  <a:lstStyle/>
                  <a:p>
                    <a:r>
                      <a:rPr lang="en-US" sz="1100" dirty="0"/>
                      <a:t>300 bp</a:t>
                    </a:r>
                  </a:p>
                </p:txBody>
              </p:sp>
              <p:sp>
                <p:nvSpPr>
                  <p:cNvPr id="341" name="TextBox 340">
                    <a:extLst>
                      <a:ext uri="{FF2B5EF4-FFF2-40B4-BE49-F238E27FC236}">
                        <a16:creationId xmlns:a16="http://schemas.microsoft.com/office/drawing/2014/main" id="{6895B2FF-F181-834E-9454-05FA69E8CD9F}"/>
                      </a:ext>
                    </a:extLst>
                  </p:cNvPr>
                  <p:cNvSpPr txBox="1"/>
                  <p:nvPr/>
                </p:nvSpPr>
                <p:spPr>
                  <a:xfrm>
                    <a:off x="7156450" y="9436100"/>
                    <a:ext cx="692404" cy="261610"/>
                  </a:xfrm>
                  <a:prstGeom prst="rect">
                    <a:avLst/>
                  </a:prstGeom>
                  <a:noFill/>
                </p:spPr>
                <p:txBody>
                  <a:bodyPr wrap="square" rtlCol="0">
                    <a:spAutoFit/>
                  </a:bodyPr>
                  <a:lstStyle/>
                  <a:p>
                    <a:r>
                      <a:rPr lang="en-US" sz="1100" dirty="0"/>
                      <a:t>1500 bp</a:t>
                    </a:r>
                  </a:p>
                </p:txBody>
              </p:sp>
              <p:sp>
                <p:nvSpPr>
                  <p:cNvPr id="342" name="TextBox 341">
                    <a:extLst>
                      <a:ext uri="{FF2B5EF4-FFF2-40B4-BE49-F238E27FC236}">
                        <a16:creationId xmlns:a16="http://schemas.microsoft.com/office/drawing/2014/main" id="{EEBACB83-B368-1349-A8FC-060AFC38F124}"/>
                      </a:ext>
                    </a:extLst>
                  </p:cNvPr>
                  <p:cNvSpPr txBox="1"/>
                  <p:nvPr/>
                </p:nvSpPr>
                <p:spPr>
                  <a:xfrm>
                    <a:off x="8387397" y="11554963"/>
                    <a:ext cx="795433" cy="261610"/>
                  </a:xfrm>
                  <a:prstGeom prst="rect">
                    <a:avLst/>
                  </a:prstGeom>
                  <a:noFill/>
                </p:spPr>
                <p:txBody>
                  <a:bodyPr wrap="square" rtlCol="0">
                    <a:spAutoFit/>
                  </a:bodyPr>
                  <a:lstStyle/>
                  <a:p>
                    <a:r>
                      <a:rPr lang="en-US" sz="1100" dirty="0"/>
                      <a:t>NKCC1 </a:t>
                    </a:r>
                  </a:p>
                </p:txBody>
              </p:sp>
              <p:cxnSp>
                <p:nvCxnSpPr>
                  <p:cNvPr id="343" name="Straight Connector 342">
                    <a:extLst>
                      <a:ext uri="{FF2B5EF4-FFF2-40B4-BE49-F238E27FC236}">
                        <a16:creationId xmlns:a16="http://schemas.microsoft.com/office/drawing/2014/main" id="{DCDFD248-E263-5D4D-B16D-250361F697D9}"/>
                      </a:ext>
                    </a:extLst>
                  </p:cNvPr>
                  <p:cNvCxnSpPr>
                    <a:cxnSpLocks/>
                  </p:cNvCxnSpPr>
                  <p:nvPr/>
                </p:nvCxnSpPr>
                <p:spPr>
                  <a:xfrm>
                    <a:off x="8577815" y="11798300"/>
                    <a:ext cx="255035" cy="0"/>
                  </a:xfrm>
                  <a:prstGeom prst="line">
                    <a:avLst/>
                  </a:prstGeom>
                  <a:ln>
                    <a:solidFill>
                      <a:srgbClr val="FFD579"/>
                    </a:solidFill>
                  </a:ln>
                </p:spPr>
                <p:style>
                  <a:lnRef idx="3">
                    <a:schemeClr val="accent3"/>
                  </a:lnRef>
                  <a:fillRef idx="0">
                    <a:schemeClr val="accent3"/>
                  </a:fillRef>
                  <a:effectRef idx="2">
                    <a:schemeClr val="accent3"/>
                  </a:effectRef>
                  <a:fontRef idx="minor">
                    <a:schemeClr val="tx1"/>
                  </a:fontRef>
                </p:style>
              </p:cxnSp>
              <p:sp>
                <p:nvSpPr>
                  <p:cNvPr id="344" name="TextBox 343">
                    <a:extLst>
                      <a:ext uri="{FF2B5EF4-FFF2-40B4-BE49-F238E27FC236}">
                        <a16:creationId xmlns:a16="http://schemas.microsoft.com/office/drawing/2014/main" id="{721C8494-2DF5-394D-826D-FCA064028CFE}"/>
                      </a:ext>
                    </a:extLst>
                  </p:cNvPr>
                  <p:cNvSpPr txBox="1"/>
                  <p:nvPr/>
                </p:nvSpPr>
                <p:spPr>
                  <a:xfrm>
                    <a:off x="8763646" y="11709831"/>
                    <a:ext cx="795433" cy="261610"/>
                  </a:xfrm>
                  <a:prstGeom prst="rect">
                    <a:avLst/>
                  </a:prstGeom>
                  <a:noFill/>
                </p:spPr>
                <p:txBody>
                  <a:bodyPr wrap="square" rtlCol="0">
                    <a:spAutoFit/>
                  </a:bodyPr>
                  <a:lstStyle/>
                  <a:p>
                    <a:r>
                      <a:rPr lang="en-US" sz="1100" dirty="0"/>
                      <a:t>ABCA12 </a:t>
                    </a:r>
                  </a:p>
                </p:txBody>
              </p:sp>
              <p:cxnSp>
                <p:nvCxnSpPr>
                  <p:cNvPr id="345" name="Straight Connector 344">
                    <a:extLst>
                      <a:ext uri="{FF2B5EF4-FFF2-40B4-BE49-F238E27FC236}">
                        <a16:creationId xmlns:a16="http://schemas.microsoft.com/office/drawing/2014/main" id="{6EA7FF49-D06C-0E49-8B83-C445CFDCD10D}"/>
                      </a:ext>
                    </a:extLst>
                  </p:cNvPr>
                  <p:cNvCxnSpPr>
                    <a:cxnSpLocks/>
                  </p:cNvCxnSpPr>
                  <p:nvPr/>
                </p:nvCxnSpPr>
                <p:spPr>
                  <a:xfrm>
                    <a:off x="8909050" y="11709831"/>
                    <a:ext cx="255035" cy="0"/>
                  </a:xfrm>
                  <a:prstGeom prst="line">
                    <a:avLst/>
                  </a:prstGeom>
                  <a:ln>
                    <a:solidFill>
                      <a:srgbClr val="C3E9EE"/>
                    </a:solidFill>
                  </a:ln>
                </p:spPr>
                <p:style>
                  <a:lnRef idx="3">
                    <a:schemeClr val="accent1"/>
                  </a:lnRef>
                  <a:fillRef idx="0">
                    <a:schemeClr val="accent1"/>
                  </a:fillRef>
                  <a:effectRef idx="2">
                    <a:schemeClr val="accent1"/>
                  </a:effectRef>
                  <a:fontRef idx="minor">
                    <a:schemeClr val="tx1"/>
                  </a:fontRef>
                </p:style>
              </p:cxnSp>
              <p:cxnSp>
                <p:nvCxnSpPr>
                  <p:cNvPr id="346" name="Straight Connector 345">
                    <a:extLst>
                      <a:ext uri="{FF2B5EF4-FFF2-40B4-BE49-F238E27FC236}">
                        <a16:creationId xmlns:a16="http://schemas.microsoft.com/office/drawing/2014/main" id="{59168185-754A-5D44-BAAE-BD0020B9B434}"/>
                      </a:ext>
                    </a:extLst>
                  </p:cNvPr>
                  <p:cNvCxnSpPr>
                    <a:cxnSpLocks/>
                  </p:cNvCxnSpPr>
                  <p:nvPr/>
                </p:nvCxnSpPr>
                <p:spPr>
                  <a:xfrm>
                    <a:off x="9284998" y="11638161"/>
                    <a:ext cx="255035" cy="0"/>
                  </a:xfrm>
                  <a:prstGeom prst="line">
                    <a:avLst/>
                  </a:prstGeom>
                  <a:ln>
                    <a:solidFill>
                      <a:srgbClr val="0432FF"/>
                    </a:solidFill>
                  </a:ln>
                </p:spPr>
                <p:style>
                  <a:lnRef idx="3">
                    <a:schemeClr val="accent1"/>
                  </a:lnRef>
                  <a:fillRef idx="0">
                    <a:schemeClr val="accent1"/>
                  </a:fillRef>
                  <a:effectRef idx="2">
                    <a:schemeClr val="accent1"/>
                  </a:effectRef>
                  <a:fontRef idx="minor">
                    <a:schemeClr val="tx1"/>
                  </a:fontRef>
                </p:style>
              </p:cxnSp>
              <p:cxnSp>
                <p:nvCxnSpPr>
                  <p:cNvPr id="347" name="Straight Connector 346">
                    <a:extLst>
                      <a:ext uri="{FF2B5EF4-FFF2-40B4-BE49-F238E27FC236}">
                        <a16:creationId xmlns:a16="http://schemas.microsoft.com/office/drawing/2014/main" id="{87970F3A-6630-0E4C-AAB4-8F5A4BE0D656}"/>
                      </a:ext>
                    </a:extLst>
                  </p:cNvPr>
                  <p:cNvCxnSpPr>
                    <a:cxnSpLocks/>
                  </p:cNvCxnSpPr>
                  <p:nvPr/>
                </p:nvCxnSpPr>
                <p:spPr>
                  <a:xfrm>
                    <a:off x="9644615" y="11633631"/>
                    <a:ext cx="255035"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cxnSp>
                <p:nvCxnSpPr>
                  <p:cNvPr id="348" name="Straight Connector 347">
                    <a:extLst>
                      <a:ext uri="{FF2B5EF4-FFF2-40B4-BE49-F238E27FC236}">
                        <a16:creationId xmlns:a16="http://schemas.microsoft.com/office/drawing/2014/main" id="{8C4D5D49-E9AF-EA49-98FB-94E29AA2B80F}"/>
                      </a:ext>
                    </a:extLst>
                  </p:cNvPr>
                  <p:cNvCxnSpPr>
                    <a:cxnSpLocks/>
                  </p:cNvCxnSpPr>
                  <p:nvPr/>
                </p:nvCxnSpPr>
                <p:spPr>
                  <a:xfrm>
                    <a:off x="9913644" y="11557431"/>
                    <a:ext cx="255035" cy="0"/>
                  </a:xfrm>
                  <a:prstGeom prst="line">
                    <a:avLst/>
                  </a:prstGeom>
                  <a:ln>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349" name="Straight Connector 348">
                    <a:extLst>
                      <a:ext uri="{FF2B5EF4-FFF2-40B4-BE49-F238E27FC236}">
                        <a16:creationId xmlns:a16="http://schemas.microsoft.com/office/drawing/2014/main" id="{2764EA55-F4AE-404C-ABC2-7E863928B6AA}"/>
                      </a:ext>
                    </a:extLst>
                  </p:cNvPr>
                  <p:cNvCxnSpPr>
                    <a:cxnSpLocks/>
                  </p:cNvCxnSpPr>
                  <p:nvPr/>
                </p:nvCxnSpPr>
                <p:spPr>
                  <a:xfrm>
                    <a:off x="10204450" y="11786031"/>
                    <a:ext cx="255035" cy="0"/>
                  </a:xfrm>
                  <a:prstGeom prst="line">
                    <a:avLst/>
                  </a:prstGeom>
                  <a:ln>
                    <a:solidFill>
                      <a:srgbClr val="FFA6C4"/>
                    </a:solidFill>
                  </a:ln>
                </p:spPr>
                <p:style>
                  <a:lnRef idx="3">
                    <a:schemeClr val="accent1"/>
                  </a:lnRef>
                  <a:fillRef idx="0">
                    <a:schemeClr val="accent1"/>
                  </a:fillRef>
                  <a:effectRef idx="2">
                    <a:schemeClr val="accent1"/>
                  </a:effectRef>
                  <a:fontRef idx="minor">
                    <a:schemeClr val="tx1"/>
                  </a:fontRef>
                </p:style>
              </p:cxnSp>
              <p:sp>
                <p:nvSpPr>
                  <p:cNvPr id="350" name="TextBox 349">
                    <a:extLst>
                      <a:ext uri="{FF2B5EF4-FFF2-40B4-BE49-F238E27FC236}">
                        <a16:creationId xmlns:a16="http://schemas.microsoft.com/office/drawing/2014/main" id="{20546DDF-BFF6-8446-95BA-87A728006950}"/>
                      </a:ext>
                    </a:extLst>
                  </p:cNvPr>
                  <p:cNvSpPr txBox="1"/>
                  <p:nvPr/>
                </p:nvSpPr>
                <p:spPr>
                  <a:xfrm>
                    <a:off x="9099639" y="11394254"/>
                    <a:ext cx="795433" cy="261610"/>
                  </a:xfrm>
                  <a:prstGeom prst="rect">
                    <a:avLst/>
                  </a:prstGeom>
                  <a:noFill/>
                </p:spPr>
                <p:txBody>
                  <a:bodyPr wrap="square" rtlCol="0">
                    <a:spAutoFit/>
                  </a:bodyPr>
                  <a:lstStyle/>
                  <a:p>
                    <a:r>
                      <a:rPr lang="en-US" sz="1100" dirty="0"/>
                      <a:t>NBCe1 </a:t>
                    </a:r>
                  </a:p>
                </p:txBody>
              </p:sp>
              <p:sp>
                <p:nvSpPr>
                  <p:cNvPr id="352" name="TextBox 351">
                    <a:extLst>
                      <a:ext uri="{FF2B5EF4-FFF2-40B4-BE49-F238E27FC236}">
                        <a16:creationId xmlns:a16="http://schemas.microsoft.com/office/drawing/2014/main" id="{5D058E3F-986B-8949-8189-6433E39C3D7D}"/>
                      </a:ext>
                    </a:extLst>
                  </p:cNvPr>
                  <p:cNvSpPr txBox="1"/>
                  <p:nvPr/>
                </p:nvSpPr>
                <p:spPr>
                  <a:xfrm>
                    <a:off x="9533127" y="11362528"/>
                    <a:ext cx="795433" cy="261610"/>
                  </a:xfrm>
                  <a:prstGeom prst="rect">
                    <a:avLst/>
                  </a:prstGeom>
                  <a:noFill/>
                </p:spPr>
                <p:txBody>
                  <a:bodyPr wrap="square" rtlCol="0">
                    <a:spAutoFit/>
                  </a:bodyPr>
                  <a:lstStyle/>
                  <a:p>
                    <a:r>
                      <a:rPr lang="en-US" sz="1100" dirty="0"/>
                      <a:t>CFTR </a:t>
                    </a:r>
                  </a:p>
                </p:txBody>
              </p:sp>
              <p:sp>
                <p:nvSpPr>
                  <p:cNvPr id="353" name="TextBox 352">
                    <a:extLst>
                      <a:ext uri="{FF2B5EF4-FFF2-40B4-BE49-F238E27FC236}">
                        <a16:creationId xmlns:a16="http://schemas.microsoft.com/office/drawing/2014/main" id="{79703C5C-6BC5-BD4A-A508-28DF25DE95F1}"/>
                      </a:ext>
                    </a:extLst>
                  </p:cNvPr>
                  <p:cNvSpPr txBox="1"/>
                  <p:nvPr/>
                </p:nvSpPr>
                <p:spPr>
                  <a:xfrm>
                    <a:off x="9883424" y="11262043"/>
                    <a:ext cx="795433" cy="261610"/>
                  </a:xfrm>
                  <a:prstGeom prst="rect">
                    <a:avLst/>
                  </a:prstGeom>
                  <a:noFill/>
                </p:spPr>
                <p:txBody>
                  <a:bodyPr wrap="square" rtlCol="0">
                    <a:spAutoFit/>
                  </a:bodyPr>
                  <a:lstStyle/>
                  <a:p>
                    <a:r>
                      <a:rPr lang="en-US" sz="1100" dirty="0"/>
                      <a:t>NHE1 </a:t>
                    </a:r>
                  </a:p>
                </p:txBody>
              </p:sp>
            </p:grpSp>
          </p:grpSp>
        </p:grpSp>
        <p:sp>
          <p:nvSpPr>
            <p:cNvPr id="355" name="TextBox 354">
              <a:extLst>
                <a:ext uri="{FF2B5EF4-FFF2-40B4-BE49-F238E27FC236}">
                  <a16:creationId xmlns:a16="http://schemas.microsoft.com/office/drawing/2014/main" id="{70FC3E32-836E-8D4C-9669-1AF74FCF15B1}"/>
                </a:ext>
              </a:extLst>
            </p:cNvPr>
            <p:cNvSpPr txBox="1"/>
            <p:nvPr/>
          </p:nvSpPr>
          <p:spPr>
            <a:xfrm>
              <a:off x="9040968" y="8286819"/>
              <a:ext cx="1443532" cy="261610"/>
            </a:xfrm>
            <a:prstGeom prst="rect">
              <a:avLst/>
            </a:prstGeom>
            <a:noFill/>
          </p:spPr>
          <p:txBody>
            <a:bodyPr wrap="square" rtlCol="0">
              <a:spAutoFit/>
            </a:bodyPr>
            <a:lstStyle/>
            <a:p>
              <a:r>
                <a:rPr lang="en-US" sz="1100" b="1" dirty="0"/>
                <a:t>Gel Electrophoresis</a:t>
              </a:r>
            </a:p>
          </p:txBody>
        </p:sp>
      </p:grpSp>
      <p:sp>
        <p:nvSpPr>
          <p:cNvPr id="1054" name="TextBox 1053">
            <a:extLst>
              <a:ext uri="{FF2B5EF4-FFF2-40B4-BE49-F238E27FC236}">
                <a16:creationId xmlns:a16="http://schemas.microsoft.com/office/drawing/2014/main" id="{B62214BD-A98F-424E-A166-740D3F99E735}"/>
              </a:ext>
            </a:extLst>
          </p:cNvPr>
          <p:cNvSpPr txBox="1"/>
          <p:nvPr/>
        </p:nvSpPr>
        <p:spPr>
          <a:xfrm>
            <a:off x="11309821" y="2578100"/>
            <a:ext cx="8108762" cy="5124480"/>
          </a:xfrm>
          <a:prstGeom prst="rect">
            <a:avLst/>
          </a:prstGeom>
          <a:noFill/>
        </p:spPr>
        <p:txBody>
          <a:bodyPr wrap="square" rtlCol="0">
            <a:spAutoFit/>
          </a:bodyPr>
          <a:lstStyle/>
          <a:p>
            <a:endParaRPr lang="en-US" sz="400" dirty="0"/>
          </a:p>
          <a:p>
            <a:endParaRPr lang="en-US" sz="400" dirty="0"/>
          </a:p>
          <a:p>
            <a:r>
              <a:rPr lang="en-US" sz="1100" dirty="0">
                <a:latin typeface="Arial" panose="020B0604020202020204" pitchFamily="34" charset="0"/>
                <a:cs typeface="Arial" panose="020B0604020202020204" pitchFamily="34" charset="0"/>
              </a:rPr>
              <a:t>Cell Culture Methods: Murine Sertoli-like cell line TM4 cells, originally derived from mouse testis, were obtained from American Type Culture Collection (Manassas, VA, U.S.A.). Cells were grown in T25 and T75 flasks with medium consisting of DMEM -F12 medium (Dulbecco’s modified Eagle’s medium and F-12, Gibco, U.S.A.) 5% fetal bovine serum (HyClone, GE, USA ) and 2.5% Penicillin +Streptomycin (Gibco, USA) in a humidified incubator at 37 °C under 5% CO2.  To extract RNA, cells were grown to near confluence, washed with Phosphate buffered saline (PBS), removed from flasks with 2.5% and treated with 2.5% Trypsin-EDTA (Gibco, USA) for 3-4 mins at 37°C. Once cells detached from the surface, they were suspended in cell culture media and centrifuged at 3000 rpm for 5 min. Supernatant was discarded and pellet was used for RNA extraction</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RNA Isolation and RT-PCR Methods: Once the adherent cells are confluent, the cells are trypsinized and pelleted. The cells are lysed in the presence of β-mercaptoethanol to reduce any disulfide linkages on the nucleic acids. The lysate is filtered through a GeneJet RNA Purification column and the contents are separated via differential centrifugation. The total RNA is eluted off the filter with sterile H</a:t>
            </a:r>
            <a:r>
              <a:rPr lang="en-US" sz="1100" baseline="-25000" dirty="0">
                <a:latin typeface="Arial" panose="020B0604020202020204" pitchFamily="34" charset="0"/>
                <a:cs typeface="Arial" panose="020B0604020202020204" pitchFamily="34" charset="0"/>
              </a:rPr>
              <a:t>2</a:t>
            </a:r>
            <a:r>
              <a:rPr lang="en-US" sz="1100" dirty="0">
                <a:latin typeface="Arial" panose="020B0604020202020204" pitchFamily="34" charset="0"/>
                <a:cs typeface="Arial" panose="020B0604020202020204" pitchFamily="34" charset="0"/>
              </a:rPr>
              <a:t>O. </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 total RNA from the –TM4 cells was used as a template </a:t>
            </a:r>
          </a:p>
          <a:p>
            <a:r>
              <a:rPr lang="en-US" sz="1100" dirty="0">
                <a:latin typeface="Arial" panose="020B0604020202020204" pitchFamily="34" charset="0"/>
                <a:cs typeface="Arial" panose="020B0604020202020204" pitchFamily="34" charset="0"/>
              </a:rPr>
              <a:t>to amplify specific cell membrane transporters using designed</a:t>
            </a:r>
          </a:p>
          <a:p>
            <a:r>
              <a:rPr lang="en-US" sz="1100" dirty="0">
                <a:latin typeface="Arial" panose="020B0604020202020204" pitchFamily="34" charset="0"/>
                <a:cs typeface="Arial" panose="020B0604020202020204" pitchFamily="34" charset="0"/>
              </a:rPr>
              <a:t> primers. The total RNA can rapidly degrade and it typically </a:t>
            </a:r>
          </a:p>
          <a:p>
            <a:r>
              <a:rPr lang="en-US" sz="1100" dirty="0">
                <a:latin typeface="Arial" panose="020B0604020202020204" pitchFamily="34" charset="0"/>
                <a:cs typeface="Arial" panose="020B0604020202020204" pitchFamily="34" charset="0"/>
              </a:rPr>
              <a:t>in a low concentration. The reverse transcriptase SuperScript IV</a:t>
            </a:r>
          </a:p>
          <a:p>
            <a:r>
              <a:rPr lang="en-US" sz="1100" dirty="0">
                <a:latin typeface="Arial" panose="020B0604020202020204" pitchFamily="34" charset="0"/>
                <a:cs typeface="Arial" panose="020B0604020202020204" pitchFamily="34" charset="0"/>
              </a:rPr>
              <a:t> was chosen because of its ability to transcribe up to 100X more</a:t>
            </a:r>
          </a:p>
          <a:p>
            <a:r>
              <a:rPr lang="en-US" sz="1100" dirty="0">
                <a:latin typeface="Arial" panose="020B0604020202020204" pitchFamily="34" charset="0"/>
                <a:cs typeface="Arial" panose="020B0604020202020204" pitchFamily="34" charset="0"/>
              </a:rPr>
              <a:t> cDNA from RNA. The thermocycler was programmed with the</a:t>
            </a:r>
          </a:p>
          <a:p>
            <a:r>
              <a:rPr lang="en-US" sz="1100" dirty="0">
                <a:latin typeface="Arial" panose="020B0604020202020204" pitchFamily="34" charset="0"/>
                <a:cs typeface="Arial" panose="020B0604020202020204" pitchFamily="34" charset="0"/>
              </a:rPr>
              <a:t> following protocol below, with an annealing temperature within</a:t>
            </a:r>
          </a:p>
          <a:p>
            <a:r>
              <a:rPr lang="en-US" sz="1100" dirty="0">
                <a:latin typeface="Arial" panose="020B0604020202020204" pitchFamily="34" charset="0"/>
                <a:cs typeface="Arial" panose="020B0604020202020204" pitchFamily="34" charset="0"/>
              </a:rPr>
              <a:t> the primers’ T</a:t>
            </a:r>
            <a:r>
              <a:rPr lang="en-US" sz="1100" baseline="-25000" dirty="0">
                <a:latin typeface="Arial" panose="020B0604020202020204" pitchFamily="34" charset="0"/>
                <a:cs typeface="Arial" panose="020B0604020202020204" pitchFamily="34" charset="0"/>
              </a:rPr>
              <a:t>m</a:t>
            </a:r>
            <a:r>
              <a:rPr lang="en-US" sz="1100" dirty="0">
                <a:latin typeface="Arial" panose="020B0604020202020204" pitchFamily="34" charset="0"/>
                <a:cs typeface="Arial" panose="020B0604020202020204" pitchFamily="34" charset="0"/>
              </a:rPr>
              <a:t> and ideal temperature for SuperScriptIV to </a:t>
            </a:r>
          </a:p>
          <a:p>
            <a:r>
              <a:rPr lang="en-US" sz="1100" dirty="0">
                <a:latin typeface="Arial" panose="020B0604020202020204" pitchFamily="34" charset="0"/>
                <a:cs typeface="Arial" panose="020B0604020202020204" pitchFamily="34" charset="0"/>
              </a:rPr>
              <a:t>function. </a:t>
            </a:r>
          </a:p>
        </p:txBody>
      </p:sp>
      <p:cxnSp>
        <p:nvCxnSpPr>
          <p:cNvPr id="162" name="Straight Arrow Connector 161">
            <a:extLst>
              <a:ext uri="{FF2B5EF4-FFF2-40B4-BE49-F238E27FC236}">
                <a16:creationId xmlns:a16="http://schemas.microsoft.com/office/drawing/2014/main" id="{79FD80E3-0641-4016-BB41-7BBBC7B69BA3}"/>
              </a:ext>
            </a:extLst>
          </p:cNvPr>
          <p:cNvCxnSpPr>
            <a:cxnSpLocks/>
          </p:cNvCxnSpPr>
          <p:nvPr/>
        </p:nvCxnSpPr>
        <p:spPr>
          <a:xfrm>
            <a:off x="8949797" y="7522398"/>
            <a:ext cx="2722" cy="117776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3" name="Straight Arrow Connector 162">
            <a:extLst>
              <a:ext uri="{FF2B5EF4-FFF2-40B4-BE49-F238E27FC236}">
                <a16:creationId xmlns:a16="http://schemas.microsoft.com/office/drawing/2014/main" id="{D2F90429-9046-4078-9D8D-00B3134A3CF0}"/>
              </a:ext>
            </a:extLst>
          </p:cNvPr>
          <p:cNvCxnSpPr>
            <a:cxnSpLocks/>
          </p:cNvCxnSpPr>
          <p:nvPr/>
        </p:nvCxnSpPr>
        <p:spPr>
          <a:xfrm>
            <a:off x="8939375" y="4439743"/>
            <a:ext cx="5445" cy="80535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161" name="Picture 160" descr="A screenshot of a cell phone&#10;&#10;Description automatically generated">
            <a:extLst>
              <a:ext uri="{FF2B5EF4-FFF2-40B4-BE49-F238E27FC236}">
                <a16:creationId xmlns:a16="http://schemas.microsoft.com/office/drawing/2014/main" id="{D1309B34-622F-1348-AA9F-C7D47ED228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77491" y="4820963"/>
            <a:ext cx="4006951" cy="1186137"/>
          </a:xfrm>
          <a:prstGeom prst="rect">
            <a:avLst/>
          </a:prstGeom>
        </p:spPr>
      </p:pic>
      <p:pic>
        <p:nvPicPr>
          <p:cNvPr id="165" name="Picture 164">
            <a:extLst>
              <a:ext uri="{FF2B5EF4-FFF2-40B4-BE49-F238E27FC236}">
                <a16:creationId xmlns:a16="http://schemas.microsoft.com/office/drawing/2014/main" id="{A0E9923A-E316-634D-8E7A-9335A1481EB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403140" y="4936461"/>
            <a:ext cx="4339286" cy="2392240"/>
          </a:xfrm>
          <a:prstGeom prst="rect">
            <a:avLst/>
          </a:prstGeom>
        </p:spPr>
      </p:pic>
    </p:spTree>
    <p:extLst>
      <p:ext uri="{BB962C8B-B14F-4D97-AF65-F5344CB8AC3E}">
        <p14:creationId xmlns:p14="http://schemas.microsoft.com/office/powerpoint/2010/main" val="2598154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4248</TotalTime>
  <Words>1093</Words>
  <Application>Microsoft Office PowerPoint</Application>
  <PresentationFormat>Custom</PresentationFormat>
  <Paragraphs>222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Expression of Membrane Transporters in Sertoli Cells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CRISPR Technology to Upregulate  EP4 Receptor Expression</dc:title>
  <cp:lastModifiedBy>Suma Somasekharan</cp:lastModifiedBy>
  <cp:revision>62</cp:revision>
  <dcterms:created xsi:type="dcterms:W3CDTF">2020-04-11T22:53:27Z</dcterms:created>
  <dcterms:modified xsi:type="dcterms:W3CDTF">2020-04-15T21:25:16Z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