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0104100" cy="12928600"/>
  <p:notesSz cx="20104100" cy="12928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24CBA-1268-4D84-A8F0-E24FD41E53D5}" v="7" dt="2020-04-15T20:59:08.69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637"/>
  </p:normalViewPr>
  <p:slideViewPr>
    <p:cSldViewPr>
      <p:cViewPr varScale="1">
        <p:scale>
          <a:sx n="30" d="100"/>
          <a:sy n="30" d="100"/>
        </p:scale>
        <p:origin x="1568"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6477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647700"/>
          </a:xfrm>
          <a:prstGeom prst="rect">
            <a:avLst/>
          </a:prstGeom>
        </p:spPr>
        <p:txBody>
          <a:bodyPr vert="horz" lIns="91440" tIns="45720" rIns="91440" bIns="45720" rtlCol="0"/>
          <a:lstStyle>
            <a:lvl1pPr algn="r">
              <a:defRPr sz="1200"/>
            </a:lvl1pPr>
          </a:lstStyle>
          <a:p>
            <a:fld id="{2CF97C26-9E39-2141-AEAC-7D0A686FAC19}" type="datetimeFigureOut">
              <a:rPr lang="en-US" smtClean="0"/>
              <a:t>4/15/2020</a:t>
            </a:fld>
            <a:endParaRPr lang="en-US"/>
          </a:p>
        </p:txBody>
      </p:sp>
      <p:sp>
        <p:nvSpPr>
          <p:cNvPr id="4" name="Slide Image Placeholder 3"/>
          <p:cNvSpPr>
            <a:spLocks noGrp="1" noRot="1" noChangeAspect="1"/>
          </p:cNvSpPr>
          <p:nvPr>
            <p:ph type="sldImg" idx="2"/>
          </p:nvPr>
        </p:nvSpPr>
        <p:spPr>
          <a:xfrm>
            <a:off x="6659563" y="1616075"/>
            <a:ext cx="6784975" cy="4364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6221413"/>
            <a:ext cx="16084550" cy="50911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280900"/>
            <a:ext cx="8712200" cy="6477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2280900"/>
            <a:ext cx="8712200" cy="647700"/>
          </a:xfrm>
          <a:prstGeom prst="rect">
            <a:avLst/>
          </a:prstGeom>
        </p:spPr>
        <p:txBody>
          <a:bodyPr vert="horz" lIns="91440" tIns="45720" rIns="91440" bIns="45720" rtlCol="0" anchor="b"/>
          <a:lstStyle>
            <a:lvl1pPr algn="r">
              <a:defRPr sz="1200"/>
            </a:lvl1pPr>
          </a:lstStyle>
          <a:p>
            <a:fld id="{C474E5AB-044A-A541-BF19-5E46C87A993D}" type="slidenum">
              <a:rPr lang="en-US" smtClean="0"/>
              <a:t>‹#›</a:t>
            </a:fld>
            <a:endParaRPr lang="en-US"/>
          </a:p>
        </p:txBody>
      </p:sp>
    </p:spTree>
    <p:extLst>
      <p:ext uri="{BB962C8B-B14F-4D97-AF65-F5344CB8AC3E}">
        <p14:creationId xmlns:p14="http://schemas.microsoft.com/office/powerpoint/2010/main" val="104405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74E5AB-044A-A541-BF19-5E46C87A993D}" type="slidenum">
              <a:rPr lang="en-US" smtClean="0"/>
              <a:t>1</a:t>
            </a:fld>
            <a:endParaRPr lang="en-US"/>
          </a:p>
        </p:txBody>
      </p:sp>
    </p:spTree>
    <p:extLst>
      <p:ext uri="{BB962C8B-B14F-4D97-AF65-F5344CB8AC3E}">
        <p14:creationId xmlns:p14="http://schemas.microsoft.com/office/powerpoint/2010/main" val="145066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007866"/>
            <a:ext cx="17088486" cy="271500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240016"/>
            <a:ext cx="14072870" cy="3232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99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990000"/>
                </a:solidFill>
                <a:latin typeface="Arial"/>
                <a:cs typeface="Arial"/>
              </a:defRPr>
            </a:lvl1pPr>
          </a:lstStyle>
          <a:p>
            <a:endParaRPr/>
          </a:p>
        </p:txBody>
      </p:sp>
      <p:sp>
        <p:nvSpPr>
          <p:cNvPr id="3" name="Holder 3"/>
          <p:cNvSpPr>
            <a:spLocks noGrp="1"/>
          </p:cNvSpPr>
          <p:nvPr>
            <p:ph sz="half" idx="2"/>
          </p:nvPr>
        </p:nvSpPr>
        <p:spPr>
          <a:xfrm>
            <a:off x="1005205" y="2973578"/>
            <a:ext cx="8745284" cy="85328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973578"/>
            <a:ext cx="8745284" cy="85328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99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29635" y="8970413"/>
            <a:ext cx="4325014" cy="363169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935251" y="364824"/>
            <a:ext cx="8233597" cy="982980"/>
          </a:xfrm>
          <a:prstGeom prst="rect">
            <a:avLst/>
          </a:prstGeom>
        </p:spPr>
        <p:txBody>
          <a:bodyPr wrap="square" lIns="0" tIns="0" rIns="0" bIns="0">
            <a:spAutoFit/>
          </a:bodyPr>
          <a:lstStyle>
            <a:lvl1pPr>
              <a:defRPr sz="3150" b="1" i="0">
                <a:solidFill>
                  <a:srgbClr val="990000"/>
                </a:solidFill>
                <a:latin typeface="Arial"/>
                <a:cs typeface="Arial"/>
              </a:defRPr>
            </a:lvl1pPr>
          </a:lstStyle>
          <a:p>
            <a:endParaRPr/>
          </a:p>
        </p:txBody>
      </p:sp>
      <p:sp>
        <p:nvSpPr>
          <p:cNvPr id="3" name="Holder 3"/>
          <p:cNvSpPr>
            <a:spLocks noGrp="1"/>
          </p:cNvSpPr>
          <p:nvPr>
            <p:ph type="body" idx="1"/>
          </p:nvPr>
        </p:nvSpPr>
        <p:spPr>
          <a:xfrm>
            <a:off x="1005205" y="2973578"/>
            <a:ext cx="18093690" cy="85328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2023598"/>
            <a:ext cx="6433312" cy="6464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2023598"/>
            <a:ext cx="4623943" cy="6464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6" name="Holder 6"/>
          <p:cNvSpPr>
            <a:spLocks noGrp="1"/>
          </p:cNvSpPr>
          <p:nvPr>
            <p:ph type="sldNum" sz="quarter" idx="7"/>
          </p:nvPr>
        </p:nvSpPr>
        <p:spPr>
          <a:xfrm>
            <a:off x="14474953" y="12023598"/>
            <a:ext cx="4623943" cy="6464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35251" y="364824"/>
            <a:ext cx="9831799" cy="973600"/>
          </a:xfrm>
          <a:prstGeom prst="rect">
            <a:avLst/>
          </a:prstGeom>
        </p:spPr>
        <p:txBody>
          <a:bodyPr vert="horz" wrap="square" lIns="0" tIns="28575" rIns="0" bIns="0" rtlCol="0">
            <a:spAutoFit/>
          </a:bodyPr>
          <a:lstStyle/>
          <a:p>
            <a:pPr marL="1934210" marR="5080" indent="-1436370" algn="l">
              <a:lnSpc>
                <a:spcPts val="3770"/>
              </a:lnSpc>
              <a:spcBef>
                <a:spcPts val="225"/>
              </a:spcBef>
            </a:pPr>
            <a:r>
              <a:rPr lang="en-US" spc="-10" dirty="0"/>
              <a:t>Cloning of His-Tagged Firefly Luciferase Gene into a </a:t>
            </a:r>
            <a:r>
              <a:rPr lang="en-US" spc="-10" dirty="0" err="1"/>
              <a:t>pET</a:t>
            </a:r>
            <a:r>
              <a:rPr lang="en-US" spc="-10" dirty="0"/>
              <a:t> Expression Vector</a:t>
            </a:r>
            <a:endParaRPr spc="-10" dirty="0"/>
          </a:p>
        </p:txBody>
      </p:sp>
      <p:sp>
        <p:nvSpPr>
          <p:cNvPr id="6" name="object 6"/>
          <p:cNvSpPr txBox="1"/>
          <p:nvPr/>
        </p:nvSpPr>
        <p:spPr>
          <a:xfrm>
            <a:off x="13404850" y="10729286"/>
            <a:ext cx="6354259" cy="1840247"/>
          </a:xfrm>
          <a:prstGeom prst="rect">
            <a:avLst/>
          </a:prstGeom>
          <a:ln w="6232">
            <a:solidFill>
              <a:srgbClr val="000000"/>
            </a:solidFill>
          </a:ln>
        </p:spPr>
        <p:txBody>
          <a:bodyPr vert="horz" wrap="square" lIns="0" tIns="69850" rIns="0" bIns="0" rtlCol="0">
            <a:spAutoFit/>
          </a:bodyPr>
          <a:lstStyle/>
          <a:p>
            <a:pPr marL="88900">
              <a:lnSpc>
                <a:spcPct val="100000"/>
              </a:lnSpc>
              <a:spcBef>
                <a:spcPts val="550"/>
              </a:spcBef>
            </a:pPr>
            <a:r>
              <a:rPr sz="1550" b="1" u="heavy" spc="5" dirty="0">
                <a:solidFill>
                  <a:srgbClr val="990000"/>
                </a:solidFill>
                <a:uFill>
                  <a:solidFill>
                    <a:srgbClr val="990000"/>
                  </a:solidFill>
                </a:uFill>
                <a:latin typeface="Arial"/>
                <a:cs typeface="Arial"/>
              </a:rPr>
              <a:t>Acknowledgements</a:t>
            </a:r>
            <a:endParaRPr sz="1550" dirty="0">
              <a:latin typeface="Arial"/>
              <a:cs typeface="Arial"/>
            </a:endParaRPr>
          </a:p>
          <a:p>
            <a:pPr marL="88900" marR="997585" algn="just">
              <a:lnSpc>
                <a:spcPct val="100000"/>
              </a:lnSpc>
              <a:spcBef>
                <a:spcPts val="20"/>
              </a:spcBef>
            </a:pPr>
            <a:r>
              <a:rPr sz="1250" spc="-10" dirty="0">
                <a:latin typeface="Arial"/>
                <a:cs typeface="Arial"/>
              </a:rPr>
              <a:t>We </a:t>
            </a:r>
            <a:r>
              <a:rPr sz="1250" spc="-5" dirty="0">
                <a:latin typeface="Arial"/>
                <a:cs typeface="Arial"/>
              </a:rPr>
              <a:t>would like </a:t>
            </a:r>
            <a:r>
              <a:rPr sz="1250" dirty="0">
                <a:latin typeface="Arial"/>
                <a:cs typeface="Arial"/>
              </a:rPr>
              <a:t>to </a:t>
            </a:r>
            <a:r>
              <a:rPr sz="1250" spc="-5" dirty="0">
                <a:latin typeface="Arial"/>
                <a:cs typeface="Arial"/>
              </a:rPr>
              <a:t>acknowledge the </a:t>
            </a:r>
            <a:r>
              <a:rPr sz="1250" dirty="0">
                <a:latin typeface="Arial"/>
                <a:cs typeface="Arial"/>
              </a:rPr>
              <a:t>continuing support of </a:t>
            </a:r>
            <a:r>
              <a:rPr sz="1250" spc="-5" dirty="0">
                <a:latin typeface="Arial"/>
                <a:cs typeface="Arial"/>
              </a:rPr>
              <a:t>Dean </a:t>
            </a:r>
            <a:r>
              <a:rPr sz="1250" spc="-10" dirty="0" err="1">
                <a:latin typeface="Arial"/>
                <a:cs typeface="Arial"/>
              </a:rPr>
              <a:t>Saiff</a:t>
            </a:r>
            <a:r>
              <a:rPr lang="en-US" sz="1250" spc="-10" dirty="0">
                <a:latin typeface="Arial"/>
                <a:cs typeface="Arial"/>
              </a:rPr>
              <a:t>, Carol </a:t>
            </a:r>
            <a:r>
              <a:rPr lang="en-US" sz="1250" spc="-10" dirty="0" err="1">
                <a:latin typeface="Arial"/>
                <a:cs typeface="Arial"/>
              </a:rPr>
              <a:t>Ichinco</a:t>
            </a:r>
            <a:r>
              <a:rPr lang="en-US" sz="1250" spc="-10" dirty="0">
                <a:latin typeface="Arial"/>
                <a:cs typeface="Arial"/>
              </a:rPr>
              <a:t>, Chemistry Conveying group and </a:t>
            </a:r>
            <a:r>
              <a:rPr sz="1250" spc="-5" dirty="0">
                <a:latin typeface="Arial"/>
                <a:cs typeface="Arial"/>
              </a:rPr>
              <a:t>the </a:t>
            </a:r>
            <a:r>
              <a:rPr sz="1250" spc="-30" dirty="0">
                <a:latin typeface="Arial"/>
                <a:cs typeface="Arial"/>
              </a:rPr>
              <a:t>TAS </a:t>
            </a:r>
            <a:r>
              <a:rPr sz="1250" spc="-5" dirty="0">
                <a:latin typeface="Arial"/>
                <a:cs typeface="Arial"/>
              </a:rPr>
              <a:t>staff at Ramapo College. </a:t>
            </a: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spcBef>
                <a:spcPts val="20"/>
              </a:spcBef>
            </a:pPr>
            <a:r>
              <a:rPr lang="en-US" sz="1250" spc="-5" dirty="0">
                <a:latin typeface="Arial"/>
                <a:cs typeface="Arial"/>
              </a:rPr>
              <a:t>References: </a:t>
            </a:r>
            <a:r>
              <a:rPr lang="en-US" sz="600" spc="-5" dirty="0">
                <a:latin typeface="Arial"/>
                <a:cs typeface="Arial"/>
              </a:rPr>
              <a:t>1) </a:t>
            </a:r>
            <a:r>
              <a:rPr lang="en-US" sz="700" b="1" dirty="0"/>
              <a:t>Crystal structure of firefly luciferase throws light on a superfamily of adenylate-forming enzymes, https://doi.org/10.1016/S0969-2126(96)00033-0</a:t>
            </a:r>
            <a:endParaRPr lang="en-US" sz="700" dirty="0"/>
          </a:p>
          <a:p>
            <a:pPr marL="88900" marR="997585" algn="just">
              <a:lnSpc>
                <a:spcPct val="100000"/>
              </a:lnSpc>
              <a:spcBef>
                <a:spcPts val="20"/>
              </a:spcBef>
            </a:pPr>
            <a:endParaRPr lang="en-US" sz="50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sz="1250" dirty="0">
              <a:latin typeface="Arial"/>
              <a:cs typeface="Arial"/>
            </a:endParaRPr>
          </a:p>
        </p:txBody>
      </p:sp>
      <p:sp>
        <p:nvSpPr>
          <p:cNvPr id="7" name="object 7"/>
          <p:cNvSpPr/>
          <p:nvPr/>
        </p:nvSpPr>
        <p:spPr>
          <a:xfrm>
            <a:off x="417109" y="762490"/>
            <a:ext cx="2651090" cy="103635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7123705" y="762490"/>
            <a:ext cx="2651088" cy="1036358"/>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284209" y="2436165"/>
            <a:ext cx="5692775" cy="4152419"/>
          </a:xfrm>
          <a:prstGeom prst="rect">
            <a:avLst/>
          </a:prstGeom>
          <a:ln w="6232">
            <a:solidFill>
              <a:srgbClr val="000000"/>
            </a:solidFill>
          </a:ln>
        </p:spPr>
        <p:txBody>
          <a:bodyPr vert="horz" wrap="square" lIns="0" tIns="7620" rIns="0" bIns="0" rtlCol="0">
            <a:spAutoFit/>
          </a:bodyPr>
          <a:lstStyle/>
          <a:p>
            <a:pPr marL="106045">
              <a:lnSpc>
                <a:spcPct val="100000"/>
              </a:lnSpc>
              <a:spcBef>
                <a:spcPts val="60"/>
              </a:spcBef>
            </a:pPr>
            <a:r>
              <a:rPr sz="1550" b="1" u="heavy" dirty="0">
                <a:solidFill>
                  <a:srgbClr val="990000"/>
                </a:solidFill>
                <a:uFill>
                  <a:solidFill>
                    <a:srgbClr val="990000"/>
                  </a:solidFill>
                </a:uFill>
                <a:latin typeface="Arial"/>
                <a:cs typeface="Arial"/>
              </a:rPr>
              <a:t>Introduction</a:t>
            </a:r>
            <a:endParaRPr lang="en-US" sz="1550" b="1" u="heavy" dirty="0">
              <a:solidFill>
                <a:srgbClr val="990000"/>
              </a:solidFill>
              <a:uFill>
                <a:solidFill>
                  <a:srgbClr val="990000"/>
                </a:solidFill>
              </a:uFill>
              <a:latin typeface="Arial"/>
              <a:cs typeface="Arial"/>
            </a:endParaRPr>
          </a:p>
          <a:p>
            <a:pPr marL="106045">
              <a:lnSpc>
                <a:spcPct val="100000"/>
              </a:lnSpc>
              <a:spcBef>
                <a:spcPts val="60"/>
              </a:spcBef>
            </a:pPr>
            <a:endParaRPr lang="en-US" sz="1100" b="1" u="heavy" dirty="0">
              <a:solidFill>
                <a:srgbClr val="990000"/>
              </a:solidFill>
              <a:uFill>
                <a:solidFill>
                  <a:srgbClr val="990000"/>
                </a:solidFill>
              </a:uFill>
              <a:latin typeface="Arial" panose="020B0604020202020204" pitchFamily="34" charset="0"/>
              <a:cs typeface="Arial" panose="020B0604020202020204" pitchFamily="34" charset="0"/>
            </a:endParaRPr>
          </a:p>
          <a:p>
            <a:pPr marL="56257">
              <a:spcBef>
                <a:spcPts val="32"/>
              </a:spcBef>
            </a:pPr>
            <a:r>
              <a:rPr lang="en-US" sz="1100" dirty="0">
                <a:latin typeface="Arial" panose="020B0604020202020204" pitchFamily="34" charset="0"/>
                <a:cs typeface="Arial" panose="020B0604020202020204" pitchFamily="34" charset="0"/>
              </a:rPr>
              <a:t>Firefly luciferase is the enzyme responsible for the phenomenon of bioluminescence in insects such as firefly (</a:t>
            </a:r>
            <a:r>
              <a:rPr lang="en-US" sz="1100" i="1" dirty="0">
                <a:latin typeface="Arial" panose="020B0604020202020204" pitchFamily="34" charset="0"/>
                <a:cs typeface="Arial" panose="020B0604020202020204" pitchFamily="34" charset="0"/>
              </a:rPr>
              <a:t>Photinus </a:t>
            </a:r>
            <a:r>
              <a:rPr lang="en-US" sz="1100" i="1" dirty="0" err="1">
                <a:latin typeface="Arial" panose="020B0604020202020204" pitchFamily="34" charset="0"/>
                <a:cs typeface="Arial" panose="020B0604020202020204" pitchFamily="34" charset="0"/>
              </a:rPr>
              <a:t>pyralis</a:t>
            </a:r>
            <a:r>
              <a:rPr lang="en-US" sz="1100" dirty="0">
                <a:latin typeface="Arial" panose="020B0604020202020204" pitchFamily="34" charset="0"/>
                <a:cs typeface="Arial" panose="020B0604020202020204" pitchFamily="34" charset="0"/>
              </a:rPr>
              <a:t>), glowworm beetles and click beetles. Luciferase catalyzes the oxidation of luciferin resulting in the emission of yellow light 550nm to 620 nm). Firefly luciferase is a 62 </a:t>
            </a:r>
            <a:r>
              <a:rPr lang="en-US" sz="1100" dirty="0" err="1">
                <a:latin typeface="Arial" panose="020B0604020202020204" pitchFamily="34" charset="0"/>
                <a:cs typeface="Arial" panose="020B0604020202020204" pitchFamily="34" charset="0"/>
              </a:rPr>
              <a:t>kDa</a:t>
            </a:r>
            <a:r>
              <a:rPr lang="en-US" sz="1100" dirty="0">
                <a:latin typeface="Arial" panose="020B0604020202020204" pitchFamily="34" charset="0"/>
                <a:cs typeface="Arial" panose="020B0604020202020204" pitchFamily="34" charset="0"/>
              </a:rPr>
              <a:t> protein whose structure reveals a protein with two domains N and C. The active site lies in the C terminal domain. The large N terminal domain is made up of a </a:t>
            </a:r>
            <a:r>
              <a:rPr lang="el-GR" sz="1100" dirty="0">
                <a:latin typeface="Arial" panose="020B0604020202020204" pitchFamily="34" charset="0"/>
                <a:cs typeface="Arial" panose="020B0604020202020204" pitchFamily="34" charset="0"/>
              </a:rPr>
              <a:t>β</a:t>
            </a:r>
            <a:r>
              <a:rPr lang="en-US" sz="1100" dirty="0">
                <a:latin typeface="Arial" panose="020B0604020202020204" pitchFamily="34" charset="0"/>
                <a:cs typeface="Arial" panose="020B0604020202020204" pitchFamily="34" charset="0"/>
              </a:rPr>
              <a:t> barrel and a </a:t>
            </a:r>
            <a:r>
              <a:rPr lang="el-GR" sz="1100" dirty="0">
                <a:latin typeface="Arial" panose="020B0604020202020204" pitchFamily="34" charset="0"/>
                <a:cs typeface="Arial" panose="020B0604020202020204" pitchFamily="34" charset="0"/>
              </a:rPr>
              <a:t>αβαβα </a:t>
            </a:r>
            <a:r>
              <a:rPr lang="en-US" sz="1100" dirty="0">
                <a:latin typeface="Arial" panose="020B0604020202020204" pitchFamily="34" charset="0"/>
                <a:cs typeface="Arial" panose="020B0604020202020204" pitchFamily="34" charset="0"/>
              </a:rPr>
              <a:t>structure. The C-terminus has a fold called the </a:t>
            </a:r>
            <a:r>
              <a:rPr lang="el-GR" sz="1100" dirty="0">
                <a:latin typeface="Arial" panose="020B0604020202020204" pitchFamily="34" charset="0"/>
                <a:cs typeface="Arial" panose="020B0604020202020204" pitchFamily="34" charset="0"/>
              </a:rPr>
              <a:t>α</a:t>
            </a:r>
            <a:r>
              <a:rPr lang="en-US" sz="1100" dirty="0">
                <a:latin typeface="Arial" panose="020B0604020202020204" pitchFamily="34" charset="0"/>
                <a:cs typeface="Arial" panose="020B0604020202020204" pitchFamily="34" charset="0"/>
              </a:rPr>
              <a:t> +</a:t>
            </a:r>
            <a:r>
              <a:rPr lang="el-GR" sz="1100" dirty="0">
                <a:latin typeface="Arial" panose="020B0604020202020204" pitchFamily="34" charset="0"/>
                <a:cs typeface="Arial" panose="020B0604020202020204" pitchFamily="34" charset="0"/>
              </a:rPr>
              <a:t>β</a:t>
            </a:r>
            <a:r>
              <a:rPr lang="en-US" sz="1100" dirty="0">
                <a:latin typeface="Arial" panose="020B0604020202020204" pitchFamily="34" charset="0"/>
                <a:cs typeface="Arial" panose="020B0604020202020204" pitchFamily="34" charset="0"/>
              </a:rPr>
              <a:t> fold found in many hydrolases. The enzyme belongs to a superfamily of adenylate forming enzymes which depend on ATP in the adenylation reaction</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a:t>
            </a: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endParaRPr lang="en-US" sz="1100" dirty="0">
              <a:latin typeface="Arial" panose="020B0604020202020204" pitchFamily="34" charset="0"/>
              <a:cs typeface="Arial" panose="020B0604020202020204" pitchFamily="34" charset="0"/>
            </a:endParaRPr>
          </a:p>
          <a:p>
            <a:pPr marL="56257">
              <a:spcBef>
                <a:spcPts val="32"/>
              </a:spcBef>
            </a:pPr>
            <a:r>
              <a:rPr lang="en-US" sz="1100" dirty="0">
                <a:latin typeface="Arial" panose="020B0604020202020204" pitchFamily="34" charset="0"/>
                <a:cs typeface="Arial" panose="020B0604020202020204" pitchFamily="34" charset="0"/>
              </a:rPr>
              <a:t>The goal of the project is to generate a recombinant DNA construct of a His-tagged luciferase gene in a </a:t>
            </a:r>
            <a:r>
              <a:rPr lang="en-US" sz="1100" dirty="0" err="1">
                <a:latin typeface="Arial" panose="020B0604020202020204" pitchFamily="34" charset="0"/>
                <a:cs typeface="Arial" panose="020B0604020202020204" pitchFamily="34" charset="0"/>
              </a:rPr>
              <a:t>pET</a:t>
            </a:r>
            <a:r>
              <a:rPr lang="en-US" sz="1100" dirty="0">
                <a:latin typeface="Arial" panose="020B0604020202020204" pitchFamily="34" charset="0"/>
                <a:cs typeface="Arial" panose="020B0604020202020204" pitchFamily="34" charset="0"/>
              </a:rPr>
              <a:t> expression vector that can be overexpressed in E.coli and the luciferase protein purified using Affinity purification. </a:t>
            </a:r>
          </a:p>
          <a:p>
            <a:pPr marL="56257">
              <a:spcBef>
                <a:spcPts val="32"/>
              </a:spcBef>
            </a:pPr>
            <a:r>
              <a:rPr lang="en-US" sz="1100" dirty="0">
                <a:latin typeface="Arial" panose="020B0604020202020204" pitchFamily="34" charset="0"/>
                <a:cs typeface="Arial" panose="020B0604020202020204" pitchFamily="34" charset="0"/>
              </a:rPr>
              <a:t>We are developing a project that can be introduced in our curriculum for Experimental Biochemistry students as it encompasses a range of technical and intellectual skills.</a:t>
            </a:r>
            <a:endParaRPr lang="en-US" sz="1100" b="1" u="heavy" dirty="0">
              <a:solidFill>
                <a:srgbClr val="990000"/>
              </a:solidFill>
              <a:uFill>
                <a:solidFill>
                  <a:srgbClr val="990000"/>
                </a:solidFill>
              </a:uFill>
              <a:latin typeface="Arial" panose="020B0604020202020204"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5384EE85-560A-E545-B9A9-E35E09E3B9E7}"/>
              </a:ext>
            </a:extLst>
          </p:cNvPr>
          <p:cNvGrpSpPr/>
          <p:nvPr/>
        </p:nvGrpSpPr>
        <p:grpSpPr>
          <a:xfrm>
            <a:off x="13375192" y="2437465"/>
            <a:ext cx="6354258" cy="4839669"/>
            <a:chOff x="14123151" y="5723203"/>
            <a:chExt cx="5669915" cy="2171700"/>
          </a:xfrm>
        </p:grpSpPr>
        <p:sp>
          <p:nvSpPr>
            <p:cNvPr id="5" name="object 5"/>
            <p:cNvSpPr/>
            <p:nvPr/>
          </p:nvSpPr>
          <p:spPr>
            <a:xfrm>
              <a:off x="14123151" y="5723203"/>
              <a:ext cx="5669915" cy="2171700"/>
            </a:xfrm>
            <a:custGeom>
              <a:avLst/>
              <a:gdLst/>
              <a:ahLst/>
              <a:cxnLst/>
              <a:rect l="l" t="t" r="r" b="b"/>
              <a:pathLst>
                <a:path w="5669915" h="2171700">
                  <a:moveTo>
                    <a:pt x="0" y="0"/>
                  </a:moveTo>
                  <a:lnTo>
                    <a:pt x="5669385" y="0"/>
                  </a:lnTo>
                  <a:lnTo>
                    <a:pt x="5669385" y="2171253"/>
                  </a:lnTo>
                  <a:lnTo>
                    <a:pt x="0" y="2171253"/>
                  </a:lnTo>
                  <a:lnTo>
                    <a:pt x="0" y="0"/>
                  </a:lnTo>
                  <a:close/>
                </a:path>
              </a:pathLst>
            </a:custGeom>
            <a:ln w="6232">
              <a:solidFill>
                <a:srgbClr val="000000"/>
              </a:solidFill>
            </a:ln>
          </p:spPr>
          <p:txBody>
            <a:bodyPr wrap="square" lIns="0" tIns="0" rIns="0" bIns="0" rtlCol="0"/>
            <a:lstStyle/>
            <a:p>
              <a:r>
                <a:rPr lang="en-US" dirty="0"/>
                <a:t> </a:t>
              </a:r>
              <a:endParaRPr dirty="0"/>
            </a:p>
          </p:txBody>
        </p:sp>
        <p:sp>
          <p:nvSpPr>
            <p:cNvPr id="10" name="object 10"/>
            <p:cNvSpPr txBox="1"/>
            <p:nvPr/>
          </p:nvSpPr>
          <p:spPr>
            <a:xfrm>
              <a:off x="14238006" y="5762930"/>
              <a:ext cx="1409065" cy="113939"/>
            </a:xfrm>
            <a:prstGeom prst="rect">
              <a:avLst/>
            </a:prstGeom>
          </p:spPr>
          <p:txBody>
            <a:bodyPr vert="horz" wrap="square" lIns="0" tIns="15240" rIns="0" bIns="0" rtlCol="0">
              <a:spAutoFit/>
            </a:bodyPr>
            <a:lstStyle/>
            <a:p>
              <a:pPr>
                <a:lnSpc>
                  <a:spcPct val="100000"/>
                </a:lnSpc>
                <a:spcBef>
                  <a:spcPts val="120"/>
                </a:spcBef>
              </a:pPr>
              <a:r>
                <a:rPr sz="1550" b="1" u="heavy" spc="5" dirty="0">
                  <a:solidFill>
                    <a:srgbClr val="990000"/>
                  </a:solidFill>
                  <a:uFill>
                    <a:solidFill>
                      <a:srgbClr val="990000"/>
                    </a:solidFill>
                  </a:uFill>
                  <a:latin typeface="Arial"/>
                  <a:cs typeface="Arial"/>
                </a:rPr>
                <a:t>Results </a:t>
              </a:r>
              <a:endParaRPr sz="1550" dirty="0">
                <a:latin typeface="Arial"/>
                <a:cs typeface="Arial"/>
              </a:endParaRPr>
            </a:p>
          </p:txBody>
        </p:sp>
      </p:grpSp>
      <p:sp>
        <p:nvSpPr>
          <p:cNvPr id="53" name="object 3">
            <a:extLst>
              <a:ext uri="{FF2B5EF4-FFF2-40B4-BE49-F238E27FC236}">
                <a16:creationId xmlns:a16="http://schemas.microsoft.com/office/drawing/2014/main" id="{10786302-D94B-9B4E-A23B-9035CDDB0B54}"/>
              </a:ext>
            </a:extLst>
          </p:cNvPr>
          <p:cNvSpPr txBox="1"/>
          <p:nvPr/>
        </p:nvSpPr>
        <p:spPr>
          <a:xfrm>
            <a:off x="5970951" y="1407426"/>
            <a:ext cx="9053830" cy="622935"/>
          </a:xfrm>
          <a:prstGeom prst="rect">
            <a:avLst/>
          </a:prstGeom>
        </p:spPr>
        <p:txBody>
          <a:bodyPr vert="horz" wrap="square" lIns="0" tIns="55879" rIns="0" bIns="0" rtlCol="0">
            <a:spAutoFit/>
          </a:bodyPr>
          <a:lstStyle/>
          <a:p>
            <a:pPr marL="2540" algn="ctr">
              <a:lnSpc>
                <a:spcPct val="100000"/>
              </a:lnSpc>
              <a:spcBef>
                <a:spcPts val="439"/>
              </a:spcBef>
            </a:pPr>
            <a:r>
              <a:rPr lang="en-US" sz="1850" b="1" spc="10" dirty="0">
                <a:solidFill>
                  <a:srgbClr val="990000"/>
                </a:solidFill>
                <a:latin typeface="Arial"/>
                <a:cs typeface="Arial"/>
              </a:rPr>
              <a:t>J</a:t>
            </a:r>
            <a:r>
              <a:rPr lang="en-US" sz="1300" b="1" spc="10" dirty="0">
                <a:solidFill>
                  <a:srgbClr val="990000"/>
                </a:solidFill>
                <a:latin typeface="Arial"/>
                <a:cs typeface="Arial"/>
              </a:rPr>
              <a:t>ONATHAN  </a:t>
            </a:r>
            <a:r>
              <a:rPr lang="en-US" sz="1850" b="1" spc="10" dirty="0">
                <a:solidFill>
                  <a:srgbClr val="990000"/>
                </a:solidFill>
                <a:latin typeface="Arial"/>
                <a:cs typeface="Arial"/>
              </a:rPr>
              <a:t>G</a:t>
            </a:r>
            <a:r>
              <a:rPr lang="en-US" sz="1300" b="1" spc="10" dirty="0">
                <a:solidFill>
                  <a:srgbClr val="990000"/>
                </a:solidFill>
                <a:latin typeface="Arial"/>
                <a:cs typeface="Arial"/>
              </a:rPr>
              <a:t>AJEWSKI</a:t>
            </a:r>
            <a:r>
              <a:rPr lang="en-US" sz="1200" b="1" spc="10" dirty="0">
                <a:solidFill>
                  <a:srgbClr val="990000"/>
                </a:solidFill>
                <a:latin typeface="Arial"/>
                <a:cs typeface="Arial"/>
              </a:rPr>
              <a:t> ,</a:t>
            </a:r>
            <a:r>
              <a:rPr lang="en-US" sz="1300" b="1" spc="10" dirty="0">
                <a:solidFill>
                  <a:srgbClr val="990000"/>
                </a:solidFill>
                <a:latin typeface="Arial"/>
                <a:cs typeface="Arial"/>
              </a:rPr>
              <a:t> </a:t>
            </a:r>
            <a:r>
              <a:rPr lang="en-US" sz="1850" b="1" spc="10" dirty="0">
                <a:solidFill>
                  <a:srgbClr val="990000"/>
                </a:solidFill>
                <a:latin typeface="Arial"/>
                <a:cs typeface="Arial"/>
              </a:rPr>
              <a:t>K</a:t>
            </a:r>
            <a:r>
              <a:rPr lang="en-US" sz="1300" b="1" spc="10" dirty="0">
                <a:solidFill>
                  <a:srgbClr val="990000"/>
                </a:solidFill>
                <a:latin typeface="Arial"/>
                <a:cs typeface="Arial"/>
              </a:rPr>
              <a:t>AELEA </a:t>
            </a:r>
            <a:r>
              <a:rPr lang="en-US" sz="1850" b="1" spc="5" dirty="0">
                <a:solidFill>
                  <a:srgbClr val="990000"/>
                </a:solidFill>
                <a:latin typeface="Arial"/>
                <a:cs typeface="Arial"/>
              </a:rPr>
              <a:t>C</a:t>
            </a:r>
            <a:r>
              <a:rPr lang="en-US" sz="1300" b="1" spc="5" dirty="0">
                <a:solidFill>
                  <a:srgbClr val="990000"/>
                </a:solidFill>
                <a:latin typeface="Arial"/>
                <a:cs typeface="Arial"/>
              </a:rPr>
              <a:t>OMPOSTO</a:t>
            </a:r>
            <a:r>
              <a:rPr lang="en-US" sz="1300" b="1" spc="10" dirty="0">
                <a:solidFill>
                  <a:srgbClr val="990000"/>
                </a:solidFill>
                <a:latin typeface="Arial"/>
                <a:cs typeface="Arial"/>
              </a:rPr>
              <a:t> </a:t>
            </a:r>
            <a:r>
              <a:rPr sz="1300" b="1" spc="10" dirty="0">
                <a:solidFill>
                  <a:srgbClr val="990000"/>
                </a:solidFill>
                <a:latin typeface="Arial"/>
                <a:cs typeface="Arial"/>
              </a:rPr>
              <a:t>AND </a:t>
            </a:r>
            <a:r>
              <a:rPr lang="en-US" sz="1850" b="1" spc="10" dirty="0">
                <a:solidFill>
                  <a:srgbClr val="990000"/>
                </a:solidFill>
                <a:latin typeface="Arial"/>
                <a:cs typeface="Arial"/>
              </a:rPr>
              <a:t>S</a:t>
            </a:r>
            <a:r>
              <a:rPr lang="en-US" sz="1300" b="1" spc="10" dirty="0">
                <a:solidFill>
                  <a:srgbClr val="990000"/>
                </a:solidFill>
                <a:latin typeface="Arial"/>
                <a:cs typeface="Arial"/>
              </a:rPr>
              <a:t>UMA</a:t>
            </a:r>
            <a:r>
              <a:rPr sz="1300" b="1" spc="10" dirty="0">
                <a:solidFill>
                  <a:srgbClr val="990000"/>
                </a:solidFill>
                <a:latin typeface="Arial"/>
                <a:cs typeface="Arial"/>
              </a:rPr>
              <a:t> </a:t>
            </a:r>
            <a:r>
              <a:rPr lang="en-US" sz="1850" b="1" spc="10" dirty="0">
                <a:solidFill>
                  <a:srgbClr val="990000"/>
                </a:solidFill>
                <a:latin typeface="Arial"/>
                <a:cs typeface="Arial"/>
              </a:rPr>
              <a:t>S</a:t>
            </a:r>
            <a:r>
              <a:rPr lang="en-US" sz="1300" b="1" spc="10" dirty="0">
                <a:solidFill>
                  <a:srgbClr val="990000"/>
                </a:solidFill>
                <a:latin typeface="Arial"/>
                <a:cs typeface="Arial"/>
              </a:rPr>
              <a:t>OMASEKHAREN</a:t>
            </a:r>
            <a:endParaRPr sz="1300" dirty="0">
              <a:latin typeface="Arial"/>
              <a:cs typeface="Arial"/>
            </a:endParaRPr>
          </a:p>
          <a:p>
            <a:pPr algn="ctr">
              <a:lnSpc>
                <a:spcPct val="100000"/>
              </a:lnSpc>
              <a:spcBef>
                <a:spcPts val="280"/>
              </a:spcBef>
            </a:pPr>
            <a:r>
              <a:rPr sz="1550" b="1" i="1" spc="5" dirty="0">
                <a:solidFill>
                  <a:srgbClr val="990000"/>
                </a:solidFill>
                <a:latin typeface="Arial"/>
                <a:cs typeface="Arial"/>
              </a:rPr>
              <a:t>School of Theoretical and Applied Science, Ramapo College of </a:t>
            </a:r>
            <a:r>
              <a:rPr sz="1550" b="1" i="1" spc="10" dirty="0">
                <a:solidFill>
                  <a:srgbClr val="990000"/>
                </a:solidFill>
                <a:latin typeface="Arial"/>
                <a:cs typeface="Arial"/>
              </a:rPr>
              <a:t>New </a:t>
            </a:r>
            <a:r>
              <a:rPr sz="1550" b="1" i="1" spc="-5" dirty="0">
                <a:solidFill>
                  <a:srgbClr val="990000"/>
                </a:solidFill>
                <a:latin typeface="Arial"/>
                <a:cs typeface="Arial"/>
              </a:rPr>
              <a:t>Jersey, </a:t>
            </a:r>
            <a:r>
              <a:rPr sz="1550" b="1" i="1" spc="10" dirty="0">
                <a:solidFill>
                  <a:srgbClr val="990000"/>
                </a:solidFill>
                <a:latin typeface="Arial"/>
                <a:cs typeface="Arial"/>
              </a:rPr>
              <a:t>Mahwah, </a:t>
            </a:r>
            <a:r>
              <a:rPr sz="1550" b="1" i="1" spc="5" dirty="0">
                <a:solidFill>
                  <a:srgbClr val="990000"/>
                </a:solidFill>
                <a:latin typeface="Arial"/>
                <a:cs typeface="Arial"/>
              </a:rPr>
              <a:t>NJ,</a:t>
            </a:r>
            <a:r>
              <a:rPr sz="1550" b="1" i="1" spc="-155" dirty="0">
                <a:solidFill>
                  <a:srgbClr val="990000"/>
                </a:solidFill>
                <a:latin typeface="Arial"/>
                <a:cs typeface="Arial"/>
              </a:rPr>
              <a:t> </a:t>
            </a:r>
            <a:r>
              <a:rPr sz="1550" b="1" i="1" spc="5" dirty="0">
                <a:solidFill>
                  <a:srgbClr val="990000"/>
                </a:solidFill>
                <a:latin typeface="Arial"/>
                <a:cs typeface="Arial"/>
              </a:rPr>
              <a:t>U.S.A.</a:t>
            </a:r>
            <a:endParaRPr sz="1550" dirty="0">
              <a:latin typeface="Arial"/>
              <a:cs typeface="Arial"/>
            </a:endParaRPr>
          </a:p>
        </p:txBody>
      </p:sp>
      <p:sp>
        <p:nvSpPr>
          <p:cNvPr id="9" name="object 9"/>
          <p:cNvSpPr txBox="1"/>
          <p:nvPr/>
        </p:nvSpPr>
        <p:spPr>
          <a:xfrm>
            <a:off x="284209" y="7018628"/>
            <a:ext cx="5686742" cy="5507918"/>
          </a:xfrm>
          <a:prstGeom prst="rect">
            <a:avLst/>
          </a:prstGeom>
          <a:solidFill>
            <a:schemeClr val="bg1"/>
          </a:solidFill>
          <a:ln w="6232">
            <a:solidFill>
              <a:srgbClr val="000000"/>
            </a:solidFill>
          </a:ln>
        </p:spPr>
        <p:txBody>
          <a:bodyPr vert="horz" wrap="square" lIns="0" tIns="16510" rIns="0" bIns="0" rtlCol="0">
            <a:spAutoFit/>
          </a:bodyPr>
          <a:lstStyle/>
          <a:p>
            <a:pPr marL="73025">
              <a:lnSpc>
                <a:spcPct val="100000"/>
              </a:lnSpc>
              <a:spcBef>
                <a:spcPts val="130"/>
              </a:spcBef>
            </a:pPr>
            <a:r>
              <a:rPr lang="en-US" sz="1550" b="1" u="heavy" spc="5" dirty="0">
                <a:solidFill>
                  <a:srgbClr val="990000"/>
                </a:solidFill>
                <a:uFill>
                  <a:solidFill>
                    <a:srgbClr val="990000"/>
                  </a:solidFill>
                </a:uFill>
                <a:latin typeface="Arial"/>
                <a:cs typeface="Arial"/>
              </a:rPr>
              <a:t>Experimental Design</a:t>
            </a:r>
          </a:p>
          <a:p>
            <a:pPr marL="73025" indent="100013">
              <a:spcBef>
                <a:spcPts val="130"/>
              </a:spcBef>
            </a:pPr>
            <a:endParaRPr lang="en-US" sz="1550" b="1" u="heavy" spc="5" dirty="0">
              <a:solidFill>
                <a:srgbClr val="990000"/>
              </a:solidFill>
              <a:uFill>
                <a:solidFill>
                  <a:srgbClr val="990000"/>
                </a:solidFill>
              </a:uFill>
              <a:latin typeface="Arial"/>
              <a:cs typeface="Arial"/>
            </a:endParaRPr>
          </a:p>
          <a:p>
            <a:pPr marL="73025" indent="100013"/>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pET</a:t>
            </a:r>
            <a:r>
              <a:rPr lang="en-US" sz="1100" dirty="0">
                <a:latin typeface="Arial" panose="020B0604020202020204" pitchFamily="34" charset="0"/>
                <a:cs typeface="Arial" panose="020B0604020202020204" pitchFamily="34" charset="0"/>
              </a:rPr>
              <a:t> plasmids are strong expression vectors. PET 30 vectors have  T7 promoter, N and C-terminal Histidine (His) tags, transcription initiation site, ribosome binding site (Shine </a:t>
            </a:r>
            <a:r>
              <a:rPr lang="en-US" sz="1100" dirty="0" err="1">
                <a:latin typeface="Arial" panose="020B0604020202020204" pitchFamily="34" charset="0"/>
                <a:cs typeface="Arial" panose="020B0604020202020204" pitchFamily="34" charset="0"/>
              </a:rPr>
              <a:t>Delgarno</a:t>
            </a:r>
            <a:r>
              <a:rPr lang="en-US" sz="1100" dirty="0">
                <a:latin typeface="Arial" panose="020B0604020202020204" pitchFamily="34" charset="0"/>
                <a:cs typeface="Arial" panose="020B0604020202020204" pitchFamily="34" charset="0"/>
              </a:rPr>
              <a:t>) for translation</a:t>
            </a:r>
            <a:r>
              <a:rPr lang="en-US" sz="1100" b="1" dirty="0">
                <a:latin typeface="Arial" panose="020B0604020202020204" pitchFamily="34" charset="0"/>
                <a:cs typeface="Arial" panose="020B0604020202020204" pitchFamily="34" charset="0"/>
              </a:rPr>
              <a:t> and are </a:t>
            </a:r>
            <a:r>
              <a:rPr lang="en-US" sz="1100" dirty="0">
                <a:latin typeface="Arial" panose="020B0604020202020204" pitchFamily="34" charset="0"/>
                <a:cs typeface="Arial" panose="020B0604020202020204" pitchFamily="34" charset="0"/>
              </a:rPr>
              <a:t>IPTG (</a:t>
            </a:r>
            <a:r>
              <a:rPr lang="en-US" sz="1100" b="1" dirty="0">
                <a:latin typeface="Arial" panose="020B0604020202020204" pitchFamily="34" charset="0"/>
                <a:cs typeface="Arial" panose="020B0604020202020204" pitchFamily="34" charset="0"/>
              </a:rPr>
              <a:t>Isopropyl </a:t>
            </a:r>
            <a:r>
              <a:rPr lang="el-GR" sz="1100" b="1" dirty="0">
                <a:latin typeface="Arial" panose="020B0604020202020204" pitchFamily="34" charset="0"/>
                <a:cs typeface="Arial" panose="020B0604020202020204" pitchFamily="34" charset="0"/>
              </a:rPr>
              <a:t>β-</a:t>
            </a:r>
            <a:r>
              <a:rPr lang="en-US" sz="1100" b="1" cap="small" dirty="0">
                <a:latin typeface="Arial" panose="020B0604020202020204" pitchFamily="34" charset="0"/>
                <a:cs typeface="Arial" panose="020B0604020202020204" pitchFamily="34" charset="0"/>
              </a:rPr>
              <a:t>d</a:t>
            </a:r>
            <a:r>
              <a:rPr lang="en-US" sz="1100" b="1" dirty="0">
                <a:latin typeface="Arial" panose="020B0604020202020204" pitchFamily="34" charset="0"/>
                <a:cs typeface="Arial" panose="020B0604020202020204" pitchFamily="34" charset="0"/>
              </a:rPr>
              <a:t>-1-thiogalactopyranoside)</a:t>
            </a:r>
            <a:r>
              <a:rPr lang="en-US" sz="1100" dirty="0">
                <a:latin typeface="Arial" panose="020B0604020202020204" pitchFamily="34" charset="0"/>
                <a:cs typeface="Arial" panose="020B0604020202020204" pitchFamily="34" charset="0"/>
              </a:rPr>
              <a:t> inducible. IPTG overrides inhibition of the lac promoter by the lac repressor protein and allows for inducible expression of the gene These features allow for good expression of His-tagged proteins that can be purified using Affinity chromatography. We used </a:t>
            </a:r>
            <a:r>
              <a:rPr lang="en-US" sz="1100" dirty="0" err="1">
                <a:latin typeface="Arial" panose="020B0604020202020204" pitchFamily="34" charset="0"/>
                <a:cs typeface="Arial" panose="020B0604020202020204" pitchFamily="34" charset="0"/>
              </a:rPr>
              <a:t>pGEM-luc</a:t>
            </a:r>
            <a:r>
              <a:rPr lang="en-US" sz="1100" dirty="0">
                <a:latin typeface="Arial" panose="020B0604020202020204" pitchFamily="34" charset="0"/>
                <a:cs typeface="Arial" panose="020B0604020202020204" pitchFamily="34" charset="0"/>
              </a:rPr>
              <a:t> (Promega) as a source of the luciferase gene. </a:t>
            </a:r>
          </a:p>
          <a:p>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marL="114300" algn="ctr"/>
            <a:endParaRPr lang="en-US" sz="1100" dirty="0">
              <a:latin typeface="Arial" panose="020B0604020202020204" pitchFamily="34" charset="0"/>
              <a:cs typeface="Arial" panose="020B0604020202020204" pitchFamily="34" charset="0"/>
            </a:endParaRPr>
          </a:p>
          <a:p>
            <a:pPr marL="114300" algn="ctr"/>
            <a:r>
              <a:rPr lang="en-US" sz="1100" dirty="0">
                <a:latin typeface="Arial" panose="020B0604020202020204" pitchFamily="34" charset="0"/>
                <a:cs typeface="Arial" panose="020B0604020202020204" pitchFamily="34" charset="0"/>
              </a:rPr>
              <a:t>We designed the primer pair as follows: forward primer- with  a BamH1 restriction (in green) site- </a:t>
            </a:r>
            <a:r>
              <a:rPr lang="en-US" sz="1400" dirty="0">
                <a:solidFill>
                  <a:srgbClr val="FF0000"/>
                </a:solidFill>
                <a:latin typeface="Arial" panose="020B0604020202020204" pitchFamily="34" charset="0"/>
                <a:cs typeface="Arial" panose="020B0604020202020204" pitchFamily="34" charset="0"/>
              </a:rPr>
              <a:t>GA</a:t>
            </a:r>
            <a:r>
              <a:rPr lang="en-US" sz="1400" dirty="0">
                <a:solidFill>
                  <a:prstClr val="black"/>
                </a:solidFill>
                <a:latin typeface="Arial" panose="020B0604020202020204" pitchFamily="34" charset="0"/>
                <a:cs typeface="Arial" panose="020B0604020202020204" pitchFamily="34" charset="0"/>
              </a:rPr>
              <a:t> </a:t>
            </a:r>
            <a:r>
              <a:rPr lang="en-US" sz="1400" dirty="0">
                <a:solidFill>
                  <a:srgbClr val="00B050"/>
                </a:solidFill>
                <a:latin typeface="Arial" panose="020B0604020202020204" pitchFamily="34" charset="0"/>
                <a:cs typeface="Arial" panose="020B0604020202020204" pitchFamily="34" charset="0"/>
              </a:rPr>
              <a:t>G G AT C C </a:t>
            </a:r>
            <a:r>
              <a:rPr lang="en-US" sz="1400" b="1" dirty="0">
                <a:solidFill>
                  <a:prstClr val="black"/>
                </a:solidFill>
                <a:latin typeface="Arial" panose="020B0604020202020204" pitchFamily="34" charset="0"/>
                <a:cs typeface="Arial" panose="020B0604020202020204" pitchFamily="34" charset="0"/>
              </a:rPr>
              <a:t>ATG</a:t>
            </a:r>
            <a:r>
              <a:rPr lang="en-US" sz="1400" dirty="0">
                <a:solidFill>
                  <a:prstClr val="black"/>
                </a:solidFill>
                <a:latin typeface="Arial" panose="020B0604020202020204" pitchFamily="34" charset="0"/>
                <a:cs typeface="Arial" panose="020B0604020202020204" pitchFamily="34" charset="0"/>
              </a:rPr>
              <a:t>GAAGA CGCCAAAAAC</a:t>
            </a:r>
          </a:p>
          <a:p>
            <a:pPr marL="114300"/>
            <a:endParaRPr lang="en-US" sz="1100" dirty="0">
              <a:solidFill>
                <a:prstClr val="black"/>
              </a:solidFill>
              <a:latin typeface="Arial" panose="020B0604020202020204" pitchFamily="34" charset="0"/>
              <a:cs typeface="Arial" panose="020B0604020202020204" pitchFamily="34" charset="0"/>
            </a:endParaRPr>
          </a:p>
          <a:p>
            <a:pPr marL="114300"/>
            <a:r>
              <a:rPr lang="en-US" sz="1100" dirty="0">
                <a:latin typeface="Arial" panose="020B0604020202020204" pitchFamily="34" charset="0"/>
                <a:cs typeface="Arial" panose="020B0604020202020204" pitchFamily="34" charset="0"/>
              </a:rPr>
              <a:t> and reverse primer with a Sac1 restriction sites (in green)-</a:t>
            </a:r>
          </a:p>
          <a:p>
            <a:pPr marL="114300" algn="ctr"/>
            <a:r>
              <a:rPr lang="en-US" sz="1400" dirty="0">
                <a:solidFill>
                  <a:srgbClr val="FF0000"/>
                </a:solidFill>
                <a:latin typeface="Arial" panose="020B0604020202020204" pitchFamily="34" charset="0"/>
                <a:cs typeface="Arial" panose="020B0604020202020204" pitchFamily="34" charset="0"/>
              </a:rPr>
              <a:t>GT</a:t>
            </a:r>
            <a:r>
              <a:rPr lang="en-US" sz="1400" dirty="0">
                <a:solidFill>
                  <a:srgbClr val="00B050"/>
                </a:solidFill>
                <a:latin typeface="Arial" panose="020B0604020202020204" pitchFamily="34" charset="0"/>
                <a:cs typeface="Arial" panose="020B0604020202020204" pitchFamily="34" charset="0"/>
              </a:rPr>
              <a:t>GAGCTC</a:t>
            </a:r>
            <a:r>
              <a:rPr lang="en-US" sz="1400" dirty="0">
                <a:solidFill>
                  <a:prstClr val="black"/>
                </a:solidFill>
                <a:latin typeface="Arial" panose="020B0604020202020204" pitchFamily="34" charset="0"/>
                <a:cs typeface="Arial" panose="020B0604020202020204" pitchFamily="34" charset="0"/>
              </a:rPr>
              <a:t>TTACAATTT GGACTTTCCG</a:t>
            </a:r>
            <a:endParaRPr lang="en-US" sz="1100" dirty="0">
              <a:solidFill>
                <a:srgbClr val="000000"/>
              </a:solidFill>
              <a:latin typeface="Arial" panose="020B0604020202020204" pitchFamily="34" charset="0"/>
              <a:cs typeface="Arial" panose="020B0604020202020204" pitchFamily="34" charset="0"/>
            </a:endParaRPr>
          </a:p>
          <a:p>
            <a:pPr marL="114300"/>
            <a:r>
              <a:rPr lang="en-US" sz="1100" dirty="0">
                <a:latin typeface="Arial" panose="020B0604020202020204" pitchFamily="34" charset="0"/>
                <a:cs typeface="Arial" panose="020B0604020202020204" pitchFamily="34" charset="0"/>
              </a:rPr>
              <a:t> so as to be able to insert the coding sequence of luciferase into pET30a using the restriction enzymes Bam H1 and Sac1. PCR is essential to insert the gene into pET30 in the right orientation and reading frame.</a:t>
            </a:r>
          </a:p>
        </p:txBody>
      </p:sp>
      <p:pic>
        <p:nvPicPr>
          <p:cNvPr id="1042" name="Picture 18">
            <a:extLst>
              <a:ext uri="{FF2B5EF4-FFF2-40B4-BE49-F238E27FC236}">
                <a16:creationId xmlns:a16="http://schemas.microsoft.com/office/drawing/2014/main" id="{D661F0E3-6FA0-D94C-A2F9-78AF3E000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1750" y="3215532"/>
            <a:ext cx="3481955" cy="2248763"/>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1"/>
          <p:cNvSpPr txBox="1"/>
          <p:nvPr/>
        </p:nvSpPr>
        <p:spPr>
          <a:xfrm>
            <a:off x="13404850" y="7470660"/>
            <a:ext cx="6310078" cy="3032240"/>
          </a:xfrm>
          <a:prstGeom prst="rect">
            <a:avLst/>
          </a:prstGeom>
          <a:ln w="6232">
            <a:solidFill>
              <a:srgbClr val="000000"/>
            </a:solidFill>
          </a:ln>
        </p:spPr>
        <p:txBody>
          <a:bodyPr vert="horz" wrap="square" lIns="0" tIns="114935" rIns="0" bIns="0" rtlCol="0">
            <a:spAutoFit/>
          </a:bodyPr>
          <a:lstStyle/>
          <a:p>
            <a:pPr marL="88900">
              <a:lnSpc>
                <a:spcPct val="100000"/>
              </a:lnSpc>
              <a:spcBef>
                <a:spcPts val="905"/>
              </a:spcBef>
            </a:pPr>
            <a:r>
              <a:rPr sz="1550" b="1" u="heavy" spc="5" dirty="0">
                <a:solidFill>
                  <a:srgbClr val="990000"/>
                </a:solidFill>
                <a:uFill>
                  <a:solidFill>
                    <a:srgbClr val="990000"/>
                  </a:solidFill>
                </a:uFill>
                <a:latin typeface="Arial"/>
                <a:cs typeface="Arial"/>
              </a:rPr>
              <a:t>Conclusion and Fu</a:t>
            </a:r>
            <a:r>
              <a:rPr lang="en-US" sz="1550" b="1" u="heavy" spc="5" dirty="0">
                <a:solidFill>
                  <a:srgbClr val="990000"/>
                </a:solidFill>
                <a:uFill>
                  <a:solidFill>
                    <a:srgbClr val="990000"/>
                  </a:solidFill>
                </a:uFill>
                <a:latin typeface="Arial"/>
                <a:cs typeface="Arial"/>
              </a:rPr>
              <a:t>r</a:t>
            </a:r>
            <a:r>
              <a:rPr sz="1550" b="1" u="heavy" spc="5" dirty="0">
                <a:solidFill>
                  <a:srgbClr val="990000"/>
                </a:solidFill>
                <a:uFill>
                  <a:solidFill>
                    <a:srgbClr val="990000"/>
                  </a:solidFill>
                </a:uFill>
                <a:latin typeface="Arial"/>
                <a:cs typeface="Arial"/>
              </a:rPr>
              <a:t>ther</a:t>
            </a:r>
            <a:r>
              <a:rPr sz="1550" b="1" u="heavy" spc="-15" dirty="0">
                <a:solidFill>
                  <a:srgbClr val="990000"/>
                </a:solidFill>
                <a:uFill>
                  <a:solidFill>
                    <a:srgbClr val="990000"/>
                  </a:solidFill>
                </a:uFill>
                <a:latin typeface="Arial"/>
                <a:cs typeface="Arial"/>
              </a:rPr>
              <a:t> </a:t>
            </a:r>
            <a:r>
              <a:rPr sz="1550" b="1" u="heavy" spc="5" dirty="0">
                <a:solidFill>
                  <a:srgbClr val="990000"/>
                </a:solidFill>
                <a:uFill>
                  <a:solidFill>
                    <a:srgbClr val="990000"/>
                  </a:solidFill>
                </a:uFill>
                <a:latin typeface="Arial"/>
                <a:cs typeface="Arial"/>
              </a:rPr>
              <a:t>Study</a:t>
            </a: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gel images show that the plasmid in Lane X is a larger size than the </a:t>
            </a:r>
            <a:r>
              <a:rPr lang="en-US" sz="1200" dirty="0" err="1">
                <a:latin typeface="Arial" panose="020B0604020202020204" pitchFamily="34" charset="0"/>
                <a:cs typeface="Arial" panose="020B0604020202020204" pitchFamily="34" charset="0"/>
              </a:rPr>
              <a:t>pGEM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luc</a:t>
            </a:r>
            <a:r>
              <a:rPr lang="en-US" sz="1200" dirty="0">
                <a:latin typeface="Arial" panose="020B0604020202020204" pitchFamily="34" charset="0"/>
                <a:cs typeface="Arial" panose="020B0604020202020204" pitchFamily="34" charset="0"/>
              </a:rPr>
              <a:t> or pET30a. </a:t>
            </a:r>
            <a:r>
              <a:rPr lang="en-US" sz="1200" dirty="0" err="1">
                <a:latin typeface="Arial" panose="020B0604020202020204" pitchFamily="34" charset="0"/>
                <a:cs typeface="Arial" panose="020B0604020202020204" pitchFamily="34" charset="0"/>
              </a:rPr>
              <a:t>pET</a:t>
            </a:r>
            <a:r>
              <a:rPr lang="en-US" sz="1200" dirty="0">
                <a:latin typeface="Arial" panose="020B0604020202020204" pitchFamily="34" charset="0"/>
                <a:cs typeface="Arial" panose="020B0604020202020204" pitchFamily="34" charset="0"/>
              </a:rPr>
              <a:t> 30a -5.4 kb is a larger plasmid than </a:t>
            </a:r>
            <a:r>
              <a:rPr lang="en-US" sz="1200" dirty="0" err="1">
                <a:latin typeface="Arial" panose="020B0604020202020204" pitchFamily="34" charset="0"/>
                <a:cs typeface="Arial" panose="020B0604020202020204" pitchFamily="34" charset="0"/>
              </a:rPr>
              <a:t>pGEM-luc</a:t>
            </a:r>
            <a:r>
              <a:rPr lang="en-US" sz="1200" dirty="0">
                <a:latin typeface="Arial" panose="020B0604020202020204" pitchFamily="34" charset="0"/>
                <a:cs typeface="Arial" panose="020B0604020202020204" pitchFamily="34" charset="0"/>
              </a:rPr>
              <a:t> (4.7kb) result </a:t>
            </a:r>
            <a:r>
              <a:rPr lang="en-US" sz="1200" dirty="0" err="1">
                <a:latin typeface="Arial" panose="020B0604020202020204" pitchFamily="34" charset="0"/>
                <a:cs typeface="Arial" panose="020B0604020202020204" pitchFamily="34" charset="0"/>
              </a:rPr>
              <a:t>ishence</a:t>
            </a:r>
            <a:r>
              <a:rPr lang="en-US" sz="1200" dirty="0">
                <a:latin typeface="Arial" panose="020B0604020202020204" pitchFamily="34" charset="0"/>
                <a:cs typeface="Arial" panose="020B0604020202020204" pitchFamily="34" charset="0"/>
              </a:rPr>
              <a:t> the  consistent with what we expect for pET30a-luc. However the caveat in the gel is that vectors are circularized making it impossible to accurately estimate size. </a:t>
            </a:r>
          </a:p>
          <a:p>
            <a:pPr marL="260350" indent="-171450">
              <a:lnSpc>
                <a:spcPct val="100000"/>
              </a:lnSpc>
              <a:spcBef>
                <a:spcPts val="905"/>
              </a:spcBef>
              <a:buFont typeface="Arial" panose="020B0604020202020204" pitchFamily="34" charset="0"/>
              <a:buChar char="•"/>
            </a:pPr>
            <a:r>
              <a:rPr lang="en-US" sz="1200" dirty="0">
                <a:latin typeface="Arial" panose="020B0604020202020204" pitchFamily="34" charset="0"/>
                <a:cs typeface="Arial" panose="020B0604020202020204" pitchFamily="34" charset="0"/>
              </a:rPr>
              <a:t>Next steps is to carry out diagnostic digest of both this plasmid in Lane X and </a:t>
            </a:r>
            <a:r>
              <a:rPr lang="en-US" sz="1200" dirty="0" err="1">
                <a:latin typeface="Arial" panose="020B0604020202020204" pitchFamily="34" charset="0"/>
                <a:cs typeface="Arial" panose="020B0604020202020204" pitchFamily="34" charset="0"/>
              </a:rPr>
              <a:t>plamids</a:t>
            </a:r>
            <a:r>
              <a:rPr lang="en-US" sz="1200" dirty="0">
                <a:latin typeface="Arial" panose="020B0604020202020204" pitchFamily="34" charset="0"/>
                <a:cs typeface="Arial" panose="020B0604020202020204" pitchFamily="34" charset="0"/>
              </a:rPr>
              <a:t> form other colonies we have selected followed by sequencing to confirm that we have succeeded in making pET30a-luc.</a:t>
            </a:r>
          </a:p>
          <a:p>
            <a:pPr marL="260350" indent="-171450">
              <a:lnSpc>
                <a:spcPct val="100000"/>
              </a:lnSpc>
              <a:spcBef>
                <a:spcPts val="905"/>
              </a:spcBef>
              <a:buFont typeface="Arial" panose="020B0604020202020204" pitchFamily="34" charset="0"/>
              <a:buChar char="•"/>
            </a:pPr>
            <a:r>
              <a:rPr lang="en-US" sz="1200" dirty="0">
                <a:latin typeface="Arial" panose="020B0604020202020204" pitchFamily="34" charset="0"/>
                <a:cs typeface="Arial" panose="020B0604020202020204" pitchFamily="34" charset="0"/>
              </a:rPr>
              <a:t>Once we have a recombinant construct of pET30a-luc, we will transform it into BL-21 E.coli cells which are suitable for expression of proteins. Transformed BL-21 cells will be grown in large volumes in liquid culture.</a:t>
            </a:r>
          </a:p>
          <a:p>
            <a:pPr marL="260350" indent="-171450">
              <a:lnSpc>
                <a:spcPct val="100000"/>
              </a:lnSpc>
              <a:spcBef>
                <a:spcPts val="905"/>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expressed His-tagged Luciferase protein will be isolated and purified by affinity chromatography. </a:t>
            </a:r>
          </a:p>
        </p:txBody>
      </p:sp>
      <p:sp>
        <p:nvSpPr>
          <p:cNvPr id="96" name="object 13">
            <a:extLst>
              <a:ext uri="{FF2B5EF4-FFF2-40B4-BE49-F238E27FC236}">
                <a16:creationId xmlns:a16="http://schemas.microsoft.com/office/drawing/2014/main" id="{D8BA29E7-2856-0942-82A6-E8BFE4A2C213}"/>
              </a:ext>
            </a:extLst>
          </p:cNvPr>
          <p:cNvSpPr txBox="1"/>
          <p:nvPr/>
        </p:nvSpPr>
        <p:spPr>
          <a:xfrm>
            <a:off x="6147371" y="8562295"/>
            <a:ext cx="7056582" cy="4104329"/>
          </a:xfrm>
          <a:prstGeom prst="rect">
            <a:avLst/>
          </a:prstGeom>
          <a:ln w="6232">
            <a:solidFill>
              <a:srgbClr val="000000"/>
            </a:solidFill>
          </a:ln>
        </p:spPr>
        <p:txBody>
          <a:bodyPr vert="horz" wrap="square" lIns="0" tIns="130175" rIns="0" bIns="0" rtlCol="0">
            <a:spAutoFit/>
          </a:bodyPr>
          <a:lstStyle/>
          <a:p>
            <a:pPr marL="112395">
              <a:lnSpc>
                <a:spcPct val="100000"/>
              </a:lnSpc>
              <a:spcBef>
                <a:spcPts val="1025"/>
              </a:spcBef>
            </a:pPr>
            <a:r>
              <a:rPr lang="en-US" sz="1550" b="1" u="heavy" spc="5" dirty="0">
                <a:solidFill>
                  <a:srgbClr val="990000"/>
                </a:solidFill>
                <a:uFill>
                  <a:solidFill>
                    <a:srgbClr val="990000"/>
                  </a:solidFill>
                </a:uFill>
                <a:latin typeface="Arial"/>
                <a:cs typeface="Arial"/>
              </a:rPr>
              <a:t>Experimental Methods</a:t>
            </a:r>
          </a:p>
          <a:p>
            <a:pPr marL="112395">
              <a:lnSpc>
                <a:spcPct val="100000"/>
              </a:lnSpc>
              <a:spcBef>
                <a:spcPts val="1025"/>
              </a:spcBef>
            </a:pPr>
            <a:r>
              <a:rPr lang="en-US" sz="1100" dirty="0">
                <a:latin typeface="Arial"/>
                <a:cs typeface="Arial"/>
              </a:rPr>
              <a:t>The pGEM-luc and pET30a vectors were each isolated from E.coli DH5⍺ cells. pGEM-luc was then used as a template to amplify the luciferase gene in PCR using the protocol outlined below. </a:t>
            </a:r>
          </a:p>
          <a:p>
            <a:pPr marL="112395">
              <a:lnSpc>
                <a:spcPct val="100000"/>
              </a:lnSpc>
              <a:spcBef>
                <a:spcPts val="1025"/>
              </a:spcBef>
            </a:pPr>
            <a:endParaRPr lang="en-US" sz="1100" dirty="0">
              <a:latin typeface="Arial"/>
              <a:cs typeface="Arial"/>
            </a:endParaRPr>
          </a:p>
          <a:p>
            <a:pPr marL="112395">
              <a:lnSpc>
                <a:spcPct val="100000"/>
              </a:lnSpc>
              <a:spcBef>
                <a:spcPts val="1025"/>
              </a:spcBef>
            </a:pPr>
            <a:endParaRPr lang="en-US" sz="1100" dirty="0">
              <a:latin typeface="Arial"/>
              <a:cs typeface="Arial"/>
            </a:endParaRPr>
          </a:p>
          <a:p>
            <a:pPr marL="112395">
              <a:lnSpc>
                <a:spcPct val="100000"/>
              </a:lnSpc>
              <a:spcBef>
                <a:spcPts val="1025"/>
              </a:spcBef>
            </a:pPr>
            <a:endParaRPr lang="en-US" sz="1100" dirty="0">
              <a:latin typeface="Arial"/>
              <a:cs typeface="Arial"/>
            </a:endParaRPr>
          </a:p>
          <a:p>
            <a:pPr marL="112395">
              <a:lnSpc>
                <a:spcPct val="100000"/>
              </a:lnSpc>
              <a:spcBef>
                <a:spcPts val="1025"/>
              </a:spcBef>
            </a:pPr>
            <a:endParaRPr lang="en-US" sz="1100" dirty="0">
              <a:latin typeface="Arial"/>
              <a:cs typeface="Arial"/>
            </a:endParaRPr>
          </a:p>
          <a:p>
            <a:pPr marL="112395">
              <a:lnSpc>
                <a:spcPct val="100000"/>
              </a:lnSpc>
              <a:spcBef>
                <a:spcPts val="1025"/>
              </a:spcBef>
            </a:pPr>
            <a:endParaRPr lang="en-US" sz="1100" dirty="0">
              <a:latin typeface="Arial"/>
              <a:cs typeface="Arial"/>
            </a:endParaRPr>
          </a:p>
          <a:p>
            <a:pPr marL="112395">
              <a:lnSpc>
                <a:spcPct val="100000"/>
              </a:lnSpc>
              <a:spcBef>
                <a:spcPts val="1025"/>
              </a:spcBef>
            </a:pPr>
            <a:r>
              <a:rPr lang="en-US" sz="1100" dirty="0">
                <a:latin typeface="Arial"/>
                <a:cs typeface="Arial"/>
              </a:rPr>
              <a:t>The </a:t>
            </a:r>
            <a:r>
              <a:rPr lang="en-US" sz="1100" dirty="0" err="1">
                <a:latin typeface="Arial"/>
                <a:cs typeface="Arial"/>
              </a:rPr>
              <a:t>luc</a:t>
            </a:r>
            <a:r>
              <a:rPr lang="en-US" sz="1100" dirty="0">
                <a:latin typeface="Arial"/>
                <a:cs typeface="Arial"/>
              </a:rPr>
              <a:t> PCR fragment and pET30a vector were cut with </a:t>
            </a:r>
            <a:r>
              <a:rPr lang="en-US" sz="1100" dirty="0" err="1">
                <a:latin typeface="Arial"/>
                <a:cs typeface="Arial"/>
              </a:rPr>
              <a:t>BamHI</a:t>
            </a:r>
            <a:r>
              <a:rPr lang="en-US" sz="1100" dirty="0">
                <a:latin typeface="Arial"/>
                <a:cs typeface="Arial"/>
              </a:rPr>
              <a:t> and </a:t>
            </a:r>
            <a:r>
              <a:rPr lang="en-US" sz="1100" dirty="0" err="1">
                <a:latin typeface="Arial"/>
                <a:cs typeface="Arial"/>
              </a:rPr>
              <a:t>SacI</a:t>
            </a:r>
            <a:r>
              <a:rPr lang="en-US" sz="1100" dirty="0">
                <a:latin typeface="Arial"/>
                <a:cs typeface="Arial"/>
              </a:rPr>
              <a:t> in a Restriction Digest. Previously, a traditional T4 ligation was performed, but too much sample was lost during this process. To reduce sample loss, we switched to an in-gel ligation, where the samples were independently run on a 0.5% Agarose gel and excised. Once melted, the insert was added to the vector in a 2:1 ratio to improve chances of pET30a up taking the </a:t>
            </a:r>
            <a:r>
              <a:rPr lang="en-US" sz="1100" dirty="0" err="1">
                <a:latin typeface="Arial"/>
                <a:cs typeface="Arial"/>
              </a:rPr>
              <a:t>luc</a:t>
            </a:r>
            <a:r>
              <a:rPr lang="en-US" sz="1100" dirty="0">
                <a:latin typeface="Arial"/>
                <a:cs typeface="Arial"/>
              </a:rPr>
              <a:t> insert. T4 ligase was still used for ligation and incubated overnight. The ligations were transformed into two cell types: DH5⍺ and XL-10 Gold ultracompetent cells. The XL-10 Gold cells were used because of their superior ability to uptake plasmids, and there was concern about the amount of recombinant plasmids. </a:t>
            </a:r>
          </a:p>
          <a:p>
            <a:pPr marL="112395">
              <a:lnSpc>
                <a:spcPct val="100000"/>
              </a:lnSpc>
              <a:spcBef>
                <a:spcPts val="1025"/>
              </a:spcBef>
            </a:pPr>
            <a:r>
              <a:rPr lang="en-US" sz="1100" dirty="0">
                <a:latin typeface="Arial"/>
                <a:cs typeface="Arial"/>
              </a:rPr>
              <a:t>To confirm the presence of the recombinant plasmid in the </a:t>
            </a:r>
            <a:r>
              <a:rPr lang="en-US" sz="1100" i="1" dirty="0">
                <a:latin typeface="Arial"/>
                <a:cs typeface="Arial"/>
              </a:rPr>
              <a:t>E.coli</a:t>
            </a:r>
            <a:r>
              <a:rPr lang="en-US" sz="1100" dirty="0">
                <a:latin typeface="Arial"/>
                <a:cs typeface="Arial"/>
              </a:rPr>
              <a:t> cells, a plasmid prep was performed, and the isolated DNA was run on a 1% Agarose gel.</a:t>
            </a:r>
          </a:p>
        </p:txBody>
      </p:sp>
      <p:grpSp>
        <p:nvGrpSpPr>
          <p:cNvPr id="4" name="Group 3">
            <a:extLst>
              <a:ext uri="{FF2B5EF4-FFF2-40B4-BE49-F238E27FC236}">
                <a16:creationId xmlns:a16="http://schemas.microsoft.com/office/drawing/2014/main" id="{6445822A-D032-4815-B869-6F1BC63F10C9}"/>
              </a:ext>
            </a:extLst>
          </p:cNvPr>
          <p:cNvGrpSpPr/>
          <p:nvPr/>
        </p:nvGrpSpPr>
        <p:grpSpPr>
          <a:xfrm>
            <a:off x="6147372" y="2467661"/>
            <a:ext cx="7056582" cy="3375098"/>
            <a:chOff x="6060923" y="2425700"/>
            <a:chExt cx="7115327" cy="3247684"/>
          </a:xfrm>
        </p:grpSpPr>
        <p:sp>
          <p:nvSpPr>
            <p:cNvPr id="13" name="object 13"/>
            <p:cNvSpPr txBox="1"/>
            <p:nvPr/>
          </p:nvSpPr>
          <p:spPr>
            <a:xfrm>
              <a:off x="6060923" y="2425700"/>
              <a:ext cx="7115327" cy="3247684"/>
            </a:xfrm>
            <a:prstGeom prst="rect">
              <a:avLst/>
            </a:prstGeom>
            <a:ln w="6232">
              <a:solidFill>
                <a:srgbClr val="000000"/>
              </a:solidFill>
            </a:ln>
          </p:spPr>
          <p:txBody>
            <a:bodyPr vert="horz" wrap="square" lIns="0" tIns="130175" rIns="0" bIns="0" rtlCol="0">
              <a:spAutoFit/>
            </a:bodyPr>
            <a:lstStyle/>
            <a:p>
              <a:pPr marL="112395">
                <a:lnSpc>
                  <a:spcPct val="100000"/>
                </a:lnSpc>
                <a:spcBef>
                  <a:spcPts val="1025"/>
                </a:spcBef>
              </a:pPr>
              <a:r>
                <a:rPr sz="1550" b="1" u="heavy" spc="5" dirty="0">
                  <a:solidFill>
                    <a:srgbClr val="990000"/>
                  </a:solidFill>
                  <a:uFill>
                    <a:solidFill>
                      <a:srgbClr val="990000"/>
                    </a:solidFill>
                  </a:uFill>
                  <a:latin typeface="Arial"/>
                  <a:cs typeface="Arial"/>
                </a:rPr>
                <a:t>Experimental</a:t>
              </a:r>
              <a:r>
                <a:rPr sz="1550" b="1" u="heavy" spc="-5" dirty="0">
                  <a:solidFill>
                    <a:srgbClr val="990000"/>
                  </a:solidFill>
                  <a:uFill>
                    <a:solidFill>
                      <a:srgbClr val="990000"/>
                    </a:solidFill>
                  </a:uFill>
                  <a:latin typeface="Arial"/>
                  <a:cs typeface="Arial"/>
                </a:rPr>
                <a:t> </a:t>
              </a:r>
              <a:r>
                <a:rPr lang="en-US" sz="1550" b="1" u="heavy" spc="5" dirty="0">
                  <a:solidFill>
                    <a:srgbClr val="990000"/>
                  </a:solidFill>
                  <a:uFill>
                    <a:solidFill>
                      <a:srgbClr val="990000"/>
                    </a:solidFill>
                  </a:uFill>
                  <a:latin typeface="Arial"/>
                  <a:cs typeface="Arial"/>
                </a:rPr>
                <a:t>Methods</a:t>
              </a:r>
              <a:endParaRPr sz="155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p:txBody>
        </p:sp>
        <p:pic>
          <p:nvPicPr>
            <p:cNvPr id="43" name="Picture 42" descr="A close up of a map&#10;&#10;Description automatically generated">
              <a:extLst>
                <a:ext uri="{FF2B5EF4-FFF2-40B4-BE49-F238E27FC236}">
                  <a16:creationId xmlns:a16="http://schemas.microsoft.com/office/drawing/2014/main" id="{913E2293-2510-EE4D-9DF0-547133464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251" y="2878251"/>
              <a:ext cx="5502166" cy="2698044"/>
            </a:xfrm>
            <a:prstGeom prst="rect">
              <a:avLst/>
            </a:prstGeom>
          </p:spPr>
        </p:pic>
      </p:grpSp>
      <p:pic>
        <p:nvPicPr>
          <p:cNvPr id="52" name="Content Placeholder 3">
            <a:extLst>
              <a:ext uri="{FF2B5EF4-FFF2-40B4-BE49-F238E27FC236}">
                <a16:creationId xmlns:a16="http://schemas.microsoft.com/office/drawing/2014/main" id="{F1564D2A-1C9C-224E-911F-3C6A75D1A084}"/>
              </a:ext>
            </a:extLst>
          </p:cNvPr>
          <p:cNvPicPr>
            <a:picLocks noChangeAspect="1"/>
          </p:cNvPicPr>
          <p:nvPr/>
        </p:nvPicPr>
        <p:blipFill rotWithShape="1">
          <a:blip r:embed="rId6"/>
          <a:srcRect l="8357" t="11930" r="3796"/>
          <a:stretch/>
        </p:blipFill>
        <p:spPr>
          <a:xfrm>
            <a:off x="3151837" y="9055100"/>
            <a:ext cx="2433355" cy="1820735"/>
          </a:xfrm>
          <a:prstGeom prst="rect">
            <a:avLst/>
          </a:prstGeom>
        </p:spPr>
      </p:pic>
      <p:pic>
        <p:nvPicPr>
          <p:cNvPr id="55" name="Picture 54">
            <a:extLst>
              <a:ext uri="{FF2B5EF4-FFF2-40B4-BE49-F238E27FC236}">
                <a16:creationId xmlns:a16="http://schemas.microsoft.com/office/drawing/2014/main" id="{FCB529DA-1CCB-3E4A-B00D-1131682D6BAD}"/>
              </a:ext>
            </a:extLst>
          </p:cNvPr>
          <p:cNvPicPr>
            <a:picLocks noChangeAspect="1"/>
          </p:cNvPicPr>
          <p:nvPr/>
        </p:nvPicPr>
        <p:blipFill rotWithShape="1">
          <a:blip r:embed="rId7"/>
          <a:srcRect l="3871" t="3907" r="3882" b="2391"/>
          <a:stretch/>
        </p:blipFill>
        <p:spPr>
          <a:xfrm>
            <a:off x="679450" y="8910765"/>
            <a:ext cx="1723221" cy="1820735"/>
          </a:xfrm>
          <a:prstGeom prst="rect">
            <a:avLst/>
          </a:prstGeom>
        </p:spPr>
      </p:pic>
      <p:pic>
        <p:nvPicPr>
          <p:cNvPr id="16" name="Picture 15" descr="A close up of a logo&#10;&#10;Description automatically generated">
            <a:extLst>
              <a:ext uri="{FF2B5EF4-FFF2-40B4-BE49-F238E27FC236}">
                <a16:creationId xmlns:a16="http://schemas.microsoft.com/office/drawing/2014/main" id="{73ADF923-5D1D-9042-BA60-31D32D1328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6850" y="9471372"/>
            <a:ext cx="5090356" cy="1404463"/>
          </a:xfrm>
          <a:prstGeom prst="rect">
            <a:avLst/>
          </a:prstGeom>
        </p:spPr>
      </p:pic>
      <p:sp>
        <p:nvSpPr>
          <p:cNvPr id="17" name="TextBox 16">
            <a:extLst>
              <a:ext uri="{FF2B5EF4-FFF2-40B4-BE49-F238E27FC236}">
                <a16:creationId xmlns:a16="http://schemas.microsoft.com/office/drawing/2014/main" id="{CE9C1183-AA1B-AB49-A946-5608D28D43CD}"/>
              </a:ext>
            </a:extLst>
          </p:cNvPr>
          <p:cNvSpPr txBox="1"/>
          <p:nvPr/>
        </p:nvSpPr>
        <p:spPr>
          <a:xfrm>
            <a:off x="16922753" y="3208167"/>
            <a:ext cx="2739713" cy="209288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Fig A: Image of gel showing plasmids obtained after selection of ligation transformed E.coli. </a:t>
            </a:r>
          </a:p>
          <a:p>
            <a:r>
              <a:rPr lang="en-US" sz="1000" dirty="0">
                <a:latin typeface="Arial" panose="020B0604020202020204" pitchFamily="34" charset="0"/>
                <a:cs typeface="Arial" panose="020B0604020202020204" pitchFamily="34" charset="0"/>
              </a:rPr>
              <a:t>Once the ligation was transformed and plated, we selected colonies that were likely to carry the pET30a-luc plasmid. After the plasmids were extracted from bacterial cultures, about 100-200 ng of plasmid was loaded onto a EtBr gel and run for 30 mins. The Figure A shows a gel with lane1- 1kB DNA ladder, lane2-6- are plasmids from selected colonies, lane 7 –pET30 a plasmid and lane 8- </a:t>
            </a:r>
            <a:r>
              <a:rPr lang="en-US" sz="1000" dirty="0" err="1">
                <a:latin typeface="Arial" panose="020B0604020202020204" pitchFamily="34" charset="0"/>
                <a:cs typeface="Arial" panose="020B0604020202020204" pitchFamily="34" charset="0"/>
              </a:rPr>
              <a:t>pGEM-luc</a:t>
            </a:r>
            <a:r>
              <a:rPr lang="en-US" sz="1000" dirty="0">
                <a:latin typeface="Arial" panose="020B0604020202020204" pitchFamily="34" charset="0"/>
                <a:cs typeface="Arial" panose="020B0604020202020204" pitchFamily="34" charset="0"/>
              </a:rPr>
              <a:t>.</a:t>
            </a:r>
          </a:p>
        </p:txBody>
      </p:sp>
      <p:grpSp>
        <p:nvGrpSpPr>
          <p:cNvPr id="14" name="Group 13">
            <a:extLst>
              <a:ext uri="{FF2B5EF4-FFF2-40B4-BE49-F238E27FC236}">
                <a16:creationId xmlns:a16="http://schemas.microsoft.com/office/drawing/2014/main" id="{199866FA-E02E-4DBB-9769-F0FBC8678DEA}"/>
              </a:ext>
            </a:extLst>
          </p:cNvPr>
          <p:cNvGrpSpPr/>
          <p:nvPr/>
        </p:nvGrpSpPr>
        <p:grpSpPr>
          <a:xfrm>
            <a:off x="6147371" y="6070807"/>
            <a:ext cx="7056582" cy="2263440"/>
            <a:chOff x="6096788" y="6035163"/>
            <a:chExt cx="7056582" cy="2263440"/>
          </a:xfrm>
        </p:grpSpPr>
        <p:grpSp>
          <p:nvGrpSpPr>
            <p:cNvPr id="3" name="Group 2">
              <a:extLst>
                <a:ext uri="{FF2B5EF4-FFF2-40B4-BE49-F238E27FC236}">
                  <a16:creationId xmlns:a16="http://schemas.microsoft.com/office/drawing/2014/main" id="{3D4DD73E-12DE-2942-9B0B-4722C514701B}"/>
                </a:ext>
              </a:extLst>
            </p:cNvPr>
            <p:cNvGrpSpPr/>
            <p:nvPr/>
          </p:nvGrpSpPr>
          <p:grpSpPr>
            <a:xfrm>
              <a:off x="6394449" y="6151876"/>
              <a:ext cx="6172201" cy="2141224"/>
              <a:chOff x="756604" y="8979431"/>
              <a:chExt cx="5419223" cy="1650274"/>
            </a:xfrm>
          </p:grpSpPr>
          <p:pic>
            <p:nvPicPr>
              <p:cNvPr id="45" name="Picture 44">
                <a:extLst>
                  <a:ext uri="{FF2B5EF4-FFF2-40B4-BE49-F238E27FC236}">
                    <a16:creationId xmlns:a16="http://schemas.microsoft.com/office/drawing/2014/main" id="{B1F8DDE0-41F0-784F-B15E-34F30BFAE3F5}"/>
                  </a:ext>
                </a:extLst>
              </p:cNvPr>
              <p:cNvPicPr>
                <a:picLocks noChangeAspect="1"/>
              </p:cNvPicPr>
              <p:nvPr/>
            </p:nvPicPr>
            <p:blipFill rotWithShape="1">
              <a:blip r:embed="rId9"/>
              <a:srcRect l="2598" t="5064" r="1822" b="5415"/>
              <a:stretch/>
            </p:blipFill>
            <p:spPr>
              <a:xfrm>
                <a:off x="756604" y="8979431"/>
                <a:ext cx="5419223" cy="1650274"/>
              </a:xfrm>
              <a:prstGeom prst="rect">
                <a:avLst/>
              </a:prstGeom>
            </p:spPr>
          </p:pic>
          <p:sp>
            <p:nvSpPr>
              <p:cNvPr id="47" name="Rectangle 46">
                <a:extLst>
                  <a:ext uri="{FF2B5EF4-FFF2-40B4-BE49-F238E27FC236}">
                    <a16:creationId xmlns:a16="http://schemas.microsoft.com/office/drawing/2014/main" id="{4A0D3FA8-7DBD-BE48-A521-71889A50096F}"/>
                  </a:ext>
                </a:extLst>
              </p:cNvPr>
              <p:cNvSpPr/>
              <p:nvPr/>
            </p:nvSpPr>
            <p:spPr>
              <a:xfrm>
                <a:off x="1629900" y="9283700"/>
                <a:ext cx="744980" cy="290291"/>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1BE542C-370F-6A44-9C04-272BDADCD42F}"/>
                  </a:ext>
                </a:extLst>
              </p:cNvPr>
              <p:cNvSpPr/>
              <p:nvPr/>
            </p:nvSpPr>
            <p:spPr>
              <a:xfrm>
                <a:off x="2584450" y="9588499"/>
                <a:ext cx="758166" cy="25931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object 6">
              <a:extLst>
                <a:ext uri="{FF2B5EF4-FFF2-40B4-BE49-F238E27FC236}">
                  <a16:creationId xmlns:a16="http://schemas.microsoft.com/office/drawing/2014/main" id="{8DC0DDE9-D046-1349-ABF3-BDC038AAAA64}"/>
                </a:ext>
              </a:extLst>
            </p:cNvPr>
            <p:cNvSpPr txBox="1"/>
            <p:nvPr/>
          </p:nvSpPr>
          <p:spPr>
            <a:xfrm>
              <a:off x="6096788" y="6035163"/>
              <a:ext cx="7056582" cy="2263440"/>
            </a:xfrm>
            <a:prstGeom prst="rect">
              <a:avLst/>
            </a:prstGeom>
            <a:ln w="6232">
              <a:solidFill>
                <a:srgbClr val="000000"/>
              </a:solidFill>
            </a:ln>
          </p:spPr>
          <p:txBody>
            <a:bodyPr vert="horz" wrap="square" lIns="0" tIns="69850" rIns="0" bIns="0" rtlCol="0">
              <a:spAutoFit/>
            </a:bodyPr>
            <a:lstStyle/>
            <a:p>
              <a:pPr marL="88900">
                <a:lnSpc>
                  <a:spcPct val="100000"/>
                </a:lnSpc>
                <a:spcBef>
                  <a:spcPts val="550"/>
                </a:spcBef>
              </a:pPr>
              <a:endParaRPr lang="en-US" sz="1250" spc="-5" dirty="0">
                <a:latin typeface="Arial"/>
                <a:cs typeface="Arial"/>
              </a:endParaRPr>
            </a:p>
            <a:p>
              <a:pPr marL="88900">
                <a:lnSpc>
                  <a:spcPct val="100000"/>
                </a:lnSpc>
                <a:spcBef>
                  <a:spcPts val="550"/>
                </a:spcBef>
              </a:pPr>
              <a:r>
                <a:rPr sz="1250" spc="-5" dirty="0">
                  <a:latin typeface="Arial"/>
                  <a:cs typeface="Arial"/>
                </a:rPr>
                <a:t>. </a:t>
              </a: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lang="en-US" sz="1250" spc="-5" dirty="0">
                <a:latin typeface="Arial"/>
                <a:cs typeface="Arial"/>
              </a:endParaRPr>
            </a:p>
            <a:p>
              <a:pPr marL="88900" marR="997585" algn="just">
                <a:lnSpc>
                  <a:spcPct val="100000"/>
                </a:lnSpc>
                <a:spcBef>
                  <a:spcPts val="20"/>
                </a:spcBef>
              </a:pPr>
              <a:endParaRPr sz="1250" dirty="0">
                <a:latin typeface="Arial"/>
                <a:cs typeface="Arial"/>
              </a:endParaRPr>
            </a:p>
          </p:txBody>
        </p:sp>
      </p:grpSp>
      <p:sp>
        <p:nvSpPr>
          <p:cNvPr id="20" name="TextBox 19">
            <a:extLst>
              <a:ext uri="{FF2B5EF4-FFF2-40B4-BE49-F238E27FC236}">
                <a16:creationId xmlns:a16="http://schemas.microsoft.com/office/drawing/2014/main" id="{CB4E7EAA-585D-4E33-BFE5-6CCE5B530AFB}"/>
              </a:ext>
            </a:extLst>
          </p:cNvPr>
          <p:cNvSpPr txBox="1"/>
          <p:nvPr/>
        </p:nvSpPr>
        <p:spPr>
          <a:xfrm>
            <a:off x="13375191" y="5889617"/>
            <a:ext cx="6209154" cy="830997"/>
          </a:xfrm>
          <a:prstGeom prst="rect">
            <a:avLst/>
          </a:prstGeom>
          <a:noFill/>
        </p:spPr>
        <p:txBody>
          <a:bodyPr wrap="square" rtlCol="0">
            <a:spAutoFit/>
          </a:bodyPr>
          <a:lstStyle/>
          <a:p>
            <a:pPr marL="88900">
              <a:spcBef>
                <a:spcPts val="905"/>
              </a:spcBef>
            </a:pPr>
            <a:r>
              <a:rPr lang="en-US" sz="1200" dirty="0">
                <a:latin typeface="Arial" panose="020B0604020202020204" pitchFamily="34" charset="0"/>
                <a:cs typeface="Arial" panose="020B0604020202020204" pitchFamily="34" charset="0"/>
              </a:rPr>
              <a:t>Only few colonies were obtained from the ligation with both DH5 alpha and XL-10 gold. We selected between 6-12 colonies. After DNA extraction, we ran a few of the purified plasmids on the gel shown above. The plasmid in lane1 is distinctly larger than </a:t>
            </a:r>
            <a:r>
              <a:rPr lang="en-US" sz="1200" dirty="0" err="1">
                <a:latin typeface="Arial" panose="020B0604020202020204" pitchFamily="34" charset="0"/>
                <a:cs typeface="Arial" panose="020B0604020202020204" pitchFamily="34" charset="0"/>
              </a:rPr>
              <a:t>pET</a:t>
            </a:r>
            <a:r>
              <a:rPr lang="en-US" sz="1200" dirty="0">
                <a:latin typeface="Arial" panose="020B0604020202020204" pitchFamily="34" charset="0"/>
                <a:cs typeface="Arial" panose="020B0604020202020204" pitchFamily="34" charset="0"/>
              </a:rPr>
              <a:t> 30a plasmid without </a:t>
            </a:r>
            <a:r>
              <a:rPr lang="en-US" sz="1200" dirty="0" err="1">
                <a:latin typeface="Arial" panose="020B0604020202020204" pitchFamily="34" charset="0"/>
                <a:cs typeface="Arial" panose="020B0604020202020204" pitchFamily="34" charset="0"/>
              </a:rPr>
              <a:t>luc</a:t>
            </a:r>
            <a:r>
              <a:rPr lang="en-US" sz="1200" dirty="0">
                <a:latin typeface="Arial" panose="020B0604020202020204" pitchFamily="34" charset="0"/>
                <a:cs typeface="Arial" panose="020B0604020202020204" pitchFamily="34" charset="0"/>
              </a:rPr>
              <a:t>.</a:t>
            </a:r>
          </a:p>
        </p:txBody>
      </p:sp>
      <p:pic>
        <p:nvPicPr>
          <p:cNvPr id="35" name="Picture 34">
            <a:extLst>
              <a:ext uri="{FF2B5EF4-FFF2-40B4-BE49-F238E27FC236}">
                <a16:creationId xmlns:a16="http://schemas.microsoft.com/office/drawing/2014/main" id="{685813DC-7330-45C5-9E94-9F34D2F3461B}"/>
              </a:ext>
            </a:extLst>
          </p:cNvPr>
          <p:cNvPicPr>
            <a:picLocks noChangeAspect="1"/>
          </p:cNvPicPr>
          <p:nvPr/>
        </p:nvPicPr>
        <p:blipFill>
          <a:blip r:embed="rId10"/>
          <a:stretch>
            <a:fillRect/>
          </a:stretch>
        </p:blipFill>
        <p:spPr>
          <a:xfrm>
            <a:off x="984250" y="4279587"/>
            <a:ext cx="1219200" cy="1117913"/>
          </a:xfrm>
          <a:prstGeom prst="rect">
            <a:avLst/>
          </a:prstGeom>
        </p:spPr>
      </p:pic>
      <p:sp>
        <p:nvSpPr>
          <p:cNvPr id="36" name="TextBox 35">
            <a:extLst>
              <a:ext uri="{FF2B5EF4-FFF2-40B4-BE49-F238E27FC236}">
                <a16:creationId xmlns:a16="http://schemas.microsoft.com/office/drawing/2014/main" id="{FDF4D063-0AD8-4810-9D38-A6F3C6B9FEB4}"/>
              </a:ext>
            </a:extLst>
          </p:cNvPr>
          <p:cNvSpPr txBox="1"/>
          <p:nvPr/>
        </p:nvSpPr>
        <p:spPr>
          <a:xfrm>
            <a:off x="284209" y="5410656"/>
            <a:ext cx="278399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1. Firefly Luciferase Bioluminescence Reaction</a:t>
            </a:r>
            <a:r>
              <a:rPr lang="en-US" sz="800" dirty="0"/>
              <a:t>. </a:t>
            </a:r>
          </a:p>
        </p:txBody>
      </p:sp>
      <p:pic>
        <p:nvPicPr>
          <p:cNvPr id="38" name="Picture 37">
            <a:extLst>
              <a:ext uri="{FF2B5EF4-FFF2-40B4-BE49-F238E27FC236}">
                <a16:creationId xmlns:a16="http://schemas.microsoft.com/office/drawing/2014/main" id="{893CFC23-822F-4396-9188-3DE818D19524}"/>
              </a:ext>
            </a:extLst>
          </p:cNvPr>
          <p:cNvPicPr>
            <a:picLocks noChangeAspect="1"/>
          </p:cNvPicPr>
          <p:nvPr/>
        </p:nvPicPr>
        <p:blipFill>
          <a:blip r:embed="rId11"/>
          <a:stretch>
            <a:fillRect/>
          </a:stretch>
        </p:blipFill>
        <p:spPr>
          <a:xfrm>
            <a:off x="2931393" y="4254500"/>
            <a:ext cx="1194553" cy="1388643"/>
          </a:xfrm>
          <a:prstGeom prst="rect">
            <a:avLst/>
          </a:prstGeom>
        </p:spPr>
      </p:pic>
      <p:sp>
        <p:nvSpPr>
          <p:cNvPr id="39" name="TextBox 38">
            <a:extLst>
              <a:ext uri="{FF2B5EF4-FFF2-40B4-BE49-F238E27FC236}">
                <a16:creationId xmlns:a16="http://schemas.microsoft.com/office/drawing/2014/main" id="{CCF00C8F-C9C8-4981-9EB9-0D9D14D46AD5}"/>
              </a:ext>
            </a:extLst>
          </p:cNvPr>
          <p:cNvSpPr txBox="1"/>
          <p:nvPr/>
        </p:nvSpPr>
        <p:spPr>
          <a:xfrm rot="10800000" flipV="1">
            <a:off x="4202578" y="4707515"/>
            <a:ext cx="1279520" cy="707886"/>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2. Firefly luciferase structure-Yellow is the smaller C term  domain and the remaining is N term</a:t>
            </a:r>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3570</TotalTime>
  <Words>1028</Words>
  <Application>Microsoft Office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Cloning of His-Tagged Firefly Luciferase Gene into a pET Expression Vector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CRISPR Technology to Upregulate  EP4 Receptor Expression</dc:title>
  <dc:creator>Suma Somasekharan</dc:creator>
  <cp:lastModifiedBy>Suma Somasekharan</cp:lastModifiedBy>
  <cp:revision>39</cp:revision>
  <dcterms:created xsi:type="dcterms:W3CDTF">2020-04-11T22:53:27Z</dcterms:created>
  <dcterms:modified xsi:type="dcterms:W3CDTF">2020-04-15T21:26:06Z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