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000000"/>
          </p15:clr>
        </p15:guide>
        <p15:guide id="2" pos="13824">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RiQF5eJvcIDg6vZ4gLSgFZSR6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4" y="-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486400" y="5387975"/>
            <a:ext cx="32918401" cy="1146016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5486400" y="17289463"/>
            <a:ext cx="32918401" cy="7948612"/>
          </a:xfrm>
          <a:prstGeom prst="rect">
            <a:avLst/>
          </a:prstGeom>
          <a:noFill/>
          <a:ln>
            <a:noFill/>
          </a:ln>
        </p:spPr>
        <p:txBody>
          <a:bodyPr spcFirstLastPara="1" wrap="square" lIns="438900" tIns="219450" rIns="438900" bIns="21945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994025" y="8207375"/>
            <a:ext cx="37857113" cy="13692188"/>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2994025" y="22029738"/>
            <a:ext cx="37857113" cy="7200900"/>
          </a:xfrm>
          <a:prstGeom prst="rect">
            <a:avLst/>
          </a:prstGeom>
          <a:noFill/>
          <a:ln>
            <a:noFill/>
          </a:ln>
        </p:spPr>
        <p:txBody>
          <a:bodyPr spcFirstLastPara="1" wrap="square" lIns="438900" tIns="219450" rIns="438900" bIns="21945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5" name="Google Shape;75;p12"/>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3292475" y="9509125"/>
            <a:ext cx="37306249" cy="1975167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rot="5400000">
            <a:off x="22767925" y="11430001"/>
            <a:ext cx="26335038" cy="9326562"/>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4038600" y="2179638"/>
            <a:ext cx="26335038" cy="27827288"/>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rot="5400000">
            <a:off x="12069763" y="731838"/>
            <a:ext cx="19751676" cy="37306249"/>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22600" y="2193925"/>
            <a:ext cx="14157324" cy="768191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a:spLocks noGrp="1"/>
          </p:cNvSpPr>
          <p:nvPr>
            <p:ph type="pic" idx="2"/>
          </p:nvPr>
        </p:nvSpPr>
        <p:spPr>
          <a:xfrm>
            <a:off x="18659475" y="4740275"/>
            <a:ext cx="22220238" cy="23393400"/>
          </a:xfrm>
          <a:prstGeom prst="rect">
            <a:avLst/>
          </a:prstGeom>
          <a:noFill/>
          <a:ln>
            <a:noFill/>
          </a:ln>
        </p:spPr>
        <p:txBody>
          <a:bodyPr spcFirstLastPara="1" wrap="square" lIns="438900" tIns="219450" rIns="438900" bIns="21945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3022600" y="9875838"/>
            <a:ext cx="14157324" cy="18295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6"/>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2600" y="2193925"/>
            <a:ext cx="14157324" cy="768191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8659475" y="4740275"/>
            <a:ext cx="22220238" cy="23393400"/>
          </a:xfrm>
          <a:prstGeom prst="rect">
            <a:avLst/>
          </a:prstGeom>
          <a:noFill/>
          <a:ln>
            <a:noFill/>
          </a:ln>
        </p:spPr>
        <p:txBody>
          <a:bodyPr spcFirstLastPara="1" wrap="square" lIns="438900" tIns="219450" rIns="438900" bIns="21945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7"/>
          <p:cNvSpPr txBox="1">
            <a:spLocks noGrp="1"/>
          </p:cNvSpPr>
          <p:nvPr>
            <p:ph type="body" idx="2"/>
          </p:nvPr>
        </p:nvSpPr>
        <p:spPr>
          <a:xfrm>
            <a:off x="3022600" y="9875838"/>
            <a:ext cx="14157324" cy="18295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7"/>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9"/>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3022600" y="1752600"/>
            <a:ext cx="37857113" cy="63627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3022600" y="8069263"/>
            <a:ext cx="18568987" cy="3954462"/>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0"/>
          <p:cNvSpPr txBox="1">
            <a:spLocks noGrp="1"/>
          </p:cNvSpPr>
          <p:nvPr>
            <p:ph type="body" idx="2"/>
          </p:nvPr>
        </p:nvSpPr>
        <p:spPr>
          <a:xfrm>
            <a:off x="3022600" y="12023725"/>
            <a:ext cx="18568987" cy="17686337"/>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
          <p:cNvSpPr txBox="1">
            <a:spLocks noGrp="1"/>
          </p:cNvSpPr>
          <p:nvPr>
            <p:ph type="body" idx="3"/>
          </p:nvPr>
        </p:nvSpPr>
        <p:spPr>
          <a:xfrm>
            <a:off x="22220238" y="8069263"/>
            <a:ext cx="18659474" cy="3954462"/>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4"/>
          </p:nvPr>
        </p:nvSpPr>
        <p:spPr>
          <a:xfrm>
            <a:off x="22220238" y="12023725"/>
            <a:ext cx="18659474" cy="17686337"/>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3292475" y="9509125"/>
            <a:ext cx="18576925" cy="1975167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body" idx="2"/>
          </p:nvPr>
        </p:nvSpPr>
        <p:spPr>
          <a:xfrm>
            <a:off x="22021800" y="9509125"/>
            <a:ext cx="18576925" cy="1975167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700"/>
              <a:buFont typeface="Arial"/>
              <a:buNone/>
              <a:defRPr sz="67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3292475" y="9509125"/>
            <a:ext cx="37306249" cy="19751676"/>
          </a:xfrm>
          <a:prstGeom prst="rect">
            <a:avLst/>
          </a:prstGeom>
          <a:noFill/>
          <a:ln>
            <a:noFill/>
          </a:ln>
        </p:spPr>
        <p:txBody>
          <a:bodyPr spcFirstLastPara="1" wrap="square" lIns="438900" tIns="219450" rIns="438900" bIns="21945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kaggle.com/ericking310/us-gun-viol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0210800" y="1981200"/>
            <a:ext cx="31623001" cy="3657600"/>
          </a:xfrm>
          <a:prstGeom prst="rect">
            <a:avLst/>
          </a:prstGeom>
          <a:noFill/>
          <a:ln>
            <a:noFill/>
          </a:ln>
        </p:spPr>
        <p:txBody>
          <a:bodyPr spcFirstLastPara="1" wrap="square" lIns="438825" tIns="219400" rIns="438825" bIns="219400" anchor="t" anchorCtr="0">
            <a:noAutofit/>
          </a:bodyPr>
          <a:lstStyle/>
          <a:p>
            <a:pPr marL="0" marR="0" lvl="0" indent="0" algn="l" rtl="0">
              <a:lnSpc>
                <a:spcPct val="100000"/>
              </a:lnSpc>
              <a:spcBef>
                <a:spcPts val="0"/>
              </a:spcBef>
              <a:spcAft>
                <a:spcPts val="0"/>
              </a:spcAft>
              <a:buClr>
                <a:schemeClr val="dk2"/>
              </a:buClr>
              <a:buSzPts val="6600"/>
              <a:buFont typeface="Arial"/>
              <a:buNone/>
            </a:pPr>
            <a:r>
              <a:rPr lang="en-US" sz="6600" b="1">
                <a:solidFill>
                  <a:schemeClr val="dk2"/>
                </a:solidFill>
              </a:rPr>
              <a:t>Analysis of Gun Violence in the United States (2013-2018)</a:t>
            </a:r>
            <a:br>
              <a:rPr lang="en-US" sz="6600" b="0" i="0" u="none" strike="noStrike" cap="none">
                <a:solidFill>
                  <a:schemeClr val="dk2"/>
                </a:solidFill>
                <a:latin typeface="Arial"/>
                <a:ea typeface="Arial"/>
                <a:cs typeface="Arial"/>
                <a:sym typeface="Arial"/>
              </a:rPr>
            </a:br>
            <a:r>
              <a:rPr lang="en-US" sz="4800">
                <a:solidFill>
                  <a:schemeClr val="dk2"/>
                </a:solidFill>
              </a:rPr>
              <a:t>Justina Celentano, Gagan Namburi</a:t>
            </a:r>
            <a:r>
              <a:rPr lang="en-US" sz="4800" b="0" i="0" u="none" strike="noStrike" cap="none">
                <a:solidFill>
                  <a:schemeClr val="dk2"/>
                </a:solidFill>
                <a:latin typeface="Arial"/>
                <a:ea typeface="Arial"/>
                <a:cs typeface="Arial"/>
                <a:sym typeface="Arial"/>
              </a:rPr>
              <a:t>, Eman Abdelfattah</a:t>
            </a:r>
            <a:endParaRPr/>
          </a:p>
          <a:p>
            <a:pPr marL="0" marR="0" lvl="0" indent="0" algn="l" rtl="0">
              <a:lnSpc>
                <a:spcPct val="100000"/>
              </a:lnSpc>
              <a:spcBef>
                <a:spcPts val="0"/>
              </a:spcBef>
              <a:spcAft>
                <a:spcPts val="0"/>
              </a:spcAft>
              <a:buClr>
                <a:schemeClr val="dk2"/>
              </a:buClr>
              <a:buSzPts val="4800"/>
              <a:buFont typeface="Arial"/>
              <a:buNone/>
            </a:pPr>
            <a:r>
              <a:rPr lang="en-US" sz="4800" b="0" i="0" u="none" strike="noStrike" cap="none">
                <a:solidFill>
                  <a:schemeClr val="dk2"/>
                </a:solidFill>
                <a:latin typeface="Arial"/>
                <a:ea typeface="Arial"/>
                <a:cs typeface="Arial"/>
                <a:sym typeface="Arial"/>
              </a:rPr>
              <a:t>School of Theoretical &amp; Applied Science, Ramapo College of New Jersey, Mahwah, NJ, 07430</a:t>
            </a:r>
            <a:endParaRPr/>
          </a:p>
        </p:txBody>
      </p:sp>
      <p:sp>
        <p:nvSpPr>
          <p:cNvPr id="90" name="Google Shape;90;p1"/>
          <p:cNvSpPr txBox="1"/>
          <p:nvPr/>
        </p:nvSpPr>
        <p:spPr>
          <a:xfrm>
            <a:off x="0" y="31546800"/>
            <a:ext cx="43891199" cy="1371600"/>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1" name="Google Shape;91;p1"/>
          <p:cNvSpPr txBox="1"/>
          <p:nvPr/>
        </p:nvSpPr>
        <p:spPr>
          <a:xfrm>
            <a:off x="0" y="0"/>
            <a:ext cx="43891199" cy="1371600"/>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2" name="Google Shape;92;p1"/>
          <p:cNvSpPr txBox="1"/>
          <p:nvPr/>
        </p:nvSpPr>
        <p:spPr>
          <a:xfrm>
            <a:off x="0" y="0"/>
            <a:ext cx="1371600" cy="32918401"/>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3" name="Google Shape;93;p1"/>
          <p:cNvSpPr txBox="1"/>
          <p:nvPr/>
        </p:nvSpPr>
        <p:spPr>
          <a:xfrm>
            <a:off x="42519600" y="0"/>
            <a:ext cx="1371600" cy="32918401"/>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1"/>
          <p:cNvSpPr txBox="1"/>
          <p:nvPr/>
        </p:nvSpPr>
        <p:spPr>
          <a:xfrm>
            <a:off x="1752600" y="15370650"/>
            <a:ext cx="26516100" cy="158682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dirty="0">
                <a:solidFill>
                  <a:srgbClr val="C00000"/>
                </a:solidFill>
                <a:latin typeface="Arial"/>
                <a:ea typeface="Arial"/>
                <a:cs typeface="Arial"/>
                <a:sym typeface="Arial"/>
              </a:rPr>
              <a:t>Experimental Results:</a:t>
            </a:r>
            <a:endParaRPr sz="4800" b="1" i="0" u="none" dirty="0">
              <a:solidFill>
                <a:srgbClr val="C00000"/>
              </a:solidFill>
              <a:latin typeface="Arial"/>
              <a:ea typeface="Arial"/>
              <a:cs typeface="Arial"/>
              <a:sym typeface="Arial"/>
            </a:endParaRPr>
          </a:p>
        </p:txBody>
      </p:sp>
      <p:sp>
        <p:nvSpPr>
          <p:cNvPr id="95" name="Google Shape;95;p1"/>
          <p:cNvSpPr txBox="1"/>
          <p:nvPr/>
        </p:nvSpPr>
        <p:spPr>
          <a:xfrm>
            <a:off x="5419725" y="7007225"/>
            <a:ext cx="18415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96" name="Google Shape;96;p1" descr="Ramapologo-multicolor"/>
          <p:cNvPicPr preferRelativeResize="0"/>
          <p:nvPr/>
        </p:nvPicPr>
        <p:blipFill rotWithShape="1">
          <a:blip r:embed="rId3">
            <a:alphaModFix/>
          </a:blip>
          <a:srcRect/>
          <a:stretch/>
        </p:blipFill>
        <p:spPr>
          <a:xfrm>
            <a:off x="1828800" y="2057400"/>
            <a:ext cx="7696200" cy="2570162"/>
          </a:xfrm>
          <a:prstGeom prst="rect">
            <a:avLst/>
          </a:prstGeom>
          <a:noFill/>
          <a:ln>
            <a:noFill/>
          </a:ln>
        </p:spPr>
      </p:pic>
      <p:sp>
        <p:nvSpPr>
          <p:cNvPr id="97" name="Google Shape;97;p1"/>
          <p:cNvSpPr txBox="1"/>
          <p:nvPr/>
        </p:nvSpPr>
        <p:spPr>
          <a:xfrm>
            <a:off x="1752600" y="5486400"/>
            <a:ext cx="12471300" cy="91959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just" rtl="0">
              <a:lnSpc>
                <a:spcPct val="100000"/>
              </a:lnSpc>
              <a:spcBef>
                <a:spcPts val="0"/>
              </a:spcBef>
              <a:spcAft>
                <a:spcPts val="0"/>
              </a:spcAft>
              <a:buClr>
                <a:schemeClr val="dk1"/>
              </a:buClr>
              <a:buSzPts val="4000"/>
              <a:buFont typeface="Arial"/>
              <a:buNone/>
            </a:pPr>
            <a:r>
              <a:rPr lang="en-US" sz="4000" b="1" i="0" u="none" dirty="0">
                <a:solidFill>
                  <a:srgbClr val="C00000"/>
                </a:solidFill>
                <a:sym typeface="Arial"/>
              </a:rPr>
              <a:t>Abstract:</a:t>
            </a:r>
            <a:endParaRPr sz="4000" b="1" dirty="0">
              <a:solidFill>
                <a:srgbClr val="C00000"/>
              </a:solidFill>
            </a:endParaRPr>
          </a:p>
          <a:p>
            <a:pPr marL="0" marR="0" lvl="0" indent="0" algn="just" rtl="0">
              <a:lnSpc>
                <a:spcPct val="100000"/>
              </a:lnSpc>
              <a:spcBef>
                <a:spcPts val="0"/>
              </a:spcBef>
              <a:spcAft>
                <a:spcPts val="0"/>
              </a:spcAft>
              <a:buClr>
                <a:schemeClr val="dk1"/>
              </a:buClr>
              <a:buSzPts val="3600"/>
              <a:buFont typeface="Arial"/>
              <a:buNone/>
            </a:pPr>
            <a:r>
              <a:rPr lang="en-US" sz="3600" dirty="0"/>
              <a:t>Gun violence is a subject that receives widespread news coverage across the United States and is something that can affect the quality of life of American citizens adversely. This study focuses on the geographical and sex-related trends of gun violence in the United States. A dataset provided by the US Gun Violence Archive (GVA) was analyzed for the years 2013-2018 and findings were visualized using the pandas, folium, and matplotlib libraries in Python 3. This study found that although some states have strict gun laws, it does not mean there are fewer gun violence incidents in those states. It was also observed that gun violence deaths are generally present in cities and densely populated areas. Additionally, a majority of gun violence involves males.</a:t>
            </a:r>
            <a:endParaRPr sz="3600" dirty="0"/>
          </a:p>
        </p:txBody>
      </p:sp>
      <p:sp>
        <p:nvSpPr>
          <p:cNvPr id="98" name="Google Shape;98;p1"/>
          <p:cNvSpPr txBox="1"/>
          <p:nvPr/>
        </p:nvSpPr>
        <p:spPr>
          <a:xfrm>
            <a:off x="28803600" y="23712900"/>
            <a:ext cx="13181100" cy="75006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dirty="0">
                <a:solidFill>
                  <a:srgbClr val="C00000"/>
                </a:solidFill>
                <a:sym typeface="Arial"/>
              </a:rPr>
              <a:t>References:</a:t>
            </a:r>
            <a:endParaRPr sz="1200" dirty="0">
              <a:solidFill>
                <a:srgbClr val="C00000"/>
              </a:solidFill>
              <a:highlight>
                <a:srgbClr val="FEF1D2"/>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000"/>
              <a:buFont typeface="Arial"/>
              <a:buNone/>
            </a:pPr>
            <a:endParaRPr sz="1200" dirty="0">
              <a:solidFill>
                <a:srgbClr val="333333"/>
              </a:solidFill>
              <a:highlight>
                <a:srgbClr val="FEF1D2"/>
              </a:highlight>
              <a:latin typeface="Times New Roman"/>
              <a:ea typeface="Times New Roman"/>
              <a:cs typeface="Times New Roman"/>
              <a:sym typeface="Times New Roman"/>
            </a:endParaRPr>
          </a:p>
          <a:p>
            <a:pPr marL="406400" marR="215900" lvl="0" indent="-203200" algn="just" rtl="0">
              <a:lnSpc>
                <a:spcPct val="100000"/>
              </a:lnSpc>
              <a:spcBef>
                <a:spcPts val="500"/>
              </a:spcBef>
              <a:spcAft>
                <a:spcPts val="0"/>
              </a:spcAft>
              <a:buClr>
                <a:schemeClr val="dk1"/>
              </a:buClr>
              <a:buSzPts val="1100"/>
              <a:buFont typeface="Arial"/>
              <a:buNone/>
            </a:pPr>
            <a:r>
              <a:rPr lang="en-US" sz="2200" dirty="0">
                <a:solidFill>
                  <a:srgbClr val="333333"/>
                </a:solidFill>
                <a:highlight>
                  <a:srgbClr val="FFFFFF"/>
                </a:highlight>
              </a:rPr>
              <a:t>“</a:t>
            </a:r>
            <a:r>
              <a:rPr lang="en-US" sz="2200" dirty="0" err="1">
                <a:solidFill>
                  <a:srgbClr val="333333"/>
                </a:solidFill>
                <a:highlight>
                  <a:srgbClr val="FFFFFF"/>
                </a:highlight>
              </a:rPr>
              <a:t>Giffords</a:t>
            </a:r>
            <a:r>
              <a:rPr lang="en-US" sz="2200" dirty="0">
                <a:solidFill>
                  <a:srgbClr val="333333"/>
                </a:solidFill>
                <a:highlight>
                  <a:srgbClr val="FFFFFF"/>
                </a:highlight>
              </a:rPr>
              <a:t> Law Center's Annual Gun Law Scorecard.” </a:t>
            </a:r>
            <a:r>
              <a:rPr lang="en-US" sz="2200" i="1" dirty="0">
                <a:solidFill>
                  <a:srgbClr val="333333"/>
                </a:solidFill>
                <a:highlight>
                  <a:srgbClr val="FFFFFF"/>
                </a:highlight>
              </a:rPr>
              <a:t>Gun Law Scorecard</a:t>
            </a:r>
            <a:r>
              <a:rPr lang="en-US" sz="2200" dirty="0">
                <a:solidFill>
                  <a:srgbClr val="333333"/>
                </a:solidFill>
                <a:highlight>
                  <a:srgbClr val="FFFFFF"/>
                </a:highlight>
              </a:rPr>
              <a:t>, https://lawcenter.giffords.org/scorecard/#CA.</a:t>
            </a:r>
            <a:endParaRPr sz="2200" dirty="0">
              <a:solidFill>
                <a:srgbClr val="333333"/>
              </a:solidFill>
              <a:highlight>
                <a:srgbClr val="FFFFFF"/>
              </a:highlight>
            </a:endParaRPr>
          </a:p>
          <a:p>
            <a:pPr marL="406400" marR="215900" lvl="0" indent="-203200" algn="just" rtl="0">
              <a:lnSpc>
                <a:spcPct val="100000"/>
              </a:lnSpc>
              <a:spcBef>
                <a:spcPts val="1500"/>
              </a:spcBef>
              <a:spcAft>
                <a:spcPts val="0"/>
              </a:spcAft>
              <a:buClr>
                <a:schemeClr val="dk1"/>
              </a:buClr>
              <a:buSzPts val="1100"/>
              <a:buFont typeface="Arial"/>
              <a:buNone/>
            </a:pPr>
            <a:r>
              <a:rPr lang="en-US" sz="2200" dirty="0">
                <a:solidFill>
                  <a:srgbClr val="333333"/>
                </a:solidFill>
                <a:highlight>
                  <a:srgbClr val="FFFFFF"/>
                </a:highlight>
              </a:rPr>
              <a:t>“Gun Violence Archive.” </a:t>
            </a:r>
            <a:r>
              <a:rPr lang="en-US" sz="2200" i="1" dirty="0">
                <a:solidFill>
                  <a:srgbClr val="333333"/>
                </a:solidFill>
                <a:highlight>
                  <a:srgbClr val="FFFFFF"/>
                </a:highlight>
              </a:rPr>
              <a:t>Gun Violence Archive</a:t>
            </a:r>
            <a:r>
              <a:rPr lang="en-US" sz="2200" dirty="0">
                <a:solidFill>
                  <a:srgbClr val="333333"/>
                </a:solidFill>
                <a:highlight>
                  <a:srgbClr val="FFFFFF"/>
                </a:highlight>
              </a:rPr>
              <a:t>, https://www.gunviolencearchive.org/.</a:t>
            </a:r>
            <a:endParaRPr sz="2200" dirty="0">
              <a:solidFill>
                <a:srgbClr val="333333"/>
              </a:solidFill>
              <a:highlight>
                <a:srgbClr val="FFFFFF"/>
              </a:highlight>
            </a:endParaRPr>
          </a:p>
          <a:p>
            <a:pPr marL="406400" marR="215900" lvl="0" indent="-203200" algn="just" rtl="0">
              <a:lnSpc>
                <a:spcPct val="100000"/>
              </a:lnSpc>
              <a:spcBef>
                <a:spcPts val="1500"/>
              </a:spcBef>
              <a:spcAft>
                <a:spcPts val="0"/>
              </a:spcAft>
              <a:buClr>
                <a:schemeClr val="dk1"/>
              </a:buClr>
              <a:buSzPts val="1100"/>
              <a:buFont typeface="Arial"/>
              <a:buNone/>
            </a:pPr>
            <a:r>
              <a:rPr lang="en-US" sz="2200" dirty="0">
                <a:solidFill>
                  <a:srgbClr val="333333"/>
                </a:solidFill>
                <a:highlight>
                  <a:srgbClr val="FFFFFF"/>
                </a:highlight>
              </a:rPr>
              <a:t>Jing, Eric. “</a:t>
            </a:r>
            <a:r>
              <a:rPr lang="en-US" sz="2200" dirty="0" err="1">
                <a:solidFill>
                  <a:srgbClr val="333333"/>
                </a:solidFill>
                <a:highlight>
                  <a:srgbClr val="FFFFFF"/>
                </a:highlight>
              </a:rPr>
              <a:t>US_Gun_Violence</a:t>
            </a:r>
            <a:r>
              <a:rPr lang="en-US" sz="2200" dirty="0">
                <a:solidFill>
                  <a:srgbClr val="333333"/>
                </a:solidFill>
                <a:highlight>
                  <a:srgbClr val="FFFFFF"/>
                </a:highlight>
              </a:rPr>
              <a:t>.” </a:t>
            </a:r>
            <a:r>
              <a:rPr lang="en-US" sz="2200" i="1" dirty="0">
                <a:solidFill>
                  <a:srgbClr val="333333"/>
                </a:solidFill>
                <a:highlight>
                  <a:srgbClr val="FFFFFF"/>
                </a:highlight>
              </a:rPr>
              <a:t>Kaggle</a:t>
            </a:r>
            <a:r>
              <a:rPr lang="en-US" sz="2200" dirty="0">
                <a:solidFill>
                  <a:srgbClr val="333333"/>
                </a:solidFill>
                <a:highlight>
                  <a:srgbClr val="FFFFFF"/>
                </a:highlight>
              </a:rPr>
              <a:t>, 6 Oct. 2019, </a:t>
            </a:r>
            <a:r>
              <a:rPr lang="en-US" sz="2200" u="sng" dirty="0">
                <a:solidFill>
                  <a:schemeClr val="hlink"/>
                </a:solidFill>
                <a:highlight>
                  <a:srgbClr val="FFFFFF"/>
                </a:highlight>
                <a:hlinkClick r:id="rId4"/>
              </a:rPr>
              <a:t>https://www.kaggle.com/ericking310/us-gun-violence</a:t>
            </a:r>
            <a:r>
              <a:rPr lang="en-US" sz="2200" dirty="0">
                <a:solidFill>
                  <a:srgbClr val="333333"/>
                </a:solidFill>
                <a:highlight>
                  <a:srgbClr val="FFFFFF"/>
                </a:highlight>
              </a:rPr>
              <a:t>.</a:t>
            </a:r>
            <a:endParaRPr sz="2200" dirty="0">
              <a:solidFill>
                <a:srgbClr val="333333"/>
              </a:solidFill>
              <a:highlight>
                <a:srgbClr val="FFFFFF"/>
              </a:highlight>
            </a:endParaRPr>
          </a:p>
          <a:p>
            <a:pPr marL="171450" lvl="0" indent="0" algn="just" rtl="0">
              <a:lnSpc>
                <a:spcPct val="100000"/>
              </a:lnSpc>
              <a:spcBef>
                <a:spcPts val="1500"/>
              </a:spcBef>
              <a:spcAft>
                <a:spcPts val="0"/>
              </a:spcAft>
              <a:buClr>
                <a:schemeClr val="dk1"/>
              </a:buClr>
              <a:buSzPts val="2000"/>
              <a:buFont typeface="Arial"/>
              <a:buNone/>
            </a:pPr>
            <a:r>
              <a:rPr lang="en-US" sz="2200" dirty="0">
                <a:solidFill>
                  <a:srgbClr val="333333"/>
                </a:solidFill>
              </a:rPr>
              <a:t>LCPGV. 2012 ‘Ranking State Gun Laws.’ </a:t>
            </a:r>
            <a:r>
              <a:rPr lang="en-US" sz="2200" i="1" dirty="0">
                <a:solidFill>
                  <a:srgbClr val="333333"/>
                </a:solidFill>
              </a:rPr>
              <a:t>Gun Laws Matter 2012: Understanding the Link</a:t>
            </a:r>
            <a:endParaRPr sz="2200" i="1" dirty="0">
              <a:solidFill>
                <a:srgbClr val="333333"/>
              </a:solidFill>
            </a:endParaRPr>
          </a:p>
          <a:p>
            <a:pPr marL="0" lvl="0" indent="0" algn="just" rtl="0">
              <a:lnSpc>
                <a:spcPct val="100000"/>
              </a:lnSpc>
              <a:spcBef>
                <a:spcPts val="0"/>
              </a:spcBef>
              <a:spcAft>
                <a:spcPts val="0"/>
              </a:spcAft>
              <a:buClr>
                <a:schemeClr val="dk1"/>
              </a:buClr>
              <a:buSzPts val="2000"/>
              <a:buFont typeface="Arial"/>
              <a:buNone/>
            </a:pPr>
            <a:r>
              <a:rPr lang="en-US" sz="2200" i="1" dirty="0">
                <a:solidFill>
                  <a:srgbClr val="333333"/>
                </a:solidFill>
              </a:rPr>
              <a:t>     Between Weak Laws and Gun Violence</a:t>
            </a:r>
            <a:r>
              <a:rPr lang="en-US" sz="2200" dirty="0">
                <a:solidFill>
                  <a:srgbClr val="333333"/>
                </a:solidFill>
              </a:rPr>
              <a:t>. San Francisco, CA: Law Center to Prevent     </a:t>
            </a:r>
            <a:endParaRPr sz="2200" dirty="0">
              <a:solidFill>
                <a:srgbClr val="333333"/>
              </a:solidFill>
            </a:endParaRPr>
          </a:p>
          <a:p>
            <a:pPr marL="0" lvl="0" indent="0" algn="just" rtl="0">
              <a:lnSpc>
                <a:spcPct val="100000"/>
              </a:lnSpc>
              <a:spcBef>
                <a:spcPts val="0"/>
              </a:spcBef>
              <a:spcAft>
                <a:spcPts val="0"/>
              </a:spcAft>
              <a:buClr>
                <a:schemeClr val="dk1"/>
              </a:buClr>
              <a:buSzPts val="2000"/>
              <a:buFont typeface="Arial"/>
              <a:buNone/>
            </a:pPr>
            <a:r>
              <a:rPr lang="en-US" sz="2200" dirty="0">
                <a:solidFill>
                  <a:srgbClr val="333333"/>
                </a:solidFill>
              </a:rPr>
              <a:t>     Gun Violence. 14 November.</a:t>
            </a:r>
            <a:endParaRPr sz="2200" dirty="0">
              <a:solidFill>
                <a:srgbClr val="333333"/>
              </a:solidFill>
            </a:endParaRPr>
          </a:p>
          <a:p>
            <a:pPr marL="406400" marR="215900" lvl="0" indent="-203200" algn="just" rtl="0">
              <a:lnSpc>
                <a:spcPct val="100000"/>
              </a:lnSpc>
              <a:spcBef>
                <a:spcPts val="500"/>
              </a:spcBef>
              <a:spcAft>
                <a:spcPts val="0"/>
              </a:spcAft>
              <a:buClr>
                <a:schemeClr val="dk1"/>
              </a:buClr>
              <a:buSzPts val="1100"/>
              <a:buFont typeface="Arial"/>
              <a:buNone/>
            </a:pPr>
            <a:r>
              <a:rPr lang="en-US" sz="2200" dirty="0">
                <a:solidFill>
                  <a:srgbClr val="333333"/>
                </a:solidFill>
                <a:highlight>
                  <a:srgbClr val="FFFFFF"/>
                </a:highlight>
              </a:rPr>
              <a:t>Maloney, Carolyn. “Gun Violence in the United States.” </a:t>
            </a:r>
            <a:r>
              <a:rPr lang="en-US" sz="2200" i="1" dirty="0">
                <a:solidFill>
                  <a:srgbClr val="333333"/>
                </a:solidFill>
                <a:highlight>
                  <a:srgbClr val="FFFFFF"/>
                </a:highlight>
              </a:rPr>
              <a:t>Joint Economic Committee</a:t>
            </a:r>
            <a:r>
              <a:rPr lang="en-US" sz="2200" dirty="0">
                <a:solidFill>
                  <a:srgbClr val="333333"/>
                </a:solidFill>
                <a:highlight>
                  <a:srgbClr val="FFFFFF"/>
                </a:highlight>
              </a:rPr>
              <a:t>, https://www.jec.senate.gov/public/_cache/files/8442a070-6f67-4309-a880-460c03a0d93f/gun-violence-in-the-us---a-nation-in-a-league-of-its-own---final.pdf.</a:t>
            </a:r>
            <a:endParaRPr sz="2200" dirty="0">
              <a:solidFill>
                <a:srgbClr val="333333"/>
              </a:solidFill>
              <a:highlight>
                <a:srgbClr val="FFFFFF"/>
              </a:highlight>
            </a:endParaRPr>
          </a:p>
          <a:p>
            <a:pPr marL="406400" marR="215900" lvl="0" indent="-203200" algn="just" rtl="0">
              <a:lnSpc>
                <a:spcPct val="100000"/>
              </a:lnSpc>
              <a:spcBef>
                <a:spcPts val="1500"/>
              </a:spcBef>
              <a:spcAft>
                <a:spcPts val="0"/>
              </a:spcAft>
              <a:buClr>
                <a:schemeClr val="dk1"/>
              </a:buClr>
              <a:buSzPts val="1100"/>
              <a:buFont typeface="Arial"/>
              <a:buNone/>
            </a:pPr>
            <a:r>
              <a:rPr lang="en-US" sz="2200" dirty="0" err="1">
                <a:solidFill>
                  <a:srgbClr val="333333"/>
                </a:solidFill>
                <a:highlight>
                  <a:srgbClr val="FFFFFF"/>
                </a:highlight>
              </a:rPr>
              <a:t>Oppel</a:t>
            </a:r>
            <a:r>
              <a:rPr lang="en-US" sz="2200" dirty="0">
                <a:solidFill>
                  <a:srgbClr val="333333"/>
                </a:solidFill>
                <a:highlight>
                  <a:srgbClr val="FFFFFF"/>
                </a:highlight>
              </a:rPr>
              <a:t>, Richard A., and Tim Arango. “Guns Across Borders: California Has Strict Laws, but Nevada Doesn't.” </a:t>
            </a:r>
            <a:r>
              <a:rPr lang="en-US" sz="2200" i="1" dirty="0">
                <a:solidFill>
                  <a:srgbClr val="333333"/>
                </a:solidFill>
                <a:highlight>
                  <a:srgbClr val="FFFFFF"/>
                </a:highlight>
              </a:rPr>
              <a:t>The New York Times</a:t>
            </a:r>
            <a:r>
              <a:rPr lang="en-US" sz="2200" dirty="0">
                <a:solidFill>
                  <a:srgbClr val="333333"/>
                </a:solidFill>
                <a:highlight>
                  <a:srgbClr val="FFFFFF"/>
                </a:highlight>
              </a:rPr>
              <a:t>, The New York Times, 30 July 2019, https://www.nytimes.com/2019/07/30/us/california-gun-laws-gilroy.html.</a:t>
            </a:r>
            <a:endParaRPr sz="2200" dirty="0">
              <a:solidFill>
                <a:srgbClr val="333333"/>
              </a:solidFill>
              <a:highlight>
                <a:srgbClr val="FFFFFF"/>
              </a:highlight>
            </a:endParaRPr>
          </a:p>
          <a:p>
            <a:pPr marL="0" marR="0" lvl="0" indent="0" algn="l" rtl="0">
              <a:lnSpc>
                <a:spcPct val="100000"/>
              </a:lnSpc>
              <a:spcBef>
                <a:spcPts val="1500"/>
              </a:spcBef>
              <a:spcAft>
                <a:spcPts val="0"/>
              </a:spcAft>
              <a:buClr>
                <a:schemeClr val="dk1"/>
              </a:buClr>
              <a:buSzPts val="2000"/>
              <a:buFont typeface="Arial"/>
              <a:buNone/>
            </a:pPr>
            <a:endParaRPr sz="2000" b="1" dirty="0">
              <a:solidFill>
                <a:schemeClr val="dk1"/>
              </a:solidFill>
            </a:endParaRPr>
          </a:p>
          <a:p>
            <a:pPr marL="0" marR="0" lvl="0" indent="0" algn="l" rtl="0">
              <a:lnSpc>
                <a:spcPct val="100000"/>
              </a:lnSpc>
              <a:spcBef>
                <a:spcPts val="0"/>
              </a:spcBef>
              <a:spcAft>
                <a:spcPts val="0"/>
              </a:spcAft>
              <a:buNone/>
            </a:pPr>
            <a:endParaRPr sz="2000" b="1" i="0" u="none" dirty="0">
              <a:solidFill>
                <a:schemeClr val="dk1"/>
              </a:solidFill>
              <a:latin typeface="Arial"/>
              <a:ea typeface="Arial"/>
              <a:cs typeface="Arial"/>
              <a:sym typeface="Arial"/>
            </a:endParaRPr>
          </a:p>
        </p:txBody>
      </p:sp>
      <p:sp>
        <p:nvSpPr>
          <p:cNvPr id="99" name="Google Shape;99;p1"/>
          <p:cNvSpPr txBox="1"/>
          <p:nvPr/>
        </p:nvSpPr>
        <p:spPr>
          <a:xfrm>
            <a:off x="14711375" y="5489575"/>
            <a:ext cx="13482600" cy="91959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dirty="0">
                <a:solidFill>
                  <a:srgbClr val="C00000"/>
                </a:solidFill>
                <a:sym typeface="Arial"/>
              </a:rPr>
              <a:t>Dataset Description:</a:t>
            </a:r>
            <a:endParaRPr dirty="0">
              <a:solidFill>
                <a:srgbClr val="C00000"/>
              </a:solidFill>
            </a:endParaRPr>
          </a:p>
          <a:p>
            <a:pPr marL="0" marR="0" lvl="0" indent="0" algn="just" rtl="0">
              <a:lnSpc>
                <a:spcPct val="115000"/>
              </a:lnSpc>
              <a:spcBef>
                <a:spcPts val="0"/>
              </a:spcBef>
              <a:spcAft>
                <a:spcPts val="0"/>
              </a:spcAft>
              <a:buNone/>
            </a:pPr>
            <a:r>
              <a:rPr lang="en-US" sz="3600" dirty="0">
                <a:solidFill>
                  <a:schemeClr val="dk1"/>
                </a:solidFill>
              </a:rPr>
              <a:t>The dataset used for this research was found on Kaggle but originally sourced from the US Gun Violence Archive (GVA) at gunviolencearchive.org. The GVA is a nonprofit corporation founded in 2013 with the main goal of providing free, online, public access to accurate information regarding gun-related violence in the United States. This organization collects comprehensive and relevant information and then checks it for accuracy. The dataset is a CSV file containing data for all recorded gun violence incidents in the US between January 2013 and March 2018, inclusive. There were over 200,000 records of gun violence.</a:t>
            </a:r>
            <a:endParaRPr sz="3600" dirty="0">
              <a:solidFill>
                <a:schemeClr val="dk1"/>
              </a:solidFill>
            </a:endParaRPr>
          </a:p>
          <a:p>
            <a:pPr marL="0" marR="0" lvl="0" indent="0" algn="l" rtl="0">
              <a:lnSpc>
                <a:spcPct val="100000"/>
              </a:lnSpc>
              <a:spcBef>
                <a:spcPts val="0"/>
              </a:spcBef>
              <a:spcAft>
                <a:spcPts val="0"/>
              </a:spcAft>
              <a:buNone/>
            </a:pPr>
            <a:endParaRPr sz="4800" b="1" i="0" u="none" dirty="0">
              <a:solidFill>
                <a:schemeClr val="dk1"/>
              </a:solidFill>
              <a:latin typeface="Arial"/>
              <a:ea typeface="Arial"/>
              <a:cs typeface="Arial"/>
              <a:sym typeface="Arial"/>
            </a:endParaRPr>
          </a:p>
        </p:txBody>
      </p:sp>
      <p:sp>
        <p:nvSpPr>
          <p:cNvPr id="100" name="Google Shape;100;p1"/>
          <p:cNvSpPr txBox="1"/>
          <p:nvPr/>
        </p:nvSpPr>
        <p:spPr>
          <a:xfrm>
            <a:off x="28802800" y="15370662"/>
            <a:ext cx="13182600" cy="80088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dirty="0">
                <a:solidFill>
                  <a:srgbClr val="C00000"/>
                </a:solidFill>
                <a:sym typeface="Arial"/>
              </a:rPr>
              <a:t>Conclusion:</a:t>
            </a:r>
            <a:endParaRPr dirty="0">
              <a:solidFill>
                <a:srgbClr val="C00000"/>
              </a:solidFill>
            </a:endParaRPr>
          </a:p>
          <a:p>
            <a:pPr marL="457200" marR="0" lvl="0" indent="-457200" algn="just" rtl="0">
              <a:lnSpc>
                <a:spcPct val="115000"/>
              </a:lnSpc>
              <a:spcBef>
                <a:spcPts val="0"/>
              </a:spcBef>
              <a:spcAft>
                <a:spcPts val="0"/>
              </a:spcAft>
              <a:buClr>
                <a:schemeClr val="dk1"/>
              </a:buClr>
              <a:buSzPts val="3600"/>
              <a:buChar char="●"/>
            </a:pPr>
            <a:r>
              <a:rPr lang="en-US" sz="3600" dirty="0">
                <a:solidFill>
                  <a:schemeClr val="dk1"/>
                </a:solidFill>
              </a:rPr>
              <a:t>More men than women were found to be participants in gun violence.</a:t>
            </a:r>
            <a:endParaRPr sz="3600" dirty="0">
              <a:solidFill>
                <a:schemeClr val="dk1"/>
              </a:solidFill>
            </a:endParaRPr>
          </a:p>
          <a:p>
            <a:pPr marL="457200" marR="0" lvl="0" indent="-457200" algn="just" rtl="0">
              <a:lnSpc>
                <a:spcPct val="115000"/>
              </a:lnSpc>
              <a:spcBef>
                <a:spcPts val="0"/>
              </a:spcBef>
              <a:spcAft>
                <a:spcPts val="0"/>
              </a:spcAft>
              <a:buClr>
                <a:schemeClr val="dk1"/>
              </a:buClr>
              <a:buSzPts val="3600"/>
              <a:buChar char="●"/>
            </a:pPr>
            <a:r>
              <a:rPr lang="en-US" sz="3600" dirty="0">
                <a:solidFill>
                  <a:schemeClr val="dk1"/>
                </a:solidFill>
              </a:rPr>
              <a:t>The states with the highest number of gun violence incidents are California, Illinois, Florida and Texas.</a:t>
            </a:r>
            <a:endParaRPr sz="3600" dirty="0">
              <a:solidFill>
                <a:schemeClr val="dk1"/>
              </a:solidFill>
            </a:endParaRPr>
          </a:p>
          <a:p>
            <a:pPr marL="457200" lvl="0" indent="-457200" algn="just" rtl="0">
              <a:lnSpc>
                <a:spcPct val="115000"/>
              </a:lnSpc>
              <a:spcBef>
                <a:spcPts val="0"/>
              </a:spcBef>
              <a:spcAft>
                <a:spcPts val="0"/>
              </a:spcAft>
              <a:buClr>
                <a:schemeClr val="dk1"/>
              </a:buClr>
              <a:buSzPts val="3600"/>
              <a:buChar char="●"/>
            </a:pPr>
            <a:r>
              <a:rPr lang="en-US" sz="3600" dirty="0">
                <a:solidFill>
                  <a:schemeClr val="dk1"/>
                </a:solidFill>
              </a:rPr>
              <a:t>States with stricter gun laws may not necessarily mean less incidents of gun violence.</a:t>
            </a:r>
            <a:endParaRPr sz="3600" dirty="0">
              <a:solidFill>
                <a:schemeClr val="dk1"/>
              </a:solidFill>
            </a:endParaRPr>
          </a:p>
          <a:p>
            <a:pPr marL="457200" lvl="0" indent="-457200" algn="just" rtl="0">
              <a:lnSpc>
                <a:spcPct val="115000"/>
              </a:lnSpc>
              <a:spcBef>
                <a:spcPts val="0"/>
              </a:spcBef>
              <a:spcAft>
                <a:spcPts val="0"/>
              </a:spcAft>
              <a:buClr>
                <a:schemeClr val="dk1"/>
              </a:buClr>
              <a:buSzPts val="3600"/>
              <a:buChar char="●"/>
            </a:pPr>
            <a:r>
              <a:rPr lang="en-US" sz="3600" dirty="0">
                <a:solidFill>
                  <a:schemeClr val="dk1"/>
                </a:solidFill>
              </a:rPr>
              <a:t>Cities tend to have more gun violence.</a:t>
            </a:r>
            <a:endParaRPr sz="3600" dirty="0">
              <a:solidFill>
                <a:schemeClr val="dk1"/>
              </a:solidFill>
            </a:endParaRPr>
          </a:p>
          <a:p>
            <a:pPr marL="457200" lvl="0" indent="-457200" algn="just" rtl="0">
              <a:lnSpc>
                <a:spcPct val="115000"/>
              </a:lnSpc>
              <a:spcBef>
                <a:spcPts val="0"/>
              </a:spcBef>
              <a:spcAft>
                <a:spcPts val="0"/>
              </a:spcAft>
              <a:buClr>
                <a:schemeClr val="dk1"/>
              </a:buClr>
              <a:buSzPts val="3600"/>
              <a:buChar char="●"/>
            </a:pPr>
            <a:r>
              <a:rPr lang="en-US" sz="3600" dirty="0">
                <a:solidFill>
                  <a:schemeClr val="dk1"/>
                </a:solidFill>
              </a:rPr>
              <a:t>There are other variables that can potentially impact the findings of this research such as population density of each state, how the sources define “strict” gun laws, etc.</a:t>
            </a:r>
            <a:endParaRPr sz="3600" dirty="0">
              <a:solidFill>
                <a:schemeClr val="dk1"/>
              </a:solidFill>
            </a:endParaRPr>
          </a:p>
        </p:txBody>
      </p:sp>
      <p:sp>
        <p:nvSpPr>
          <p:cNvPr id="101" name="Google Shape;101;p1"/>
          <p:cNvSpPr txBox="1"/>
          <p:nvPr/>
        </p:nvSpPr>
        <p:spPr>
          <a:xfrm>
            <a:off x="28803600" y="5486400"/>
            <a:ext cx="13181100" cy="91959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lvl="0" indent="0" algn="l" rtl="0">
              <a:spcBef>
                <a:spcPts val="0"/>
              </a:spcBef>
              <a:spcAft>
                <a:spcPts val="0"/>
              </a:spcAft>
              <a:buClr>
                <a:schemeClr val="dk1"/>
              </a:buClr>
              <a:buSzPts val="4000"/>
              <a:buFont typeface="Arial"/>
              <a:buNone/>
            </a:pPr>
            <a:r>
              <a:rPr lang="en-US" sz="4000" b="1" dirty="0">
                <a:solidFill>
                  <a:srgbClr val="C00000"/>
                </a:solidFill>
              </a:rPr>
              <a:t>Analysis:</a:t>
            </a:r>
            <a:endParaRPr dirty="0">
              <a:solidFill>
                <a:srgbClr val="C00000"/>
              </a:solidFill>
            </a:endParaRPr>
          </a:p>
          <a:p>
            <a:pPr marL="457200" marR="0" lvl="0" indent="-457200" algn="just" rtl="0">
              <a:lnSpc>
                <a:spcPct val="115000"/>
              </a:lnSpc>
              <a:spcBef>
                <a:spcPts val="0"/>
              </a:spcBef>
              <a:spcAft>
                <a:spcPts val="0"/>
              </a:spcAft>
              <a:buClr>
                <a:schemeClr val="dk1"/>
              </a:buClr>
              <a:buSzPts val="3600"/>
              <a:buChar char="●"/>
            </a:pPr>
            <a:r>
              <a:rPr lang="en-US" sz="3600" dirty="0">
                <a:solidFill>
                  <a:schemeClr val="dk1"/>
                </a:solidFill>
              </a:rPr>
              <a:t>The frequencies of all 50 states and Washington DC were extracted and with that information, a choropleth map was created detailing which states had the most recorded incidents of gun violence.</a:t>
            </a:r>
            <a:endParaRPr sz="3600" dirty="0">
              <a:solidFill>
                <a:schemeClr val="dk1"/>
              </a:solidFill>
            </a:endParaRPr>
          </a:p>
          <a:p>
            <a:pPr marL="457200" marR="0" lvl="0" indent="-457200" algn="just" rtl="0">
              <a:lnSpc>
                <a:spcPct val="115000"/>
              </a:lnSpc>
              <a:spcBef>
                <a:spcPts val="0"/>
              </a:spcBef>
              <a:spcAft>
                <a:spcPts val="0"/>
              </a:spcAft>
              <a:buClr>
                <a:schemeClr val="dk1"/>
              </a:buClr>
              <a:buSzPts val="3600"/>
              <a:buChar char="●"/>
            </a:pPr>
            <a:r>
              <a:rPr lang="en-US" sz="3600" dirty="0">
                <a:solidFill>
                  <a:schemeClr val="dk1"/>
                </a:solidFill>
              </a:rPr>
              <a:t>The numbers of those killed in gun violence incidents was correlated with the locations of the gun violence incidents and a heatmap was created using this data, showing where gun violence was more prevalent.</a:t>
            </a:r>
            <a:endParaRPr sz="3600" dirty="0">
              <a:solidFill>
                <a:schemeClr val="dk1"/>
              </a:solidFill>
            </a:endParaRPr>
          </a:p>
          <a:p>
            <a:pPr marL="457200" marR="0" lvl="0" indent="-457200" algn="just" rtl="0">
              <a:lnSpc>
                <a:spcPct val="115000"/>
              </a:lnSpc>
              <a:spcBef>
                <a:spcPts val="0"/>
              </a:spcBef>
              <a:spcAft>
                <a:spcPts val="0"/>
              </a:spcAft>
              <a:buClr>
                <a:schemeClr val="dk1"/>
              </a:buClr>
              <a:buSzPts val="3600"/>
              <a:buChar char="●"/>
            </a:pPr>
            <a:r>
              <a:rPr lang="en-US" sz="3600" dirty="0">
                <a:solidFill>
                  <a:schemeClr val="dk1"/>
                </a:solidFill>
              </a:rPr>
              <a:t>The total numbers of males and females involved in gun violence were extracted and a waffle chart was created, visualizing the difference between the sexes’ involvement in gun violence.</a:t>
            </a:r>
            <a:endParaRPr sz="3600" dirty="0">
              <a:solidFill>
                <a:schemeClr val="dk1"/>
              </a:solidFill>
            </a:endParaRPr>
          </a:p>
        </p:txBody>
      </p:sp>
      <p:pic>
        <p:nvPicPr>
          <p:cNvPr id="102" name="Google Shape;102;p1"/>
          <p:cNvPicPr preferRelativeResize="0"/>
          <p:nvPr/>
        </p:nvPicPr>
        <p:blipFill>
          <a:blip r:embed="rId5">
            <a:alphaModFix/>
          </a:blip>
          <a:stretch>
            <a:fillRect/>
          </a:stretch>
        </p:blipFill>
        <p:spPr>
          <a:xfrm>
            <a:off x="2420525" y="17478825"/>
            <a:ext cx="10610649" cy="6362049"/>
          </a:xfrm>
          <a:prstGeom prst="rect">
            <a:avLst/>
          </a:prstGeom>
          <a:noFill/>
          <a:ln>
            <a:noFill/>
          </a:ln>
        </p:spPr>
      </p:pic>
      <p:pic>
        <p:nvPicPr>
          <p:cNvPr id="103" name="Google Shape;103;p1"/>
          <p:cNvPicPr preferRelativeResize="0"/>
          <p:nvPr/>
        </p:nvPicPr>
        <p:blipFill>
          <a:blip r:embed="rId6">
            <a:alphaModFix/>
          </a:blip>
          <a:stretch>
            <a:fillRect/>
          </a:stretch>
        </p:blipFill>
        <p:spPr>
          <a:xfrm>
            <a:off x="15914075" y="17478825"/>
            <a:ext cx="10610649" cy="6362035"/>
          </a:xfrm>
          <a:prstGeom prst="rect">
            <a:avLst/>
          </a:prstGeom>
          <a:noFill/>
          <a:ln>
            <a:noFill/>
          </a:ln>
        </p:spPr>
      </p:pic>
      <p:pic>
        <p:nvPicPr>
          <p:cNvPr id="104" name="Google Shape;104;p1"/>
          <p:cNvPicPr preferRelativeResize="0"/>
          <p:nvPr/>
        </p:nvPicPr>
        <p:blipFill>
          <a:blip r:embed="rId7">
            <a:alphaModFix/>
          </a:blip>
          <a:stretch>
            <a:fillRect/>
          </a:stretch>
        </p:blipFill>
        <p:spPr>
          <a:xfrm>
            <a:off x="16147350" y="25773649"/>
            <a:ext cx="10610650" cy="3840375"/>
          </a:xfrm>
          <a:prstGeom prst="rect">
            <a:avLst/>
          </a:prstGeom>
          <a:noFill/>
          <a:ln>
            <a:noFill/>
          </a:ln>
        </p:spPr>
      </p:pic>
      <p:sp>
        <p:nvSpPr>
          <p:cNvPr id="105" name="Google Shape;105;p1"/>
          <p:cNvSpPr txBox="1"/>
          <p:nvPr/>
        </p:nvSpPr>
        <p:spPr>
          <a:xfrm>
            <a:off x="15982050" y="25449575"/>
            <a:ext cx="10542600" cy="6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Comparison of males to females involved in gun violence.</a:t>
            </a:r>
            <a:endParaRPr sz="2400"/>
          </a:p>
        </p:txBody>
      </p:sp>
      <p:pic>
        <p:nvPicPr>
          <p:cNvPr id="106" name="Google Shape;106;p1"/>
          <p:cNvPicPr preferRelativeResize="0"/>
          <p:nvPr/>
        </p:nvPicPr>
        <p:blipFill>
          <a:blip r:embed="rId8">
            <a:alphaModFix/>
          </a:blip>
          <a:stretch>
            <a:fillRect/>
          </a:stretch>
        </p:blipFill>
        <p:spPr>
          <a:xfrm>
            <a:off x="2550525" y="24693400"/>
            <a:ext cx="10542601" cy="6000866"/>
          </a:xfrm>
          <a:prstGeom prst="rect">
            <a:avLst/>
          </a:prstGeom>
          <a:noFill/>
          <a:ln>
            <a:noFill/>
          </a:ln>
        </p:spPr>
      </p:pic>
      <p:sp>
        <p:nvSpPr>
          <p:cNvPr id="107" name="Google Shape;107;p1"/>
          <p:cNvSpPr txBox="1"/>
          <p:nvPr/>
        </p:nvSpPr>
        <p:spPr>
          <a:xfrm>
            <a:off x="2155725" y="16669875"/>
            <a:ext cx="11332200" cy="6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rPr>
              <a:t>Choropleth map based on the number of individual incidents of gun violence.</a:t>
            </a:r>
            <a:endParaRPr sz="2400"/>
          </a:p>
        </p:txBody>
      </p:sp>
      <p:sp>
        <p:nvSpPr>
          <p:cNvPr id="108" name="Google Shape;108;p1"/>
          <p:cNvSpPr txBox="1"/>
          <p:nvPr/>
        </p:nvSpPr>
        <p:spPr>
          <a:xfrm>
            <a:off x="15566925" y="16669875"/>
            <a:ext cx="11332200" cy="6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rPr>
              <a:t>Heat map based on the number of individuals killed through gun violence.</a:t>
            </a:r>
            <a:endParaRPr sz="2400"/>
          </a:p>
        </p:txBody>
      </p:sp>
      <p:sp>
        <p:nvSpPr>
          <p:cNvPr id="109" name="Google Shape;109;p1"/>
          <p:cNvSpPr txBox="1"/>
          <p:nvPr/>
        </p:nvSpPr>
        <p:spPr>
          <a:xfrm>
            <a:off x="2231925" y="23985075"/>
            <a:ext cx="11332200" cy="6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rPr>
              <a:t>Gun law scorecard from Gifford Law Center, for comparison.</a:t>
            </a:r>
            <a:endParaRPr sz="24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Ramapo College</dc:creator>
  <cp:lastModifiedBy>Eman Abdelfattah</cp:lastModifiedBy>
  <cp:revision>2</cp:revision>
  <dcterms:created xsi:type="dcterms:W3CDTF">2012-02-21T18:18:44Z</dcterms:created>
  <dcterms:modified xsi:type="dcterms:W3CDTF">2020-01-07T00:43:20Z</dcterms:modified>
</cp:coreProperties>
</file>