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43891200" cy="32918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9" name="Shape 19"/>
          <p:cNvSpPr/>
          <p:nvPr>
            <p:ph type="sldImg"/>
          </p:nvPr>
        </p:nvSpPr>
        <p:spPr>
          <a:xfrm>
            <a:off x="1143000" y="685800"/>
            <a:ext cx="4572000" cy="3429000"/>
          </a:xfrm>
          <a:prstGeom prst="rect">
            <a:avLst/>
          </a:prstGeom>
        </p:spPr>
        <p:txBody>
          <a:bodyPr/>
          <a:lstStyle/>
          <a:p>
            <a:pPr/>
          </a:p>
        </p:txBody>
      </p:sp>
      <p:sp>
        <p:nvSpPr>
          <p:cNvPr id="20" name="Shape 2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400">
        <a:latin typeface="+mn-lt"/>
        <a:ea typeface="+mn-ea"/>
        <a:cs typeface="+mn-cs"/>
        <a:sym typeface="Arial"/>
      </a:defRPr>
    </a:lvl1pPr>
    <a:lvl2pPr indent="228600" latinLnBrk="0">
      <a:defRPr sz="1400">
        <a:latin typeface="+mn-lt"/>
        <a:ea typeface="+mn-ea"/>
        <a:cs typeface="+mn-cs"/>
        <a:sym typeface="Arial"/>
      </a:defRPr>
    </a:lvl2pPr>
    <a:lvl3pPr indent="457200" latinLnBrk="0">
      <a:defRPr sz="1400">
        <a:latin typeface="+mn-lt"/>
        <a:ea typeface="+mn-ea"/>
        <a:cs typeface="+mn-cs"/>
        <a:sym typeface="Arial"/>
      </a:defRPr>
    </a:lvl3pPr>
    <a:lvl4pPr indent="685800" latinLnBrk="0">
      <a:defRPr sz="1400">
        <a:latin typeface="+mn-lt"/>
        <a:ea typeface="+mn-ea"/>
        <a:cs typeface="+mn-cs"/>
        <a:sym typeface="Arial"/>
      </a:defRPr>
    </a:lvl4pPr>
    <a:lvl5pPr indent="914400" latinLnBrk="0">
      <a:defRPr sz="1400">
        <a:latin typeface="+mn-lt"/>
        <a:ea typeface="+mn-ea"/>
        <a:cs typeface="+mn-cs"/>
        <a:sym typeface="Arial"/>
      </a:defRPr>
    </a:lvl5pPr>
    <a:lvl6pPr indent="1143000" latinLnBrk="0">
      <a:defRPr sz="1400">
        <a:latin typeface="+mn-lt"/>
        <a:ea typeface="+mn-ea"/>
        <a:cs typeface="+mn-cs"/>
        <a:sym typeface="Arial"/>
      </a:defRPr>
    </a:lvl6pPr>
    <a:lvl7pPr indent="1371600" latinLnBrk="0">
      <a:defRPr sz="1400">
        <a:latin typeface="+mn-lt"/>
        <a:ea typeface="+mn-ea"/>
        <a:cs typeface="+mn-cs"/>
        <a:sym typeface="Arial"/>
      </a:defRPr>
    </a:lvl7pPr>
    <a:lvl8pPr indent="1600200" latinLnBrk="0">
      <a:defRPr sz="1400">
        <a:latin typeface="+mn-lt"/>
        <a:ea typeface="+mn-ea"/>
        <a:cs typeface="+mn-cs"/>
        <a:sym typeface="Arial"/>
      </a:defRPr>
    </a:lvl8pPr>
    <a:lvl9pPr indent="1828800" latinLnBrk="0">
      <a:defRPr sz="1400">
        <a:latin typeface="+mn-lt"/>
        <a:ea typeface="+mn-ea"/>
        <a:cs typeface="+mn-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p:spTree>
      <p:nvGrpSpPr>
        <p:cNvPr id="1" name=""/>
        <p:cNvGrpSpPr/>
        <p:nvPr/>
      </p:nvGrpSpPr>
      <p:grpSpPr>
        <a:xfrm>
          <a:off x="0" y="0"/>
          <a:ext cx="0" cy="0"/>
          <a:chOff x="0" y="0"/>
          <a:chExt cx="0" cy="0"/>
        </a:xfrm>
      </p:grpSpPr>
      <p:sp>
        <p:nvSpPr>
          <p:cNvPr id="11" name="Title Text"/>
          <p:cNvSpPr txBox="1"/>
          <p:nvPr>
            <p:ph type="title"/>
          </p:nvPr>
        </p:nvSpPr>
        <p:spPr>
          <a:prstGeom prst="rect">
            <a:avLst/>
          </a:prstGeom>
        </p:spPr>
        <p:txBody>
          <a:bodyPr/>
          <a:lstStyle/>
          <a:p>
            <a:pPr/>
            <a:r>
              <a:t>Title Text</a:t>
            </a:r>
          </a:p>
        </p:txBody>
      </p:sp>
      <p:sp>
        <p:nvSpPr>
          <p:cNvPr id="12" name="Body Level One…"/>
          <p:cNvSpPr txBox="1"/>
          <p:nvPr>
            <p:ph type="body" sz="quarter"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3">
            <a:lumOff val="44000"/>
          </a:schemeClr>
        </a:solidFill>
      </p:bgPr>
    </p:bg>
    <p:spTree>
      <p:nvGrpSpPr>
        <p:cNvPr id="1" name=""/>
        <p:cNvGrpSpPr/>
        <p:nvPr/>
      </p:nvGrpSpPr>
      <p:grpSpPr>
        <a:xfrm>
          <a:off x="0" y="0"/>
          <a:ext cx="0" cy="0"/>
          <a:chOff x="0" y="0"/>
          <a:chExt cx="0" cy="0"/>
        </a:xfrm>
      </p:grpSpPr>
      <p:sp>
        <p:nvSpPr>
          <p:cNvPr id="2" name="Title Text"/>
          <p:cNvSpPr txBox="1"/>
          <p:nvPr>
            <p:ph type="title"/>
          </p:nvPr>
        </p:nvSpPr>
        <p:spPr>
          <a:xfrm>
            <a:off x="685800" y="2130425"/>
            <a:ext cx="7772400" cy="1470025"/>
          </a:xfrm>
          <a:prstGeom prst="rect">
            <a:avLst/>
          </a:prstGeom>
          <a:ln w="12700">
            <a:miter lim="400000"/>
          </a:ln>
          <a:extLst>
            <a:ext uri="{C572A759-6A51-4108-AA02-DFA0A04FC94B}">
              <ma14:wrappingTextBoxFlag xmlns:ma14="http://schemas.microsoft.com/office/mac/drawingml/2011/main" val="1"/>
            </a:ext>
          </a:extLst>
        </p:spPr>
        <p:txBody>
          <a:bodyPr lIns="219450" tIns="219450" rIns="219450" bIns="219450" anchor="ctr">
            <a:normAutofit fontScale="100000" lnSpcReduction="0"/>
          </a:bodyPr>
          <a:lstStyle/>
          <a:p>
            <a:pPr/>
            <a:r>
              <a:t>Title Text</a:t>
            </a:r>
          </a:p>
        </p:txBody>
      </p:sp>
      <p:sp>
        <p:nvSpPr>
          <p:cNvPr id="3" name="Body Level One…"/>
          <p:cNvSpPr txBox="1"/>
          <p:nvPr>
            <p:ph type="body" idx="1"/>
          </p:nvPr>
        </p:nvSpPr>
        <p:spPr>
          <a:xfrm>
            <a:off x="1371600" y="3886200"/>
            <a:ext cx="6400800" cy="1752600"/>
          </a:xfrm>
          <a:prstGeom prst="rect">
            <a:avLst/>
          </a:prstGeom>
          <a:ln w="12700">
            <a:miter lim="400000"/>
          </a:ln>
          <a:extLst>
            <a:ext uri="{C572A759-6A51-4108-AA02-DFA0A04FC94B}">
              <ma14:wrappingTextBoxFlag xmlns:ma14="http://schemas.microsoft.com/office/mac/drawingml/2011/main" val="1"/>
            </a:ext>
          </a:extLst>
        </p:spPr>
        <p:txBody>
          <a:bodyPr lIns="219450" tIns="219450" rIns="219450" bIns="21945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39200664" y="29992637"/>
            <a:ext cx="1398061" cy="1388964"/>
          </a:xfrm>
          <a:prstGeom prst="rect">
            <a:avLst/>
          </a:prstGeom>
          <a:ln w="12700">
            <a:miter lim="400000"/>
          </a:ln>
        </p:spPr>
        <p:txBody>
          <a:bodyPr wrap="none" lIns="219450" tIns="219450" rIns="219450" bIns="219450">
            <a:spAutoFit/>
          </a:bodyPr>
          <a:lstStyle>
            <a:lvl1pPr algn="r">
              <a:defRPr sz="67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1pPr>
      <a:lvl2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2pPr>
      <a:lvl3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3pPr>
      <a:lvl4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4pPr>
      <a:lvl5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5pPr>
      <a:lvl6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6pPr>
      <a:lvl7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7pPr>
      <a:lvl8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8pPr>
      <a:lvl9pPr marL="0" marR="0" indent="0" algn="ctr" defTabSz="914400" rtl="0" latinLnBrk="0">
        <a:lnSpc>
          <a:spcPct val="100000"/>
        </a:lnSpc>
        <a:spcBef>
          <a:spcPts val="0"/>
        </a:spcBef>
        <a:spcAft>
          <a:spcPts val="0"/>
        </a:spcAft>
        <a:buClrTx/>
        <a:buSzTx/>
        <a:buFontTx/>
        <a:buNone/>
        <a:tabLst/>
        <a:defRPr b="0" baseline="0" cap="none" i="0" spc="0" strike="noStrike" sz="21100" u="none">
          <a:ln>
            <a:noFill/>
          </a:ln>
          <a:solidFill>
            <a:srgbClr val="000000"/>
          </a:solidFill>
          <a:uFillTx/>
          <a:latin typeface="+mn-lt"/>
          <a:ea typeface="+mn-ea"/>
          <a:cs typeface="+mn-cs"/>
          <a:sym typeface="Arial"/>
        </a:defRPr>
      </a:lvl9pPr>
    </p:titleStyle>
    <p:bodyStyle>
      <a:lvl1pPr marL="457200" marR="0" indent="-1206500"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1pPr>
      <a:lvl2pPr marL="1075519" marR="0" indent="-1240619"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2pPr>
      <a:lvl3pPr marL="1696775" marR="0" indent="-1284025"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3pPr>
      <a:lvl4pPr marL="2335212" marR="0" indent="-1344612"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4pPr>
      <a:lvl5pPr marL="2792412" marR="0" indent="-1344612"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5pPr>
      <a:lvl6pPr marL="3249612" marR="0" indent="-1344612"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6pPr>
      <a:lvl7pPr marL="3706812" marR="0" indent="-1344612"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7pPr>
      <a:lvl8pPr marL="4164012" marR="0" indent="-1344612"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8pPr>
      <a:lvl9pPr marL="4621212" marR="0" indent="-1344612" algn="l" defTabSz="914400" latinLnBrk="0">
        <a:lnSpc>
          <a:spcPct val="100000"/>
        </a:lnSpc>
        <a:spcBef>
          <a:spcPts val="300"/>
        </a:spcBef>
        <a:spcAft>
          <a:spcPts val="0"/>
        </a:spcAft>
        <a:buClr>
          <a:srgbClr val="000000"/>
        </a:buClr>
        <a:buSzPts val="15400"/>
        <a:buFont typeface="Arial"/>
        <a:buChar char="»"/>
        <a:tabLst/>
        <a:defRPr b="0" baseline="0" cap="none" i="0" spc="0" strike="noStrike" sz="15400" u="none">
          <a:ln>
            <a:noFill/>
          </a:ln>
          <a:solidFill>
            <a:srgbClr val="000000"/>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6700" u="none">
          <a:ln>
            <a:noFill/>
          </a:ln>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hyperlink" Target="http://www.britannica.com/science/bismuth" TargetMode="External"/><Relationship Id="rId4" Type="http://schemas.openxmlformats.org/officeDocument/2006/relationships/hyperlink" Target="http://www.fourmilab.ch/documents/barely_radioactive/" TargetMode="External"/><Relationship Id="rId5" Type="http://schemas.openxmlformats.org/officeDocument/2006/relationships/hyperlink" Target="http://www.nuclear-power.net/bismuth-melting-point-boiling-point/" TargetMode="External"/><Relationship Id="rId6" Type="http://schemas.openxmlformats.org/officeDocument/2006/relationships/hyperlink" Target="http://www.engineeringtoolbox.com/fusion-heat-metals-d_1266.html" TargetMode="External"/><Relationship Id="rId7" Type="http://schemas.openxmlformats.org/officeDocument/2006/relationships/image" Target="../media/image2.png"/><Relationship Id="rId8" Type="http://schemas.openxmlformats.org/officeDocument/2006/relationships/image" Target="../media/image3.png"/><Relationship Id="rId9" Type="http://schemas.openxmlformats.org/officeDocument/2006/relationships/image" Target="../media/image4.png"/><Relationship Id="rId10" Type="http://schemas.openxmlformats.org/officeDocument/2006/relationships/image" Target="../media/image5.png"/><Relationship Id="rId11" Type="http://schemas.openxmlformats.org/officeDocument/2006/relationships/image" Target="../media/image6.png"/><Relationship Id="rId12" Type="http://schemas.openxmlformats.org/officeDocument/2006/relationships/image" Target="../media/image1.tif"/></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 name="Google Shape;21;p3"/>
          <p:cNvSpPr txBox="1"/>
          <p:nvPr/>
        </p:nvSpPr>
        <p:spPr>
          <a:xfrm>
            <a:off x="9811249" y="1293824"/>
            <a:ext cx="32613601" cy="3713239"/>
          </a:xfrm>
          <a:prstGeom prst="rect">
            <a:avLst/>
          </a:prstGeom>
          <a:ln w="12700">
            <a:miter lim="400000"/>
          </a:ln>
          <a:extLst>
            <a:ext uri="{C572A759-6A51-4108-AA02-DFA0A04FC94B}">
              <ma14:wrappingTextBoxFlag xmlns:ma14="http://schemas.microsoft.com/office/mac/drawingml/2011/main" val="1"/>
            </a:ext>
          </a:extLst>
        </p:spPr>
        <p:txBody>
          <a:bodyPr lIns="219400" tIns="219400" rIns="219400" bIns="219400">
            <a:spAutoFit/>
          </a:bodyPr>
          <a:lstStyle/>
          <a:p>
            <a:pPr algn="ctr">
              <a:defRPr b="1" sz="6000"/>
            </a:pPr>
            <a:r>
              <a:t>Thermal Characterization of Semiconductor Bi</a:t>
            </a:r>
            <a:r>
              <a:rPr baseline="-25000"/>
              <a:t>2</a:t>
            </a:r>
            <a:r>
              <a:t>Te</a:t>
            </a:r>
            <a:r>
              <a:rPr baseline="-25000"/>
              <a:t>3</a:t>
            </a:r>
            <a:r>
              <a:t> Alloys using Differential Scanning Calorimetry- preliminary study</a:t>
            </a:r>
            <a:br/>
            <a:r>
              <a:rPr b="0" sz="4800"/>
              <a:t>Luke Connell, </a:t>
            </a:r>
            <a:r>
              <a:rPr b="0" sz="4800">
                <a:solidFill>
                  <a:srgbClr val="222222"/>
                </a:solidFill>
              </a:rPr>
              <a:t>Narayan Pokhrel,</a:t>
            </a:r>
            <a:r>
              <a:rPr b="0" sz="4800"/>
              <a:t> Michael Logan, Craig Voss, Dr. Daniela Buna</a:t>
            </a:r>
            <a:br>
              <a:rPr b="0" sz="4800"/>
            </a:br>
            <a:r>
              <a:rPr b="0" sz="4800"/>
              <a:t>School of Theoretical and Applied Science, Ramapo College of New Jersey, Mahwah, NJ, 07430</a:t>
            </a:r>
          </a:p>
        </p:txBody>
      </p:sp>
      <p:grpSp>
        <p:nvGrpSpPr>
          <p:cNvPr id="35" name="Google Shape;22;p3"/>
          <p:cNvGrpSpPr/>
          <p:nvPr/>
        </p:nvGrpSpPr>
        <p:grpSpPr>
          <a:xfrm>
            <a:off x="1" y="-1"/>
            <a:ext cx="43891208" cy="33554535"/>
            <a:chOff x="0" y="0"/>
            <a:chExt cx="43891207" cy="33554533"/>
          </a:xfrm>
        </p:grpSpPr>
        <p:grpSp>
          <p:nvGrpSpPr>
            <p:cNvPr id="25" name="Google Shape;23;p3"/>
            <p:cNvGrpSpPr/>
            <p:nvPr/>
          </p:nvGrpSpPr>
          <p:grpSpPr>
            <a:xfrm>
              <a:off x="2" y="32003999"/>
              <a:ext cx="43891204" cy="1550535"/>
              <a:chOff x="0" y="0"/>
              <a:chExt cx="43891203" cy="1550533"/>
            </a:xfrm>
          </p:grpSpPr>
          <p:sp>
            <p:nvSpPr>
              <p:cNvPr id="23" name="Rectangle"/>
              <p:cNvSpPr/>
              <p:nvPr/>
            </p:nvSpPr>
            <p:spPr>
              <a:xfrm>
                <a:off x="0" y="0"/>
                <a:ext cx="43891204" cy="914400"/>
              </a:xfrm>
              <a:prstGeom prst="rect">
                <a:avLst/>
              </a:prstGeom>
              <a:solidFill>
                <a:srgbClr val="E1E1E1"/>
              </a:solidFill>
              <a:ln w="12700" cap="flat">
                <a:noFill/>
                <a:miter lim="400000"/>
              </a:ln>
              <a:effectLst/>
            </p:spPr>
            <p:txBody>
              <a:bodyPr wrap="square" lIns="0" tIns="0" rIns="0" bIns="0" numCol="1" anchor="t">
                <a:noAutofit/>
              </a:bodyPr>
              <a:lstStyle/>
              <a:p>
                <a:pPr algn="ctr"/>
              </a:p>
            </p:txBody>
          </p:sp>
          <p:sp>
            <p:nvSpPr>
              <p:cNvPr id="24" name="*"/>
              <p:cNvSpPr txBox="1"/>
              <p:nvPr/>
            </p:nvSpPr>
            <p:spPr>
              <a:xfrm>
                <a:off x="0" y="0"/>
                <a:ext cx="43891204" cy="155053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219400" tIns="219400" rIns="219400" bIns="219400" numCol="1" anchor="t">
                <a:spAutoFit/>
              </a:bodyPr>
              <a:lstStyle>
                <a:lvl1pPr algn="ctr">
                  <a:defRPr baseline="-25000" sz="6700"/>
                </a:lvl1pPr>
              </a:lstStyle>
              <a:p>
                <a:pPr/>
                <a:r>
                  <a:t>*</a:t>
                </a:r>
              </a:p>
            </p:txBody>
          </p:sp>
        </p:grpSp>
        <p:grpSp>
          <p:nvGrpSpPr>
            <p:cNvPr id="28" name="Google Shape;24;p3"/>
            <p:cNvGrpSpPr/>
            <p:nvPr/>
          </p:nvGrpSpPr>
          <p:grpSpPr>
            <a:xfrm>
              <a:off x="4" y="-1"/>
              <a:ext cx="43891204" cy="1550535"/>
              <a:chOff x="2" y="0"/>
              <a:chExt cx="43891203" cy="1550533"/>
            </a:xfrm>
          </p:grpSpPr>
          <p:sp>
            <p:nvSpPr>
              <p:cNvPr id="26" name="Rectangle"/>
              <p:cNvSpPr/>
              <p:nvPr/>
            </p:nvSpPr>
            <p:spPr>
              <a:xfrm>
                <a:off x="2" y="0"/>
                <a:ext cx="43891204" cy="914400"/>
              </a:xfrm>
              <a:prstGeom prst="rect">
                <a:avLst/>
              </a:prstGeom>
              <a:solidFill>
                <a:srgbClr val="E1E1E1"/>
              </a:solidFill>
              <a:ln w="12700" cap="flat">
                <a:noFill/>
                <a:miter lim="400000"/>
              </a:ln>
              <a:effectLst/>
            </p:spPr>
            <p:txBody>
              <a:bodyPr wrap="square" lIns="0" tIns="0" rIns="0" bIns="0" numCol="1" anchor="t">
                <a:noAutofit/>
              </a:bodyPr>
              <a:lstStyle/>
              <a:p>
                <a:pPr algn="ctr"/>
              </a:p>
            </p:txBody>
          </p:sp>
          <p:sp>
            <p:nvSpPr>
              <p:cNvPr id="27" name="*"/>
              <p:cNvSpPr txBox="1"/>
              <p:nvPr/>
            </p:nvSpPr>
            <p:spPr>
              <a:xfrm>
                <a:off x="2" y="0"/>
                <a:ext cx="43891204" cy="155053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219400" tIns="219400" rIns="219400" bIns="219400" numCol="1" anchor="t">
                <a:spAutoFit/>
              </a:bodyPr>
              <a:lstStyle>
                <a:lvl1pPr algn="ctr">
                  <a:defRPr baseline="-25000" sz="6700"/>
                </a:lvl1pPr>
              </a:lstStyle>
              <a:p>
                <a:pPr/>
                <a:r>
                  <a:t>*</a:t>
                </a:r>
              </a:p>
            </p:txBody>
          </p:sp>
        </p:grpSp>
        <p:grpSp>
          <p:nvGrpSpPr>
            <p:cNvPr id="31" name="Google Shape;25;p3"/>
            <p:cNvGrpSpPr/>
            <p:nvPr/>
          </p:nvGrpSpPr>
          <p:grpSpPr>
            <a:xfrm>
              <a:off x="0" y="-1"/>
              <a:ext cx="914401" cy="32918401"/>
              <a:chOff x="0" y="0"/>
              <a:chExt cx="914400" cy="32918400"/>
            </a:xfrm>
          </p:grpSpPr>
          <p:sp>
            <p:nvSpPr>
              <p:cNvPr id="29" name="Rectangle"/>
              <p:cNvSpPr/>
              <p:nvPr/>
            </p:nvSpPr>
            <p:spPr>
              <a:xfrm>
                <a:off x="0" y="0"/>
                <a:ext cx="914401" cy="32918400"/>
              </a:xfrm>
              <a:prstGeom prst="rect">
                <a:avLst/>
              </a:prstGeom>
              <a:solidFill>
                <a:srgbClr val="E1E1E1"/>
              </a:solidFill>
              <a:ln w="12700" cap="flat">
                <a:noFill/>
                <a:miter lim="400000"/>
              </a:ln>
              <a:effectLst/>
            </p:spPr>
            <p:txBody>
              <a:bodyPr wrap="square" lIns="0" tIns="0" rIns="0" bIns="0" numCol="1" anchor="t">
                <a:noAutofit/>
              </a:bodyPr>
              <a:lstStyle/>
              <a:p>
                <a:pPr algn="ctr"/>
              </a:p>
            </p:txBody>
          </p:sp>
          <p:sp>
            <p:nvSpPr>
              <p:cNvPr id="30" name="*"/>
              <p:cNvSpPr txBox="1"/>
              <p:nvPr/>
            </p:nvSpPr>
            <p:spPr>
              <a:xfrm>
                <a:off x="0" y="0"/>
                <a:ext cx="914401" cy="155053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219400" tIns="219400" rIns="219400" bIns="219400" numCol="1" anchor="t">
                <a:spAutoFit/>
              </a:bodyPr>
              <a:lstStyle>
                <a:lvl1pPr algn="ctr">
                  <a:defRPr baseline="-25000" sz="6700"/>
                </a:lvl1pPr>
              </a:lstStyle>
              <a:p>
                <a:pPr/>
                <a:r>
                  <a:t>*</a:t>
                </a:r>
              </a:p>
            </p:txBody>
          </p:sp>
        </p:grpSp>
        <p:grpSp>
          <p:nvGrpSpPr>
            <p:cNvPr id="34" name="Google Shape;26;p3"/>
            <p:cNvGrpSpPr/>
            <p:nvPr/>
          </p:nvGrpSpPr>
          <p:grpSpPr>
            <a:xfrm>
              <a:off x="42976805" y="-1"/>
              <a:ext cx="914401" cy="32918401"/>
              <a:chOff x="0" y="0"/>
              <a:chExt cx="914400" cy="32918400"/>
            </a:xfrm>
          </p:grpSpPr>
          <p:sp>
            <p:nvSpPr>
              <p:cNvPr id="32" name="Rectangle"/>
              <p:cNvSpPr/>
              <p:nvPr/>
            </p:nvSpPr>
            <p:spPr>
              <a:xfrm>
                <a:off x="0" y="0"/>
                <a:ext cx="914400" cy="32918400"/>
              </a:xfrm>
              <a:prstGeom prst="rect">
                <a:avLst/>
              </a:prstGeom>
              <a:solidFill>
                <a:srgbClr val="E1E1E1"/>
              </a:solidFill>
              <a:ln w="12700" cap="flat">
                <a:noFill/>
                <a:miter lim="400000"/>
              </a:ln>
              <a:effectLst/>
            </p:spPr>
            <p:txBody>
              <a:bodyPr wrap="square" lIns="0" tIns="0" rIns="0" bIns="0" numCol="1" anchor="t">
                <a:noAutofit/>
              </a:bodyPr>
              <a:lstStyle/>
              <a:p>
                <a:pPr algn="ctr"/>
              </a:p>
            </p:txBody>
          </p:sp>
          <p:sp>
            <p:nvSpPr>
              <p:cNvPr id="33" name="*"/>
              <p:cNvSpPr txBox="1"/>
              <p:nvPr/>
            </p:nvSpPr>
            <p:spPr>
              <a:xfrm>
                <a:off x="0" y="0"/>
                <a:ext cx="914400" cy="155053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219400" tIns="219400" rIns="219400" bIns="219400" numCol="1" anchor="t">
                <a:spAutoFit/>
              </a:bodyPr>
              <a:lstStyle>
                <a:lvl1pPr algn="ctr">
                  <a:defRPr baseline="-25000" sz="6700"/>
                </a:lvl1pPr>
              </a:lstStyle>
              <a:p>
                <a:pPr/>
                <a:r>
                  <a:t>*</a:t>
                </a:r>
              </a:p>
            </p:txBody>
          </p:sp>
        </p:grpSp>
      </p:grpSp>
      <p:grpSp>
        <p:nvGrpSpPr>
          <p:cNvPr id="38" name="Google Shape;27;p3"/>
          <p:cNvGrpSpPr/>
          <p:nvPr/>
        </p:nvGrpSpPr>
        <p:grpSpPr>
          <a:xfrm>
            <a:off x="932099" y="14888774"/>
            <a:ext cx="12706203" cy="8778312"/>
            <a:chOff x="0" y="0"/>
            <a:chExt cx="12706201" cy="8778310"/>
          </a:xfrm>
        </p:grpSpPr>
        <p:sp>
          <p:nvSpPr>
            <p:cNvPr id="36" name="Rectangle"/>
            <p:cNvSpPr/>
            <p:nvPr/>
          </p:nvSpPr>
          <p:spPr>
            <a:xfrm>
              <a:off x="0" y="0"/>
              <a:ext cx="12706202" cy="8402701"/>
            </a:xfrm>
            <a:prstGeom prst="rect">
              <a:avLst/>
            </a:prstGeom>
            <a:noFill/>
            <a:ln w="9525" cap="flat">
              <a:solidFill>
                <a:srgbClr val="6C0600"/>
              </a:solidFill>
              <a:prstDash val="solid"/>
              <a:miter lim="800000"/>
            </a:ln>
            <a:effectLst/>
          </p:spPr>
          <p:txBody>
            <a:bodyPr wrap="square" lIns="0" tIns="0" rIns="0" bIns="0" numCol="1" anchor="t">
              <a:noAutofit/>
            </a:bodyPr>
            <a:lstStyle/>
            <a:p>
              <a:pPr>
                <a:defRPr sz="4000"/>
              </a:pPr>
            </a:p>
          </p:txBody>
        </p:sp>
        <p:sp>
          <p:nvSpPr>
            <p:cNvPr id="37" name="Background: In a nutshell, a thermoelectric material generates a current when subject to a temperature gradient (Seebeck effect) and a temperature gradient when a voltage gradient is applied (Peltier effect), according to the equation ∆V = - S∆T where ∆V is the Voltage induced or applied and ∆T is the temperature difference applied or induced.…"/>
            <p:cNvSpPr txBox="1"/>
            <p:nvPr/>
          </p:nvSpPr>
          <p:spPr>
            <a:xfrm>
              <a:off x="0" y="0"/>
              <a:ext cx="12706202" cy="877831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38900" tIns="438900" rIns="438900" bIns="438900" numCol="1" anchor="t">
              <a:spAutoFit/>
            </a:bodyPr>
            <a:lstStyle/>
            <a:p>
              <a:pPr>
                <a:defRPr sz="4000"/>
              </a:pPr>
              <a:r>
                <a:t>Background: </a:t>
              </a:r>
              <a:r>
                <a:rPr sz="3000">
                  <a:latin typeface="Times New Roman"/>
                  <a:ea typeface="Times New Roman"/>
                  <a:cs typeface="Times New Roman"/>
                  <a:sym typeface="Times New Roman"/>
                </a:rPr>
                <a:t>In a nutshell, a thermoelectric material generates a current when subject to a temperature gradient (Seebeck effect) and a temperature gradient when a voltage gradient is applied (Peltier effect), according to the equation ∆V = - S∆T where ∆V is the Voltage induced or applied and ∆T is the temperature difference applied or induced. </a:t>
              </a:r>
              <a:endParaRPr sz="3000">
                <a:latin typeface="Times New Roman"/>
                <a:ea typeface="Times New Roman"/>
                <a:cs typeface="Times New Roman"/>
                <a:sym typeface="Times New Roman"/>
              </a:endParaRPr>
            </a:p>
            <a:p>
              <a:pPr>
                <a:defRPr sz="3000">
                  <a:latin typeface="Times New Roman"/>
                  <a:ea typeface="Times New Roman"/>
                  <a:cs typeface="Times New Roman"/>
                  <a:sym typeface="Times New Roman"/>
                </a:defRPr>
              </a:pPr>
              <a:r>
                <a:t>The efficiency of a TE material is defined by the figure of merit quantity, zT, defined as: </a:t>
              </a:r>
            </a:p>
            <a:p>
              <a:pPr/>
              <a:endParaRPr sz="3000"/>
            </a:p>
            <a:p>
              <a:pPr/>
              <a:endParaRPr sz="3000"/>
            </a:p>
            <a:p>
              <a:pPr>
                <a:lnSpc>
                  <a:spcPct val="115000"/>
                </a:lnSpc>
                <a:defRPr sz="3000">
                  <a:latin typeface="Times New Roman"/>
                  <a:ea typeface="Times New Roman"/>
                  <a:cs typeface="Times New Roman"/>
                  <a:sym typeface="Times New Roman"/>
                </a:defRPr>
              </a:pPr>
              <a:r>
                <a:t>where σ is the electrical conductivity, S is the Seebeck coefficient, k is the thermal conductivity and T is the absolute temperature. Therefore a low k and a high σ are highly desirable. In addition the thermoelectric has to be mechanically and thermally stable over a high range of temperatures. Therefore, thermal characterization of thermoelectrics is a valuable tool in investigating their properties.</a:t>
              </a:r>
            </a:p>
            <a:p>
              <a:pPr>
                <a:lnSpc>
                  <a:spcPct val="115000"/>
                </a:lnSpc>
              </a:pPr>
              <a:endParaRPr sz="3000">
                <a:latin typeface="Times New Roman"/>
                <a:ea typeface="Times New Roman"/>
                <a:cs typeface="Times New Roman"/>
                <a:sym typeface="Times New Roman"/>
              </a:endParaRPr>
            </a:p>
          </p:txBody>
        </p:sp>
      </p:grpSp>
      <p:grpSp>
        <p:nvGrpSpPr>
          <p:cNvPr id="41" name="Google Shape;28;p3"/>
          <p:cNvGrpSpPr/>
          <p:nvPr/>
        </p:nvGrpSpPr>
        <p:grpSpPr>
          <a:xfrm>
            <a:off x="14517749" y="4927599"/>
            <a:ext cx="15061339" cy="15474725"/>
            <a:chOff x="0" y="0"/>
            <a:chExt cx="15061338" cy="15474723"/>
          </a:xfrm>
        </p:grpSpPr>
        <p:sp>
          <p:nvSpPr>
            <p:cNvPr id="39" name="Rectangle"/>
            <p:cNvSpPr/>
            <p:nvPr/>
          </p:nvSpPr>
          <p:spPr>
            <a:xfrm>
              <a:off x="0" y="-1"/>
              <a:ext cx="15061339" cy="15474725"/>
            </a:xfrm>
            <a:prstGeom prst="rect">
              <a:avLst/>
            </a:prstGeom>
            <a:noFill/>
            <a:ln w="9525" cap="flat">
              <a:solidFill>
                <a:srgbClr val="6C0600"/>
              </a:solidFill>
              <a:prstDash val="solid"/>
              <a:miter lim="800000"/>
            </a:ln>
            <a:effectLst/>
          </p:spPr>
          <p:txBody>
            <a:bodyPr wrap="square" lIns="0" tIns="0" rIns="0" bIns="0" numCol="1" anchor="t">
              <a:noAutofit/>
            </a:bodyPr>
            <a:lstStyle/>
            <a:p>
              <a:pPr>
                <a:defRPr sz="4000"/>
              </a:pPr>
            </a:p>
          </p:txBody>
        </p:sp>
        <p:sp>
          <p:nvSpPr>
            <p:cNvPr id="40" name="The goal of this preliminary work was to:…"/>
            <p:cNvSpPr txBox="1"/>
            <p:nvPr/>
          </p:nvSpPr>
          <p:spPr>
            <a:xfrm>
              <a:off x="0" y="-1"/>
              <a:ext cx="15061339" cy="1035824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38900" tIns="438900" rIns="438900" bIns="438900" numCol="1" anchor="t">
              <a:noAutofit/>
            </a:bodyPr>
            <a:lstStyle/>
            <a:p>
              <a:pPr>
                <a:defRPr sz="3000">
                  <a:latin typeface="Times New Roman"/>
                  <a:ea typeface="Times New Roman"/>
                  <a:cs typeface="Times New Roman"/>
                  <a:sym typeface="Times New Roman"/>
                </a:defRPr>
              </a:pPr>
              <a:r>
                <a:t>The goal of this preliminary work was to:</a:t>
              </a:r>
            </a:p>
            <a:p>
              <a:pPr marL="457199" indent="-457199">
                <a:buClr>
                  <a:srgbClr val="000000"/>
                </a:buClr>
                <a:buSzPts val="3000"/>
                <a:buAutoNum type="arabicPeriod" startAt="1"/>
                <a:defRPr sz="3000">
                  <a:latin typeface="Times New Roman"/>
                  <a:ea typeface="Times New Roman"/>
                  <a:cs typeface="Times New Roman"/>
                  <a:sym typeface="Times New Roman"/>
                </a:defRPr>
              </a:pPr>
              <a:r>
                <a:t>record the onset and melting point of each component</a:t>
              </a:r>
            </a:p>
            <a:p>
              <a:pPr marL="457199" indent="-457199">
                <a:buClr>
                  <a:srgbClr val="000000"/>
                </a:buClr>
                <a:buSzPts val="3000"/>
                <a:buAutoNum type="arabicPeriod" startAt="1"/>
                <a:defRPr sz="3000">
                  <a:latin typeface="Times New Roman"/>
                  <a:ea typeface="Times New Roman"/>
                  <a:cs typeface="Times New Roman"/>
                  <a:sym typeface="Times New Roman"/>
                </a:defRPr>
              </a:pPr>
              <a:r>
                <a:t>calculate the latent heat of each component</a:t>
              </a:r>
            </a:p>
            <a:p>
              <a:pPr marL="457199" indent="-457199">
                <a:buClr>
                  <a:srgbClr val="000000"/>
                </a:buClr>
                <a:buSzPts val="3000"/>
                <a:buAutoNum type="arabicPeriod" startAt="1"/>
                <a:defRPr sz="3000">
                  <a:latin typeface="Times New Roman"/>
                  <a:ea typeface="Times New Roman"/>
                  <a:cs typeface="Times New Roman"/>
                  <a:sym typeface="Times New Roman"/>
                </a:defRPr>
              </a:pPr>
              <a:r>
                <a:t>compare the cooling cycles, fast versus slow, for each material and identify the phase change temperature</a:t>
              </a:r>
            </a:p>
            <a:p>
              <a:pPr marL="457199" indent="-457199">
                <a:buClr>
                  <a:srgbClr val="000000"/>
                </a:buClr>
                <a:buSzPts val="3000"/>
                <a:buAutoNum type="arabicPeriod" startAt="1"/>
                <a:defRPr sz="3000">
                  <a:latin typeface="Times New Roman"/>
                  <a:ea typeface="Times New Roman"/>
                  <a:cs typeface="Times New Roman"/>
                  <a:sym typeface="Times New Roman"/>
                </a:defRPr>
              </a:pPr>
              <a:r>
                <a:t>identify, if any, additional re-crystallization processes, etc</a:t>
              </a:r>
            </a:p>
            <a:p>
              <a:pPr marL="457199" indent="-457199">
                <a:buClr>
                  <a:srgbClr val="000000"/>
                </a:buClr>
                <a:buSzPts val="3000"/>
                <a:buAutoNum type="arabicPeriod" startAt="1"/>
                <a:defRPr sz="3000">
                  <a:latin typeface="Times New Roman"/>
                  <a:ea typeface="Times New Roman"/>
                  <a:cs typeface="Times New Roman"/>
                  <a:sym typeface="Times New Roman"/>
                </a:defRPr>
              </a:pPr>
              <a:r>
                <a:t>Identify areas of further research and fabrication</a:t>
              </a:r>
              <a:endParaRPr b="1" sz="3600"/>
            </a:p>
            <a:p>
              <a:pPr/>
              <a:r>
                <a:rPr sz="3600">
                  <a:latin typeface="Times New Roman"/>
                  <a:ea typeface="Times New Roman"/>
                  <a:cs typeface="Times New Roman"/>
                  <a:sym typeface="Times New Roman"/>
                </a:rPr>
                <a:t>All measurements were performed with a</a:t>
              </a:r>
              <a:r>
                <a:rPr b="1" sz="3600">
                  <a:latin typeface="Times New Roman"/>
                  <a:ea typeface="Times New Roman"/>
                  <a:cs typeface="Times New Roman"/>
                  <a:sym typeface="Times New Roman"/>
                </a:rPr>
                <a:t> </a:t>
              </a:r>
              <a:r>
                <a:rPr sz="3000">
                  <a:latin typeface="Times New Roman"/>
                  <a:ea typeface="Times New Roman"/>
                  <a:cs typeface="Times New Roman"/>
                  <a:sym typeface="Times New Roman"/>
                </a:rPr>
                <a:t>Elmer-Perkin DSC7 that stayed in storage for well over 20 years at RCNJ. Faculty and students spent most of the Fall semester cleaning, recalibrating and testing the unit and the software. While further adjustments will be pursued, the data presented below is within 15% of the standard values. </a:t>
              </a:r>
              <a:endParaRPr sz="3000">
                <a:latin typeface="Times New Roman"/>
                <a:ea typeface="Times New Roman"/>
                <a:cs typeface="Times New Roman"/>
                <a:sym typeface="Times New Roman"/>
              </a:endParaRPr>
            </a:p>
            <a:p>
              <a:pPr>
                <a:defRPr b="1" sz="4000">
                  <a:latin typeface="Times New Roman"/>
                  <a:ea typeface="Times New Roman"/>
                  <a:cs typeface="Times New Roman"/>
                  <a:sym typeface="Times New Roman"/>
                </a:defRPr>
              </a:pPr>
              <a:r>
                <a:t>DSC Measurements:</a:t>
              </a:r>
            </a:p>
            <a:p>
              <a:pPr>
                <a:defRPr b="1" sz="3000">
                  <a:latin typeface="Times New Roman"/>
                  <a:ea typeface="Times New Roman"/>
                  <a:cs typeface="Times New Roman"/>
                  <a:sym typeface="Times New Roman"/>
                </a:defRPr>
              </a:pPr>
              <a:r>
                <a:t>Bismuth </a:t>
              </a:r>
              <a:r>
                <a:rPr b="0"/>
                <a:t>is a rare metal found in the Earth’s crust found in veins associated with lead, zinc, tin, and silver ores in Bolivia, Canada, England, and Germany. It’s naturally found in compounds mainly oxide (bismite Bi2O3), the sulfide (bismuthinite Bi2S3), and two carbonates (bismutite, (BiO)2CO3, and bismutosphaerite. Naturally occuring bismuth is composed entirely of the isotope bismuth-209 whose atoms contain 83 protons and 126 neutrons. Atomic number - 83; atomic mass - 208.9804 amu; melting point - 271℃; vaporization point - 1560℃; heat of vaporization - 104.8 kj/mol; latent heat of fusion - </a:t>
              </a:r>
              <a:r>
                <a:rPr b="0">
                  <a:solidFill>
                    <a:srgbClr val="222222"/>
                  </a:solidFill>
                </a:rPr>
                <a:t>11.3 kJ/mol. The thermal profile of Bi is shown below and the measured values for the melting point and latent heat of fusion are in good agreement with the literature.</a:t>
              </a:r>
            </a:p>
          </p:txBody>
        </p:sp>
      </p:grpSp>
      <p:grpSp>
        <p:nvGrpSpPr>
          <p:cNvPr id="44" name="Google Shape;30;p3"/>
          <p:cNvGrpSpPr/>
          <p:nvPr/>
        </p:nvGrpSpPr>
        <p:grpSpPr>
          <a:xfrm>
            <a:off x="14518273" y="20767833"/>
            <a:ext cx="15060291" cy="11439242"/>
            <a:chOff x="0" y="0"/>
            <a:chExt cx="15060290" cy="11439240"/>
          </a:xfrm>
        </p:grpSpPr>
        <p:sp>
          <p:nvSpPr>
            <p:cNvPr id="42" name="Rectangle"/>
            <p:cNvSpPr/>
            <p:nvPr/>
          </p:nvSpPr>
          <p:spPr>
            <a:xfrm>
              <a:off x="0" y="-1"/>
              <a:ext cx="15060291" cy="11439242"/>
            </a:xfrm>
            <a:prstGeom prst="rect">
              <a:avLst/>
            </a:prstGeom>
            <a:noFill/>
            <a:ln w="9525" cap="flat">
              <a:solidFill>
                <a:srgbClr val="6C0600"/>
              </a:solidFill>
              <a:prstDash val="solid"/>
              <a:miter lim="800000"/>
            </a:ln>
            <a:effectLst/>
          </p:spPr>
          <p:txBody>
            <a:bodyPr wrap="square" lIns="0" tIns="0" rIns="0" bIns="0" numCol="1" anchor="t">
              <a:noAutofit/>
            </a:bodyPr>
            <a:lstStyle/>
            <a:p>
              <a:pPr>
                <a:defRPr b="1" sz="4000"/>
              </a:pPr>
            </a:p>
          </p:txBody>
        </p:sp>
        <p:sp>
          <p:nvSpPr>
            <p:cNvPr id="43" name="Tellurium is an odorless, dark-gray to brown, amorphous powder or grayish-white, brittle solid, mostly obtained as a byproduct of mining and refining copper in U.S., Canada, Peru, and Japan. Tellurium is very popular semiconductor used in electronics (phones, computers, and cameras) and electronic components like motherboards. Atomic Number- 52; Atomic Mass- 127.6g/mol; Melting Point- 449.51°C; Heat of Vaporization- 46.0kJ/g; Boiling point- 988°C; Specific Heat- .2 J/gK;   latent heat of fusion - 17.8kJ/mol. The thermal profile of Bi is shown below and the measured values for the melting point and latent heat of fusion are in good agreement with the literature."/>
            <p:cNvSpPr txBox="1"/>
            <p:nvPr/>
          </p:nvSpPr>
          <p:spPr>
            <a:xfrm>
              <a:off x="0" y="-1"/>
              <a:ext cx="15060291" cy="659801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38900" tIns="438900" rIns="438900" bIns="438900" numCol="1" anchor="t">
              <a:noAutofit/>
            </a:bodyPr>
            <a:lstStyle/>
            <a:p>
              <a:pPr>
                <a:defRPr b="1" sz="3000">
                  <a:latin typeface="Times New Roman"/>
                  <a:ea typeface="Times New Roman"/>
                  <a:cs typeface="Times New Roman"/>
                  <a:sym typeface="Times New Roman"/>
                </a:defRPr>
              </a:pPr>
              <a:r>
                <a:t>Tellurium</a:t>
              </a:r>
              <a:r>
                <a:rPr b="0"/>
                <a:t> is an odorless, dark-gray to brown, amorphous powder or grayish-white, brittle solid, mostly obtained as a byproduct of mining and refining copper in U.S., Canada, Peru, and Japan. Tellurium is very popular semiconductor used in electronics (phones, computers, and cameras) and electronic components like motherboards. Atomic Number- 52; Atomic Mass- 127.6g/mol; Melting Point- 449.51</a:t>
              </a:r>
              <a:r>
                <a:rPr b="0">
                  <a:solidFill>
                    <a:srgbClr val="212121"/>
                  </a:solidFill>
                </a:rPr>
                <a:t>°C; Heat of Vaporization- 46.0kJ/g; Boiling point- 988°C; Specific Heat- .2 J/gK; </a:t>
              </a:r>
              <a:r>
                <a:rPr b="0"/>
                <a:t>  latent heat of fusion - 17.8</a:t>
              </a:r>
              <a:r>
                <a:rPr b="0">
                  <a:solidFill>
                    <a:srgbClr val="222222"/>
                  </a:solidFill>
                </a:rPr>
                <a:t>kJ/mol. The thermal profile of Bi is shown below and the measured values for the melting point and latent heat of fusion are in good agreement with the literature.</a:t>
              </a:r>
            </a:p>
            <a:p>
              <a:pPr/>
              <a:endParaRPr sz="4000"/>
            </a:p>
            <a:p>
              <a:pPr/>
              <a:endParaRPr sz="3000">
                <a:solidFill>
                  <a:srgbClr val="222222"/>
                </a:solidFill>
                <a:latin typeface="Times New Roman"/>
                <a:ea typeface="Times New Roman"/>
                <a:cs typeface="Times New Roman"/>
                <a:sym typeface="Times New Roman"/>
              </a:endParaRPr>
            </a:p>
            <a:p>
              <a:pPr/>
              <a:endParaRPr sz="4000">
                <a:latin typeface="Times New Roman"/>
                <a:ea typeface="Times New Roman"/>
                <a:cs typeface="Times New Roman"/>
                <a:sym typeface="Times New Roman"/>
              </a:endParaRPr>
            </a:p>
          </p:txBody>
        </p:sp>
      </p:grpSp>
      <p:pic>
        <p:nvPicPr>
          <p:cNvPr id="45" name="Google Shape;31;p3" descr="Google Shape;31;p3"/>
          <p:cNvPicPr>
            <a:picLocks noChangeAspect="1"/>
          </p:cNvPicPr>
          <p:nvPr/>
        </p:nvPicPr>
        <p:blipFill>
          <a:blip r:embed="rId2">
            <a:extLst/>
          </a:blip>
          <a:stretch>
            <a:fillRect/>
          </a:stretch>
        </p:blipFill>
        <p:spPr>
          <a:xfrm>
            <a:off x="1447800" y="1600200"/>
            <a:ext cx="7421562" cy="2570162"/>
          </a:xfrm>
          <a:prstGeom prst="rect">
            <a:avLst/>
          </a:prstGeom>
          <a:ln w="12700">
            <a:miter lim="400000"/>
          </a:ln>
        </p:spPr>
      </p:pic>
      <p:grpSp>
        <p:nvGrpSpPr>
          <p:cNvPr id="48" name="Google Shape;32;p3"/>
          <p:cNvGrpSpPr/>
          <p:nvPr/>
        </p:nvGrpSpPr>
        <p:grpSpPr>
          <a:xfrm>
            <a:off x="30251399" y="21784015"/>
            <a:ext cx="12706203" cy="10215302"/>
            <a:chOff x="0" y="0"/>
            <a:chExt cx="12706201" cy="10215300"/>
          </a:xfrm>
        </p:grpSpPr>
        <p:sp>
          <p:nvSpPr>
            <p:cNvPr id="46" name="Rectangle"/>
            <p:cNvSpPr/>
            <p:nvPr/>
          </p:nvSpPr>
          <p:spPr>
            <a:xfrm>
              <a:off x="-1" y="-1"/>
              <a:ext cx="12706203" cy="10215302"/>
            </a:xfrm>
            <a:prstGeom prst="rect">
              <a:avLst/>
            </a:prstGeom>
            <a:noFill/>
            <a:ln w="9525" cap="flat">
              <a:solidFill>
                <a:srgbClr val="6C0600"/>
              </a:solidFill>
              <a:prstDash val="solid"/>
              <a:miter lim="800000"/>
            </a:ln>
            <a:effectLst/>
          </p:spPr>
          <p:txBody>
            <a:bodyPr wrap="square" lIns="0" tIns="0" rIns="0" bIns="0" numCol="1" anchor="t">
              <a:noAutofit/>
            </a:bodyPr>
            <a:lstStyle/>
            <a:p>
              <a:pPr>
                <a:defRPr b="1" sz="3000">
                  <a:latin typeface="Times New Roman"/>
                  <a:ea typeface="Times New Roman"/>
                  <a:cs typeface="Times New Roman"/>
                  <a:sym typeface="Times New Roman"/>
                </a:defRPr>
              </a:pPr>
            </a:p>
          </p:txBody>
        </p:sp>
        <p:sp>
          <p:nvSpPr>
            <p:cNvPr id="47" name="Conclusions: While further refinement and measurements of the acquired data was stopped short by the College closing, a few observations can be made. The cold and hot alloys show a very close melting point with the hot alloy value slightly higher. Since the cold alloy does not show individual melting for Bi and Te it is clear that the process of  mechanical grinding with a High Speed Ball Mill lead to a stable alloy. A small peak of re-crystallization is seen in the heating spectrum of the cold alloy as well as small individual melting for Bi and Te close to their elemental temperatures of 2650C and 4350C indicating that not all Bi and Te is bonded. The behavior at fast versus slow cooling rate indicates that both alloys fuse at temperatures very close to their melting temperature values. However, in the fast cooling rate, we see two individual phases solidify at two distinct temperatures near the 5350C melting temperature of the hot allow. This measurement will be repeated once we get access to the laboratory and investigated further. Additionally, the cold allow shows a small re-crystallization peak at 3700C not present in the hot alloy heating cycle.…"/>
            <p:cNvSpPr txBox="1"/>
            <p:nvPr/>
          </p:nvSpPr>
          <p:spPr>
            <a:xfrm>
              <a:off x="-1" y="-1"/>
              <a:ext cx="12706203" cy="922858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38900" tIns="438900" rIns="438900" bIns="438900" numCol="1" anchor="t">
              <a:spAutoFit/>
            </a:bodyPr>
            <a:lstStyle/>
            <a:p>
              <a:pPr>
                <a:defRPr b="1" sz="3000">
                  <a:latin typeface="Times New Roman"/>
                  <a:ea typeface="Times New Roman"/>
                  <a:cs typeface="Times New Roman"/>
                  <a:sym typeface="Times New Roman"/>
                </a:defRPr>
              </a:pPr>
              <a:r>
                <a:t>Conclusions: </a:t>
              </a:r>
              <a:r>
                <a:rPr b="0"/>
                <a:t>While further refinement and measurements of the acquired data was stopped short by the College closing, a few observations can be made. The cold and hot alloys show a very close melting point with the hot alloy value slightly higher. Since the cold alloy does not show individual melting for Bi and Te it is clear that the process of  mechanical grinding with a High Speed Ball Mill lead to a stable alloy. A small peak of re-crystallization is seen in the heating spectrum of the cold alloy as well as small individual melting for Bi and Te close to their elemental temperatures of 265</a:t>
              </a:r>
              <a:r>
                <a:rPr b="0" baseline="30000"/>
                <a:t>0</a:t>
              </a:r>
              <a:r>
                <a:rPr b="0"/>
                <a:t>C and 435</a:t>
              </a:r>
              <a:r>
                <a:rPr b="0" baseline="30000"/>
                <a:t>0</a:t>
              </a:r>
              <a:r>
                <a:rPr b="0"/>
                <a:t>C indicating that not all Bi and Te is bonded. The behavior at fast versus slow cooling rate indicates that both alloys fuse at temperatures very close to their melting temperature values. However, in the fast cooling rate, we see two individual phases solidify at two distinct temperatures near the 535</a:t>
              </a:r>
              <a:r>
                <a:rPr b="0" baseline="30000"/>
                <a:t>0</a:t>
              </a:r>
              <a:r>
                <a:rPr b="0"/>
                <a:t>C melting temperature of the hot allow. This measurement will be repeated once we get access to the laboratory and investigated further. Additionally, the cold allow shows a small re-crystallization peak at 370</a:t>
              </a:r>
              <a:r>
                <a:rPr b="0" baseline="30000"/>
                <a:t>0</a:t>
              </a:r>
              <a:r>
                <a:rPr b="0"/>
                <a:t>C not present in the hot alloy heating cycle. </a:t>
              </a:r>
            </a:p>
            <a:p>
              <a:pPr>
                <a:defRPr b="1" sz="3000">
                  <a:latin typeface="Times New Roman"/>
                  <a:ea typeface="Times New Roman"/>
                  <a:cs typeface="Times New Roman"/>
                  <a:sym typeface="Times New Roman"/>
                </a:defRPr>
              </a:pPr>
              <a:r>
                <a:t>References</a:t>
              </a:r>
            </a:p>
            <a:p>
              <a:pPr defTabSz="457200">
                <a:lnSpc>
                  <a:spcPts val="3200"/>
                </a:lnSpc>
                <a:defRPr>
                  <a:latin typeface="Times New Roman"/>
                  <a:ea typeface="Times New Roman"/>
                  <a:cs typeface="Times New Roman"/>
                  <a:sym typeface="Times New Roman"/>
                </a:defRPr>
              </a:pPr>
              <a:r>
                <a:t>Sanderson, R. Thomas. “Bismuth.” </a:t>
              </a:r>
              <a:r>
                <a:rPr i="1"/>
                <a:t>Encyclopædia Britannica</a:t>
              </a:r>
              <a:r>
                <a:t>, Encyclopædia Britannica, Inc., 12 Dec. 2019, </a:t>
              </a:r>
              <a:r>
                <a:rPr u="sng">
                  <a:solidFill>
                    <a:srgbClr val="1155CC"/>
                  </a:solidFill>
                  <a:hlinkClick r:id="rId3" invalidUrl="" action="" tgtFrame="" tooltip="" history="1" highlightClick="0" endSnd="0"/>
                </a:rPr>
                <a:t>www.britannica.com/science/bismuth</a:t>
              </a:r>
              <a:r>
                <a:t>.</a:t>
              </a:r>
              <a:endParaRPr>
                <a:solidFill>
                  <a:srgbClr val="222222"/>
                </a:solidFill>
                <a:latin typeface="+mn-lt"/>
                <a:ea typeface="+mn-ea"/>
                <a:cs typeface="+mn-cs"/>
                <a:sym typeface="Arial"/>
              </a:endParaRPr>
            </a:p>
            <a:p>
              <a:pPr defTabSz="457200">
                <a:lnSpc>
                  <a:spcPts val="3200"/>
                </a:lnSpc>
                <a:defRPr>
                  <a:latin typeface="Times New Roman"/>
                  <a:ea typeface="Times New Roman"/>
                  <a:cs typeface="Times New Roman"/>
                  <a:sym typeface="Times New Roman"/>
                </a:defRPr>
              </a:pPr>
              <a:r>
                <a:t>Walker, John. “Barely Radioactive Elements.” </a:t>
              </a:r>
              <a:r>
                <a:rPr i="1"/>
                <a:t>Fourmilab</a:t>
              </a:r>
              <a:r>
                <a:t>, </a:t>
              </a:r>
              <a:r>
                <a:rPr u="sng">
                  <a:solidFill>
                    <a:srgbClr val="1155CC"/>
                  </a:solidFill>
                  <a:hlinkClick r:id="rId4" invalidUrl="" action="" tgtFrame="" tooltip="" history="1" highlightClick="0" endSnd="0"/>
                </a:rPr>
                <a:t>www.fourmilab.ch/documents/barely_radioactive/</a:t>
              </a:r>
              <a:r>
                <a:t>.</a:t>
              </a:r>
              <a:endParaRPr>
                <a:solidFill>
                  <a:srgbClr val="222222"/>
                </a:solidFill>
                <a:latin typeface="+mn-lt"/>
                <a:ea typeface="+mn-ea"/>
                <a:cs typeface="+mn-cs"/>
                <a:sym typeface="Arial"/>
              </a:endParaRPr>
            </a:p>
            <a:p>
              <a:pPr defTabSz="457200">
                <a:lnSpc>
                  <a:spcPts val="3200"/>
                </a:lnSpc>
                <a:defRPr>
                  <a:latin typeface="Times New Roman"/>
                  <a:ea typeface="Times New Roman"/>
                  <a:cs typeface="Times New Roman"/>
                  <a:sym typeface="Times New Roman"/>
                </a:defRPr>
              </a:pPr>
              <a:r>
                <a:t>Author. “Bismuth - Melting Point - Boiling Point.” </a:t>
              </a:r>
              <a:r>
                <a:rPr i="1"/>
                <a:t>Nuclear Power</a:t>
              </a:r>
              <a:r>
                <a:t>, 19 Dec. 2019, </a:t>
              </a:r>
              <a:r>
                <a:rPr u="sng">
                  <a:solidFill>
                    <a:srgbClr val="1155CC"/>
                  </a:solidFill>
                  <a:hlinkClick r:id="rId5" invalidUrl="" action="" tgtFrame="" tooltip="" history="1" highlightClick="0" endSnd="0"/>
                </a:rPr>
                <a:t>www.nuclear-power.net/bismuth-melting-point-boiling-point/</a:t>
              </a:r>
              <a:r>
                <a:t>.</a:t>
              </a:r>
              <a:endParaRPr>
                <a:solidFill>
                  <a:srgbClr val="222222"/>
                </a:solidFill>
                <a:latin typeface="+mn-lt"/>
                <a:ea typeface="+mn-ea"/>
                <a:cs typeface="+mn-cs"/>
                <a:sym typeface="Arial"/>
              </a:endParaRPr>
            </a:p>
            <a:p>
              <a:pPr defTabSz="457200">
                <a:lnSpc>
                  <a:spcPts val="3200"/>
                </a:lnSpc>
                <a:defRPr u="sng">
                  <a:solidFill>
                    <a:srgbClr val="1155CC"/>
                  </a:solidFill>
                  <a:latin typeface="Times New Roman"/>
                  <a:ea typeface="Times New Roman"/>
                  <a:cs typeface="Times New Roman"/>
                  <a:sym typeface="Times New Roman"/>
                </a:defRPr>
              </a:pPr>
              <a:r>
                <a:rPr u="none">
                  <a:solidFill>
                    <a:srgbClr val="000000"/>
                  </a:solidFill>
                </a:rPr>
                <a:t>“Metals - Latent Heat of Fusion.” </a:t>
              </a:r>
              <a:r>
                <a:rPr i="1" u="none">
                  <a:solidFill>
                    <a:srgbClr val="000000"/>
                  </a:solidFill>
                </a:rPr>
                <a:t>Engineering ToolBox</a:t>
              </a:r>
              <a:r>
                <a:rPr u="none">
                  <a:solidFill>
                    <a:srgbClr val="000000"/>
                  </a:solidFill>
                </a:rPr>
                <a:t>, </a:t>
              </a:r>
              <a:r>
                <a:rPr>
                  <a:solidFill>
                    <a:srgbClr val="009999"/>
                  </a:solidFill>
                  <a:uFill>
                    <a:solidFill>
                      <a:srgbClr val="009999"/>
                    </a:solidFill>
                  </a:uFill>
                  <a:hlinkClick r:id="rId6" invalidUrl="" action="" tgtFrame="" tooltip="" history="1" highlightClick="0" endSnd="0"/>
                </a:rPr>
                <a:t>www.engineeringtoolbox.com/fusion-heat-metals-d_1266.html</a:t>
              </a:r>
              <a:r>
                <a:rPr u="none">
                  <a:solidFill>
                    <a:srgbClr val="000000"/>
                  </a:solidFill>
                </a:rPr>
                <a:t>.</a:t>
              </a:r>
              <a:endParaRPr u="none">
                <a:solidFill>
                  <a:srgbClr val="222222"/>
                </a:solidFill>
                <a:latin typeface="+mn-lt"/>
                <a:ea typeface="+mn-ea"/>
                <a:cs typeface="+mn-cs"/>
                <a:sym typeface="Arial"/>
              </a:endParaRPr>
            </a:p>
          </p:txBody>
        </p:sp>
      </p:grpSp>
      <p:grpSp>
        <p:nvGrpSpPr>
          <p:cNvPr id="51" name="Google Shape;33;p3"/>
          <p:cNvGrpSpPr/>
          <p:nvPr/>
        </p:nvGrpSpPr>
        <p:grpSpPr>
          <a:xfrm>
            <a:off x="914399" y="4876799"/>
            <a:ext cx="12723902" cy="9771192"/>
            <a:chOff x="0" y="0"/>
            <a:chExt cx="12723900" cy="9771190"/>
          </a:xfrm>
        </p:grpSpPr>
        <p:sp>
          <p:nvSpPr>
            <p:cNvPr id="49" name="Rectangle"/>
            <p:cNvSpPr/>
            <p:nvPr/>
          </p:nvSpPr>
          <p:spPr>
            <a:xfrm>
              <a:off x="0" y="0"/>
              <a:ext cx="12723901" cy="9592801"/>
            </a:xfrm>
            <a:prstGeom prst="rect">
              <a:avLst/>
            </a:prstGeom>
            <a:noFill/>
            <a:ln w="9525" cap="flat">
              <a:solidFill>
                <a:srgbClr val="6C0600"/>
              </a:solidFill>
              <a:prstDash val="solid"/>
              <a:miter lim="800000"/>
            </a:ln>
            <a:effectLst/>
          </p:spPr>
          <p:txBody>
            <a:bodyPr wrap="square" lIns="0" tIns="0" rIns="0" bIns="0" numCol="1" anchor="t">
              <a:noAutofit/>
            </a:bodyPr>
            <a:lstStyle/>
            <a:p>
              <a:pPr>
                <a:defRPr sz="4000"/>
              </a:pPr>
            </a:p>
          </p:txBody>
        </p:sp>
        <p:sp>
          <p:nvSpPr>
            <p:cNvPr id="50" name="Abstract…"/>
            <p:cNvSpPr txBox="1"/>
            <p:nvPr/>
          </p:nvSpPr>
          <p:spPr>
            <a:xfrm>
              <a:off x="0" y="0"/>
              <a:ext cx="12723901" cy="977119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38900" tIns="438900" rIns="438900" bIns="438900" numCol="1" anchor="t">
              <a:spAutoFit/>
            </a:bodyPr>
            <a:lstStyle/>
            <a:p>
              <a:pPr>
                <a:defRPr sz="4000"/>
              </a:pPr>
              <a:r>
                <a:t>Abstract</a:t>
              </a:r>
            </a:p>
            <a:p>
              <a:pPr>
                <a:lnSpc>
                  <a:spcPct val="115000"/>
                </a:lnSpc>
                <a:defRPr sz="3000">
                  <a:latin typeface="Times New Roman"/>
                  <a:ea typeface="Times New Roman"/>
                  <a:cs typeface="Times New Roman"/>
                  <a:sym typeface="Times New Roman"/>
                </a:defRPr>
              </a:pPr>
              <a:r>
                <a:t>Thermoelectric generators are a simple, robust and attractive option for harvesting thermal waste. Due to the increasing global demand for energy, climate change and a need for sustainable energy solution, thermoelectric generators are a very appealing, clean option. Despite their relatively low efficiency, recent developments in nanotechnology prove that their response can be improved. Therefore, a resurgence of research projects have been dedicated to increasing their thermopower while reducing the thermal conductivity and increasing the Seebeck coefficient and electric conductivity of the electrical contacts. The most common thermoelectric material is Bismuth Telluride Bi2Te3 doped with various impurities such a Selenium, antimony, etc. Numerous fabrication and characterization methods have been studied in order to increase the Seebeck coefficient. Two of the most common start with a hot alloy of Bi2Te3 (most common) or a mechanical (cold) alloy of Bi2Te3.  The goal of this work is to test whether various fabrication methods of cold alloys lead to similar heat capacity values for the alloy, therefore offering a simpler, less expensive method of fabrication. </a:t>
              </a:r>
            </a:p>
          </p:txBody>
        </p:sp>
      </p:grpSp>
      <p:grpSp>
        <p:nvGrpSpPr>
          <p:cNvPr id="54" name="Google Shape;34;p3"/>
          <p:cNvGrpSpPr/>
          <p:nvPr/>
        </p:nvGrpSpPr>
        <p:grpSpPr>
          <a:xfrm>
            <a:off x="914399" y="23853424"/>
            <a:ext cx="12723902" cy="8148901"/>
            <a:chOff x="0" y="0"/>
            <a:chExt cx="12723900" cy="8148900"/>
          </a:xfrm>
        </p:grpSpPr>
        <p:sp>
          <p:nvSpPr>
            <p:cNvPr id="52" name="Rectangle"/>
            <p:cNvSpPr/>
            <p:nvPr/>
          </p:nvSpPr>
          <p:spPr>
            <a:xfrm>
              <a:off x="-1" y="-1"/>
              <a:ext cx="12723902" cy="8148902"/>
            </a:xfrm>
            <a:prstGeom prst="rect">
              <a:avLst/>
            </a:prstGeom>
            <a:noFill/>
            <a:ln w="9525" cap="flat">
              <a:solidFill>
                <a:srgbClr val="6C0600"/>
              </a:solidFill>
              <a:prstDash val="solid"/>
              <a:miter lim="800000"/>
            </a:ln>
            <a:effectLst/>
          </p:spPr>
          <p:txBody>
            <a:bodyPr wrap="square" lIns="0" tIns="0" rIns="0" bIns="0" numCol="1" anchor="t">
              <a:noAutofit/>
            </a:bodyPr>
            <a:lstStyle/>
            <a:p>
              <a:pPr>
                <a:defRPr sz="3000">
                  <a:latin typeface="Times New Roman"/>
                  <a:ea typeface="Times New Roman"/>
                  <a:cs typeface="Times New Roman"/>
                  <a:sym typeface="Times New Roman"/>
                </a:defRPr>
              </a:pPr>
            </a:p>
          </p:txBody>
        </p:sp>
        <p:sp>
          <p:nvSpPr>
            <p:cNvPr id="53" name="Materials and Methods: Bismuth (99.99% pure), Tellurium (99.95% pure), commercial hot alloy Bi2-xSbxTe3 doped with antimony (x = 0.1), and a mechanical alloy of Bi2Te3 fabricated in our laboratory by grinding a mixture of Bi and Te powders to 100 nm nanoparticle size for 3 hours with a High Speed Ball Mill. Two samples of each material was weighed with an analytical scale and sealed in an aluminum or alumina pan with a crimper. Each material was heated at 400C/min from 500C to 7100C in a differential scanning calorimeter (Elmer-Perkin DSC TGA7).  Following the heating cycle, all materials were cooled along two distinct cycles: first time at a slow 40/min rate and the second time at a fast 1350C/min rate.…"/>
            <p:cNvSpPr txBox="1"/>
            <p:nvPr/>
          </p:nvSpPr>
          <p:spPr>
            <a:xfrm>
              <a:off x="-1" y="-1"/>
              <a:ext cx="12723902" cy="675949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38900" tIns="438900" rIns="438900" bIns="438900" numCol="1" anchor="t">
              <a:spAutoFit/>
            </a:bodyPr>
            <a:lstStyle/>
            <a:p>
              <a:pPr>
                <a:defRPr sz="4000"/>
              </a:pPr>
              <a:r>
                <a:t>Materials and Methods: </a:t>
              </a:r>
              <a:r>
                <a:rPr sz="3000">
                  <a:latin typeface="Times New Roman"/>
                  <a:ea typeface="Times New Roman"/>
                  <a:cs typeface="Times New Roman"/>
                  <a:sym typeface="Times New Roman"/>
                </a:rPr>
                <a:t>Bismuth (99.99% pure), Tellurium (99.95% pure), commercial hot alloy Bi</a:t>
              </a:r>
              <a:r>
                <a:rPr baseline="-25000" sz="3000">
                  <a:latin typeface="Times New Roman"/>
                  <a:ea typeface="Times New Roman"/>
                  <a:cs typeface="Times New Roman"/>
                  <a:sym typeface="Times New Roman"/>
                </a:rPr>
                <a:t>2-x</a:t>
              </a:r>
              <a:r>
                <a:rPr sz="3000">
                  <a:latin typeface="Times New Roman"/>
                  <a:ea typeface="Times New Roman"/>
                  <a:cs typeface="Times New Roman"/>
                  <a:sym typeface="Times New Roman"/>
                </a:rPr>
                <a:t>Sb</a:t>
              </a:r>
              <a:r>
                <a:rPr baseline="-25000" sz="3000">
                  <a:latin typeface="Times New Roman"/>
                  <a:ea typeface="Times New Roman"/>
                  <a:cs typeface="Times New Roman"/>
                  <a:sym typeface="Times New Roman"/>
                </a:rPr>
                <a:t>x</a:t>
              </a:r>
              <a:r>
                <a:rPr sz="3000">
                  <a:latin typeface="Times New Roman"/>
                  <a:ea typeface="Times New Roman"/>
                  <a:cs typeface="Times New Roman"/>
                  <a:sym typeface="Times New Roman"/>
                </a:rPr>
                <a:t>Te</a:t>
              </a:r>
              <a:r>
                <a:rPr baseline="-25000" sz="3000">
                  <a:latin typeface="Times New Roman"/>
                  <a:ea typeface="Times New Roman"/>
                  <a:cs typeface="Times New Roman"/>
                  <a:sym typeface="Times New Roman"/>
                </a:rPr>
                <a:t>3</a:t>
              </a:r>
              <a:r>
                <a:rPr sz="3000">
                  <a:latin typeface="Times New Roman"/>
                  <a:ea typeface="Times New Roman"/>
                  <a:cs typeface="Times New Roman"/>
                  <a:sym typeface="Times New Roman"/>
                </a:rPr>
                <a:t> doped with antimony (x = 0.1), and a mechanical alloy of Bi</a:t>
              </a:r>
              <a:r>
                <a:rPr baseline="-25000" sz="3000">
                  <a:latin typeface="Times New Roman"/>
                  <a:ea typeface="Times New Roman"/>
                  <a:cs typeface="Times New Roman"/>
                  <a:sym typeface="Times New Roman"/>
                </a:rPr>
                <a:t>2</a:t>
              </a:r>
              <a:r>
                <a:rPr sz="3000">
                  <a:latin typeface="Times New Roman"/>
                  <a:ea typeface="Times New Roman"/>
                  <a:cs typeface="Times New Roman"/>
                  <a:sym typeface="Times New Roman"/>
                </a:rPr>
                <a:t>Te</a:t>
              </a:r>
              <a:r>
                <a:rPr baseline="-25000" sz="3000">
                  <a:latin typeface="Times New Roman"/>
                  <a:ea typeface="Times New Roman"/>
                  <a:cs typeface="Times New Roman"/>
                  <a:sym typeface="Times New Roman"/>
                </a:rPr>
                <a:t>3</a:t>
              </a:r>
              <a:r>
                <a:rPr sz="3000">
                  <a:latin typeface="Times New Roman"/>
                  <a:ea typeface="Times New Roman"/>
                  <a:cs typeface="Times New Roman"/>
                  <a:sym typeface="Times New Roman"/>
                </a:rPr>
                <a:t> fabricated in our laboratory by grinding a mixture of Bi and Te powders to 100 nm nanoparticle size for 3 hours with a High Speed Ball Mill. Two samples of each material was weighed with an analytical scale and sealed in an aluminum or alumina pan with a crimper. Each material was heated at 40</a:t>
              </a:r>
              <a:r>
                <a:rPr baseline="30000" sz="3000">
                  <a:latin typeface="Times New Roman"/>
                  <a:ea typeface="Times New Roman"/>
                  <a:cs typeface="Times New Roman"/>
                  <a:sym typeface="Times New Roman"/>
                </a:rPr>
                <a:t>0</a:t>
              </a:r>
              <a:r>
                <a:rPr sz="3000">
                  <a:latin typeface="Times New Roman"/>
                  <a:ea typeface="Times New Roman"/>
                  <a:cs typeface="Times New Roman"/>
                  <a:sym typeface="Times New Roman"/>
                </a:rPr>
                <a:t>C/min from 50</a:t>
              </a:r>
              <a:r>
                <a:rPr baseline="30000" sz="3000">
                  <a:latin typeface="Times New Roman"/>
                  <a:ea typeface="Times New Roman"/>
                  <a:cs typeface="Times New Roman"/>
                  <a:sym typeface="Times New Roman"/>
                </a:rPr>
                <a:t>0</a:t>
              </a:r>
              <a:r>
                <a:rPr sz="3000">
                  <a:latin typeface="Times New Roman"/>
                  <a:ea typeface="Times New Roman"/>
                  <a:cs typeface="Times New Roman"/>
                  <a:sym typeface="Times New Roman"/>
                </a:rPr>
                <a:t>C to 710</a:t>
              </a:r>
              <a:r>
                <a:rPr baseline="30000" sz="3000">
                  <a:latin typeface="Times New Roman"/>
                  <a:ea typeface="Times New Roman"/>
                  <a:cs typeface="Times New Roman"/>
                  <a:sym typeface="Times New Roman"/>
                </a:rPr>
                <a:t>0</a:t>
              </a:r>
              <a:r>
                <a:rPr sz="3000">
                  <a:latin typeface="Times New Roman"/>
                  <a:ea typeface="Times New Roman"/>
                  <a:cs typeface="Times New Roman"/>
                  <a:sym typeface="Times New Roman"/>
                </a:rPr>
                <a:t>C in a differential scanning calorimeter (Elmer-Perkin DSC TGA7).  Following the heating cycle, all materials were cooled along two distinct cycles: first time at a slow 4</a:t>
              </a:r>
              <a:r>
                <a:rPr baseline="30000" sz="3000">
                  <a:latin typeface="Times New Roman"/>
                  <a:ea typeface="Times New Roman"/>
                  <a:cs typeface="Times New Roman"/>
                  <a:sym typeface="Times New Roman"/>
                </a:rPr>
                <a:t>0</a:t>
              </a:r>
              <a:r>
                <a:rPr sz="3000">
                  <a:latin typeface="Times New Roman"/>
                  <a:ea typeface="Times New Roman"/>
                  <a:cs typeface="Times New Roman"/>
                  <a:sym typeface="Times New Roman"/>
                </a:rPr>
                <a:t>/min rate and the second time at a fast 135</a:t>
              </a:r>
              <a:r>
                <a:rPr baseline="30000" sz="3000">
                  <a:latin typeface="Times New Roman"/>
                  <a:ea typeface="Times New Roman"/>
                  <a:cs typeface="Times New Roman"/>
                  <a:sym typeface="Times New Roman"/>
                </a:rPr>
                <a:t>0</a:t>
              </a:r>
              <a:r>
                <a:rPr sz="3000">
                  <a:latin typeface="Times New Roman"/>
                  <a:ea typeface="Times New Roman"/>
                  <a:cs typeface="Times New Roman"/>
                  <a:sym typeface="Times New Roman"/>
                </a:rPr>
                <a:t>C/min rate.</a:t>
              </a:r>
              <a:endParaRPr sz="3000">
                <a:latin typeface="Times New Roman"/>
                <a:ea typeface="Times New Roman"/>
                <a:cs typeface="Times New Roman"/>
                <a:sym typeface="Times New Roman"/>
              </a:endParaRPr>
            </a:p>
            <a:p>
              <a:pPr>
                <a:defRPr sz="3000">
                  <a:latin typeface="Times New Roman"/>
                  <a:ea typeface="Times New Roman"/>
                  <a:cs typeface="Times New Roman"/>
                  <a:sym typeface="Times New Roman"/>
                </a:defRPr>
              </a:pPr>
              <a:r>
                <a:t>All data was processed with the Pyris software and transferred to Excel for additional graphing extensions. </a:t>
              </a:r>
            </a:p>
          </p:txBody>
        </p:sp>
      </p:grpSp>
      <p:pic>
        <p:nvPicPr>
          <p:cNvPr id="55" name="Google Shape;35;p3" descr="Google Shape;35;p3"/>
          <p:cNvPicPr>
            <a:picLocks noChangeAspect="1"/>
          </p:cNvPicPr>
          <p:nvPr/>
        </p:nvPicPr>
        <p:blipFill>
          <a:blip r:embed="rId7">
            <a:extLst/>
          </a:blip>
          <a:stretch>
            <a:fillRect/>
          </a:stretch>
        </p:blipFill>
        <p:spPr>
          <a:xfrm>
            <a:off x="5781675" y="18592800"/>
            <a:ext cx="2266950" cy="781050"/>
          </a:xfrm>
          <a:prstGeom prst="rect">
            <a:avLst/>
          </a:prstGeom>
          <a:ln w="12700">
            <a:miter lim="400000"/>
          </a:ln>
        </p:spPr>
      </p:pic>
      <p:pic>
        <p:nvPicPr>
          <p:cNvPr id="56" name="Google Shape;37;p3" descr="Google Shape;37;p3"/>
          <p:cNvPicPr>
            <a:picLocks noChangeAspect="1"/>
          </p:cNvPicPr>
          <p:nvPr/>
        </p:nvPicPr>
        <p:blipFill>
          <a:blip r:embed="rId8">
            <a:extLst/>
          </a:blip>
          <a:stretch>
            <a:fillRect/>
          </a:stretch>
        </p:blipFill>
        <p:spPr>
          <a:xfrm>
            <a:off x="14800274" y="25008625"/>
            <a:ext cx="14241687" cy="6554567"/>
          </a:xfrm>
          <a:prstGeom prst="rect">
            <a:avLst/>
          </a:prstGeom>
          <a:ln w="12700">
            <a:miter lim="400000"/>
          </a:ln>
        </p:spPr>
      </p:pic>
      <p:pic>
        <p:nvPicPr>
          <p:cNvPr id="57" name="Google Shape;38;p3" descr="Google Shape;38;p3"/>
          <p:cNvPicPr>
            <a:picLocks noChangeAspect="1"/>
          </p:cNvPicPr>
          <p:nvPr/>
        </p:nvPicPr>
        <p:blipFill>
          <a:blip r:embed="rId9">
            <a:extLst/>
          </a:blip>
          <a:stretch>
            <a:fillRect/>
          </a:stretch>
        </p:blipFill>
        <p:spPr>
          <a:xfrm>
            <a:off x="29874805" y="5101391"/>
            <a:ext cx="11490850" cy="6305302"/>
          </a:xfrm>
          <a:prstGeom prst="rect">
            <a:avLst/>
          </a:prstGeom>
          <a:ln w="12700">
            <a:miter lim="400000"/>
          </a:ln>
        </p:spPr>
      </p:pic>
      <p:pic>
        <p:nvPicPr>
          <p:cNvPr id="58" name="Google Shape;39;p3" descr="Google Shape;39;p3"/>
          <p:cNvPicPr>
            <a:picLocks noChangeAspect="1"/>
          </p:cNvPicPr>
          <p:nvPr/>
        </p:nvPicPr>
        <p:blipFill>
          <a:blip r:embed="rId10">
            <a:extLst/>
          </a:blip>
          <a:stretch>
            <a:fillRect/>
          </a:stretch>
        </p:blipFill>
        <p:spPr>
          <a:xfrm>
            <a:off x="29785676" y="11282566"/>
            <a:ext cx="12723899" cy="5000555"/>
          </a:xfrm>
          <a:prstGeom prst="rect">
            <a:avLst/>
          </a:prstGeom>
          <a:ln w="12700">
            <a:miter lim="400000"/>
          </a:ln>
        </p:spPr>
      </p:pic>
      <p:pic>
        <p:nvPicPr>
          <p:cNvPr id="59" name="Google Shape;40;p3" descr="Google Shape;40;p3"/>
          <p:cNvPicPr>
            <a:picLocks noChangeAspect="1"/>
          </p:cNvPicPr>
          <p:nvPr/>
        </p:nvPicPr>
        <p:blipFill>
          <a:blip r:embed="rId11">
            <a:extLst/>
          </a:blip>
          <a:stretch>
            <a:fillRect/>
          </a:stretch>
        </p:blipFill>
        <p:spPr>
          <a:xfrm>
            <a:off x="29785676" y="16706009"/>
            <a:ext cx="12723903" cy="4920616"/>
          </a:xfrm>
          <a:prstGeom prst="rect">
            <a:avLst/>
          </a:prstGeom>
          <a:ln w="12700">
            <a:miter lim="400000"/>
          </a:ln>
        </p:spPr>
      </p:pic>
      <p:pic>
        <p:nvPicPr>
          <p:cNvPr id="60" name="Image" descr="Image"/>
          <p:cNvPicPr>
            <a:picLocks noChangeAspect="1"/>
          </p:cNvPicPr>
          <p:nvPr/>
        </p:nvPicPr>
        <p:blipFill>
          <a:blip r:embed="rId12">
            <a:extLst/>
          </a:blip>
          <a:stretch>
            <a:fillRect/>
          </a:stretch>
        </p:blipFill>
        <p:spPr>
          <a:xfrm>
            <a:off x="15063925" y="15087307"/>
            <a:ext cx="13296127" cy="5083159"/>
          </a:xfrm>
          <a:prstGeom prst="rect">
            <a:avLst/>
          </a:prstGeom>
          <a:ln w="12700">
            <a:miter lim="400000"/>
          </a:ln>
          <a:effectLst>
            <a:reflection blurRad="0" stA="50000" stPos="0" endA="0" endPos="40000" dist="0" dir="5400000" fadeDir="5400000" sx="100000" sy="-100000" kx="0" ky="0" algn="bl" rotWithShape="0"/>
          </a:effectLst>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nk Presentation">
  <a:themeElements>
    <a:clrScheme name="Blank Presentation">
      <a:dk1>
        <a:srgbClr val="000000"/>
      </a:dk1>
      <a:lt1>
        <a:srgbClr val="FFFFFF"/>
      </a:lt1>
      <a:dk2>
        <a:srgbClr val="A7A7A7"/>
      </a:dk2>
      <a:lt2>
        <a:srgbClr val="535353"/>
      </a:lt2>
      <a:accent1>
        <a:srgbClr val="BBE0E3"/>
      </a:accent1>
      <a:accent2>
        <a:srgbClr val="333399"/>
      </a:accent2>
      <a:accent3>
        <a:srgbClr val="8F8F8F"/>
      </a:accent3>
      <a:accent4>
        <a:srgbClr val="697D7F"/>
      </a:accent4>
      <a:accent5>
        <a:srgbClr val="1D1D56"/>
      </a:accent5>
      <a:accent6>
        <a:srgbClr val="6E6E6E"/>
      </a:accent6>
      <a:hlink>
        <a:srgbClr val="0000FF"/>
      </a:hlink>
      <a:folHlink>
        <a:srgbClr val="FF00FF"/>
      </a:folHlink>
    </a:clrScheme>
    <a:fontScheme name="Blank Presentation">
      <a:majorFont>
        <a:latin typeface="Helvetica"/>
        <a:ea typeface="Helvetica"/>
        <a:cs typeface="Helvetica"/>
      </a:majorFont>
      <a:minorFont>
        <a:latin typeface="Arial"/>
        <a:ea typeface="Arial"/>
        <a:cs typeface="Arial"/>
      </a:minorFont>
    </a:fontScheme>
    <a:fmtScheme name="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nk Presentation">
  <a:themeElements>
    <a:clrScheme name="Blank Presentation">
      <a:dk1>
        <a:srgbClr val="000000"/>
      </a:dk1>
      <a:lt1>
        <a:srgbClr val="FFFFFF"/>
      </a:lt1>
      <a:dk2>
        <a:srgbClr val="A7A7A7"/>
      </a:dk2>
      <a:lt2>
        <a:srgbClr val="535353"/>
      </a:lt2>
      <a:accent1>
        <a:srgbClr val="BBE0E3"/>
      </a:accent1>
      <a:accent2>
        <a:srgbClr val="333399"/>
      </a:accent2>
      <a:accent3>
        <a:srgbClr val="8F8F8F"/>
      </a:accent3>
      <a:accent4>
        <a:srgbClr val="697D7F"/>
      </a:accent4>
      <a:accent5>
        <a:srgbClr val="1D1D56"/>
      </a:accent5>
      <a:accent6>
        <a:srgbClr val="6E6E6E"/>
      </a:accent6>
      <a:hlink>
        <a:srgbClr val="0000FF"/>
      </a:hlink>
      <a:folHlink>
        <a:srgbClr val="FF00FF"/>
      </a:folHlink>
    </a:clrScheme>
    <a:fontScheme name="Blank Presentation">
      <a:majorFont>
        <a:latin typeface="Helvetica"/>
        <a:ea typeface="Helvetica"/>
        <a:cs typeface="Helvetica"/>
      </a:majorFont>
      <a:minorFont>
        <a:latin typeface="Arial"/>
        <a:ea typeface="Arial"/>
        <a:cs typeface="Arial"/>
      </a:minorFont>
    </a:fontScheme>
    <a:fmtScheme name="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