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1945600" cy="164592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28"/>
    <a:srgbClr val="D294A7"/>
    <a:srgbClr val="5A2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28" d="100"/>
          <a:sy n="28" d="100"/>
        </p:scale>
        <p:origin x="12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B012A89-E2BF-4396-9345-67D2E699D451}" type="datetimeFigureOut">
              <a:rPr lang="en-US" smtClean="0"/>
              <a:t>4/10/2020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E40BAB1-AAA0-482D-9FCA-15855FABDD2F}" type="slidenum">
              <a:rPr lang="en-US" smtClean="0"/>
              <a:t>‹#›</a:t>
            </a:fld>
            <a:endParaRPr lang="en-US"/>
          </a:p>
        </p:txBody>
      </p:sp>
    </p:spTree>
    <p:extLst>
      <p:ext uri="{BB962C8B-B14F-4D97-AF65-F5344CB8AC3E}">
        <p14:creationId xmlns:p14="http://schemas.microsoft.com/office/powerpoint/2010/main" val="150010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40BAB1-AAA0-482D-9FCA-15855FABDD2F}" type="slidenum">
              <a:rPr lang="en-US" smtClean="0"/>
              <a:t>1</a:t>
            </a:fld>
            <a:endParaRPr lang="en-US"/>
          </a:p>
        </p:txBody>
      </p:sp>
    </p:spTree>
    <p:extLst>
      <p:ext uri="{BB962C8B-B14F-4D97-AF65-F5344CB8AC3E}">
        <p14:creationId xmlns:p14="http://schemas.microsoft.com/office/powerpoint/2010/main" val="31291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2693671"/>
            <a:ext cx="18653760" cy="573024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8644891"/>
            <a:ext cx="16459200" cy="3973829"/>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55338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60430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876300"/>
            <a:ext cx="4732020" cy="139484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876300"/>
            <a:ext cx="13921740" cy="13948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234573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14731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4103375"/>
            <a:ext cx="18928080" cy="6846569"/>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11014715"/>
            <a:ext cx="18928080" cy="3600449"/>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7C969-4F3A-48C4-AEE6-780B834DDD4E}"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379330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4381500"/>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4381500"/>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67C969-4F3A-48C4-AEE6-780B834DDD4E}"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425683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876304"/>
            <a:ext cx="18928080" cy="3181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4034791"/>
            <a:ext cx="9284016"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6012180"/>
            <a:ext cx="9284016"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4034791"/>
            <a:ext cx="9329738"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6012180"/>
            <a:ext cx="9329738"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67C969-4F3A-48C4-AEE6-780B834DDD4E}" type="datetimeFigureOut">
              <a:rPr lang="en-US" smtClean="0"/>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405390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67C969-4F3A-48C4-AEE6-780B834DDD4E}" type="datetimeFigureOut">
              <a:rPr lang="en-US" smtClean="0"/>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212318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7C969-4F3A-48C4-AEE6-780B834DDD4E}" type="datetimeFigureOut">
              <a:rPr lang="en-US" smtClean="0"/>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91735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2369824"/>
            <a:ext cx="11109960" cy="116967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EE67C969-4F3A-48C4-AEE6-780B834DDD4E}"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309781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2369824"/>
            <a:ext cx="11109960" cy="116967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EE67C969-4F3A-48C4-AEE6-780B834DDD4E}"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251858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876304"/>
            <a:ext cx="1892808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4381500"/>
            <a:ext cx="1892808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15255244"/>
            <a:ext cx="493776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EE67C969-4F3A-48C4-AEE6-780B834DDD4E}" type="datetimeFigureOut">
              <a:rPr lang="en-US" smtClean="0"/>
              <a:t>4/10/2020</a:t>
            </a:fld>
            <a:endParaRPr lang="en-US"/>
          </a:p>
        </p:txBody>
      </p:sp>
      <p:sp>
        <p:nvSpPr>
          <p:cNvPr id="5" name="Footer Placeholder 4"/>
          <p:cNvSpPr>
            <a:spLocks noGrp="1"/>
          </p:cNvSpPr>
          <p:nvPr>
            <p:ph type="ftr" sz="quarter" idx="3"/>
          </p:nvPr>
        </p:nvSpPr>
        <p:spPr>
          <a:xfrm>
            <a:off x="7269480" y="15255244"/>
            <a:ext cx="740664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15255244"/>
            <a:ext cx="493776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9008D645-B775-46BA-B9DF-CCF719648517}" type="slidenum">
              <a:rPr lang="en-US" smtClean="0"/>
              <a:t>‹#›</a:t>
            </a:fld>
            <a:endParaRPr lang="en-US"/>
          </a:p>
        </p:txBody>
      </p:sp>
    </p:spTree>
    <p:extLst>
      <p:ext uri="{BB962C8B-B14F-4D97-AF65-F5344CB8AC3E}">
        <p14:creationId xmlns:p14="http://schemas.microsoft.com/office/powerpoint/2010/main" val="1117015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C918C33-8F10-4E9B-BC2C-C74438E70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45720"/>
            <a:ext cx="5134927" cy="2727264"/>
          </a:xfrm>
          <a:prstGeom prst="rect">
            <a:avLst/>
          </a:prstGeom>
        </p:spPr>
      </p:pic>
      <p:sp>
        <p:nvSpPr>
          <p:cNvPr id="4" name="Rectangle 3">
            <a:extLst>
              <a:ext uri="{FF2B5EF4-FFF2-40B4-BE49-F238E27FC236}">
                <a16:creationId xmlns:a16="http://schemas.microsoft.com/office/drawing/2014/main" id="{0010E609-D6F9-48D4-AC23-42FA3F34EF38}"/>
              </a:ext>
            </a:extLst>
          </p:cNvPr>
          <p:cNvSpPr/>
          <p:nvPr/>
        </p:nvSpPr>
        <p:spPr>
          <a:xfrm>
            <a:off x="5166360" y="447472"/>
            <a:ext cx="15788640" cy="223407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4400" b="1" dirty="0">
                <a:solidFill>
                  <a:schemeClr val="tx1"/>
                </a:solidFill>
                <a:latin typeface="Times New Roman" panose="02020603050405020304" pitchFamily="18" charset="0"/>
                <a:cs typeface="Times New Roman" panose="02020603050405020304" pitchFamily="18" charset="0"/>
              </a:rPr>
              <a:t>Ethically Managing Power Imbalances in Divorce Mediation</a:t>
            </a:r>
          </a:p>
          <a:p>
            <a:r>
              <a:rPr lang="en-US" sz="3200" dirty="0">
                <a:solidFill>
                  <a:schemeClr val="tx1"/>
                </a:solidFill>
                <a:latin typeface="Times New Roman" panose="02020603050405020304" pitchFamily="18" charset="0"/>
                <a:cs typeface="Times New Roman" panose="02020603050405020304" pitchFamily="18" charset="0"/>
              </a:rPr>
              <a:t>Audrey Grace Miller</a:t>
            </a:r>
          </a:p>
          <a:p>
            <a:r>
              <a:rPr lang="en-US" sz="3200" dirty="0">
                <a:solidFill>
                  <a:schemeClr val="tx1"/>
                </a:solidFill>
                <a:latin typeface="Times New Roman" panose="02020603050405020304" pitchFamily="18" charset="0"/>
                <a:cs typeface="Times New Roman" panose="02020603050405020304" pitchFamily="18" charset="0"/>
              </a:rPr>
              <a:t>Faculty Mentor: Dr. Marta Vides </a:t>
            </a:r>
            <a:r>
              <a:rPr lang="en-US" sz="3200" dirty="0" err="1">
                <a:solidFill>
                  <a:schemeClr val="tx1"/>
                </a:solidFill>
                <a:latin typeface="Times New Roman" panose="02020603050405020304" pitchFamily="18" charset="0"/>
                <a:cs typeface="Times New Roman" panose="02020603050405020304" pitchFamily="18" charset="0"/>
              </a:rPr>
              <a:t>Saade</a:t>
            </a:r>
            <a:endParaRPr lang="en-US" sz="3200" dirty="0">
              <a:solidFill>
                <a:schemeClr val="tx1"/>
              </a:solidFill>
              <a:latin typeface="Times New Roman" panose="02020603050405020304" pitchFamily="18" charset="0"/>
              <a:cs typeface="Times New Roman" panose="02020603050405020304" pitchFamily="18" charset="0"/>
            </a:endParaRPr>
          </a:p>
          <a:p>
            <a:r>
              <a:rPr lang="en-US" sz="3200" dirty="0">
                <a:solidFill>
                  <a:schemeClr val="tx1"/>
                </a:solidFill>
                <a:latin typeface="Times New Roman" panose="02020603050405020304" pitchFamily="18" charset="0"/>
                <a:cs typeface="Times New Roman" panose="02020603050405020304" pitchFamily="18" charset="0"/>
              </a:rPr>
              <a:t>School of Humanities and Global Studies, Ramapo College of New Jersey, Mahwah, NJ, 07430</a:t>
            </a:r>
          </a:p>
        </p:txBody>
      </p:sp>
      <p:sp>
        <p:nvSpPr>
          <p:cNvPr id="5" name="Rectangle 4">
            <a:extLst>
              <a:ext uri="{FF2B5EF4-FFF2-40B4-BE49-F238E27FC236}">
                <a16:creationId xmlns:a16="http://schemas.microsoft.com/office/drawing/2014/main" id="{FB211514-A33A-4E2A-992C-88AC6810002E}"/>
              </a:ext>
            </a:extLst>
          </p:cNvPr>
          <p:cNvSpPr/>
          <p:nvPr/>
        </p:nvSpPr>
        <p:spPr>
          <a:xfrm>
            <a:off x="7362620" y="3094032"/>
            <a:ext cx="7312384" cy="2411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910028"/>
                </a:solidFill>
                <a:latin typeface="Times New Roman" panose="02020603050405020304" pitchFamily="18" charset="0"/>
                <a:cs typeface="Times New Roman" panose="02020603050405020304" pitchFamily="18" charset="0"/>
              </a:rPr>
              <a:t>Power Imbalances that Affect Mediation: </a:t>
            </a:r>
            <a:r>
              <a:rPr lang="en-US" sz="3200" dirty="0">
                <a:solidFill>
                  <a:schemeClr val="tx1"/>
                </a:solidFill>
                <a:latin typeface="Times New Roman" panose="02020603050405020304" pitchFamily="18" charset="0"/>
                <a:cs typeface="Times New Roman" panose="02020603050405020304" pitchFamily="18" charset="0"/>
              </a:rPr>
              <a:t>Wealth and income, level of education, involvement in parenting, level of risk aversion, commitment to maintain a cordial relationship, and a history of abuse.</a:t>
            </a:r>
          </a:p>
        </p:txBody>
      </p:sp>
      <p:sp>
        <p:nvSpPr>
          <p:cNvPr id="7" name="Rectangle 6">
            <a:extLst>
              <a:ext uri="{FF2B5EF4-FFF2-40B4-BE49-F238E27FC236}">
                <a16:creationId xmlns:a16="http://schemas.microsoft.com/office/drawing/2014/main" id="{3D68AC31-9950-4CD8-B577-B3CD5993FBDF}"/>
              </a:ext>
            </a:extLst>
          </p:cNvPr>
          <p:cNvSpPr/>
          <p:nvPr/>
        </p:nvSpPr>
        <p:spPr>
          <a:xfrm>
            <a:off x="468351" y="3089874"/>
            <a:ext cx="6496805" cy="87458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solidFill>
                  <a:srgbClr val="910028"/>
                </a:solidFill>
                <a:latin typeface="Times New Roman" panose="02020603050405020304" pitchFamily="18" charset="0"/>
                <a:cs typeface="Times New Roman" panose="02020603050405020304" pitchFamily="18" charset="0"/>
              </a:rPr>
              <a:t>Introduction:</a:t>
            </a:r>
          </a:p>
          <a:p>
            <a:pPr algn="ctr"/>
            <a:r>
              <a:rPr lang="en-US" sz="3200" dirty="0">
                <a:solidFill>
                  <a:schemeClr val="tx1"/>
                </a:solidFill>
                <a:latin typeface="Times New Roman" panose="02020603050405020304" pitchFamily="18" charset="0"/>
                <a:cs typeface="Times New Roman" panose="02020603050405020304" pitchFamily="18" charset="0"/>
              </a:rPr>
              <a:t>Divorce is a life-changing, often emotional time. Some couples desire compassion and kindness that is lacking in a competitive, adversarial justice system. Alternative dispute resolution processes, like collaborative law and mediation, are alternatives in practice and taught in law schools. Power imbalances could allow the more powerful party to influence the negotiation unfairly. Mediators may elicit the parties to communicate with each other and practice active listening, but also may need to direct the conversation at times for the session to be constructive.</a:t>
            </a:r>
          </a:p>
        </p:txBody>
      </p:sp>
      <p:sp>
        <p:nvSpPr>
          <p:cNvPr id="9" name="Rectangle 8">
            <a:extLst>
              <a:ext uri="{FF2B5EF4-FFF2-40B4-BE49-F238E27FC236}">
                <a16:creationId xmlns:a16="http://schemas.microsoft.com/office/drawing/2014/main" id="{74D62BF1-EA75-430B-9FC3-C3B327DF88D1}"/>
              </a:ext>
            </a:extLst>
          </p:cNvPr>
          <p:cNvSpPr/>
          <p:nvPr/>
        </p:nvSpPr>
        <p:spPr>
          <a:xfrm>
            <a:off x="7362620" y="9351305"/>
            <a:ext cx="7312384" cy="8093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dirty="0">
                <a:solidFill>
                  <a:schemeClr val="tx1"/>
                </a:solidFill>
                <a:latin typeface="Times New Roman" panose="02020603050405020304" pitchFamily="18" charset="0"/>
                <a:cs typeface="Times New Roman" panose="02020603050405020304" pitchFamily="18" charset="0"/>
              </a:rPr>
              <a:t>Netflix’s The Marriage Story (2019) is a fictional drama about a divorce.</a:t>
            </a:r>
          </a:p>
        </p:txBody>
      </p:sp>
      <p:sp>
        <p:nvSpPr>
          <p:cNvPr id="11" name="Rectangle 10">
            <a:extLst>
              <a:ext uri="{FF2B5EF4-FFF2-40B4-BE49-F238E27FC236}">
                <a16:creationId xmlns:a16="http://schemas.microsoft.com/office/drawing/2014/main" id="{85475BDD-74AC-4D92-85DE-90D5C6D634B2}"/>
              </a:ext>
            </a:extLst>
          </p:cNvPr>
          <p:cNvSpPr/>
          <p:nvPr/>
        </p:nvSpPr>
        <p:spPr>
          <a:xfrm>
            <a:off x="14980444" y="3069155"/>
            <a:ext cx="6496805" cy="9799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solidFill>
                  <a:srgbClr val="910028"/>
                </a:solidFill>
                <a:latin typeface="Times New Roman" panose="02020603050405020304" pitchFamily="18" charset="0"/>
                <a:cs typeface="Times New Roman" panose="02020603050405020304" pitchFamily="18" charset="0"/>
              </a:rPr>
              <a:t>Tactics to Manage Power Imbalances in the Mediator Role:</a:t>
            </a:r>
          </a:p>
          <a:p>
            <a:pPr marL="457200" indent="-45720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Explain the goal to make the mediation equitable.</a:t>
            </a:r>
          </a:p>
          <a:p>
            <a:pPr marL="457200" indent="-45720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Conduct the sessions in a neutral setting.</a:t>
            </a:r>
          </a:p>
          <a:p>
            <a:pPr marL="457200" indent="-45720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Acknowledge the risk that the information shared in the mediation could be used against each other in court.</a:t>
            </a:r>
          </a:p>
          <a:p>
            <a:pPr marL="457200" indent="-45720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Educate parties about finances.</a:t>
            </a:r>
          </a:p>
          <a:p>
            <a:pPr marL="457200" indent="-45720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Affirm that both parties are equal.</a:t>
            </a:r>
          </a:p>
          <a:p>
            <a:pPr marL="457200" indent="-45720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Elicit their desires, define the issues, and manage emotions.</a:t>
            </a:r>
          </a:p>
          <a:p>
            <a:pPr marL="457200" indent="-45720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Encourage collaboration to create hypothetical packages and then tweak them.</a:t>
            </a:r>
          </a:p>
          <a:p>
            <a:pPr marL="457200" indent="-45720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Manage possible deception.</a:t>
            </a:r>
          </a:p>
          <a:p>
            <a:pPr marL="457200" indent="-457200">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Know when to stop a toxic mediation to prevent an unfair deal.</a:t>
            </a:r>
          </a:p>
        </p:txBody>
      </p:sp>
      <p:sp>
        <p:nvSpPr>
          <p:cNvPr id="12" name="Rectangle 11">
            <a:extLst>
              <a:ext uri="{FF2B5EF4-FFF2-40B4-BE49-F238E27FC236}">
                <a16:creationId xmlns:a16="http://schemas.microsoft.com/office/drawing/2014/main" id="{0482BBDF-B3A8-40C4-B7AC-F5E4EA18DDF0}"/>
              </a:ext>
            </a:extLst>
          </p:cNvPr>
          <p:cNvSpPr/>
          <p:nvPr/>
        </p:nvSpPr>
        <p:spPr>
          <a:xfrm>
            <a:off x="468351" y="12244039"/>
            <a:ext cx="6496805" cy="3992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solidFill>
                  <a:srgbClr val="910028"/>
                </a:solidFill>
                <a:latin typeface="Times New Roman" panose="02020603050405020304" pitchFamily="18" charset="0"/>
                <a:cs typeface="Times New Roman" panose="02020603050405020304" pitchFamily="18" charset="0"/>
              </a:rPr>
              <a:t>Hypothetical Case Study: </a:t>
            </a:r>
          </a:p>
          <a:p>
            <a:pPr algn="ctr"/>
            <a:r>
              <a:rPr lang="en-US" sz="3200" dirty="0">
                <a:solidFill>
                  <a:schemeClr val="tx1"/>
                </a:solidFill>
                <a:latin typeface="Times New Roman" panose="02020603050405020304" pitchFamily="18" charset="0"/>
                <a:cs typeface="Times New Roman" panose="02020603050405020304" pitchFamily="18" charset="0"/>
              </a:rPr>
              <a:t>Jane is stay-at-home mom and part-time babysitter. John is full-time independent plumber. They have a son and similar educations. There was no abuse. There are no lawyers present. Their motivation for divorce is individual happiness.</a:t>
            </a:r>
          </a:p>
          <a:p>
            <a:pPr algn="ct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5DEF6F4-C81D-4042-AB75-76AA467B8842}"/>
              </a:ext>
            </a:extLst>
          </p:cNvPr>
          <p:cNvPicPr>
            <a:picLocks noChangeAspect="1"/>
          </p:cNvPicPr>
          <p:nvPr/>
        </p:nvPicPr>
        <p:blipFill>
          <a:blip r:embed="rId4"/>
          <a:stretch>
            <a:fillRect/>
          </a:stretch>
        </p:blipFill>
        <p:spPr>
          <a:xfrm>
            <a:off x="7362619" y="5738845"/>
            <a:ext cx="7312385" cy="3656194"/>
          </a:xfrm>
          <a:prstGeom prst="rect">
            <a:avLst/>
          </a:prstGeom>
        </p:spPr>
      </p:pic>
      <p:sp>
        <p:nvSpPr>
          <p:cNvPr id="10" name="Rectangle 9">
            <a:extLst>
              <a:ext uri="{FF2B5EF4-FFF2-40B4-BE49-F238E27FC236}">
                <a16:creationId xmlns:a16="http://schemas.microsoft.com/office/drawing/2014/main" id="{F434827E-A09E-4B5B-B5BD-25141BF2BEC6}"/>
              </a:ext>
            </a:extLst>
          </p:cNvPr>
          <p:cNvSpPr/>
          <p:nvPr/>
        </p:nvSpPr>
        <p:spPr>
          <a:xfrm>
            <a:off x="7362621" y="10370634"/>
            <a:ext cx="7312384" cy="58661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solidFill>
                  <a:srgbClr val="910028"/>
                </a:solidFill>
                <a:latin typeface="Times New Roman" panose="02020603050405020304" pitchFamily="18" charset="0"/>
                <a:cs typeface="Times New Roman" panose="02020603050405020304" pitchFamily="18" charset="0"/>
              </a:rPr>
              <a:t>Partial Research Biography:</a:t>
            </a:r>
          </a:p>
          <a:p>
            <a:r>
              <a:rPr lang="en-US" sz="3200" dirty="0">
                <a:solidFill>
                  <a:schemeClr val="tx1"/>
                </a:solidFill>
                <a:latin typeface="Times New Roman" panose="02020603050405020304" pitchFamily="18" charset="0"/>
                <a:cs typeface="Times New Roman" panose="02020603050405020304" pitchFamily="18" charset="0"/>
              </a:rPr>
              <a:t>Lewicki, Saunders, and Minton. “Ethic in Negotiation.” Negotiation. Irwin McGraw-Hill, 1999, pp. 219-263. </a:t>
            </a:r>
          </a:p>
          <a:p>
            <a:r>
              <a:rPr lang="en-US" sz="3200" dirty="0" err="1">
                <a:solidFill>
                  <a:schemeClr val="tx1"/>
                </a:solidFill>
                <a:latin typeface="Times New Roman" panose="02020603050405020304" pitchFamily="18" charset="0"/>
                <a:cs typeface="Times New Roman" panose="02020603050405020304" pitchFamily="18" charset="0"/>
              </a:rPr>
              <a:t>Mirzaie</a:t>
            </a:r>
            <a:r>
              <a:rPr lang="en-US" sz="3200" dirty="0">
                <a:solidFill>
                  <a:schemeClr val="tx1"/>
                </a:solidFill>
                <a:latin typeface="Times New Roman" panose="02020603050405020304" pitchFamily="18" charset="0"/>
                <a:cs typeface="Times New Roman" panose="02020603050405020304" pitchFamily="18" charset="0"/>
              </a:rPr>
              <a:t>, Rose. “Divorce Mediation for Women: An Examination of Feminist Critiques.” Dispute Resolution Journal, vol. 71, no. 3, 2016, pp. 161-170. ProQuest.</a:t>
            </a:r>
          </a:p>
          <a:p>
            <a:r>
              <a:rPr lang="en-US" sz="3200" dirty="0">
                <a:solidFill>
                  <a:schemeClr val="tx1"/>
                </a:solidFill>
                <a:latin typeface="Times New Roman" panose="02020603050405020304" pitchFamily="18" charset="0"/>
                <a:cs typeface="Times New Roman" panose="02020603050405020304" pitchFamily="18" charset="0"/>
              </a:rPr>
              <a:t>Riskin, Leonard L. “Decision-making in Mediation: The New Old Grid and The New </a:t>
            </a:r>
            <a:r>
              <a:rPr lang="en-US" sz="3200" dirty="0" err="1">
                <a:solidFill>
                  <a:schemeClr val="tx1"/>
                </a:solidFill>
                <a:latin typeface="Times New Roman" panose="02020603050405020304" pitchFamily="18" charset="0"/>
                <a:cs typeface="Times New Roman" panose="02020603050405020304" pitchFamily="18" charset="0"/>
              </a:rPr>
              <a:t>New</a:t>
            </a:r>
            <a:r>
              <a:rPr lang="en-US" sz="3200" dirty="0">
                <a:solidFill>
                  <a:schemeClr val="tx1"/>
                </a:solidFill>
                <a:latin typeface="Times New Roman" panose="02020603050405020304" pitchFamily="18" charset="0"/>
                <a:cs typeface="Times New Roman" panose="02020603050405020304" pitchFamily="18" charset="0"/>
              </a:rPr>
              <a:t> Grid System.” Notre Dame Law Review, vol. 71, no. 1, Dec. 2003. </a:t>
            </a:r>
          </a:p>
        </p:txBody>
      </p:sp>
      <p:sp>
        <p:nvSpPr>
          <p:cNvPr id="13" name="Rectangle 12">
            <a:extLst>
              <a:ext uri="{FF2B5EF4-FFF2-40B4-BE49-F238E27FC236}">
                <a16:creationId xmlns:a16="http://schemas.microsoft.com/office/drawing/2014/main" id="{2A1E1973-8396-4345-B463-A66D0CBAEEF3}"/>
              </a:ext>
            </a:extLst>
          </p:cNvPr>
          <p:cNvSpPr/>
          <p:nvPr/>
        </p:nvSpPr>
        <p:spPr>
          <a:xfrm>
            <a:off x="14980444" y="13256118"/>
            <a:ext cx="6496805" cy="29806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solidFill>
                  <a:srgbClr val="910028"/>
                </a:solidFill>
                <a:latin typeface="Times New Roman" panose="02020603050405020304" pitchFamily="18" charset="0"/>
                <a:cs typeface="Times New Roman" panose="02020603050405020304" pitchFamily="18" charset="0"/>
              </a:rPr>
              <a:t>Conclusion: </a:t>
            </a:r>
            <a:r>
              <a:rPr lang="en-US" sz="3200" dirty="0">
                <a:solidFill>
                  <a:schemeClr val="tx1"/>
                </a:solidFill>
                <a:latin typeface="Times New Roman" panose="02020603050405020304" pitchFamily="18" charset="0"/>
                <a:cs typeface="Times New Roman" panose="02020603050405020304" pitchFamily="18" charset="0"/>
              </a:rPr>
              <a:t>Being directive may limit the parties’ self-determination, but it prevents coercion and is constructive. With these tactics, each party addresses their mutual interests and their own needs.</a:t>
            </a:r>
          </a:p>
        </p:txBody>
      </p:sp>
    </p:spTree>
    <p:extLst>
      <p:ext uri="{BB962C8B-B14F-4D97-AF65-F5344CB8AC3E}">
        <p14:creationId xmlns:p14="http://schemas.microsoft.com/office/powerpoint/2010/main" val="33074588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TotalTime>
  <Words>461</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12014191083</dc:creator>
  <cp:lastModifiedBy>Audrey Miller</cp:lastModifiedBy>
  <cp:revision>32</cp:revision>
  <dcterms:created xsi:type="dcterms:W3CDTF">2020-04-01T15:44:06Z</dcterms:created>
  <dcterms:modified xsi:type="dcterms:W3CDTF">2020-04-10T16:02:14Z</dcterms:modified>
</cp:coreProperties>
</file>