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945600" cy="164592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21DA96C-30C8-4FD6-A909-38D31D331080}">
          <p14:sldIdLst/>
        </p14:section>
        <p14:section name="Untitled Section" id="{2EC57085-0F4A-4FE9-9FD5-829129B8945E}">
          <p14:sldIdLst>
            <p14:sldId id="25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bin Mali" initials="SM" lastIdx="1" clrIdx="0">
    <p:extLst>
      <p:ext uri="{19B8F6BF-5375-455C-9EA6-DF929625EA0E}">
        <p15:presenceInfo xmlns:p15="http://schemas.microsoft.com/office/powerpoint/2012/main" userId="ce4164bab8f24c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44CB93-E524-4E05-8828-C520AE01545A}" v="14" dt="2020-04-06T21:22:26.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p:scale>
          <a:sx n="25" d="100"/>
          <a:sy n="25" d="100"/>
        </p:scale>
        <p:origin x="2054" y="4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2014191083" userId="8fb8829424b42f26" providerId="LiveId" clId="{DF44CB93-E524-4E05-8828-C520AE01545A}"/>
    <pc:docChg chg="addSld delSld modSld">
      <pc:chgData name="12014191083" userId="8fb8829424b42f26" providerId="LiveId" clId="{DF44CB93-E524-4E05-8828-C520AE01545A}" dt="2020-04-06T22:13:03.231" v="267" actId="20577"/>
      <pc:docMkLst>
        <pc:docMk/>
      </pc:docMkLst>
      <pc:sldChg chg="addSp delSp modSp">
        <pc:chgData name="12014191083" userId="8fb8829424b42f26" providerId="LiveId" clId="{DF44CB93-E524-4E05-8828-C520AE01545A}" dt="2020-04-06T22:13:03.231" v="267" actId="20577"/>
        <pc:sldMkLst>
          <pc:docMk/>
          <pc:sldMk cId="3307458881" sldId="256"/>
        </pc:sldMkLst>
        <pc:spChg chg="add mod">
          <ac:chgData name="12014191083" userId="8fb8829424b42f26" providerId="LiveId" clId="{DF44CB93-E524-4E05-8828-C520AE01545A}" dt="2020-04-06T21:22:26.219" v="74" actId="207"/>
          <ac:spMkLst>
            <pc:docMk/>
            <pc:sldMk cId="3307458881" sldId="256"/>
            <ac:spMk id="4" creationId="{0010E609-D6F9-48D4-AC23-42FA3F34EF38}"/>
          </ac:spMkLst>
        </pc:spChg>
        <pc:spChg chg="add mod">
          <ac:chgData name="12014191083" userId="8fb8829424b42f26" providerId="LiveId" clId="{DF44CB93-E524-4E05-8828-C520AE01545A}" dt="2020-04-06T21:22:26.219" v="74" actId="207"/>
          <ac:spMkLst>
            <pc:docMk/>
            <pc:sldMk cId="3307458881" sldId="256"/>
            <ac:spMk id="5" creationId="{FB211514-A33A-4E2A-992C-88AC6810002E}"/>
          </ac:spMkLst>
        </pc:spChg>
        <pc:spChg chg="add mod">
          <ac:chgData name="12014191083" userId="8fb8829424b42f26" providerId="LiveId" clId="{DF44CB93-E524-4E05-8828-C520AE01545A}" dt="2020-04-06T22:13:03.231" v="267" actId="20577"/>
          <ac:spMkLst>
            <pc:docMk/>
            <pc:sldMk cId="3307458881" sldId="256"/>
            <ac:spMk id="6" creationId="{EFEE0FB2-0818-4591-83AA-B76698AB2F75}"/>
          </ac:spMkLst>
        </pc:spChg>
        <pc:spChg chg="add mod">
          <ac:chgData name="12014191083" userId="8fb8829424b42f26" providerId="LiveId" clId="{DF44CB93-E524-4E05-8828-C520AE01545A}" dt="2020-04-06T21:22:26.219" v="74" actId="207"/>
          <ac:spMkLst>
            <pc:docMk/>
            <pc:sldMk cId="3307458881" sldId="256"/>
            <ac:spMk id="7" creationId="{3D68AC31-9950-4CD8-B577-B3CD5993FBDF}"/>
          </ac:spMkLst>
        </pc:spChg>
        <pc:spChg chg="add mod">
          <ac:chgData name="12014191083" userId="8fb8829424b42f26" providerId="LiveId" clId="{DF44CB93-E524-4E05-8828-C520AE01545A}" dt="2020-04-06T21:22:26.219" v="74" actId="207"/>
          <ac:spMkLst>
            <pc:docMk/>
            <pc:sldMk cId="3307458881" sldId="256"/>
            <ac:spMk id="8" creationId="{0B7BCF98-95E9-4B2A-B61B-2BFD8AA6657D}"/>
          </ac:spMkLst>
        </pc:spChg>
        <pc:spChg chg="add mod">
          <ac:chgData name="12014191083" userId="8fb8829424b42f26" providerId="LiveId" clId="{DF44CB93-E524-4E05-8828-C520AE01545A}" dt="2020-04-06T21:22:26.219" v="74" actId="207"/>
          <ac:spMkLst>
            <pc:docMk/>
            <pc:sldMk cId="3307458881" sldId="256"/>
            <ac:spMk id="9" creationId="{74D62BF1-EA75-430B-9FC3-C3B327DF88D1}"/>
          </ac:spMkLst>
        </pc:spChg>
        <pc:spChg chg="add mod">
          <ac:chgData name="12014191083" userId="8fb8829424b42f26" providerId="LiveId" clId="{DF44CB93-E524-4E05-8828-C520AE01545A}" dt="2020-04-06T21:22:26.219" v="74" actId="207"/>
          <ac:spMkLst>
            <pc:docMk/>
            <pc:sldMk cId="3307458881" sldId="256"/>
            <ac:spMk id="10" creationId="{4AE50EB8-E970-47BF-A096-FCD6F6F6C997}"/>
          </ac:spMkLst>
        </pc:spChg>
        <pc:spChg chg="add mod">
          <ac:chgData name="12014191083" userId="8fb8829424b42f26" providerId="LiveId" clId="{DF44CB93-E524-4E05-8828-C520AE01545A}" dt="2020-04-06T21:22:26.219" v="74" actId="207"/>
          <ac:spMkLst>
            <pc:docMk/>
            <pc:sldMk cId="3307458881" sldId="256"/>
            <ac:spMk id="11" creationId="{85475BDD-74AC-4D92-85DE-90D5C6D634B2}"/>
          </ac:spMkLst>
        </pc:spChg>
        <pc:spChg chg="add mod">
          <ac:chgData name="12014191083" userId="8fb8829424b42f26" providerId="LiveId" clId="{DF44CB93-E524-4E05-8828-C520AE01545A}" dt="2020-04-06T21:22:26.219" v="74" actId="207"/>
          <ac:spMkLst>
            <pc:docMk/>
            <pc:sldMk cId="3307458881" sldId="256"/>
            <ac:spMk id="12" creationId="{0482BBDF-B3A8-40C4-B7AC-F5E4EA18DDF0}"/>
          </ac:spMkLst>
        </pc:spChg>
        <pc:spChg chg="add mod">
          <ac:chgData name="12014191083" userId="8fb8829424b42f26" providerId="LiveId" clId="{DF44CB93-E524-4E05-8828-C520AE01545A}" dt="2020-04-06T21:22:26.219" v="74" actId="207"/>
          <ac:spMkLst>
            <pc:docMk/>
            <pc:sldMk cId="3307458881" sldId="256"/>
            <ac:spMk id="13" creationId="{F7A4B830-1D53-47FD-9719-1B32826306AE}"/>
          </ac:spMkLst>
        </pc:spChg>
        <pc:spChg chg="add del">
          <ac:chgData name="12014191083" userId="8fb8829424b42f26" providerId="LiveId" clId="{DF44CB93-E524-4E05-8828-C520AE01545A}" dt="2020-04-06T21:21:36.631" v="60"/>
          <ac:spMkLst>
            <pc:docMk/>
            <pc:sldMk cId="3307458881" sldId="256"/>
            <ac:spMk id="14" creationId="{41BCE917-5EFE-4CC4-BE9B-A7D543F37249}"/>
          </ac:spMkLst>
        </pc:spChg>
        <pc:picChg chg="add mod">
          <ac:chgData name="12014191083" userId="8fb8829424b42f26" providerId="LiveId" clId="{DF44CB93-E524-4E05-8828-C520AE01545A}" dt="2020-04-06T21:22:26.219" v="74" actId="207"/>
          <ac:picMkLst>
            <pc:docMk/>
            <pc:sldMk cId="3307458881" sldId="256"/>
            <ac:picMk id="3" creationId="{1C918C33-8F10-4E9B-BC2C-C74438E70B69}"/>
          </ac:picMkLst>
        </pc:picChg>
      </pc:sldChg>
      <pc:sldChg chg="addSp modSp add del">
        <pc:chgData name="12014191083" userId="8fb8829424b42f26" providerId="LiveId" clId="{DF44CB93-E524-4E05-8828-C520AE01545A}" dt="2020-04-06T21:21:56.034" v="63" actId="2696"/>
        <pc:sldMkLst>
          <pc:docMk/>
          <pc:sldMk cId="1237269765" sldId="257"/>
        </pc:sldMkLst>
        <pc:spChg chg="add mod">
          <ac:chgData name="12014191083" userId="8fb8829424b42f26" providerId="LiveId" clId="{DF44CB93-E524-4E05-8828-C520AE01545A}" dt="2020-04-06T21:21:40.861" v="62" actId="1076"/>
          <ac:spMkLst>
            <pc:docMk/>
            <pc:sldMk cId="1237269765" sldId="257"/>
            <ac:spMk id="3" creationId="{75C114B0-E6C7-4692-A271-42069D42DF57}"/>
          </ac:spMkLst>
        </pc:spChg>
        <pc:picChg chg="add mod">
          <ac:chgData name="12014191083" userId="8fb8829424b42f26" providerId="LiveId" clId="{DF44CB93-E524-4E05-8828-C520AE01545A}" dt="2020-04-06T21:21:24.314" v="57" actId="1076"/>
          <ac:picMkLst>
            <pc:docMk/>
            <pc:sldMk cId="1237269765" sldId="257"/>
            <ac:picMk id="2" creationId="{A30277A7-9598-412C-834C-D3C6A1A0776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693671"/>
            <a:ext cx="1865376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8644891"/>
            <a:ext cx="164592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55338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60430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0"/>
            <a:ext cx="473202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876300"/>
            <a:ext cx="1392174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34573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7C969-4F3A-48C4-AEE6-780B834DDD4E}"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14731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5"/>
            <a:ext cx="1892808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11014715"/>
            <a:ext cx="18928080" cy="3600449"/>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7C969-4F3A-48C4-AEE6-780B834DDD4E}"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379330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7C969-4F3A-48C4-AEE6-780B834DDD4E}"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425683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4"/>
            <a:ext cx="1892808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4034791"/>
            <a:ext cx="928401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6012180"/>
            <a:ext cx="9284016"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4034791"/>
            <a:ext cx="932973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6012180"/>
            <a:ext cx="9329738"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7C969-4F3A-48C4-AEE6-780B834DDD4E}"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40539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7C969-4F3A-48C4-AEE6-780B834DDD4E}"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12318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7C969-4F3A-48C4-AEE6-780B834DDD4E}"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91735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E67C969-4F3A-48C4-AEE6-780B834DDD4E}"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309781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E67C969-4F3A-48C4-AEE6-780B834DDD4E}"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8D645-B775-46BA-B9DF-CCF719648517}" type="slidenum">
              <a:rPr lang="en-US" smtClean="0"/>
              <a:t>‹#›</a:t>
            </a:fld>
            <a:endParaRPr lang="en-US"/>
          </a:p>
        </p:txBody>
      </p:sp>
    </p:spTree>
    <p:extLst>
      <p:ext uri="{BB962C8B-B14F-4D97-AF65-F5344CB8AC3E}">
        <p14:creationId xmlns:p14="http://schemas.microsoft.com/office/powerpoint/2010/main" val="251858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4"/>
            <a:ext cx="1892808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4381500"/>
            <a:ext cx="1892808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15255244"/>
            <a:ext cx="493776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EE67C969-4F3A-48C4-AEE6-780B834DDD4E}" type="datetimeFigureOut">
              <a:rPr lang="en-US" smtClean="0"/>
              <a:t>3/31/2021</a:t>
            </a:fld>
            <a:endParaRPr lang="en-US"/>
          </a:p>
        </p:txBody>
      </p:sp>
      <p:sp>
        <p:nvSpPr>
          <p:cNvPr id="5" name="Footer Placeholder 4"/>
          <p:cNvSpPr>
            <a:spLocks noGrp="1"/>
          </p:cNvSpPr>
          <p:nvPr>
            <p:ph type="ftr" sz="quarter" idx="3"/>
          </p:nvPr>
        </p:nvSpPr>
        <p:spPr>
          <a:xfrm>
            <a:off x="7269480" y="15255244"/>
            <a:ext cx="740664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15255244"/>
            <a:ext cx="493776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9008D645-B775-46BA-B9DF-CCF719648517}" type="slidenum">
              <a:rPr lang="en-US" smtClean="0"/>
              <a:t>‹#›</a:t>
            </a:fld>
            <a:endParaRPr lang="en-US"/>
          </a:p>
        </p:txBody>
      </p:sp>
    </p:spTree>
    <p:extLst>
      <p:ext uri="{BB962C8B-B14F-4D97-AF65-F5344CB8AC3E}">
        <p14:creationId xmlns:p14="http://schemas.microsoft.com/office/powerpoint/2010/main" val="1117015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034F34B1-C22C-47B8-9F4C-E478FE85FF1B}"/>
              </a:ext>
            </a:extLst>
          </p:cNvPr>
          <p:cNvSpPr txBox="1"/>
          <p:nvPr/>
        </p:nvSpPr>
        <p:spPr>
          <a:xfrm>
            <a:off x="10885588" y="3372561"/>
            <a:ext cx="6605665" cy="2554545"/>
          </a:xfrm>
          <a:prstGeom prst="rect">
            <a:avLst/>
          </a:prstGeom>
          <a:noFill/>
        </p:spPr>
        <p:txBody>
          <a:bodyPr wrap="square" rtlCol="0">
            <a:spAutoFit/>
          </a:bodyPr>
          <a:lstStyle/>
          <a:p>
            <a:pPr algn="just"/>
            <a:r>
              <a:rPr lang="en-US" sz="1600" dirty="0">
                <a:solidFill>
                  <a:srgbClr val="000000"/>
                </a:solidFill>
                <a:latin typeface="Times New Roman" panose="02020603050405020304" pitchFamily="18" charset="0"/>
              </a:rPr>
              <a:t>Our experiment rely on the resonance property of the ferro-magnetic strip. Hence, to find the resonant frequency peak, </a:t>
            </a:r>
            <a:r>
              <a:rPr lang="en-US" sz="1600" i="1" dirty="0">
                <a:solidFill>
                  <a:srgbClr val="000000"/>
                </a:solidFill>
                <a:latin typeface="Times New Roman" panose="02020603050405020304" pitchFamily="18" charset="0"/>
              </a:rPr>
              <a:t>f</a:t>
            </a:r>
            <a:r>
              <a:rPr lang="en-US" sz="1600" baseline="-25000" dirty="0">
                <a:solidFill>
                  <a:srgbClr val="000000"/>
                </a:solidFill>
                <a:latin typeface="Times New Roman" panose="02020603050405020304" pitchFamily="18" charset="0"/>
              </a:rPr>
              <a:t>0</a:t>
            </a:r>
            <a:r>
              <a:rPr lang="en-US" sz="1600" dirty="0">
                <a:solidFill>
                  <a:srgbClr val="000000"/>
                </a:solidFill>
                <a:latin typeface="Times New Roman" panose="02020603050405020304" pitchFamily="18" charset="0"/>
              </a:rPr>
              <a:t>, a measurement was taken with a regular strip (figure 1(a)). </a:t>
            </a:r>
          </a:p>
          <a:p>
            <a:pPr algn="just"/>
            <a:endParaRPr lang="en-US" sz="1600" dirty="0">
              <a:solidFill>
                <a:srgbClr val="000000"/>
              </a:solidFill>
              <a:latin typeface="Times New Roman" panose="02020603050405020304" pitchFamily="18" charset="0"/>
            </a:endParaRPr>
          </a:p>
          <a:p>
            <a:pPr algn="just"/>
            <a:endParaRPr lang="en-US" sz="1600" dirty="0">
              <a:solidFill>
                <a:srgbClr val="000000"/>
              </a:solidFill>
              <a:latin typeface="Times New Roman" panose="02020603050405020304" pitchFamily="18" charset="0"/>
            </a:endParaRPr>
          </a:p>
          <a:p>
            <a:pPr algn="just"/>
            <a:r>
              <a:rPr lang="en-US" sz="1600" dirty="0">
                <a:solidFill>
                  <a:srgbClr val="000000"/>
                </a:solidFill>
                <a:latin typeface="Times New Roman" panose="02020603050405020304" pitchFamily="18" charset="0"/>
              </a:rPr>
              <a:t>The equation above shows that resonant frequency primarily depend on the elasticity(</a:t>
            </a:r>
            <a:r>
              <a:rPr lang="en-US" sz="1600" i="1" dirty="0">
                <a:solidFill>
                  <a:srgbClr val="000000"/>
                </a:solidFill>
                <a:latin typeface="Times New Roman" panose="02020603050405020304" pitchFamily="18" charset="0"/>
              </a:rPr>
              <a:t>E</a:t>
            </a:r>
            <a:r>
              <a:rPr lang="en-US" sz="1600" dirty="0">
                <a:solidFill>
                  <a:srgbClr val="000000"/>
                </a:solidFill>
                <a:latin typeface="Times New Roman" panose="02020603050405020304" pitchFamily="18" charset="0"/>
              </a:rPr>
              <a:t>)</a:t>
            </a:r>
            <a:r>
              <a:rPr lang="en-US" sz="1600" i="1" dirty="0">
                <a:solidFill>
                  <a:srgbClr val="000000"/>
                </a:solidFill>
                <a:latin typeface="Times New Roman" panose="02020603050405020304" pitchFamily="18" charset="0"/>
              </a:rPr>
              <a:t> </a:t>
            </a:r>
            <a:r>
              <a:rPr lang="en-US" sz="1600" dirty="0">
                <a:solidFill>
                  <a:srgbClr val="000000"/>
                </a:solidFill>
                <a:latin typeface="Times New Roman" panose="02020603050405020304" pitchFamily="18" charset="0"/>
              </a:rPr>
              <a:t>and density(</a:t>
            </a:r>
            <a:r>
              <a:rPr lang="el-GR" sz="1600" i="1" dirty="0">
                <a:solidFill>
                  <a:srgbClr val="000000"/>
                </a:solidFill>
                <a:latin typeface="Times New Roman" panose="02020603050405020304" pitchFamily="18" charset="0"/>
              </a:rPr>
              <a:t>ρ</a:t>
            </a:r>
            <a:r>
              <a:rPr lang="en-US" sz="1600" dirty="0">
                <a:solidFill>
                  <a:srgbClr val="000000"/>
                </a:solidFill>
                <a:latin typeface="Times New Roman" panose="02020603050405020304" pitchFamily="18" charset="0"/>
              </a:rPr>
              <a:t>) of the strip. Figure 3 shows a sketch of the setup used to find the resonant frequency and figure 4 gives the graph of the measurement. We find that the measurement fits well with the following equation: </a:t>
            </a:r>
          </a:p>
        </p:txBody>
      </p:sp>
      <p:pic>
        <p:nvPicPr>
          <p:cNvPr id="29" name="Picture 28">
            <a:extLst>
              <a:ext uri="{FF2B5EF4-FFF2-40B4-BE49-F238E27FC236}">
                <a16:creationId xmlns:a16="http://schemas.microsoft.com/office/drawing/2014/main" id="{6B8BB71D-83FF-4DC5-93CF-D5F801BF03D9}"/>
              </a:ext>
            </a:extLst>
          </p:cNvPr>
          <p:cNvPicPr>
            <a:picLocks noChangeAspect="1"/>
          </p:cNvPicPr>
          <p:nvPr/>
        </p:nvPicPr>
        <p:blipFill>
          <a:blip r:embed="rId2"/>
          <a:stretch>
            <a:fillRect/>
          </a:stretch>
        </p:blipFill>
        <p:spPr>
          <a:xfrm>
            <a:off x="12399786" y="5716245"/>
            <a:ext cx="3327372" cy="592225"/>
          </a:xfrm>
          <a:prstGeom prst="rect">
            <a:avLst/>
          </a:prstGeom>
        </p:spPr>
      </p:pic>
      <p:pic>
        <p:nvPicPr>
          <p:cNvPr id="27" name="Picture 26">
            <a:extLst>
              <a:ext uri="{FF2B5EF4-FFF2-40B4-BE49-F238E27FC236}">
                <a16:creationId xmlns:a16="http://schemas.microsoft.com/office/drawing/2014/main" id="{18079E6F-4CC3-4FF6-A940-61D405B28EC9}"/>
              </a:ext>
            </a:extLst>
          </p:cNvPr>
          <p:cNvPicPr>
            <a:picLocks noChangeAspect="1"/>
          </p:cNvPicPr>
          <p:nvPr/>
        </p:nvPicPr>
        <p:blipFill>
          <a:blip r:embed="rId3"/>
          <a:stretch>
            <a:fillRect/>
          </a:stretch>
        </p:blipFill>
        <p:spPr>
          <a:xfrm>
            <a:off x="13763641" y="3920323"/>
            <a:ext cx="1055879" cy="623606"/>
          </a:xfrm>
          <a:prstGeom prst="rect">
            <a:avLst/>
          </a:prstGeom>
        </p:spPr>
      </p:pic>
      <p:pic>
        <p:nvPicPr>
          <p:cNvPr id="23" name="Picture 22" descr="Graphical user interface, chart&#10;&#10;Description automatically generated with medium confidence">
            <a:extLst>
              <a:ext uri="{FF2B5EF4-FFF2-40B4-BE49-F238E27FC236}">
                <a16:creationId xmlns:a16="http://schemas.microsoft.com/office/drawing/2014/main" id="{D393FE4A-5391-43BD-944B-495460AC8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54" y="6426473"/>
            <a:ext cx="3422743" cy="1982950"/>
          </a:xfrm>
          <a:prstGeom prst="rect">
            <a:avLst/>
          </a:prstGeom>
        </p:spPr>
      </p:pic>
      <p:sp>
        <p:nvSpPr>
          <p:cNvPr id="4" name="Rectangle 3">
            <a:extLst>
              <a:ext uri="{FF2B5EF4-FFF2-40B4-BE49-F238E27FC236}">
                <a16:creationId xmlns:a16="http://schemas.microsoft.com/office/drawing/2014/main" id="{0010E609-D6F9-48D4-AC23-42FA3F34EF38}"/>
              </a:ext>
            </a:extLst>
          </p:cNvPr>
          <p:cNvSpPr/>
          <p:nvPr/>
        </p:nvSpPr>
        <p:spPr>
          <a:xfrm>
            <a:off x="2537488" y="600841"/>
            <a:ext cx="18324243" cy="22739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solidFill>
                  <a:schemeClr val="tx1"/>
                </a:solidFill>
                <a:latin typeface="Cambria" panose="02040503050406030204" pitchFamily="18" charset="0"/>
                <a:ea typeface="Cambria" panose="02040503050406030204" pitchFamily="18" charset="0"/>
                <a:cs typeface="Times New Roman" panose="02020603050405020304" pitchFamily="18" charset="0"/>
              </a:rPr>
              <a:t>Effect of Topological structures on the spectrum of a magneto-elastic ribbon</a:t>
            </a:r>
          </a:p>
          <a:p>
            <a:pPr algn="ctr"/>
            <a:r>
              <a:rPr lang="en-US" sz="2800" dirty="0">
                <a:solidFill>
                  <a:srgbClr val="7E0000"/>
                </a:solidFill>
                <a:latin typeface="Cambria" panose="02040503050406030204" pitchFamily="18" charset="0"/>
                <a:ea typeface="Cambria" panose="02040503050406030204" pitchFamily="18" charset="0"/>
                <a:cs typeface="Times New Roman" panose="02020603050405020304" pitchFamily="18" charset="0"/>
              </a:rPr>
              <a:t>Subin Mali, Dr. </a:t>
            </a:r>
            <a:r>
              <a:rPr lang="en-US" sz="2800" dirty="0" err="1">
                <a:solidFill>
                  <a:srgbClr val="7E0000"/>
                </a:solidFill>
                <a:latin typeface="Cambria" panose="02040503050406030204" pitchFamily="18" charset="0"/>
                <a:ea typeface="Cambria" panose="02040503050406030204" pitchFamily="18" charset="0"/>
                <a:cs typeface="Times New Roman" panose="02020603050405020304" pitchFamily="18" charset="0"/>
              </a:rPr>
              <a:t>Catalin</a:t>
            </a:r>
            <a:r>
              <a:rPr lang="en-US" sz="2800" dirty="0">
                <a:solidFill>
                  <a:srgbClr val="7E0000"/>
                </a:solidFill>
                <a:latin typeface="Cambria" panose="02040503050406030204" pitchFamily="18" charset="0"/>
                <a:ea typeface="Cambria" panose="02040503050406030204" pitchFamily="18" charset="0"/>
                <a:cs typeface="Times New Roman" panose="02020603050405020304" pitchFamily="18" charset="0"/>
              </a:rPr>
              <a:t> Martin</a:t>
            </a:r>
          </a:p>
          <a:p>
            <a:pPr algn="ctr"/>
            <a:r>
              <a:rPr lang="en-US" sz="2800" dirty="0">
                <a:solidFill>
                  <a:srgbClr val="7E0000"/>
                </a:solidFill>
                <a:latin typeface="Cambria" panose="02040503050406030204" pitchFamily="18" charset="0"/>
                <a:ea typeface="Cambria" panose="02040503050406030204" pitchFamily="18" charset="0"/>
                <a:cs typeface="Times New Roman" panose="02020603050405020304" pitchFamily="18" charset="0"/>
              </a:rPr>
              <a:t>School of Theoretical and Applied Science, Ramapo College of New Jersey, Mahwah, NJ, USA</a:t>
            </a:r>
          </a:p>
          <a:p>
            <a:pPr algn="ctr"/>
            <a:endParaRPr lang="en-US" sz="4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B211514-A33A-4E2A-992C-88AC6810002E}"/>
              </a:ext>
            </a:extLst>
          </p:cNvPr>
          <p:cNvSpPr/>
          <p:nvPr/>
        </p:nvSpPr>
        <p:spPr>
          <a:xfrm>
            <a:off x="7436075" y="2731998"/>
            <a:ext cx="13518926" cy="101324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5475BDD-74AC-4D92-85DE-90D5C6D634B2}"/>
              </a:ext>
            </a:extLst>
          </p:cNvPr>
          <p:cNvSpPr/>
          <p:nvPr/>
        </p:nvSpPr>
        <p:spPr>
          <a:xfrm>
            <a:off x="13319748" y="13044511"/>
            <a:ext cx="7619866" cy="28007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7A4B830-1D53-47FD-9719-1B32826306AE}"/>
              </a:ext>
            </a:extLst>
          </p:cNvPr>
          <p:cNvSpPr/>
          <p:nvPr/>
        </p:nvSpPr>
        <p:spPr>
          <a:xfrm>
            <a:off x="960120" y="8092755"/>
            <a:ext cx="6228590" cy="77656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p>
            <a:pPr algn="ctr"/>
            <a:endParaRPr lang="en-US" sz="3200" b="1" dirty="0">
              <a:solidFill>
                <a:schemeClr val="tx1"/>
              </a:solidFill>
              <a:latin typeface="Times New Roman" panose="02020603050405020304" pitchFamily="18" charset="0"/>
              <a:cs typeface="Times New Roman" panose="02020603050405020304" pitchFamily="18" charset="0"/>
            </a:endParaRPr>
          </a:p>
          <a:p>
            <a:pPr algn="ct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29EDB7A-5845-45E3-A1CC-D6B25620BCFB}"/>
              </a:ext>
            </a:extLst>
          </p:cNvPr>
          <p:cNvSpPr txBox="1"/>
          <p:nvPr/>
        </p:nvSpPr>
        <p:spPr>
          <a:xfrm>
            <a:off x="1015230" y="9623937"/>
            <a:ext cx="6173480" cy="3477875"/>
          </a:xfrm>
          <a:prstGeom prst="rect">
            <a:avLst/>
          </a:prstGeom>
          <a:noFill/>
        </p:spPr>
        <p:txBody>
          <a:bodyPr wrap="square" rtlCol="0">
            <a:spAutoFit/>
          </a:bodyPr>
          <a:lstStyle/>
          <a:p>
            <a:pPr algn="just"/>
            <a:r>
              <a:rPr lang="en-US" sz="1400" b="1" dirty="0">
                <a:solidFill>
                  <a:schemeClr val="tx1"/>
                </a:solidFill>
                <a:latin typeface="Times New Roman" panose="02020603050405020304" pitchFamily="18" charset="0"/>
                <a:cs typeface="Times New Roman" panose="02020603050405020304" pitchFamily="18" charset="0"/>
              </a:rPr>
              <a:t>Figure 1. </a:t>
            </a:r>
            <a:r>
              <a:rPr lang="en-US" sz="1400" dirty="0">
                <a:solidFill>
                  <a:schemeClr val="tx1"/>
                </a:solidFill>
                <a:latin typeface="Times New Roman" panose="02020603050405020304" pitchFamily="18" charset="0"/>
                <a:cs typeface="Times New Roman" panose="02020603050405020304" pitchFamily="18" charset="0"/>
              </a:rPr>
              <a:t>(a) The regular ferro-magnetic strip used in previous experiments plotted in a 3D CAD software. (b) The strip with a hole in the middle. (c) The strip with a 3×3 patterned 0.8 mm hole distributed evenly across the </a:t>
            </a:r>
            <a:r>
              <a:rPr lang="en-US" sz="1400" dirty="0">
                <a:latin typeface="Times New Roman" panose="02020603050405020304" pitchFamily="18" charset="0"/>
                <a:cs typeface="Times New Roman" panose="02020603050405020304" pitchFamily="18" charset="0"/>
              </a:rPr>
              <a:t>a</a:t>
            </a:r>
            <a:r>
              <a:rPr lang="en-US" sz="1400" dirty="0">
                <a:solidFill>
                  <a:schemeClr val="tx1"/>
                </a:solidFill>
                <a:latin typeface="Times New Roman" panose="02020603050405020304" pitchFamily="18" charset="0"/>
                <a:cs typeface="Times New Roman" panose="02020603050405020304" pitchFamily="18" charset="0"/>
              </a:rPr>
              <a:t>rea</a:t>
            </a:r>
          </a:p>
          <a:p>
            <a:pPr algn="just"/>
            <a:endParaRPr lang="en-US" dirty="0">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Our experiment used an amorphous Fe-based strip of dimensions [35mm, 5mm, 0.5mm]. In this experiment, the amorphous strip was punctured with a pattern and demagnetized with a demagnetization coil. The strip was then placed on the steel bar of a string vibrator. The string vibrator was powered by a sinusoidal alternating voltage through the output of a lock-in amplifier. The amplitude of the voltage is kept uniform to induce small mechanical vibrations in the strip. The strip vibrated transversely with respect to the metal rod. A pair of Helmholtz coils was installed around the strip to magnetize the strip in the longitudinal direction by applying a uniform magnetic field. </a:t>
            </a:r>
            <a:endParaRPr lang="en-US" dirty="0"/>
          </a:p>
        </p:txBody>
      </p:sp>
      <p:sp>
        <p:nvSpPr>
          <p:cNvPr id="17" name="TextBox 16">
            <a:extLst>
              <a:ext uri="{FF2B5EF4-FFF2-40B4-BE49-F238E27FC236}">
                <a16:creationId xmlns:a16="http://schemas.microsoft.com/office/drawing/2014/main" id="{7FDB5A79-1955-4EBF-9E72-BDBAB00F70AC}"/>
              </a:ext>
            </a:extLst>
          </p:cNvPr>
          <p:cNvSpPr txBox="1"/>
          <p:nvPr/>
        </p:nvSpPr>
        <p:spPr>
          <a:xfrm>
            <a:off x="1858381" y="8076158"/>
            <a:ext cx="4047903" cy="584775"/>
          </a:xfrm>
          <a:prstGeom prst="rect">
            <a:avLst/>
          </a:prstGeom>
          <a:noFill/>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Experimental Method</a:t>
            </a:r>
          </a:p>
        </p:txBody>
      </p:sp>
      <p:sp>
        <p:nvSpPr>
          <p:cNvPr id="18" name="TextBox 17">
            <a:extLst>
              <a:ext uri="{FF2B5EF4-FFF2-40B4-BE49-F238E27FC236}">
                <a16:creationId xmlns:a16="http://schemas.microsoft.com/office/drawing/2014/main" id="{C7A9B073-0CA5-459E-8BA6-B483E5EBAFD0}"/>
              </a:ext>
            </a:extLst>
          </p:cNvPr>
          <p:cNvSpPr txBox="1"/>
          <p:nvPr/>
        </p:nvSpPr>
        <p:spPr>
          <a:xfrm>
            <a:off x="13560451" y="2822512"/>
            <a:ext cx="1462260" cy="584775"/>
          </a:xfrm>
          <a:prstGeom prst="rect">
            <a:avLst/>
          </a:prstGeom>
          <a:noFill/>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Results</a:t>
            </a:r>
          </a:p>
        </p:txBody>
      </p:sp>
      <p:sp>
        <p:nvSpPr>
          <p:cNvPr id="19" name="TextBox 18">
            <a:extLst>
              <a:ext uri="{FF2B5EF4-FFF2-40B4-BE49-F238E27FC236}">
                <a16:creationId xmlns:a16="http://schemas.microsoft.com/office/drawing/2014/main" id="{B58873ED-4268-4429-BFBF-8FF812C047AC}"/>
              </a:ext>
            </a:extLst>
          </p:cNvPr>
          <p:cNvSpPr txBox="1"/>
          <p:nvPr/>
        </p:nvSpPr>
        <p:spPr>
          <a:xfrm>
            <a:off x="9143510" y="13074991"/>
            <a:ext cx="214513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Conclusion</a:t>
            </a:r>
          </a:p>
        </p:txBody>
      </p:sp>
      <p:sp>
        <p:nvSpPr>
          <p:cNvPr id="20" name="TextBox 19">
            <a:extLst>
              <a:ext uri="{FF2B5EF4-FFF2-40B4-BE49-F238E27FC236}">
                <a16:creationId xmlns:a16="http://schemas.microsoft.com/office/drawing/2014/main" id="{AB3E7E84-FF50-4B7F-B4DD-E18F317C4C71}"/>
              </a:ext>
            </a:extLst>
          </p:cNvPr>
          <p:cNvSpPr txBox="1"/>
          <p:nvPr/>
        </p:nvSpPr>
        <p:spPr>
          <a:xfrm>
            <a:off x="7462969" y="13629286"/>
            <a:ext cx="5582519" cy="2062103"/>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In </a:t>
            </a:r>
            <a:r>
              <a:rPr lang="en-US"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this experiment, we explored a simple and adaptable experimental method that utilizes the properties of the ferro-magnetic strip. We presented a new experimental procedure for investigating the effects of topological structures on the ferro-magnetic strip. We showed and studied the effects of a few defects on the frequency spectrum of the strip. Our results create a potential prospective for new methods of studying defects in an otherwise pristine periodic system. </a:t>
            </a:r>
            <a:endParaRPr lang="en-US" sz="16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1B25DCC-1F52-451D-A63E-C2593E2351CA}"/>
              </a:ext>
            </a:extLst>
          </p:cNvPr>
          <p:cNvSpPr txBox="1"/>
          <p:nvPr/>
        </p:nvSpPr>
        <p:spPr>
          <a:xfrm>
            <a:off x="10856819" y="6413568"/>
            <a:ext cx="6386430" cy="3667671"/>
          </a:xfrm>
          <a:prstGeom prst="rect">
            <a:avLst/>
          </a:prstGeom>
          <a:noFill/>
        </p:spPr>
        <p:txBody>
          <a:bodyPr wrap="square" rtlCol="0">
            <a:spAutoFit/>
          </a:bodyPr>
          <a:lstStyle/>
          <a:p>
            <a:pPr marL="285750" indent="-285750" algn="just">
              <a:buFont typeface="Arial" panose="020B0604020202020204" pitchFamily="34" charset="0"/>
              <a:buChar char="•"/>
            </a:pPr>
            <a:r>
              <a:rPr lang="en-US" sz="1600" b="0" i="0" u="none" strike="noStrike" dirty="0">
                <a:solidFill>
                  <a:srgbClr val="000000"/>
                </a:solidFill>
                <a:effectLst/>
                <a:latin typeface="Times New Roman" panose="02020603050405020304" pitchFamily="18" charset="0"/>
              </a:rPr>
              <a:t>Figure 5 shows the signature main peak at around 58 kHz in addition to many more peaks before and after it. The peaks left of the main peak correspond to lower frequencies, hence longer wavelengths than that of the main peak. The existence of longer wavelengths can be explained by studying reflection (or diffraction) of waves on discontinuous boundaries, as shown in figure 6. The interference of reflected waves inside the boundaries causes different peaks of long wavelengths.</a:t>
            </a:r>
          </a:p>
          <a:p>
            <a:pPr marL="285750" indent="-285750" algn="just" rtl="0">
              <a:spcBef>
                <a:spcPts val="0"/>
              </a:spcBef>
              <a:spcAft>
                <a:spcPts val="10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 addition, </a:t>
            </a:r>
            <a:r>
              <a:rPr lang="en-US" sz="1600">
                <a:latin typeface="Times New Roman" panose="02020603050405020304" pitchFamily="18" charset="0"/>
                <a:cs typeface="Times New Roman" panose="02020603050405020304" pitchFamily="18" charset="0"/>
              </a:rPr>
              <a:t>figure </a:t>
            </a:r>
            <a:r>
              <a:rPr lang="en-US" sz="1600" dirty="0">
                <a:latin typeface="Times New Roman" panose="02020603050405020304" pitchFamily="18" charset="0"/>
                <a:cs typeface="Times New Roman" panose="02020603050405020304" pitchFamily="18" charset="0"/>
              </a:rPr>
              <a:t>5</a:t>
            </a:r>
            <a:r>
              <a:rPr lang="en-US" sz="160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shows a wide variety of peaks and valleys. Adding more holes on the strip adds a lot of more subtleties caused by interference of waves diffracting with the holes. The peaks and valleys are vaguely periodic. These repeating structures resemble the band-structure of metals which could be made more evident by increasing the scale of the experiment.</a:t>
            </a:r>
          </a:p>
          <a:p>
            <a:pPr marL="285750" indent="-285750" algn="just" rtl="0">
              <a:spcBef>
                <a:spcPts val="0"/>
              </a:spcBef>
              <a:spcAft>
                <a:spcPts val="10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303CD126-1709-4046-A0E9-CCCD2470EA81}"/>
              </a:ext>
            </a:extLst>
          </p:cNvPr>
          <p:cNvSpPr txBox="1"/>
          <p:nvPr/>
        </p:nvSpPr>
        <p:spPr>
          <a:xfrm>
            <a:off x="7861299" y="8172370"/>
            <a:ext cx="903902" cy="307777"/>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Figure 5. </a:t>
            </a:r>
            <a:endParaRPr lang="en-US" sz="2400" dirty="0">
              <a:latin typeface="Times New Roman" panose="02020603050405020304" pitchFamily="18" charset="0"/>
              <a:cs typeface="Times New Roman" panose="02020603050405020304" pitchFamily="18" charset="0"/>
            </a:endParaRPr>
          </a:p>
        </p:txBody>
      </p:sp>
      <p:pic>
        <p:nvPicPr>
          <p:cNvPr id="1049" name="Picture 25">
            <a:extLst>
              <a:ext uri="{FF2B5EF4-FFF2-40B4-BE49-F238E27FC236}">
                <a16:creationId xmlns:a16="http://schemas.microsoft.com/office/drawing/2014/main" id="{84F17681-BC4F-4947-A46B-E3814242B6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36" t="31327" r="25502" b="37132"/>
          <a:stretch/>
        </p:blipFill>
        <p:spPr bwMode="auto">
          <a:xfrm>
            <a:off x="17524995" y="6433888"/>
            <a:ext cx="3090672" cy="1116236"/>
          </a:xfrm>
          <a:prstGeom prst="rect">
            <a:avLst/>
          </a:prstGeom>
        </p:spPr>
        <p:style>
          <a:lnRef idx="2">
            <a:schemeClr val="dk1"/>
          </a:lnRef>
          <a:fillRef idx="1">
            <a:schemeClr val="lt1"/>
          </a:fillRef>
          <a:effectRef idx="0">
            <a:schemeClr val="dk1"/>
          </a:effectRef>
          <a:fontRef idx="minor">
            <a:schemeClr val="dk1"/>
          </a:fontRef>
        </p:style>
      </p:pic>
      <p:sp>
        <p:nvSpPr>
          <p:cNvPr id="26" name="TextBox 25">
            <a:extLst>
              <a:ext uri="{FF2B5EF4-FFF2-40B4-BE49-F238E27FC236}">
                <a16:creationId xmlns:a16="http://schemas.microsoft.com/office/drawing/2014/main" id="{093AB0F3-01A0-4FC3-B3FC-9C10EE46EAD0}"/>
              </a:ext>
            </a:extLst>
          </p:cNvPr>
          <p:cNvSpPr txBox="1"/>
          <p:nvPr/>
        </p:nvSpPr>
        <p:spPr>
          <a:xfrm>
            <a:off x="17677791" y="7514103"/>
            <a:ext cx="2891576" cy="1815882"/>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Figure 6.</a:t>
            </a:r>
            <a:r>
              <a:rPr lang="en-US" sz="1400" dirty="0">
                <a:latin typeface="Times New Roman" panose="02020603050405020304" pitchFamily="18" charset="0"/>
                <a:cs typeface="Times New Roman" panose="02020603050405020304" pitchFamily="18" charset="0"/>
              </a:rPr>
              <a:t> A schematic diagram of a wave travelling through the 1 mm hole strip. The hole region can be regarded as a region where the wave travels with different speed than that of other regions. The dotted lines correspond to interfaces between different media.</a:t>
            </a:r>
          </a:p>
        </p:txBody>
      </p:sp>
      <p:sp>
        <p:nvSpPr>
          <p:cNvPr id="51" name="Rectangle 50">
            <a:extLst>
              <a:ext uri="{FF2B5EF4-FFF2-40B4-BE49-F238E27FC236}">
                <a16:creationId xmlns:a16="http://schemas.microsoft.com/office/drawing/2014/main" id="{56E2DBE9-AA39-4667-9220-7E6FC33AD737}"/>
              </a:ext>
            </a:extLst>
          </p:cNvPr>
          <p:cNvSpPr/>
          <p:nvPr/>
        </p:nvSpPr>
        <p:spPr>
          <a:xfrm>
            <a:off x="7436075" y="13070669"/>
            <a:ext cx="5636308" cy="2800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p>
            <a:pPr algn="ctr"/>
            <a:endParaRPr lang="en-US" sz="3200" b="1" dirty="0">
              <a:solidFill>
                <a:schemeClr val="tx1"/>
              </a:solidFill>
              <a:latin typeface="Times New Roman" panose="02020603050405020304" pitchFamily="18" charset="0"/>
              <a:cs typeface="Times New Roman" panose="02020603050405020304" pitchFamily="18" charset="0"/>
            </a:endParaRPr>
          </a:p>
          <a:p>
            <a:pPr algn="ctr"/>
            <a:endParaRPr lang="en-US" sz="3200" b="1" dirty="0">
              <a:solidFill>
                <a:schemeClr val="tx1"/>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65496141-F233-4CAA-9BB6-E89DBDF19D84}"/>
              </a:ext>
            </a:extLst>
          </p:cNvPr>
          <p:cNvGrpSpPr/>
          <p:nvPr/>
        </p:nvGrpSpPr>
        <p:grpSpPr>
          <a:xfrm>
            <a:off x="2164928" y="8772409"/>
            <a:ext cx="3874084" cy="773597"/>
            <a:chOff x="3308613" y="8689539"/>
            <a:chExt cx="5024338" cy="986181"/>
          </a:xfrm>
        </p:grpSpPr>
        <p:pic>
          <p:nvPicPr>
            <p:cNvPr id="1031" name="Picture 7">
              <a:extLst>
                <a:ext uri="{FF2B5EF4-FFF2-40B4-BE49-F238E27FC236}">
                  <a16:creationId xmlns:a16="http://schemas.microsoft.com/office/drawing/2014/main" id="{A61DAB7F-A45A-4990-9234-EEAC7B2006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243" r="16756" b="16084"/>
            <a:stretch/>
          </p:blipFill>
          <p:spPr bwMode="auto">
            <a:xfrm>
              <a:off x="3369145" y="8752879"/>
              <a:ext cx="1432561" cy="914401"/>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035" name="Picture 11">
              <a:extLst>
                <a:ext uri="{FF2B5EF4-FFF2-40B4-BE49-F238E27FC236}">
                  <a16:creationId xmlns:a16="http://schemas.microsoft.com/office/drawing/2014/main" id="{FD098716-5098-4F04-A51E-3C333691BF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642" t="5874" r="18719" b="9545"/>
            <a:stretch/>
          </p:blipFill>
          <p:spPr bwMode="auto">
            <a:xfrm>
              <a:off x="5129241" y="8761319"/>
              <a:ext cx="1432561" cy="914401"/>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037" name="Picture 13">
              <a:extLst>
                <a:ext uri="{FF2B5EF4-FFF2-40B4-BE49-F238E27FC236}">
                  <a16:creationId xmlns:a16="http://schemas.microsoft.com/office/drawing/2014/main" id="{60B027FC-85DC-465E-A838-124B5B85BB3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567" t="2191" r="18139" b="18938"/>
            <a:stretch/>
          </p:blipFill>
          <p:spPr bwMode="auto">
            <a:xfrm>
              <a:off x="6900390" y="8752880"/>
              <a:ext cx="1432561" cy="914401"/>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30" name="TextBox 29">
              <a:extLst>
                <a:ext uri="{FF2B5EF4-FFF2-40B4-BE49-F238E27FC236}">
                  <a16:creationId xmlns:a16="http://schemas.microsoft.com/office/drawing/2014/main" id="{A7145A42-8C5B-4088-8E09-61420985F2C3}"/>
                </a:ext>
              </a:extLst>
            </p:cNvPr>
            <p:cNvSpPr txBox="1"/>
            <p:nvPr/>
          </p:nvSpPr>
          <p:spPr>
            <a:xfrm>
              <a:off x="3308613" y="8690331"/>
              <a:ext cx="441146" cy="369332"/>
            </a:xfrm>
            <a:prstGeom prst="rect">
              <a:avLst/>
            </a:prstGeom>
            <a:noFill/>
          </p:spPr>
          <p:txBody>
            <a:bodyPr wrap="none" rtlCol="0">
              <a:spAutoFit/>
            </a:bodyPr>
            <a:lstStyle/>
            <a:p>
              <a:r>
                <a:rPr lang="en-US" sz="1800" dirty="0">
                  <a:solidFill>
                    <a:schemeClr val="tx1"/>
                  </a:solidFill>
                  <a:latin typeface="Times New Roman" panose="02020603050405020304" pitchFamily="18" charset="0"/>
                  <a:cs typeface="Times New Roman" panose="02020603050405020304" pitchFamily="18" charset="0"/>
                </a:rPr>
                <a:t>(a)</a:t>
              </a:r>
              <a:endParaRPr lang="en-US" dirty="0"/>
            </a:p>
          </p:txBody>
        </p:sp>
        <p:sp>
          <p:nvSpPr>
            <p:cNvPr id="54" name="TextBox 53">
              <a:extLst>
                <a:ext uri="{FF2B5EF4-FFF2-40B4-BE49-F238E27FC236}">
                  <a16:creationId xmlns:a16="http://schemas.microsoft.com/office/drawing/2014/main" id="{434CE5BE-3645-42FD-8D4F-C8F334C799B5}"/>
                </a:ext>
              </a:extLst>
            </p:cNvPr>
            <p:cNvSpPr txBox="1"/>
            <p:nvPr/>
          </p:nvSpPr>
          <p:spPr>
            <a:xfrm>
              <a:off x="5065057" y="8697982"/>
              <a:ext cx="588758" cy="470824"/>
            </a:xfrm>
            <a:prstGeom prst="rect">
              <a:avLst/>
            </a:prstGeom>
            <a:noFill/>
          </p:spPr>
          <p:txBody>
            <a:bodyPr wrap="none" rtlCol="0">
              <a:spAutoFit/>
            </a:bodyPr>
            <a:lstStyle/>
            <a:p>
              <a:r>
                <a:rPr lang="en-US" sz="1800" dirty="0">
                  <a:solidFill>
                    <a:schemeClr val="tx1"/>
                  </a:solidFill>
                  <a:latin typeface="Times New Roman" panose="02020603050405020304" pitchFamily="18" charset="0"/>
                  <a:cs typeface="Times New Roman" panose="02020603050405020304" pitchFamily="18" charset="0"/>
                </a:rPr>
                <a:t>(b)</a:t>
              </a:r>
              <a:endParaRPr lang="en-US" dirty="0"/>
            </a:p>
          </p:txBody>
        </p:sp>
        <p:sp>
          <p:nvSpPr>
            <p:cNvPr id="55" name="TextBox 54">
              <a:extLst>
                <a:ext uri="{FF2B5EF4-FFF2-40B4-BE49-F238E27FC236}">
                  <a16:creationId xmlns:a16="http://schemas.microsoft.com/office/drawing/2014/main" id="{A1AA1127-7472-4B62-9D85-1617D978F802}"/>
                </a:ext>
              </a:extLst>
            </p:cNvPr>
            <p:cNvSpPr txBox="1"/>
            <p:nvPr/>
          </p:nvSpPr>
          <p:spPr>
            <a:xfrm>
              <a:off x="6875760" y="8689539"/>
              <a:ext cx="572126" cy="470824"/>
            </a:xfrm>
            <a:prstGeom prst="rect">
              <a:avLst/>
            </a:prstGeom>
            <a:noFill/>
          </p:spPr>
          <p:txBody>
            <a:bodyPr wrap="none" rtlCol="0">
              <a:spAutoFit/>
            </a:bodyPr>
            <a:lstStyle/>
            <a:p>
              <a:r>
                <a:rPr lang="en-US" sz="1800" dirty="0">
                  <a:solidFill>
                    <a:schemeClr val="tx1"/>
                  </a:solidFill>
                  <a:latin typeface="Times New Roman" panose="02020603050405020304" pitchFamily="18" charset="0"/>
                  <a:cs typeface="Times New Roman" panose="02020603050405020304" pitchFamily="18" charset="0"/>
                </a:rPr>
                <a:t>(c)</a:t>
              </a:r>
              <a:endParaRPr lang="en-US" dirty="0"/>
            </a:p>
          </p:txBody>
        </p:sp>
      </p:grpSp>
      <p:pic>
        <p:nvPicPr>
          <p:cNvPr id="3" name="Picture 2" descr="A close up of a logo&#10;&#10;Description automatically generated">
            <a:extLst>
              <a:ext uri="{FF2B5EF4-FFF2-40B4-BE49-F238E27FC236}">
                <a16:creationId xmlns:a16="http://schemas.microsoft.com/office/drawing/2014/main" id="{1C918C33-8F10-4E9B-BC2C-C74438E70B69}"/>
              </a:ext>
            </a:extLst>
          </p:cNvPr>
          <p:cNvPicPr>
            <a:picLocks noChangeAspect="1"/>
          </p:cNvPicPr>
          <p:nvPr/>
        </p:nvPicPr>
        <p:blipFill rotWithShape="1">
          <a:blip r:embed="rId9">
            <a:extLst>
              <a:ext uri="{28A0092B-C50C-407E-A947-70E740481C1C}">
                <a14:useLocalDpi xmlns:a14="http://schemas.microsoft.com/office/drawing/2010/main" val="0"/>
              </a:ext>
            </a:extLst>
          </a:blip>
          <a:srcRect t="19847" r="1670" b="12311"/>
          <a:stretch/>
        </p:blipFill>
        <p:spPr>
          <a:xfrm>
            <a:off x="377438" y="1385107"/>
            <a:ext cx="3504895" cy="1284344"/>
          </a:xfrm>
          <a:prstGeom prst="rect">
            <a:avLst/>
          </a:prstGeom>
        </p:spPr>
      </p:pic>
      <p:sp>
        <p:nvSpPr>
          <p:cNvPr id="7" name="Rectangle 6">
            <a:extLst>
              <a:ext uri="{FF2B5EF4-FFF2-40B4-BE49-F238E27FC236}">
                <a16:creationId xmlns:a16="http://schemas.microsoft.com/office/drawing/2014/main" id="{3D68AC31-9950-4CD8-B577-B3CD5993FBDF}"/>
              </a:ext>
            </a:extLst>
          </p:cNvPr>
          <p:cNvSpPr/>
          <p:nvPr/>
        </p:nvSpPr>
        <p:spPr>
          <a:xfrm>
            <a:off x="960120" y="2731999"/>
            <a:ext cx="6228590" cy="5176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rPr>
              <a:t>Abstract</a:t>
            </a:r>
            <a:endParaRPr lang="en-US" sz="3200" b="1" dirty="0">
              <a:solidFill>
                <a:srgbClr val="C00000"/>
              </a:solidFill>
              <a:latin typeface="Arial" panose="020B0604020202020204" pitchFamily="34" charset="0"/>
              <a:ea typeface="Times New Roman" panose="02020603050405020304" pitchFamily="18" charset="0"/>
            </a:endParaRPr>
          </a:p>
          <a:p>
            <a:pPr marL="0" marR="0" algn="just">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Soft ferro-magnetic materials are well known and much used in the current technology and industry. High malleability and low coercivity of amorphous ferromagnetic alloys allow for a wide range of applications in electronics. Due to these properties, soft ferro-magnetic materials can also be used to study the effects of defects or regulated imperfections on a resonant frequency spectrum. Currently, the study of surface and bulk defects in crystals or regular periodic systems is becoming a major subject of theoretical and experimental investigation. Emergent phenomena induced by the defects have multiple practical applications ranging from development in topological materials to advancements in electronics. Hence, new adaptable and inexpensive methods to probe the effects of the defects on a system may be of interest. In this experiment, we induce controlled defects and create regulated patterns in the ferro-magnetic strip to study their effects on the frequency spectrum. We propose a new adaptable and inexpensive method to explore the effects of topological structures. We present here examples of such structures and their effects on the resonant spectrum of the ferro-magnetic strip.</a:t>
            </a:r>
          </a:p>
          <a:p>
            <a:pPr marL="0" marR="0" algn="just">
              <a:spcBef>
                <a:spcPts val="0"/>
              </a:spcBef>
              <a:spcAft>
                <a:spcPts val="0"/>
              </a:spcAft>
            </a:pPr>
            <a:endParaRPr lang="en-US" sz="1800" dirty="0">
              <a:solidFill>
                <a:schemeClr val="tx1"/>
              </a:solidFill>
              <a:effectLst/>
              <a:latin typeface="Arial" panose="020B0604020202020204" pitchFamily="34" charset="0"/>
              <a:ea typeface="Arial" panose="020B0604020202020204" pitchFamily="34" charset="0"/>
            </a:endParaRPr>
          </a:p>
        </p:txBody>
      </p:sp>
      <p:sp>
        <p:nvSpPr>
          <p:cNvPr id="47" name="TextBox 46">
            <a:extLst>
              <a:ext uri="{FF2B5EF4-FFF2-40B4-BE49-F238E27FC236}">
                <a16:creationId xmlns:a16="http://schemas.microsoft.com/office/drawing/2014/main" id="{BFEE3D57-A170-4164-B21F-C1937392E4C7}"/>
              </a:ext>
            </a:extLst>
          </p:cNvPr>
          <p:cNvSpPr txBox="1"/>
          <p:nvPr/>
        </p:nvSpPr>
        <p:spPr>
          <a:xfrm>
            <a:off x="13335000" y="13080153"/>
            <a:ext cx="7595370" cy="2800767"/>
          </a:xfrm>
          <a:prstGeom prst="rect">
            <a:avLst/>
          </a:prstGeom>
          <a:noFill/>
          <a:ln>
            <a:solidFill>
              <a:schemeClr val="bg1"/>
            </a:solidFill>
          </a:ln>
        </p:spPr>
        <p:txBody>
          <a:bodyPr wrap="square" rtlCol="0">
            <a:spAutoFit/>
          </a:bodyPr>
          <a:lstStyle/>
          <a:p>
            <a:pPr algn="ctr" rtl="0">
              <a:spcBef>
                <a:spcPts val="0"/>
              </a:spcBef>
              <a:spcAft>
                <a:spcPts val="0"/>
              </a:spcAft>
            </a:pPr>
            <a:r>
              <a:rPr lang="en-US" sz="3200" b="1" i="0" u="none" strike="noStrike" dirty="0">
                <a:solidFill>
                  <a:srgbClr val="C00000"/>
                </a:solidFill>
                <a:effectLst/>
                <a:latin typeface="Times New Roman" panose="02020603050405020304" pitchFamily="18" charset="0"/>
              </a:rPr>
              <a:t>References</a:t>
            </a:r>
            <a:endParaRPr lang="en-US" sz="3200" b="0" dirty="0">
              <a:solidFill>
                <a:srgbClr val="C00000"/>
              </a:solidFill>
              <a:effectLst/>
            </a:endParaRPr>
          </a:p>
          <a:p>
            <a:pPr marL="342900" indent="-342900" algn="just" rtl="0">
              <a:spcBef>
                <a:spcPts val="0"/>
              </a:spcBef>
              <a:spcAft>
                <a:spcPts val="0"/>
              </a:spcAft>
              <a:buFont typeface="Arial" panose="020B0604020202020204" pitchFamily="34" charset="0"/>
              <a:buChar char="•"/>
            </a:pPr>
            <a:r>
              <a:rPr lang="en-US" sz="1600" b="0" i="0" u="none" strike="noStrike" dirty="0">
                <a:solidFill>
                  <a:srgbClr val="000000"/>
                </a:solidFill>
                <a:effectLst/>
                <a:latin typeface="Times New Roman" panose="02020603050405020304" pitchFamily="18" charset="0"/>
              </a:rPr>
              <a:t>Romano, Joseph, and Price, Richard. </a:t>
            </a:r>
            <a:r>
              <a:rPr lang="en-US" sz="1600" b="0" i="1" u="none" strike="noStrike" dirty="0">
                <a:solidFill>
                  <a:srgbClr val="000000"/>
                </a:solidFill>
                <a:effectLst/>
                <a:latin typeface="Times New Roman" panose="02020603050405020304" pitchFamily="18" charset="0"/>
              </a:rPr>
              <a:t>A simple graphical method for calculating the standing</a:t>
            </a:r>
            <a:r>
              <a:rPr lang="en-US" sz="1600" dirty="0"/>
              <a:t> </a:t>
            </a:r>
            <a:r>
              <a:rPr lang="en-US" sz="1600" b="0" i="1" u="none" strike="noStrike" dirty="0">
                <a:solidFill>
                  <a:srgbClr val="000000"/>
                </a:solidFill>
                <a:effectLst/>
                <a:latin typeface="Times New Roman" panose="02020603050405020304" pitchFamily="18" charset="0"/>
              </a:rPr>
              <a:t>wave frequencies on a rectangular membrane, </a:t>
            </a:r>
            <a:r>
              <a:rPr lang="en-US" sz="1600" b="0" i="0" u="none" strike="noStrike" dirty="0">
                <a:solidFill>
                  <a:srgbClr val="000000"/>
                </a:solidFill>
                <a:effectLst/>
                <a:latin typeface="Times New Roman" panose="02020603050405020304" pitchFamily="18" charset="0"/>
              </a:rPr>
              <a:t>AAPT,</a:t>
            </a:r>
            <a:r>
              <a:rPr lang="en-US" sz="1600" b="0" i="1" u="none" strike="noStrike" dirty="0">
                <a:solidFill>
                  <a:srgbClr val="000000"/>
                </a:solidFill>
                <a:effectLst/>
                <a:latin typeface="Times New Roman" panose="02020603050405020304" pitchFamily="18" charset="0"/>
              </a:rPr>
              <a:t> </a:t>
            </a:r>
            <a:r>
              <a:rPr lang="en-US" sz="1600" b="0" i="0" u="none" strike="noStrike" dirty="0">
                <a:solidFill>
                  <a:srgbClr val="000000"/>
                </a:solidFill>
                <a:effectLst/>
                <a:latin typeface="Times New Roman" panose="02020603050405020304" pitchFamily="18" charset="0"/>
              </a:rPr>
              <a:t>2020.</a:t>
            </a:r>
            <a:endParaRPr lang="en-US" sz="1600" dirty="0"/>
          </a:p>
          <a:p>
            <a:pPr marL="342900" indent="-342900" algn="just" rtl="0">
              <a:spcBef>
                <a:spcPts val="0"/>
              </a:spcBef>
              <a:spcAft>
                <a:spcPts val="0"/>
              </a:spcAft>
              <a:buFont typeface="Arial" panose="020B0604020202020204" pitchFamily="34" charset="0"/>
              <a:buChar char="•"/>
            </a:pPr>
            <a:r>
              <a:rPr lang="en-US" sz="1600" b="0" i="0" u="none" strike="noStrike" dirty="0">
                <a:solidFill>
                  <a:srgbClr val="000000"/>
                </a:solidFill>
                <a:effectLst/>
                <a:latin typeface="Times New Roman" panose="02020603050405020304" pitchFamily="18" charset="0"/>
              </a:rPr>
              <a:t>Garcia-</a:t>
            </a:r>
            <a:r>
              <a:rPr lang="en-US" sz="1600" b="0" i="0" u="none" strike="noStrike" dirty="0" err="1">
                <a:solidFill>
                  <a:srgbClr val="000000"/>
                </a:solidFill>
                <a:effectLst/>
                <a:latin typeface="Times New Roman" panose="02020603050405020304" pitchFamily="18" charset="0"/>
              </a:rPr>
              <a:t>Arribas</a:t>
            </a:r>
            <a:r>
              <a:rPr lang="en-US" sz="1600" b="0" i="0" u="none" strike="noStrike" dirty="0">
                <a:solidFill>
                  <a:srgbClr val="000000"/>
                </a:solidFill>
                <a:effectLst/>
                <a:latin typeface="Times New Roman" panose="02020603050405020304" pitchFamily="18" charset="0"/>
              </a:rPr>
              <a:t>, Alfredo, et al. </a:t>
            </a:r>
            <a:r>
              <a:rPr lang="en-US" sz="1600" b="0" i="1" u="none" strike="noStrike" dirty="0">
                <a:solidFill>
                  <a:srgbClr val="000000"/>
                </a:solidFill>
                <a:effectLst/>
                <a:latin typeface="Times New Roman" panose="02020603050405020304" pitchFamily="18" charset="0"/>
              </a:rPr>
              <a:t>Sensor Applications of Soft Magnetic Materials Based on</a:t>
            </a:r>
            <a:r>
              <a:rPr lang="en-US" sz="1600" dirty="0"/>
              <a:t> </a:t>
            </a:r>
            <a:r>
              <a:rPr lang="en-US" sz="1600" b="0" i="1" u="none" strike="noStrike" dirty="0">
                <a:solidFill>
                  <a:srgbClr val="000000"/>
                </a:solidFill>
                <a:effectLst/>
                <a:latin typeface="Times New Roman" panose="02020603050405020304" pitchFamily="18" charset="0"/>
              </a:rPr>
              <a:t>Magneto-Impedance, Magneto-Elastic Resonance and Magneto-Electricity, </a:t>
            </a:r>
            <a:r>
              <a:rPr lang="en-US" sz="1600" b="0" i="0" u="none" strike="noStrike" dirty="0">
                <a:solidFill>
                  <a:srgbClr val="000000"/>
                </a:solidFill>
                <a:effectLst/>
                <a:latin typeface="Times New Roman" panose="02020603050405020304" pitchFamily="18" charset="0"/>
              </a:rPr>
              <a:t>MDPI, ISSN</a:t>
            </a:r>
            <a:r>
              <a:rPr lang="en-US" sz="1600" dirty="0"/>
              <a:t> </a:t>
            </a:r>
            <a:r>
              <a:rPr lang="en-US" sz="1600" b="0" i="0" u="none" strike="noStrike" dirty="0">
                <a:solidFill>
                  <a:srgbClr val="000000"/>
                </a:solidFill>
                <a:effectLst/>
                <a:latin typeface="Times New Roman" panose="02020603050405020304" pitchFamily="18" charset="0"/>
              </a:rPr>
              <a:t>1424-8220, 2014.</a:t>
            </a:r>
          </a:p>
          <a:p>
            <a:pPr marL="342900" indent="-342900" algn="just" rtl="0">
              <a:spcBef>
                <a:spcPts val="0"/>
              </a:spcBef>
              <a:spcAft>
                <a:spcPts val="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Grimes, C, et al. Theory, Instrumentation and Applications of Magnetoelastic Resonance</a:t>
            </a:r>
          </a:p>
          <a:p>
            <a:pPr marL="342900" indent="-342900" algn="just" rtl="0">
              <a:spcBef>
                <a:spcPts val="0"/>
              </a:spcBef>
              <a:spcAft>
                <a:spcPts val="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Sensors: A Review, MDPI, ISSN 1424-8220, 2011.</a:t>
            </a:r>
          </a:p>
          <a:p>
            <a:pPr marL="342900" indent="-342900" rtl="0">
              <a:spcBef>
                <a:spcPts val="0"/>
              </a:spcBef>
              <a:spcAft>
                <a:spcPts val="0"/>
              </a:spcAft>
              <a:buFont typeface="Arial" panose="020B0604020202020204" pitchFamily="34" charset="0"/>
              <a:buChar char="•"/>
            </a:pPr>
            <a:r>
              <a:rPr lang="en-US" sz="1600" b="0" i="0" u="none" strike="noStrike" dirty="0">
                <a:solidFill>
                  <a:srgbClr val="000000"/>
                </a:solidFill>
                <a:effectLst/>
                <a:latin typeface="Times New Roman" panose="02020603050405020304" pitchFamily="18" charset="0"/>
              </a:rPr>
              <a:t>Joe, Yong, </a:t>
            </a:r>
            <a:r>
              <a:rPr lang="en-US" sz="1600" b="0" i="0" u="none" strike="noStrike" dirty="0" err="1">
                <a:solidFill>
                  <a:srgbClr val="000000"/>
                </a:solidFill>
                <a:effectLst/>
                <a:latin typeface="Times New Roman" panose="02020603050405020304" pitchFamily="18" charset="0"/>
              </a:rPr>
              <a:t>Satanin</a:t>
            </a:r>
            <a:r>
              <a:rPr lang="en-US" sz="1600" b="0" i="0" u="none" strike="noStrike" dirty="0">
                <a:solidFill>
                  <a:srgbClr val="000000"/>
                </a:solidFill>
                <a:effectLst/>
                <a:latin typeface="Times New Roman" panose="02020603050405020304" pitchFamily="18" charset="0"/>
              </a:rPr>
              <a:t>, et al. </a:t>
            </a:r>
            <a:r>
              <a:rPr lang="en-US" sz="1600" b="0" i="1" u="none" strike="noStrike" dirty="0">
                <a:solidFill>
                  <a:srgbClr val="000000"/>
                </a:solidFill>
                <a:effectLst/>
                <a:latin typeface="Times New Roman" panose="02020603050405020304" pitchFamily="18" charset="0"/>
              </a:rPr>
              <a:t>Classical analogy of Fano resonances</a:t>
            </a:r>
            <a:r>
              <a:rPr lang="en-US" sz="1600" b="0" i="0" u="none" strike="noStrike" dirty="0">
                <a:solidFill>
                  <a:srgbClr val="000000"/>
                </a:solidFill>
                <a:effectLst/>
                <a:latin typeface="Times New Roman" panose="02020603050405020304" pitchFamily="18" charset="0"/>
              </a:rPr>
              <a:t>, IOP science, 2006</a:t>
            </a:r>
            <a:endParaRPr lang="en-US" sz="1600" dirty="0"/>
          </a:p>
        </p:txBody>
      </p:sp>
      <p:pic>
        <p:nvPicPr>
          <p:cNvPr id="21" name="Picture 20">
            <a:extLst>
              <a:ext uri="{FF2B5EF4-FFF2-40B4-BE49-F238E27FC236}">
                <a16:creationId xmlns:a16="http://schemas.microsoft.com/office/drawing/2014/main" id="{B1A62A9D-7017-4725-ADFD-3848962C8B6D}"/>
              </a:ext>
            </a:extLst>
          </p:cNvPr>
          <p:cNvPicPr>
            <a:picLocks noChangeAspect="1"/>
          </p:cNvPicPr>
          <p:nvPr/>
        </p:nvPicPr>
        <p:blipFill rotWithShape="1">
          <a:blip r:embed="rId10"/>
          <a:srcRect l="1173" t="1672" r="4303" b="53924"/>
          <a:stretch/>
        </p:blipFill>
        <p:spPr>
          <a:xfrm>
            <a:off x="7582869" y="3407287"/>
            <a:ext cx="3291202" cy="1981019"/>
          </a:xfrm>
          <a:prstGeom prst="rect">
            <a:avLst/>
          </a:prstGeom>
        </p:spPr>
      </p:pic>
      <p:pic>
        <p:nvPicPr>
          <p:cNvPr id="50" name="Picture 49">
            <a:extLst>
              <a:ext uri="{FF2B5EF4-FFF2-40B4-BE49-F238E27FC236}">
                <a16:creationId xmlns:a16="http://schemas.microsoft.com/office/drawing/2014/main" id="{CCEF779C-C8AB-42C3-BCD9-8184BB5E5C30}"/>
              </a:ext>
            </a:extLst>
          </p:cNvPr>
          <p:cNvPicPr>
            <a:picLocks/>
          </p:cNvPicPr>
          <p:nvPr/>
        </p:nvPicPr>
        <p:blipFill>
          <a:blip r:embed="rId11"/>
          <a:stretch>
            <a:fillRect/>
          </a:stretch>
        </p:blipFill>
        <p:spPr>
          <a:xfrm>
            <a:off x="17677791" y="3407287"/>
            <a:ext cx="3090672" cy="2011680"/>
          </a:xfrm>
          <a:prstGeom prst="rect">
            <a:avLst/>
          </a:prstGeom>
        </p:spPr>
      </p:pic>
      <p:pic>
        <p:nvPicPr>
          <p:cNvPr id="59" name="Picture 58">
            <a:extLst>
              <a:ext uri="{FF2B5EF4-FFF2-40B4-BE49-F238E27FC236}">
                <a16:creationId xmlns:a16="http://schemas.microsoft.com/office/drawing/2014/main" id="{9B8D6BE7-7334-4A7F-977F-3B36C2130F93}"/>
              </a:ext>
            </a:extLst>
          </p:cNvPr>
          <p:cNvPicPr>
            <a:picLocks noChangeAspect="1"/>
          </p:cNvPicPr>
          <p:nvPr/>
        </p:nvPicPr>
        <p:blipFill rotWithShape="1">
          <a:blip r:embed="rId12"/>
          <a:srcRect t="45915" r="1339"/>
          <a:stretch/>
        </p:blipFill>
        <p:spPr>
          <a:xfrm>
            <a:off x="7505834" y="9779535"/>
            <a:ext cx="3470923" cy="2439733"/>
          </a:xfrm>
          <a:prstGeom prst="rect">
            <a:avLst/>
          </a:prstGeom>
        </p:spPr>
      </p:pic>
      <p:pic>
        <p:nvPicPr>
          <p:cNvPr id="60" name="Picture 59">
            <a:extLst>
              <a:ext uri="{FF2B5EF4-FFF2-40B4-BE49-F238E27FC236}">
                <a16:creationId xmlns:a16="http://schemas.microsoft.com/office/drawing/2014/main" id="{A6238141-F3CB-4012-9D29-90818F4ED2AF}"/>
              </a:ext>
            </a:extLst>
          </p:cNvPr>
          <p:cNvPicPr>
            <a:picLocks noChangeAspect="1"/>
          </p:cNvPicPr>
          <p:nvPr/>
        </p:nvPicPr>
        <p:blipFill>
          <a:blip r:embed="rId13"/>
          <a:stretch>
            <a:fillRect/>
          </a:stretch>
        </p:blipFill>
        <p:spPr>
          <a:xfrm>
            <a:off x="16904493" y="9753377"/>
            <a:ext cx="3874130" cy="2441448"/>
          </a:xfrm>
          <a:prstGeom prst="rect">
            <a:avLst/>
          </a:prstGeom>
        </p:spPr>
      </p:pic>
      <p:sp>
        <p:nvSpPr>
          <p:cNvPr id="31" name="TextBox 30">
            <a:extLst>
              <a:ext uri="{FF2B5EF4-FFF2-40B4-BE49-F238E27FC236}">
                <a16:creationId xmlns:a16="http://schemas.microsoft.com/office/drawing/2014/main" id="{B2A7CFA1-C189-499E-A13D-F265E694380A}"/>
              </a:ext>
            </a:extLst>
          </p:cNvPr>
          <p:cNvSpPr txBox="1"/>
          <p:nvPr/>
        </p:nvSpPr>
        <p:spPr>
          <a:xfrm>
            <a:off x="7878708" y="5184704"/>
            <a:ext cx="86908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Figure 3.</a:t>
            </a:r>
          </a:p>
        </p:txBody>
      </p:sp>
      <p:sp>
        <p:nvSpPr>
          <p:cNvPr id="61" name="TextBox 60">
            <a:extLst>
              <a:ext uri="{FF2B5EF4-FFF2-40B4-BE49-F238E27FC236}">
                <a16:creationId xmlns:a16="http://schemas.microsoft.com/office/drawing/2014/main" id="{F60892E0-8644-476B-A95D-2AC5875005B8}"/>
              </a:ext>
            </a:extLst>
          </p:cNvPr>
          <p:cNvSpPr txBox="1"/>
          <p:nvPr/>
        </p:nvSpPr>
        <p:spPr>
          <a:xfrm>
            <a:off x="17909458" y="5265078"/>
            <a:ext cx="86908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Figure 4.</a:t>
            </a:r>
          </a:p>
        </p:txBody>
      </p:sp>
      <p:sp>
        <p:nvSpPr>
          <p:cNvPr id="65" name="TextBox 64">
            <a:extLst>
              <a:ext uri="{FF2B5EF4-FFF2-40B4-BE49-F238E27FC236}">
                <a16:creationId xmlns:a16="http://schemas.microsoft.com/office/drawing/2014/main" id="{F17F987B-752A-43D3-A683-40970FBF9757}"/>
              </a:ext>
            </a:extLst>
          </p:cNvPr>
          <p:cNvSpPr txBox="1"/>
          <p:nvPr/>
        </p:nvSpPr>
        <p:spPr>
          <a:xfrm>
            <a:off x="11098677" y="9781395"/>
            <a:ext cx="5619278" cy="3046988"/>
          </a:xfrm>
          <a:prstGeom prst="rect">
            <a:avLst/>
          </a:prstGeom>
          <a:noFill/>
        </p:spPr>
        <p:txBody>
          <a:bodyPr wrap="square" rtlCol="0">
            <a:spAutoFit/>
          </a:bodyPr>
          <a:lstStyle/>
          <a:p>
            <a:pPr algn="just"/>
            <a:r>
              <a:rPr lang="en-US" sz="1600" dirty="0">
                <a:solidFill>
                  <a:srgbClr val="000000"/>
                </a:solidFill>
                <a:latin typeface="Times New Roman" panose="02020603050405020304" pitchFamily="18" charset="0"/>
              </a:rPr>
              <a:t>Figure 7 and figure 8 demonstrates more measurements of the strip with different hole patterns. </a:t>
            </a:r>
          </a:p>
          <a:p>
            <a:pPr marL="285750" indent="-285750" algn="just">
              <a:buFont typeface="Arial" panose="020B0604020202020204" pitchFamily="34" charset="0"/>
              <a:buChar char="•"/>
            </a:pPr>
            <a:r>
              <a:rPr lang="en-US" sz="1600" dirty="0">
                <a:solidFill>
                  <a:srgbClr val="000000"/>
                </a:solidFill>
                <a:latin typeface="Times New Roman" panose="02020603050405020304" pitchFamily="18" charset="0"/>
              </a:rPr>
              <a:t>In figure 7, we can observe that the frequency sweep curve gets more jagged as the number of holes increases. This is because with a greater number of holes, we increase the interferences of waves in the strip. </a:t>
            </a:r>
          </a:p>
          <a:p>
            <a:pPr marL="285750" indent="-285750" algn="just">
              <a:buFont typeface="Arial" panose="020B0604020202020204" pitchFamily="34" charset="0"/>
              <a:buChar char="•"/>
            </a:pPr>
            <a:r>
              <a:rPr lang="en-US" sz="1600" dirty="0">
                <a:solidFill>
                  <a:srgbClr val="000000"/>
                </a:solidFill>
                <a:latin typeface="Times New Roman" panose="02020603050405020304" pitchFamily="18" charset="0"/>
              </a:rPr>
              <a:t>In figure 8, we can compare strips with different size of holes in the middle with respect to a regular strip. Even with holes at the same position, the energy of the resonance gets distributed differently. For instance, in 1.5 mm hole strip we observe the trace of the main 58kHz resonance, however this disappears in 2.8 mm.</a:t>
            </a:r>
          </a:p>
        </p:txBody>
      </p:sp>
      <p:sp>
        <p:nvSpPr>
          <p:cNvPr id="66" name="TextBox 65">
            <a:extLst>
              <a:ext uri="{FF2B5EF4-FFF2-40B4-BE49-F238E27FC236}">
                <a16:creationId xmlns:a16="http://schemas.microsoft.com/office/drawing/2014/main" id="{E50B3B5A-9D2E-4724-8F5E-5A8F229E537B}"/>
              </a:ext>
            </a:extLst>
          </p:cNvPr>
          <p:cNvSpPr txBox="1"/>
          <p:nvPr/>
        </p:nvSpPr>
        <p:spPr>
          <a:xfrm>
            <a:off x="7970672" y="12020179"/>
            <a:ext cx="86908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Figure 7.</a:t>
            </a:r>
          </a:p>
        </p:txBody>
      </p:sp>
      <p:sp>
        <p:nvSpPr>
          <p:cNvPr id="67" name="TextBox 66">
            <a:extLst>
              <a:ext uri="{FF2B5EF4-FFF2-40B4-BE49-F238E27FC236}">
                <a16:creationId xmlns:a16="http://schemas.microsoft.com/office/drawing/2014/main" id="{20C6D422-6409-4330-AE45-DD9D90487843}"/>
              </a:ext>
            </a:extLst>
          </p:cNvPr>
          <p:cNvSpPr txBox="1"/>
          <p:nvPr/>
        </p:nvSpPr>
        <p:spPr>
          <a:xfrm>
            <a:off x="17253409" y="12063717"/>
            <a:ext cx="86908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Figure 8.</a:t>
            </a:r>
          </a:p>
        </p:txBody>
      </p:sp>
      <p:pic>
        <p:nvPicPr>
          <p:cNvPr id="9" name="Picture 8" descr="Diagram, schematic&#10;&#10;Description automatically generated">
            <a:extLst>
              <a:ext uri="{FF2B5EF4-FFF2-40B4-BE49-F238E27FC236}">
                <a16:creationId xmlns:a16="http://schemas.microsoft.com/office/drawing/2014/main" id="{AA36EE86-2C80-46BF-9541-86AB1117ACA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54478" y="13157028"/>
            <a:ext cx="2505970" cy="1797761"/>
          </a:xfrm>
          <a:prstGeom prst="rect">
            <a:avLst/>
          </a:prstGeom>
          <a:solidFill>
            <a:srgbClr val="FFFFFF">
              <a:shade val="85000"/>
            </a:srgbClr>
          </a:solidFill>
          <a:ln w="3175" cap="sq">
            <a:solidFill>
              <a:schemeClr val="tx1">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id="{5B4DF9B8-218D-4EB1-A8B8-8D87ECA03C4B}"/>
              </a:ext>
            </a:extLst>
          </p:cNvPr>
          <p:cNvSpPr txBox="1"/>
          <p:nvPr/>
        </p:nvSpPr>
        <p:spPr>
          <a:xfrm>
            <a:off x="1062843" y="13030164"/>
            <a:ext cx="3402114" cy="2800767"/>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The strip was then kept inside a 50-turn solenoid which is connected to an input channel of a lock-in amplifier. The strip acts like a thin vibrating magnet which, by Faraday’s law of induction, produces electric current that is picked up by the solenoid and measured. Figure 1 shows the strip patterns used in this experiment and Figure 2 shows a schematic diagram of the setup. </a:t>
            </a:r>
          </a:p>
        </p:txBody>
      </p:sp>
      <p:sp>
        <p:nvSpPr>
          <p:cNvPr id="57" name="TextBox 56">
            <a:extLst>
              <a:ext uri="{FF2B5EF4-FFF2-40B4-BE49-F238E27FC236}">
                <a16:creationId xmlns:a16="http://schemas.microsoft.com/office/drawing/2014/main" id="{33E228D0-AAE0-49CC-8FC3-703DC0151F78}"/>
              </a:ext>
            </a:extLst>
          </p:cNvPr>
          <p:cNvSpPr txBox="1"/>
          <p:nvPr/>
        </p:nvSpPr>
        <p:spPr>
          <a:xfrm>
            <a:off x="4491851" y="14952130"/>
            <a:ext cx="2568597" cy="738664"/>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Figure 2. </a:t>
            </a:r>
            <a:r>
              <a:rPr lang="en-US" sz="1400" dirty="0">
                <a:latin typeface="Times New Roman" panose="02020603050405020304" pitchFamily="18" charset="0"/>
                <a:cs typeface="Times New Roman" panose="02020603050405020304" pitchFamily="18" charset="0"/>
              </a:rPr>
              <a:t>A labeled diagram  of the setup used to conduct this experiment</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4588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TotalTime>
  <Words>1112</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12014191083</dc:creator>
  <cp:lastModifiedBy>Subin Mali</cp:lastModifiedBy>
  <cp:revision>43</cp:revision>
  <dcterms:created xsi:type="dcterms:W3CDTF">2020-04-01T15:44:06Z</dcterms:created>
  <dcterms:modified xsi:type="dcterms:W3CDTF">2021-03-31T22:22:38Z</dcterms:modified>
</cp:coreProperties>
</file>