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21945600" cy="164592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CFEA"/>
    <a:srgbClr val="D9E6F5"/>
    <a:srgbClr val="DFEDED"/>
    <a:srgbClr val="E0ED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6" d="100"/>
          <a:sy n="36" d="100"/>
        </p:scale>
        <p:origin x="137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B55C69B6-559A-4A60-AA5C-4100279BD109}" type="datetimeFigureOut">
              <a:rPr lang="en-US" smtClean="0"/>
              <a:t>3/31/2021</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FFE2883A-5C02-4516-A3E2-206FB5DAB49D}" type="slidenum">
              <a:rPr lang="en-US" smtClean="0"/>
              <a:t>‹#›</a:t>
            </a:fld>
            <a:endParaRPr lang="en-US"/>
          </a:p>
        </p:txBody>
      </p:sp>
    </p:spTree>
    <p:extLst>
      <p:ext uri="{BB962C8B-B14F-4D97-AF65-F5344CB8AC3E}">
        <p14:creationId xmlns:p14="http://schemas.microsoft.com/office/powerpoint/2010/main" val="419623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2693671"/>
            <a:ext cx="18653760" cy="5730240"/>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8644891"/>
            <a:ext cx="16459200" cy="3973829"/>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67C969-4F3A-48C4-AEE6-780B834DDD4E}"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8D645-B775-46BA-B9DF-CCF719648517}" type="slidenum">
              <a:rPr lang="en-US" smtClean="0"/>
              <a:t>‹#›</a:t>
            </a:fld>
            <a:endParaRPr lang="en-US"/>
          </a:p>
        </p:txBody>
      </p:sp>
    </p:spTree>
    <p:extLst>
      <p:ext uri="{BB962C8B-B14F-4D97-AF65-F5344CB8AC3E}">
        <p14:creationId xmlns:p14="http://schemas.microsoft.com/office/powerpoint/2010/main" val="553388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67C969-4F3A-48C4-AEE6-780B834DDD4E}"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8D645-B775-46BA-B9DF-CCF719648517}" type="slidenum">
              <a:rPr lang="en-US" smtClean="0"/>
              <a:t>‹#›</a:t>
            </a:fld>
            <a:endParaRPr lang="en-US"/>
          </a:p>
        </p:txBody>
      </p:sp>
    </p:spTree>
    <p:extLst>
      <p:ext uri="{BB962C8B-B14F-4D97-AF65-F5344CB8AC3E}">
        <p14:creationId xmlns:p14="http://schemas.microsoft.com/office/powerpoint/2010/main" val="604302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876300"/>
            <a:ext cx="4732020" cy="139484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876300"/>
            <a:ext cx="13921740" cy="139484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67C969-4F3A-48C4-AEE6-780B834DDD4E}"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8D645-B775-46BA-B9DF-CCF719648517}" type="slidenum">
              <a:rPr lang="en-US" smtClean="0"/>
              <a:t>‹#›</a:t>
            </a:fld>
            <a:endParaRPr lang="en-US"/>
          </a:p>
        </p:txBody>
      </p:sp>
    </p:spTree>
    <p:extLst>
      <p:ext uri="{BB962C8B-B14F-4D97-AF65-F5344CB8AC3E}">
        <p14:creationId xmlns:p14="http://schemas.microsoft.com/office/powerpoint/2010/main" val="234573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67C969-4F3A-48C4-AEE6-780B834DDD4E}"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8D645-B775-46BA-B9DF-CCF719648517}" type="slidenum">
              <a:rPr lang="en-US" smtClean="0"/>
              <a:t>‹#›</a:t>
            </a:fld>
            <a:endParaRPr lang="en-US"/>
          </a:p>
        </p:txBody>
      </p:sp>
    </p:spTree>
    <p:extLst>
      <p:ext uri="{BB962C8B-B14F-4D97-AF65-F5344CB8AC3E}">
        <p14:creationId xmlns:p14="http://schemas.microsoft.com/office/powerpoint/2010/main" val="147310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4103375"/>
            <a:ext cx="18928080" cy="6846569"/>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11014715"/>
            <a:ext cx="18928080" cy="3600449"/>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67C969-4F3A-48C4-AEE6-780B834DDD4E}"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8D645-B775-46BA-B9DF-CCF719648517}" type="slidenum">
              <a:rPr lang="en-US" smtClean="0"/>
              <a:t>‹#›</a:t>
            </a:fld>
            <a:endParaRPr lang="en-US"/>
          </a:p>
        </p:txBody>
      </p:sp>
    </p:spTree>
    <p:extLst>
      <p:ext uri="{BB962C8B-B14F-4D97-AF65-F5344CB8AC3E}">
        <p14:creationId xmlns:p14="http://schemas.microsoft.com/office/powerpoint/2010/main" val="3793301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4381500"/>
            <a:ext cx="9326880" cy="104432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4381500"/>
            <a:ext cx="9326880" cy="104432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67C969-4F3A-48C4-AEE6-780B834DDD4E}" type="datetimeFigureOut">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8D645-B775-46BA-B9DF-CCF719648517}" type="slidenum">
              <a:rPr lang="en-US" smtClean="0"/>
              <a:t>‹#›</a:t>
            </a:fld>
            <a:endParaRPr lang="en-US"/>
          </a:p>
        </p:txBody>
      </p:sp>
    </p:spTree>
    <p:extLst>
      <p:ext uri="{BB962C8B-B14F-4D97-AF65-F5344CB8AC3E}">
        <p14:creationId xmlns:p14="http://schemas.microsoft.com/office/powerpoint/2010/main" val="425683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876304"/>
            <a:ext cx="18928080" cy="31813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4034791"/>
            <a:ext cx="9284016" cy="1977389"/>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4" name="Content Placeholder 3"/>
          <p:cNvSpPr>
            <a:spLocks noGrp="1"/>
          </p:cNvSpPr>
          <p:nvPr>
            <p:ph sz="half" idx="2"/>
          </p:nvPr>
        </p:nvSpPr>
        <p:spPr>
          <a:xfrm>
            <a:off x="1511621" y="6012180"/>
            <a:ext cx="9284016" cy="8843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4034791"/>
            <a:ext cx="9329738" cy="1977389"/>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6" name="Content Placeholder 5"/>
          <p:cNvSpPr>
            <a:spLocks noGrp="1"/>
          </p:cNvSpPr>
          <p:nvPr>
            <p:ph sz="quarter" idx="4"/>
          </p:nvPr>
        </p:nvSpPr>
        <p:spPr>
          <a:xfrm>
            <a:off x="11109961" y="6012180"/>
            <a:ext cx="9329738" cy="8843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67C969-4F3A-48C4-AEE6-780B834DDD4E}" type="datetimeFigureOut">
              <a:rPr lang="en-US" smtClean="0"/>
              <a:t>3/31/2021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08D645-B775-46BA-B9DF-CCF719648517}" type="slidenum">
              <a:rPr lang="en-US" smtClean="0"/>
              <a:t>‹#›</a:t>
            </a:fld>
            <a:endParaRPr lang="en-US"/>
          </a:p>
        </p:txBody>
      </p:sp>
    </p:spTree>
    <p:extLst>
      <p:ext uri="{BB962C8B-B14F-4D97-AF65-F5344CB8AC3E}">
        <p14:creationId xmlns:p14="http://schemas.microsoft.com/office/powerpoint/2010/main" val="4053903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67C969-4F3A-48C4-AEE6-780B834DDD4E}" type="datetimeFigureOut">
              <a:rPr lang="en-US" smtClean="0"/>
              <a:t>3/31/2021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08D645-B775-46BA-B9DF-CCF719648517}" type="slidenum">
              <a:rPr lang="en-US" smtClean="0"/>
              <a:t>‹#›</a:t>
            </a:fld>
            <a:endParaRPr lang="en-US"/>
          </a:p>
        </p:txBody>
      </p:sp>
    </p:spTree>
    <p:extLst>
      <p:ext uri="{BB962C8B-B14F-4D97-AF65-F5344CB8AC3E}">
        <p14:creationId xmlns:p14="http://schemas.microsoft.com/office/powerpoint/2010/main" val="2123186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7C969-4F3A-48C4-AEE6-780B834DDD4E}" type="datetimeFigureOut">
              <a:rPr lang="en-US" smtClean="0"/>
              <a:t>3/31/2021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08D645-B775-46BA-B9DF-CCF719648517}" type="slidenum">
              <a:rPr lang="en-US" smtClean="0"/>
              <a:t>‹#›</a:t>
            </a:fld>
            <a:endParaRPr lang="en-US"/>
          </a:p>
        </p:txBody>
      </p:sp>
    </p:spTree>
    <p:extLst>
      <p:ext uri="{BB962C8B-B14F-4D97-AF65-F5344CB8AC3E}">
        <p14:creationId xmlns:p14="http://schemas.microsoft.com/office/powerpoint/2010/main" val="917351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097280"/>
            <a:ext cx="7078027" cy="384048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2369824"/>
            <a:ext cx="11109960" cy="11696700"/>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4937760"/>
            <a:ext cx="7078027" cy="9147811"/>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EE67C969-4F3A-48C4-AEE6-780B834DDD4E}" type="datetimeFigureOut">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8D645-B775-46BA-B9DF-CCF719648517}" type="slidenum">
              <a:rPr lang="en-US" smtClean="0"/>
              <a:t>‹#›</a:t>
            </a:fld>
            <a:endParaRPr lang="en-US"/>
          </a:p>
        </p:txBody>
      </p:sp>
    </p:spTree>
    <p:extLst>
      <p:ext uri="{BB962C8B-B14F-4D97-AF65-F5344CB8AC3E}">
        <p14:creationId xmlns:p14="http://schemas.microsoft.com/office/powerpoint/2010/main" val="3097813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097280"/>
            <a:ext cx="7078027" cy="384048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2369824"/>
            <a:ext cx="11109960" cy="11696700"/>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1511619" y="4937760"/>
            <a:ext cx="7078027" cy="9147811"/>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EE67C969-4F3A-48C4-AEE6-780B834DDD4E}" type="datetimeFigureOut">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8D645-B775-46BA-B9DF-CCF719648517}" type="slidenum">
              <a:rPr lang="en-US" smtClean="0"/>
              <a:t>‹#›</a:t>
            </a:fld>
            <a:endParaRPr lang="en-US"/>
          </a:p>
        </p:txBody>
      </p:sp>
    </p:spTree>
    <p:extLst>
      <p:ext uri="{BB962C8B-B14F-4D97-AF65-F5344CB8AC3E}">
        <p14:creationId xmlns:p14="http://schemas.microsoft.com/office/powerpoint/2010/main" val="2518587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876304"/>
            <a:ext cx="18928080" cy="31813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4381500"/>
            <a:ext cx="18928080" cy="104432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15255244"/>
            <a:ext cx="4937760" cy="876300"/>
          </a:xfrm>
          <a:prstGeom prst="rect">
            <a:avLst/>
          </a:prstGeom>
        </p:spPr>
        <p:txBody>
          <a:bodyPr vert="horz" lIns="91440" tIns="45720" rIns="91440" bIns="45720" rtlCol="0" anchor="ctr"/>
          <a:lstStyle>
            <a:lvl1pPr algn="l">
              <a:defRPr sz="2880">
                <a:solidFill>
                  <a:schemeClr val="tx1">
                    <a:tint val="75000"/>
                  </a:schemeClr>
                </a:solidFill>
              </a:defRPr>
            </a:lvl1pPr>
          </a:lstStyle>
          <a:p>
            <a:fld id="{EE67C969-4F3A-48C4-AEE6-780B834DDD4E}" type="datetimeFigureOut">
              <a:rPr lang="en-US" smtClean="0"/>
              <a:t>3/31/2021</a:t>
            </a:fld>
            <a:endParaRPr lang="en-US"/>
          </a:p>
        </p:txBody>
      </p:sp>
      <p:sp>
        <p:nvSpPr>
          <p:cNvPr id="5" name="Footer Placeholder 4"/>
          <p:cNvSpPr>
            <a:spLocks noGrp="1"/>
          </p:cNvSpPr>
          <p:nvPr>
            <p:ph type="ftr" sz="quarter" idx="3"/>
          </p:nvPr>
        </p:nvSpPr>
        <p:spPr>
          <a:xfrm>
            <a:off x="7269480" y="15255244"/>
            <a:ext cx="7406640" cy="876300"/>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15255244"/>
            <a:ext cx="4937760" cy="876300"/>
          </a:xfrm>
          <a:prstGeom prst="rect">
            <a:avLst/>
          </a:prstGeom>
        </p:spPr>
        <p:txBody>
          <a:bodyPr vert="horz" lIns="91440" tIns="45720" rIns="91440" bIns="45720" rtlCol="0" anchor="ctr"/>
          <a:lstStyle>
            <a:lvl1pPr algn="r">
              <a:defRPr sz="2880">
                <a:solidFill>
                  <a:schemeClr val="tx1">
                    <a:tint val="75000"/>
                  </a:schemeClr>
                </a:solidFill>
              </a:defRPr>
            </a:lvl1pPr>
          </a:lstStyle>
          <a:p>
            <a:fld id="{9008D645-B775-46BA-B9DF-CCF719648517}" type="slidenum">
              <a:rPr lang="en-US" smtClean="0"/>
              <a:t>‹#›</a:t>
            </a:fld>
            <a:endParaRPr lang="en-US"/>
          </a:p>
        </p:txBody>
      </p:sp>
    </p:spTree>
    <p:extLst>
      <p:ext uri="{BB962C8B-B14F-4D97-AF65-F5344CB8AC3E}">
        <p14:creationId xmlns:p14="http://schemas.microsoft.com/office/powerpoint/2010/main" val="1117015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20000"/>
                <a:lumOff val="80000"/>
              </a:schemeClr>
            </a:gs>
            <a:gs pos="100000">
              <a:srgbClr val="ABC0E4"/>
            </a:gs>
            <a:gs pos="78000">
              <a:schemeClr val="accent5">
                <a:lumMod val="20000"/>
                <a:lumOff val="80000"/>
              </a:schemeClr>
            </a:gs>
            <a:gs pos="100000">
              <a:schemeClr val="accent6">
                <a:lumMod val="20000"/>
                <a:lumOff val="80000"/>
              </a:schemeClr>
            </a:gs>
          </a:gsLst>
          <a:lin ang="5400000" scaled="1"/>
        </a:gra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A517636A-CA9C-472D-B042-3360B37DDBBE}"/>
              </a:ext>
            </a:extLst>
          </p:cNvPr>
          <p:cNvSpPr/>
          <p:nvPr/>
        </p:nvSpPr>
        <p:spPr>
          <a:xfrm>
            <a:off x="9703790" y="4549951"/>
            <a:ext cx="4538634" cy="4703324"/>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39" name="Rectangle 38">
            <a:extLst>
              <a:ext uri="{FF2B5EF4-FFF2-40B4-BE49-F238E27FC236}">
                <a16:creationId xmlns:a16="http://schemas.microsoft.com/office/drawing/2014/main" id="{85475BDD-74AC-4D92-85DE-90D5C6D634B2}"/>
              </a:ext>
            </a:extLst>
          </p:cNvPr>
          <p:cNvSpPr/>
          <p:nvPr/>
        </p:nvSpPr>
        <p:spPr>
          <a:xfrm>
            <a:off x="5072614" y="4556235"/>
            <a:ext cx="4538634" cy="4703324"/>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3200" dirty="0">
              <a:solidFill>
                <a:schemeClr val="tx1"/>
              </a:solidFill>
              <a:latin typeface="Times New Roman" panose="02020603050405020304" pitchFamily="18" charset="0"/>
              <a:cs typeface="Times New Roman" panose="02020603050405020304" pitchFamily="18" charset="0"/>
            </a:endParaRPr>
          </a:p>
        </p:txBody>
      </p:sp>
      <p:pic>
        <p:nvPicPr>
          <p:cNvPr id="3" name="Picture 2" descr="A close up of a logo&#10;&#10;Description automatically generated">
            <a:extLst>
              <a:ext uri="{FF2B5EF4-FFF2-40B4-BE49-F238E27FC236}">
                <a16:creationId xmlns:a16="http://schemas.microsoft.com/office/drawing/2014/main" id="{1C918C33-8F10-4E9B-BC2C-C74438E70B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953" y="-3188"/>
            <a:ext cx="4453549" cy="2383733"/>
          </a:xfrm>
          <a:prstGeom prst="rect">
            <a:avLst/>
          </a:prstGeom>
        </p:spPr>
      </p:pic>
      <p:sp>
        <p:nvSpPr>
          <p:cNvPr id="4" name="Rectangle 3">
            <a:extLst>
              <a:ext uri="{FF2B5EF4-FFF2-40B4-BE49-F238E27FC236}">
                <a16:creationId xmlns:a16="http://schemas.microsoft.com/office/drawing/2014/main" id="{0010E609-D6F9-48D4-AC23-42FA3F34EF38}"/>
              </a:ext>
            </a:extLst>
          </p:cNvPr>
          <p:cNvSpPr/>
          <p:nvPr/>
        </p:nvSpPr>
        <p:spPr>
          <a:xfrm>
            <a:off x="5072614" y="193212"/>
            <a:ext cx="16197675" cy="1979155"/>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spcBef>
                <a:spcPts val="400"/>
              </a:spcBef>
            </a:pPr>
            <a:r>
              <a:rPr lang="en-US" sz="3600" b="1" dirty="0">
                <a:solidFill>
                  <a:schemeClr val="tx1"/>
                </a:solidFill>
                <a:latin typeface="Times New Roman" panose="02020603050405020304" pitchFamily="18" charset="0"/>
                <a:cs typeface="Times New Roman" panose="02020603050405020304" pitchFamily="18" charset="0"/>
              </a:rPr>
              <a:t>Financial Inclusion and Economic Growth In Nepal</a:t>
            </a:r>
          </a:p>
          <a:p>
            <a:pPr algn="ctr">
              <a:spcBef>
                <a:spcPts val="400"/>
              </a:spcBef>
            </a:pPr>
            <a:r>
              <a:rPr lang="en-US" sz="2600" dirty="0">
                <a:solidFill>
                  <a:schemeClr val="tx1"/>
                </a:solidFill>
                <a:latin typeface="Times New Roman" panose="02020603050405020304" pitchFamily="18" charset="0"/>
                <a:cs typeface="Times New Roman" panose="02020603050405020304" pitchFamily="18" charset="0"/>
              </a:rPr>
              <a:t>Pratistha Adhikari</a:t>
            </a:r>
          </a:p>
          <a:p>
            <a:pPr algn="ctr">
              <a:spcBef>
                <a:spcPts val="400"/>
              </a:spcBef>
            </a:pPr>
            <a:r>
              <a:rPr lang="en-US" sz="2600" dirty="0">
                <a:solidFill>
                  <a:schemeClr val="tx1"/>
                </a:solidFill>
                <a:latin typeface="Times New Roman" panose="02020603050405020304" pitchFamily="18" charset="0"/>
                <a:cs typeface="Times New Roman" panose="02020603050405020304" pitchFamily="18" charset="0"/>
              </a:rPr>
              <a:t>Faculty Mentor: Dr. George Gonpu</a:t>
            </a:r>
          </a:p>
          <a:p>
            <a:pPr algn="ctr">
              <a:spcBef>
                <a:spcPts val="400"/>
              </a:spcBef>
            </a:pPr>
            <a:r>
              <a:rPr lang="en-US" sz="2600" dirty="0">
                <a:solidFill>
                  <a:schemeClr val="tx1"/>
                </a:solidFill>
                <a:latin typeface="Times New Roman" panose="02020603050405020304" pitchFamily="18" charset="0"/>
                <a:cs typeface="Times New Roman" panose="02020603050405020304" pitchFamily="18" charset="0"/>
              </a:rPr>
              <a:t>Anisfield School of Business, Ramapo College of New Jersey</a:t>
            </a:r>
          </a:p>
        </p:txBody>
      </p:sp>
      <p:sp>
        <p:nvSpPr>
          <p:cNvPr id="6" name="Rectangle 5">
            <a:extLst>
              <a:ext uri="{FF2B5EF4-FFF2-40B4-BE49-F238E27FC236}">
                <a16:creationId xmlns:a16="http://schemas.microsoft.com/office/drawing/2014/main" id="{EFEE0FB2-0818-4591-83AA-B76698AB2F75}"/>
              </a:ext>
            </a:extLst>
          </p:cNvPr>
          <p:cNvSpPr/>
          <p:nvPr/>
        </p:nvSpPr>
        <p:spPr>
          <a:xfrm>
            <a:off x="640081" y="4556234"/>
            <a:ext cx="4312169" cy="11542523"/>
          </a:xfrm>
          <a:prstGeom prst="rect">
            <a:avLst/>
          </a:prstGeom>
          <a:solidFill>
            <a:schemeClr val="bg1"/>
          </a:solidFill>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06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Literature Review</a:t>
            </a:r>
            <a:endParaRPr lang="en-US" sz="2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r>
              <a:rPr lang="en-US" sz="2000" i="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Financial Inclusion in Nepal: Policy Review and Prescriptions</a:t>
            </a:r>
            <a:r>
              <a:rPr lang="en-US" sz="2000" i="1"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t> </a:t>
            </a:r>
          </a:p>
          <a:p>
            <a:pPr marR="0" lvl="0" algn="r">
              <a:lnSpc>
                <a:spcPct val="107000"/>
              </a:lnSpc>
              <a:spcBef>
                <a:spcPts val="0"/>
              </a:spcBef>
              <a:spcAft>
                <a:spcPts val="80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-Bhubanesh Pant (2016)</a:t>
            </a:r>
          </a:p>
          <a:p>
            <a:pPr marL="342900" marR="0" lvl="0" indent="-342900">
              <a:lnSpc>
                <a:spcPct val="107000"/>
              </a:lnSpc>
              <a:spcBef>
                <a:spcPts val="0"/>
              </a:spcBef>
              <a:spcAft>
                <a:spcPts val="0"/>
              </a:spcAft>
              <a:buFont typeface="Symbol" panose="05050102010706020507" pitchFamily="18" charset="2"/>
              <a:buChar char=""/>
            </a:pPr>
            <a:r>
              <a:rPr lang="en-US" sz="19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70% of the population in Nepal have no access to formal financial services</a:t>
            </a:r>
          </a:p>
          <a:p>
            <a:pPr marL="342900" marR="0" lvl="0" indent="-342900">
              <a:lnSpc>
                <a:spcPct val="107000"/>
              </a:lnSpc>
              <a:spcBef>
                <a:spcPts val="0"/>
              </a:spcBef>
              <a:spcAft>
                <a:spcPts val="0"/>
              </a:spcAft>
              <a:buFont typeface="Symbol" panose="05050102010706020507" pitchFamily="18" charset="2"/>
              <a:buChar char=""/>
            </a:pPr>
            <a:r>
              <a:rPr lang="en-US" sz="19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Rural population in Nepal accounts for 80.26% of the total population</a:t>
            </a:r>
          </a:p>
          <a:p>
            <a:pPr marL="342900" marR="0" lvl="0" indent="-342900">
              <a:lnSpc>
                <a:spcPct val="107000"/>
              </a:lnSpc>
              <a:spcBef>
                <a:spcPts val="0"/>
              </a:spcBef>
              <a:spcAft>
                <a:spcPts val="800"/>
              </a:spcAft>
              <a:buFont typeface="Symbol" panose="05050102010706020507" pitchFamily="18" charset="2"/>
              <a:buChar char=""/>
            </a:pPr>
            <a:r>
              <a:rPr lang="en-US" sz="19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Emphasis on providing formal financial services to the deprived population, especially from rural areas</a:t>
            </a:r>
          </a:p>
          <a:p>
            <a:pPr marL="0" marR="0">
              <a:lnSpc>
                <a:spcPct val="106000"/>
              </a:lnSpc>
              <a:spcBef>
                <a:spcPts val="0"/>
              </a:spcBef>
              <a:spcAft>
                <a:spcPts val="800"/>
              </a:spcAft>
            </a:pPr>
            <a:r>
              <a:rPr lang="en-US" sz="2000" i="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Changing Dimension of Financial Inclusion in Nepal</a:t>
            </a:r>
            <a:r>
              <a:rPr lang="en-US" sz="2800" b="1" i="1"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t> </a:t>
            </a:r>
          </a:p>
          <a:p>
            <a:pPr marL="0" marR="0" algn="r">
              <a:lnSpc>
                <a:spcPct val="106000"/>
              </a:lnSpc>
              <a:spcBef>
                <a:spcPts val="0"/>
              </a:spcBef>
              <a:spcAft>
                <a:spcPts val="800"/>
              </a:spcAft>
            </a:pPr>
            <a:r>
              <a:rPr lang="en-US"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-Prakash Kumar </a:t>
            </a:r>
            <a:r>
              <a:rPr lang="en-US" dirty="0">
                <a:solidFill>
                  <a:schemeClr val="tx1"/>
                </a:solidFill>
                <a:latin typeface="Times New Roman" panose="02020603050405020304" pitchFamily="18" charset="0"/>
                <a:ea typeface="Arial" panose="020B0604020202020204" pitchFamily="34" charset="0"/>
                <a:cs typeface="Times New Roman" panose="02020603050405020304" pitchFamily="18" charset="0"/>
              </a:rPr>
              <a:t>S</a:t>
            </a:r>
            <a:r>
              <a:rPr lang="en-US"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hrestha (2020)</a:t>
            </a:r>
          </a:p>
          <a:p>
            <a:pPr marL="342900" marR="0" lvl="0" indent="-342900">
              <a:lnSpc>
                <a:spcPct val="107000"/>
              </a:lnSpc>
              <a:spcBef>
                <a:spcPts val="0"/>
              </a:spcBef>
              <a:spcAft>
                <a:spcPts val="0"/>
              </a:spcAft>
              <a:buFont typeface="Symbol" panose="05050102010706020507" pitchFamily="18" charset="2"/>
              <a:buChar char=""/>
            </a:pPr>
            <a:r>
              <a:rPr lang="en-US" sz="19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Inefficient distribution and expansion of the supply side related to financial inclusion in Nepal</a:t>
            </a:r>
          </a:p>
          <a:p>
            <a:pPr marL="342900" marR="0" lvl="0" indent="-342900">
              <a:lnSpc>
                <a:spcPct val="107000"/>
              </a:lnSpc>
              <a:spcBef>
                <a:spcPts val="0"/>
              </a:spcBef>
              <a:spcAft>
                <a:spcPts val="0"/>
              </a:spcAft>
              <a:buFont typeface="Symbol" panose="05050102010706020507" pitchFamily="18" charset="2"/>
              <a:buChar char=""/>
            </a:pPr>
            <a:r>
              <a:rPr lang="en-US" sz="19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Lack of formal financial services in rural areas is the biggest reason for financial exclusion in Nepal</a:t>
            </a:r>
          </a:p>
          <a:p>
            <a:pPr marL="342900" marR="0" lvl="0" indent="-342900">
              <a:lnSpc>
                <a:spcPct val="107000"/>
              </a:lnSpc>
              <a:spcBef>
                <a:spcPts val="0"/>
              </a:spcBef>
              <a:spcAft>
                <a:spcPts val="800"/>
              </a:spcAft>
              <a:buFont typeface="Symbol" panose="05050102010706020507" pitchFamily="18" charset="2"/>
              <a:buChar char=""/>
            </a:pPr>
            <a:r>
              <a:rPr lang="en-US" sz="19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Limited literature on comparative analyses over time and comparison with South Asian Countries</a:t>
            </a:r>
          </a:p>
          <a:p>
            <a:pPr marR="0" lvl="0">
              <a:lnSpc>
                <a:spcPct val="107000"/>
              </a:lnSpc>
              <a:spcBef>
                <a:spcPts val="0"/>
              </a:spcBef>
              <a:spcAft>
                <a:spcPts val="800"/>
              </a:spcAft>
            </a:pPr>
            <a:r>
              <a:rPr lang="en-US" sz="2000" i="1"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Rural Finance: Tool for Social Change</a:t>
            </a:r>
          </a:p>
          <a:p>
            <a:pPr marR="0" lvl="0" algn="r">
              <a:lnSpc>
                <a:spcPct val="107000"/>
              </a:lnSpc>
              <a:spcBef>
                <a:spcPts val="0"/>
              </a:spcBef>
              <a:spcAft>
                <a:spcPts val="800"/>
              </a:spcAft>
            </a:pP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-Rabichandra Parajuli (2006)</a:t>
            </a:r>
          </a:p>
          <a:p>
            <a:pPr marL="342900" marR="0" lvl="0" indent="-342900">
              <a:lnSpc>
                <a:spcPct val="107000"/>
              </a:lnSpc>
              <a:spcBef>
                <a:spcPts val="0"/>
              </a:spcBef>
              <a:spcAft>
                <a:spcPts val="0"/>
              </a:spcAft>
              <a:buFont typeface="Symbol" panose="05050102010706020507" pitchFamily="18" charset="2"/>
              <a:buChar char=""/>
            </a:pPr>
            <a:r>
              <a:rPr lang="en-US" sz="19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Improper financial structure, indiscipline, and lack of monitoring are key issues</a:t>
            </a:r>
          </a:p>
          <a:p>
            <a:pPr marL="342900" marR="0" lvl="0" indent="-342900">
              <a:lnSpc>
                <a:spcPct val="107000"/>
              </a:lnSpc>
              <a:spcBef>
                <a:spcPts val="0"/>
              </a:spcBef>
              <a:spcAft>
                <a:spcPts val="800"/>
              </a:spcAft>
              <a:buFont typeface="Symbol" panose="05050102010706020507" pitchFamily="18" charset="2"/>
              <a:buChar char=""/>
            </a:pPr>
            <a:r>
              <a:rPr lang="en-US" sz="19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Confronting issues related to financial inclusion would be a powerful tool for social change</a:t>
            </a:r>
          </a:p>
          <a:p>
            <a:pPr marL="0" marR="0">
              <a:lnSpc>
                <a:spcPct val="106000"/>
              </a:lnSpc>
              <a:spcBef>
                <a:spcPts val="0"/>
              </a:spcBef>
              <a:spcAft>
                <a:spcPts val="800"/>
              </a:spcAft>
            </a:pPr>
            <a:endParaRPr lang="en-US" sz="14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0B7BCF98-95E9-4B2A-B61B-2BFD8AA6657D}"/>
              </a:ext>
            </a:extLst>
          </p:cNvPr>
          <p:cNvSpPr/>
          <p:nvPr/>
        </p:nvSpPr>
        <p:spPr>
          <a:xfrm>
            <a:off x="14362788" y="4545734"/>
            <a:ext cx="6968653" cy="323563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0482BBDF-B3A8-40C4-B7AC-F5E4EA18DDF0}"/>
              </a:ext>
            </a:extLst>
          </p:cNvPr>
          <p:cNvSpPr/>
          <p:nvPr/>
        </p:nvSpPr>
        <p:spPr>
          <a:xfrm>
            <a:off x="14353953" y="7894267"/>
            <a:ext cx="6977488" cy="4031560"/>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7F0968BB-B866-420A-8EA7-867D4D1A018F}"/>
              </a:ext>
            </a:extLst>
          </p:cNvPr>
          <p:cNvSpPr/>
          <p:nvPr/>
        </p:nvSpPr>
        <p:spPr>
          <a:xfrm>
            <a:off x="637954" y="2380545"/>
            <a:ext cx="20667566" cy="2042599"/>
          </a:xfrm>
          <a:prstGeom prst="rect">
            <a:avLst/>
          </a:prstGeom>
          <a:ln w="57150">
            <a:solidFill>
              <a:schemeClr val="accent1">
                <a:lumMod val="60000"/>
                <a:lumOff val="4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spcBef>
                <a:spcPts val="400"/>
              </a:spcBef>
            </a:pPr>
            <a:r>
              <a:rPr lang="en-US" sz="2400" b="1" dirty="0">
                <a:solidFill>
                  <a:schemeClr val="tx1"/>
                </a:solidFill>
                <a:latin typeface="Times New Roman" panose="02020603050405020304" pitchFamily="18" charset="0"/>
                <a:cs typeface="Times New Roman" panose="02020603050405020304" pitchFamily="18" charset="0"/>
              </a:rPr>
              <a:t>Abstract</a:t>
            </a:r>
          </a:p>
          <a:p>
            <a:pPr algn="ctr">
              <a:spcBef>
                <a:spcPts val="400"/>
              </a:spcBef>
            </a:pPr>
            <a:r>
              <a:rPr lang="en-US" sz="2000" dirty="0">
                <a:solidFill>
                  <a:srgbClr val="000000"/>
                </a:solidFill>
                <a:effectLst/>
                <a:latin typeface="Times New Roman" panose="02020603050405020304" pitchFamily="18" charset="0"/>
                <a:ea typeface="Times New Roman" panose="02020603050405020304" pitchFamily="18" charset="0"/>
              </a:rPr>
              <a:t>Financial inclusion is the ease of access and availability of formal financial products and services –credit, insurance, payments, savings, and transaction facilities– to individuals and businesses. This research aims to </a:t>
            </a:r>
            <a:r>
              <a:rPr lang="en-US" sz="2000" dirty="0">
                <a:solidFill>
                  <a:srgbClr val="000000"/>
                </a:solidFill>
                <a:latin typeface="Times New Roman" panose="02020603050405020304" pitchFamily="18" charset="0"/>
                <a:ea typeface="Times New Roman" panose="02020603050405020304" pitchFamily="18" charset="0"/>
              </a:rPr>
              <a:t>study the supply-side factors that limit financial inclusion and its impact on economic development of districts in Nepal. </a:t>
            </a:r>
            <a:r>
              <a:rPr lang="en-US" sz="2000" dirty="0">
                <a:solidFill>
                  <a:srgbClr val="000000"/>
                </a:solidFill>
                <a:effectLst/>
                <a:latin typeface="Times New Roman" panose="02020603050405020304" pitchFamily="18" charset="0"/>
                <a:ea typeface="Times New Roman" panose="02020603050405020304" pitchFamily="18" charset="0"/>
              </a:rPr>
              <a:t>The results </a:t>
            </a:r>
            <a:r>
              <a:rPr lang="en-US" sz="2000">
                <a:solidFill>
                  <a:srgbClr val="000000"/>
                </a:solidFill>
                <a:effectLst/>
                <a:latin typeface="Times New Roman" panose="02020603050405020304" pitchFamily="18" charset="0"/>
                <a:ea typeface="Times New Roman" panose="02020603050405020304" pitchFamily="18" charset="0"/>
              </a:rPr>
              <a:t>show an unequal </a:t>
            </a:r>
            <a:r>
              <a:rPr lang="en-US" sz="2000" dirty="0">
                <a:solidFill>
                  <a:srgbClr val="000000"/>
                </a:solidFill>
                <a:effectLst/>
                <a:latin typeface="Times New Roman" panose="02020603050405020304" pitchFamily="18" charset="0"/>
                <a:ea typeface="Times New Roman" panose="02020603050405020304" pitchFamily="18" charset="0"/>
              </a:rPr>
              <a:t>distribution of bank branches throughout districts in Nepal with high concentration in urban areas, including Kathman</a:t>
            </a:r>
            <a:r>
              <a:rPr lang="en-US" sz="2000" dirty="0">
                <a:solidFill>
                  <a:srgbClr val="000000"/>
                </a:solidFill>
                <a:latin typeface="Times New Roman" panose="02020603050405020304" pitchFamily="18" charset="0"/>
                <a:ea typeface="Times New Roman" panose="02020603050405020304" pitchFamily="18" charset="0"/>
              </a:rPr>
              <a:t>du. Moreover, </a:t>
            </a:r>
            <a:r>
              <a:rPr lang="en-US" sz="2000" dirty="0">
                <a:solidFill>
                  <a:srgbClr val="000000"/>
                </a:solidFill>
                <a:effectLst/>
                <a:latin typeface="Times New Roman" panose="02020603050405020304" pitchFamily="18" charset="0"/>
                <a:ea typeface="Times New Roman" panose="02020603050405020304" pitchFamily="18" charset="0"/>
              </a:rPr>
              <a:t>based on the district-level data from the Nepal Census 2011 and Nepal Human Development Report 2014, the number of commercial bank branches has a strong positive correlation with Per Capita Income (PCIN). The results also provide support for the hypothesis that financial inclusion promotes economic development; notwithstanding empirical research using a regression analysis, including district level cross-sectional study of Nepal is recommended.</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AC2F88AA-2C68-4A9E-8580-A4C693EA9B39}"/>
              </a:ext>
            </a:extLst>
          </p:cNvPr>
          <p:cNvSpPr txBox="1"/>
          <p:nvPr/>
        </p:nvSpPr>
        <p:spPr>
          <a:xfrm>
            <a:off x="14491242" y="4559615"/>
            <a:ext cx="6812424" cy="475278"/>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Descriptive Statistics</a:t>
            </a:r>
          </a:p>
        </p:txBody>
      </p:sp>
      <p:sp>
        <p:nvSpPr>
          <p:cNvPr id="21" name="TextBox 20">
            <a:extLst>
              <a:ext uri="{FF2B5EF4-FFF2-40B4-BE49-F238E27FC236}">
                <a16:creationId xmlns:a16="http://schemas.microsoft.com/office/drawing/2014/main" id="{022D183F-AE69-4EBD-8FA3-8064E5BBC601}"/>
              </a:ext>
            </a:extLst>
          </p:cNvPr>
          <p:cNvSpPr txBox="1"/>
          <p:nvPr/>
        </p:nvSpPr>
        <p:spPr>
          <a:xfrm>
            <a:off x="14397792" y="7899421"/>
            <a:ext cx="693364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Correlation</a:t>
            </a:r>
          </a:p>
        </p:txBody>
      </p:sp>
      <p:sp>
        <p:nvSpPr>
          <p:cNvPr id="26" name="Rectangle 25">
            <a:extLst>
              <a:ext uri="{FF2B5EF4-FFF2-40B4-BE49-F238E27FC236}">
                <a16:creationId xmlns:a16="http://schemas.microsoft.com/office/drawing/2014/main" id="{EE4371C7-DA9F-40F1-A99C-E6C138B643A3}"/>
              </a:ext>
            </a:extLst>
          </p:cNvPr>
          <p:cNvSpPr/>
          <p:nvPr/>
        </p:nvSpPr>
        <p:spPr>
          <a:xfrm>
            <a:off x="14353953" y="12026900"/>
            <a:ext cx="6977489" cy="1983013"/>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27" name="Rectangle 26">
            <a:extLst>
              <a:ext uri="{FF2B5EF4-FFF2-40B4-BE49-F238E27FC236}">
                <a16:creationId xmlns:a16="http://schemas.microsoft.com/office/drawing/2014/main" id="{996B295E-7089-4F01-88A2-B78596557C0D}"/>
              </a:ext>
            </a:extLst>
          </p:cNvPr>
          <p:cNvSpPr/>
          <p:nvPr/>
        </p:nvSpPr>
        <p:spPr>
          <a:xfrm>
            <a:off x="5082563" y="14147808"/>
            <a:ext cx="16231406" cy="1950949"/>
          </a:xfrm>
          <a:prstGeom prst="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5F737040-16D3-4BB4-BC05-A28D8B7FBA66}"/>
              </a:ext>
            </a:extLst>
          </p:cNvPr>
          <p:cNvSpPr txBox="1"/>
          <p:nvPr/>
        </p:nvSpPr>
        <p:spPr>
          <a:xfrm>
            <a:off x="14520389" y="12040557"/>
            <a:ext cx="6768788"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Variables</a:t>
            </a:r>
          </a:p>
        </p:txBody>
      </p:sp>
      <p:sp>
        <p:nvSpPr>
          <p:cNvPr id="34" name="TextBox 33">
            <a:extLst>
              <a:ext uri="{FF2B5EF4-FFF2-40B4-BE49-F238E27FC236}">
                <a16:creationId xmlns:a16="http://schemas.microsoft.com/office/drawing/2014/main" id="{F3B18A24-9CA2-4328-B8BA-4E4897E0002B}"/>
              </a:ext>
            </a:extLst>
          </p:cNvPr>
          <p:cNvSpPr txBox="1"/>
          <p:nvPr/>
        </p:nvSpPr>
        <p:spPr>
          <a:xfrm>
            <a:off x="14458303" y="12443255"/>
            <a:ext cx="6768788" cy="1477328"/>
          </a:xfrm>
          <a:prstGeom prst="rect">
            <a:avLst/>
          </a:prstGeom>
          <a:solidFill>
            <a:schemeClr val="bg1"/>
          </a:solidFill>
        </p:spPr>
        <p:txBody>
          <a:bodyPr wrap="square" rtlCol="0">
            <a:spAutoFit/>
          </a:bodyPr>
          <a:lstStyle/>
          <a:p>
            <a:pPr>
              <a:spcAft>
                <a:spcPts val="400"/>
              </a:spcAft>
            </a:pPr>
            <a:r>
              <a:rPr lang="en-US" sz="2000" b="1" dirty="0">
                <a:latin typeface="Times New Roman" panose="02020603050405020304" pitchFamily="18" charset="0"/>
                <a:cs typeface="Times New Roman" panose="02020603050405020304" pitchFamily="18" charset="0"/>
              </a:rPr>
              <a:t>PCIN</a:t>
            </a:r>
            <a:r>
              <a:rPr lang="en-US" sz="2000" dirty="0">
                <a:latin typeface="Times New Roman" panose="02020603050405020304" pitchFamily="18" charset="0"/>
                <a:cs typeface="Times New Roman" panose="02020603050405020304" pitchFamily="18" charset="0"/>
              </a:rPr>
              <a:t>: Per Capita Income (Rs. in thousands)</a:t>
            </a:r>
          </a:p>
          <a:p>
            <a:pPr>
              <a:spcAft>
                <a:spcPts val="400"/>
              </a:spcAft>
            </a:pPr>
            <a:r>
              <a:rPr lang="en-US" sz="2000" b="1" dirty="0">
                <a:latin typeface="Times New Roman" panose="02020603050405020304" pitchFamily="18" charset="0"/>
                <a:cs typeface="Times New Roman" panose="02020603050405020304" pitchFamily="18" charset="0"/>
              </a:rPr>
              <a:t>BNPC</a:t>
            </a:r>
            <a:r>
              <a:rPr lang="en-US" sz="2000" dirty="0">
                <a:latin typeface="Times New Roman" panose="02020603050405020304" pitchFamily="18" charset="0"/>
                <a:cs typeface="Times New Roman" panose="02020603050405020304" pitchFamily="18" charset="0"/>
              </a:rPr>
              <a:t>: log (# of Commercial Bank Branches Per Capita)</a:t>
            </a:r>
          </a:p>
          <a:p>
            <a:pPr>
              <a:spcAft>
                <a:spcPts val="400"/>
              </a:spcAft>
            </a:pPr>
            <a:r>
              <a:rPr lang="en-US" sz="2000" b="1" dirty="0">
                <a:latin typeface="Times New Roman" panose="02020603050405020304" pitchFamily="18" charset="0"/>
                <a:cs typeface="Times New Roman" panose="02020603050405020304" pitchFamily="18" charset="0"/>
              </a:rPr>
              <a:t>MSCH</a:t>
            </a:r>
            <a:r>
              <a:rPr lang="en-US" sz="2000" dirty="0">
                <a:latin typeface="Times New Roman" panose="02020603050405020304" pitchFamily="18" charset="0"/>
                <a:cs typeface="Times New Roman" panose="02020603050405020304" pitchFamily="18" charset="0"/>
              </a:rPr>
              <a:t>: Mean Years of Schooling</a:t>
            </a:r>
          </a:p>
          <a:p>
            <a:pPr>
              <a:spcAft>
                <a:spcPts val="400"/>
              </a:spcAft>
            </a:pPr>
            <a:r>
              <a:rPr lang="en-US" sz="2000" b="1" dirty="0">
                <a:latin typeface="Times New Roman" panose="02020603050405020304" pitchFamily="18" charset="0"/>
                <a:cs typeface="Times New Roman" panose="02020603050405020304" pitchFamily="18" charset="0"/>
              </a:rPr>
              <a:t>CPEX</a:t>
            </a:r>
            <a:r>
              <a:rPr lang="en-US" sz="2000" dirty="0">
                <a:latin typeface="Times New Roman" panose="02020603050405020304" pitchFamily="18" charset="0"/>
                <a:cs typeface="Times New Roman" panose="02020603050405020304" pitchFamily="18" charset="0"/>
              </a:rPr>
              <a:t>: log (Government Expenditure in Capital Per Capita)</a:t>
            </a:r>
          </a:p>
        </p:txBody>
      </p:sp>
      <p:sp>
        <p:nvSpPr>
          <p:cNvPr id="35" name="TextBox 34">
            <a:extLst>
              <a:ext uri="{FF2B5EF4-FFF2-40B4-BE49-F238E27FC236}">
                <a16:creationId xmlns:a16="http://schemas.microsoft.com/office/drawing/2014/main" id="{2BC6D0BF-B195-47FB-BFDB-51644E0E95AF}"/>
              </a:ext>
            </a:extLst>
          </p:cNvPr>
          <p:cNvSpPr txBox="1"/>
          <p:nvPr/>
        </p:nvSpPr>
        <p:spPr>
          <a:xfrm>
            <a:off x="5201687" y="14208257"/>
            <a:ext cx="16103829"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Conclusion</a:t>
            </a:r>
          </a:p>
        </p:txBody>
      </p:sp>
      <p:sp>
        <p:nvSpPr>
          <p:cNvPr id="38" name="TextBox 37">
            <a:extLst>
              <a:ext uri="{FF2B5EF4-FFF2-40B4-BE49-F238E27FC236}">
                <a16:creationId xmlns:a16="http://schemas.microsoft.com/office/drawing/2014/main" id="{5C28D830-F548-4289-8557-780FC44C2FFE}"/>
              </a:ext>
            </a:extLst>
          </p:cNvPr>
          <p:cNvSpPr txBox="1"/>
          <p:nvPr/>
        </p:nvSpPr>
        <p:spPr>
          <a:xfrm>
            <a:off x="5201687" y="14606636"/>
            <a:ext cx="16103829" cy="1323439"/>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The results from this research study support the idea that in order to increase financial accessibility to promote economic development, Nepal should reduce unequal and inefficient distribution of formal financial services in its districts. However, further research using linear regression analysis and other rigorous testing methods are recommended to test the hypothesis that financial inclusion promotes economic growth. Therefore, this research aims to proceed with a cross-sectional study using PCIN and BNPC as a proxy for economic development and financial inclusion respectively for each district in Nepal. </a:t>
            </a:r>
          </a:p>
        </p:txBody>
      </p:sp>
      <p:pic>
        <p:nvPicPr>
          <p:cNvPr id="32" name="Picture 31">
            <a:extLst>
              <a:ext uri="{FF2B5EF4-FFF2-40B4-BE49-F238E27FC236}">
                <a16:creationId xmlns:a16="http://schemas.microsoft.com/office/drawing/2014/main" id="{E6DC80C9-17B4-47F3-B61E-F25A413877B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088206" y="4677508"/>
            <a:ext cx="4415957" cy="4466492"/>
          </a:xfrm>
          <a:prstGeom prst="rect">
            <a:avLst/>
          </a:prstGeom>
          <a:noFill/>
          <a:ln>
            <a:noFill/>
          </a:ln>
        </p:spPr>
      </p:pic>
      <p:pic>
        <p:nvPicPr>
          <p:cNvPr id="10" name="Picture 9">
            <a:extLst>
              <a:ext uri="{FF2B5EF4-FFF2-40B4-BE49-F238E27FC236}">
                <a16:creationId xmlns:a16="http://schemas.microsoft.com/office/drawing/2014/main" id="{E509CE8D-5F9E-464B-A548-7F37EADF7F00}"/>
              </a:ext>
            </a:extLst>
          </p:cNvPr>
          <p:cNvPicPr>
            <a:picLocks noChangeAspect="1"/>
          </p:cNvPicPr>
          <p:nvPr/>
        </p:nvPicPr>
        <p:blipFill>
          <a:blip r:embed="rId4"/>
          <a:stretch>
            <a:fillRect/>
          </a:stretch>
        </p:blipFill>
        <p:spPr>
          <a:xfrm>
            <a:off x="9747621" y="4659923"/>
            <a:ext cx="4360265" cy="4484077"/>
          </a:xfrm>
          <a:prstGeom prst="rect">
            <a:avLst/>
          </a:prstGeom>
        </p:spPr>
      </p:pic>
      <p:sp>
        <p:nvSpPr>
          <p:cNvPr id="44" name="Rectangle 43">
            <a:extLst>
              <a:ext uri="{FF2B5EF4-FFF2-40B4-BE49-F238E27FC236}">
                <a16:creationId xmlns:a16="http://schemas.microsoft.com/office/drawing/2014/main" id="{562B3064-68E8-4CF9-88DB-D788DEC6B6CF}"/>
              </a:ext>
            </a:extLst>
          </p:cNvPr>
          <p:cNvSpPr/>
          <p:nvPr/>
        </p:nvSpPr>
        <p:spPr>
          <a:xfrm>
            <a:off x="5082562" y="9328925"/>
            <a:ext cx="4538634" cy="4703324"/>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45" name="Rectangle 44">
            <a:extLst>
              <a:ext uri="{FF2B5EF4-FFF2-40B4-BE49-F238E27FC236}">
                <a16:creationId xmlns:a16="http://schemas.microsoft.com/office/drawing/2014/main" id="{840F4516-BCD6-4AD7-AA63-8F5F7C890FFD}"/>
              </a:ext>
            </a:extLst>
          </p:cNvPr>
          <p:cNvSpPr/>
          <p:nvPr/>
        </p:nvSpPr>
        <p:spPr>
          <a:xfrm>
            <a:off x="9729105" y="9368834"/>
            <a:ext cx="4508771" cy="4641080"/>
          </a:xfrm>
          <a:prstGeom prst="rect">
            <a:avLst/>
          </a:prstGeom>
          <a:solidFill>
            <a:schemeClr val="bg1"/>
          </a:solidFill>
          <a:ln w="571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sz="2000" i="1"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marL="457200" indent="-457200" algn="ctr">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46" name="TextBox 45">
            <a:extLst>
              <a:ext uri="{FF2B5EF4-FFF2-40B4-BE49-F238E27FC236}">
                <a16:creationId xmlns:a16="http://schemas.microsoft.com/office/drawing/2014/main" id="{DEA04EFD-28E0-414D-B2A3-161FC34B7644}"/>
              </a:ext>
            </a:extLst>
          </p:cNvPr>
          <p:cNvSpPr txBox="1"/>
          <p:nvPr/>
        </p:nvSpPr>
        <p:spPr>
          <a:xfrm>
            <a:off x="9766876" y="9453917"/>
            <a:ext cx="4508771"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Results</a:t>
            </a:r>
          </a:p>
        </p:txBody>
      </p:sp>
      <p:pic>
        <p:nvPicPr>
          <p:cNvPr id="17" name="Picture 16">
            <a:extLst>
              <a:ext uri="{FF2B5EF4-FFF2-40B4-BE49-F238E27FC236}">
                <a16:creationId xmlns:a16="http://schemas.microsoft.com/office/drawing/2014/main" id="{DF3742FD-516D-4EFA-B1E1-430AA2668ACA}"/>
              </a:ext>
            </a:extLst>
          </p:cNvPr>
          <p:cNvPicPr>
            <a:picLocks noChangeAspect="1"/>
          </p:cNvPicPr>
          <p:nvPr/>
        </p:nvPicPr>
        <p:blipFill>
          <a:blip r:embed="rId5"/>
          <a:stretch>
            <a:fillRect/>
          </a:stretch>
        </p:blipFill>
        <p:spPr>
          <a:xfrm>
            <a:off x="5091503" y="9449006"/>
            <a:ext cx="4412660" cy="4530119"/>
          </a:xfrm>
          <a:prstGeom prst="rect">
            <a:avLst/>
          </a:prstGeom>
        </p:spPr>
      </p:pic>
      <p:pic>
        <p:nvPicPr>
          <p:cNvPr id="19" name="Picture 18">
            <a:extLst>
              <a:ext uri="{FF2B5EF4-FFF2-40B4-BE49-F238E27FC236}">
                <a16:creationId xmlns:a16="http://schemas.microsoft.com/office/drawing/2014/main" id="{879E3D46-6031-44DA-953F-43F6CD7CEE17}"/>
              </a:ext>
            </a:extLst>
          </p:cNvPr>
          <p:cNvPicPr>
            <a:picLocks noChangeAspect="1"/>
          </p:cNvPicPr>
          <p:nvPr/>
        </p:nvPicPr>
        <p:blipFill rotWithShape="1">
          <a:blip r:embed="rId6"/>
          <a:srcRect t="13586" b="36602"/>
          <a:stretch/>
        </p:blipFill>
        <p:spPr>
          <a:xfrm>
            <a:off x="14469424" y="5113272"/>
            <a:ext cx="6757667" cy="2524658"/>
          </a:xfrm>
          <a:prstGeom prst="rect">
            <a:avLst/>
          </a:prstGeom>
        </p:spPr>
      </p:pic>
      <p:sp>
        <p:nvSpPr>
          <p:cNvPr id="48" name="TextBox 47">
            <a:extLst>
              <a:ext uri="{FF2B5EF4-FFF2-40B4-BE49-F238E27FC236}">
                <a16:creationId xmlns:a16="http://schemas.microsoft.com/office/drawing/2014/main" id="{EE2CF098-32C1-4B93-9FFD-5C11EA9A8C29}"/>
              </a:ext>
            </a:extLst>
          </p:cNvPr>
          <p:cNvSpPr txBox="1"/>
          <p:nvPr/>
        </p:nvSpPr>
        <p:spPr>
          <a:xfrm>
            <a:off x="9812980" y="10010185"/>
            <a:ext cx="4320254" cy="3862596"/>
          </a:xfrm>
          <a:prstGeom prst="rect">
            <a:avLst/>
          </a:prstGeom>
          <a:noFill/>
        </p:spPr>
        <p:txBody>
          <a:bodyPr wrap="square" rtlCol="0">
            <a:spAutoFit/>
          </a:bodyPr>
          <a:lstStyle/>
          <a:p>
            <a:pPr marL="457200" indent="-457200">
              <a:spcAft>
                <a:spcPts val="1000"/>
              </a:spcAft>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BNPC has a positive correlation with PCIN (0.77)</a:t>
            </a:r>
          </a:p>
          <a:p>
            <a:pPr marL="457200" indent="-457200">
              <a:spcAft>
                <a:spcPts val="1000"/>
              </a:spcAft>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MSCH and CPEX also have positive correlation with PCIN (0.66 and 0.56 respectively)</a:t>
            </a:r>
          </a:p>
          <a:p>
            <a:pPr marL="457200" indent="-457200">
              <a:spcAft>
                <a:spcPts val="1000"/>
              </a:spcAft>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PCIN and BNPC values are significantly high for Kathmandu and Manang. </a:t>
            </a:r>
          </a:p>
          <a:p>
            <a:pPr marL="457200" indent="-457200">
              <a:spcAft>
                <a:spcPts val="10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Statistically-significant correlation coefficients (p-value &lt; 0.10) as shown in  the correlation table.</a:t>
            </a:r>
          </a:p>
        </p:txBody>
      </p:sp>
      <p:pic>
        <p:nvPicPr>
          <p:cNvPr id="57" name="Picture 56">
            <a:extLst>
              <a:ext uri="{FF2B5EF4-FFF2-40B4-BE49-F238E27FC236}">
                <a16:creationId xmlns:a16="http://schemas.microsoft.com/office/drawing/2014/main" id="{22D94B1B-6E32-4C4A-85AB-84E5A074060F}"/>
              </a:ext>
            </a:extLst>
          </p:cNvPr>
          <p:cNvPicPr>
            <a:picLocks noChangeAspect="1"/>
          </p:cNvPicPr>
          <p:nvPr/>
        </p:nvPicPr>
        <p:blipFill rotWithShape="1">
          <a:blip r:embed="rId7"/>
          <a:srcRect b="4336"/>
          <a:stretch/>
        </p:blipFill>
        <p:spPr>
          <a:xfrm>
            <a:off x="14469424" y="8361086"/>
            <a:ext cx="6757667" cy="3442216"/>
          </a:xfrm>
          <a:prstGeom prst="rect">
            <a:avLst/>
          </a:prstGeom>
        </p:spPr>
      </p:pic>
    </p:spTree>
    <p:extLst>
      <p:ext uri="{BB962C8B-B14F-4D97-AF65-F5344CB8AC3E}">
        <p14:creationId xmlns:p14="http://schemas.microsoft.com/office/powerpoint/2010/main" val="33074588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1620</TotalTime>
  <Words>522</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12014191083</dc:creator>
  <cp:lastModifiedBy> </cp:lastModifiedBy>
  <cp:revision>51</cp:revision>
  <dcterms:created xsi:type="dcterms:W3CDTF">2020-04-01T15:44:06Z</dcterms:created>
  <dcterms:modified xsi:type="dcterms:W3CDTF">2021-04-01T03:14:30Z</dcterms:modified>
</cp:coreProperties>
</file>