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sldIdLst>
    <p:sldId id="257" r:id="rId2"/>
  </p:sldIdLst>
  <p:sldSz cx="21945600" cy="164592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5184">
          <p15:clr>
            <a:srgbClr val="A4A3A4"/>
          </p15:clr>
        </p15:guide>
        <p15:guide id="2" pos="6912">
          <p15:clr>
            <a:srgbClr val="A4A3A4"/>
          </p15:clr>
        </p15:guide>
        <p15:guide id="3" pos="701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0600"/>
    <a:srgbClr val="465C71"/>
    <a:srgbClr val="C3D59B"/>
    <a:srgbClr val="ED7552"/>
    <a:srgbClr val="D62F27"/>
    <a:srgbClr val="FAB884"/>
    <a:srgbClr val="849EB9"/>
    <a:srgbClr val="457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08" autoAdjust="0"/>
    <p:restoredTop sz="90929"/>
  </p:normalViewPr>
  <p:slideViewPr>
    <p:cSldViewPr snapToObjects="1" showGuides="1">
      <p:cViewPr>
        <p:scale>
          <a:sx n="70" d="100"/>
          <a:sy n="70" d="100"/>
        </p:scale>
        <p:origin x="444" y="48"/>
      </p:cViewPr>
      <p:guideLst>
        <p:guide orient="horz" pos="5184"/>
        <p:guide pos="6912"/>
        <p:guide pos="7012"/>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45920" y="2693671"/>
            <a:ext cx="18653760" cy="5730240"/>
          </a:xfrm>
        </p:spPr>
        <p:txBody>
          <a:bodyPr anchor="b"/>
          <a:lstStyle>
            <a:lvl1pPr algn="ctr">
              <a:defRPr sz="14400"/>
            </a:lvl1pPr>
          </a:lstStyle>
          <a:p>
            <a:r>
              <a:rPr lang="en-US"/>
              <a:t>Click to edit Master title style</a:t>
            </a:r>
            <a:endParaRPr lang="en-US" dirty="0"/>
          </a:p>
        </p:txBody>
      </p:sp>
      <p:sp>
        <p:nvSpPr>
          <p:cNvPr id="3" name="Subtitle 2"/>
          <p:cNvSpPr>
            <a:spLocks noGrp="1"/>
          </p:cNvSpPr>
          <p:nvPr>
            <p:ph type="subTitle" idx="1"/>
          </p:nvPr>
        </p:nvSpPr>
        <p:spPr>
          <a:xfrm>
            <a:off x="2743200" y="8644891"/>
            <a:ext cx="16459200" cy="3973829"/>
          </a:xfrm>
        </p:spPr>
        <p:txBody>
          <a:bodyPr/>
          <a:lstStyle>
            <a:lvl1pPr marL="0" indent="0" algn="ctr">
              <a:buNone/>
              <a:defRPr sz="5760"/>
            </a:lvl1pPr>
            <a:lvl2pPr marL="1097280" indent="0" algn="ctr">
              <a:buNone/>
              <a:defRPr sz="4800"/>
            </a:lvl2pPr>
            <a:lvl3pPr marL="2194560" indent="0" algn="ctr">
              <a:buNone/>
              <a:defRPr sz="4320"/>
            </a:lvl3pPr>
            <a:lvl4pPr marL="3291840" indent="0" algn="ctr">
              <a:buNone/>
              <a:defRPr sz="3840"/>
            </a:lvl4pPr>
            <a:lvl5pPr marL="4389120" indent="0" algn="ctr">
              <a:buNone/>
              <a:defRPr sz="3840"/>
            </a:lvl5pPr>
            <a:lvl6pPr marL="5486400" indent="0" algn="ctr">
              <a:buNone/>
              <a:defRPr sz="3840"/>
            </a:lvl6pPr>
            <a:lvl7pPr marL="6583680" indent="0" algn="ctr">
              <a:buNone/>
              <a:defRPr sz="3840"/>
            </a:lvl7pPr>
            <a:lvl8pPr marL="7680960" indent="0" algn="ctr">
              <a:buNone/>
              <a:defRPr sz="3840"/>
            </a:lvl8pPr>
            <a:lvl9pPr marL="8778240" indent="0" algn="ctr">
              <a:buNone/>
              <a:defRPr sz="384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B69ECC1-56BF-428D-87D0-7F33DA3EEE7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943D2E28-E14C-4554-B9DB-D9A79E333C4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2A0809C-31EC-4497-BD72-0DC2B212C234}"/>
              </a:ext>
            </a:extLst>
          </p:cNvPr>
          <p:cNvSpPr>
            <a:spLocks noGrp="1"/>
          </p:cNvSpPr>
          <p:nvPr>
            <p:ph type="sldNum" sz="quarter" idx="12"/>
          </p:nvPr>
        </p:nvSpPr>
        <p:spPr/>
        <p:txBody>
          <a:bodyPr/>
          <a:lstStyle>
            <a:lvl1pPr>
              <a:defRPr/>
            </a:lvl1pPr>
          </a:lstStyle>
          <a:p>
            <a:pPr>
              <a:defRPr/>
            </a:pPr>
            <a:fld id="{5AE8F2AC-D57E-4684-B17F-E9C02BEDAD20}" type="slidenum">
              <a:rPr lang="en-US" altLang="en-US"/>
              <a:pPr>
                <a:defRPr/>
              </a:pPr>
              <a:t>‹#›</a:t>
            </a:fld>
            <a:endParaRPr lang="en-US" altLang="en-US"/>
          </a:p>
        </p:txBody>
      </p:sp>
    </p:spTree>
    <p:extLst>
      <p:ext uri="{BB962C8B-B14F-4D97-AF65-F5344CB8AC3E}">
        <p14:creationId xmlns:p14="http://schemas.microsoft.com/office/powerpoint/2010/main" val="7586174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73C0333-26FC-4935-B785-AD68FAAD455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A3B413B-FBA7-436A-9626-3B10437017D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D4C2D4E-4F32-4AA9-B84A-30EB2C04E898}"/>
              </a:ext>
            </a:extLst>
          </p:cNvPr>
          <p:cNvSpPr>
            <a:spLocks noGrp="1"/>
          </p:cNvSpPr>
          <p:nvPr>
            <p:ph type="sldNum" sz="quarter" idx="12"/>
          </p:nvPr>
        </p:nvSpPr>
        <p:spPr/>
        <p:txBody>
          <a:bodyPr/>
          <a:lstStyle>
            <a:lvl1pPr>
              <a:defRPr/>
            </a:lvl1pPr>
          </a:lstStyle>
          <a:p>
            <a:pPr>
              <a:defRPr/>
            </a:pPr>
            <a:fld id="{63228F33-18FF-407C-BE8D-F51D7604A447}" type="slidenum">
              <a:rPr lang="en-US" altLang="en-US"/>
              <a:pPr>
                <a:defRPr/>
              </a:pPr>
              <a:t>‹#›</a:t>
            </a:fld>
            <a:endParaRPr lang="en-US" altLang="en-US"/>
          </a:p>
        </p:txBody>
      </p:sp>
    </p:spTree>
    <p:extLst>
      <p:ext uri="{BB962C8B-B14F-4D97-AF65-F5344CB8AC3E}">
        <p14:creationId xmlns:p14="http://schemas.microsoft.com/office/powerpoint/2010/main" val="2379596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04821" y="876300"/>
            <a:ext cx="4732020" cy="1394841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508761" y="876300"/>
            <a:ext cx="13921740" cy="139484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8034DD-03CA-44AF-B3CC-70796EB90CFC}"/>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2CA419D-1330-46DC-BC30-996A178792C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E1EDADA-866C-4FCB-8C10-8E678947F56C}"/>
              </a:ext>
            </a:extLst>
          </p:cNvPr>
          <p:cNvSpPr>
            <a:spLocks noGrp="1"/>
          </p:cNvSpPr>
          <p:nvPr>
            <p:ph type="sldNum" sz="quarter" idx="12"/>
          </p:nvPr>
        </p:nvSpPr>
        <p:spPr/>
        <p:txBody>
          <a:bodyPr/>
          <a:lstStyle>
            <a:lvl1pPr>
              <a:defRPr/>
            </a:lvl1pPr>
          </a:lstStyle>
          <a:p>
            <a:pPr>
              <a:defRPr/>
            </a:pPr>
            <a:fld id="{CA272601-81FA-4BFC-8554-5C77D5E2D5FB}" type="slidenum">
              <a:rPr lang="en-US" altLang="en-US"/>
              <a:pPr>
                <a:defRPr/>
              </a:pPr>
              <a:t>‹#›</a:t>
            </a:fld>
            <a:endParaRPr lang="en-US" altLang="en-US"/>
          </a:p>
        </p:txBody>
      </p:sp>
    </p:spTree>
    <p:extLst>
      <p:ext uri="{BB962C8B-B14F-4D97-AF65-F5344CB8AC3E}">
        <p14:creationId xmlns:p14="http://schemas.microsoft.com/office/powerpoint/2010/main" val="85359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BADD66D-2C26-4EBD-B82F-031C684B7CA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AC1B5B80-343E-4F27-984E-CF47C4A160F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5A36F9A-8D12-4CAE-81E1-25B6D911469B}"/>
              </a:ext>
            </a:extLst>
          </p:cNvPr>
          <p:cNvSpPr>
            <a:spLocks noGrp="1"/>
          </p:cNvSpPr>
          <p:nvPr>
            <p:ph type="sldNum" sz="quarter" idx="12"/>
          </p:nvPr>
        </p:nvSpPr>
        <p:spPr/>
        <p:txBody>
          <a:bodyPr/>
          <a:lstStyle>
            <a:lvl1pPr>
              <a:defRPr/>
            </a:lvl1pPr>
          </a:lstStyle>
          <a:p>
            <a:pPr>
              <a:defRPr/>
            </a:pPr>
            <a:fld id="{C9CE179A-3AB6-4A0D-A1A6-27DC3E9652D6}" type="slidenum">
              <a:rPr lang="en-US" altLang="en-US"/>
              <a:pPr>
                <a:defRPr/>
              </a:pPr>
              <a:t>‹#›</a:t>
            </a:fld>
            <a:endParaRPr lang="en-US" altLang="en-US"/>
          </a:p>
        </p:txBody>
      </p:sp>
    </p:spTree>
    <p:extLst>
      <p:ext uri="{BB962C8B-B14F-4D97-AF65-F5344CB8AC3E}">
        <p14:creationId xmlns:p14="http://schemas.microsoft.com/office/powerpoint/2010/main" val="723864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97331" y="4103375"/>
            <a:ext cx="18928080" cy="6846569"/>
          </a:xfrm>
        </p:spPr>
        <p:txBody>
          <a:bodyPr anchor="b"/>
          <a:lstStyle>
            <a:lvl1pPr>
              <a:defRPr sz="14400"/>
            </a:lvl1pPr>
          </a:lstStyle>
          <a:p>
            <a:r>
              <a:rPr lang="en-US"/>
              <a:t>Click to edit Master title style</a:t>
            </a:r>
            <a:endParaRPr lang="en-US" dirty="0"/>
          </a:p>
        </p:txBody>
      </p:sp>
      <p:sp>
        <p:nvSpPr>
          <p:cNvPr id="3" name="Text Placeholder 2"/>
          <p:cNvSpPr>
            <a:spLocks noGrp="1"/>
          </p:cNvSpPr>
          <p:nvPr>
            <p:ph type="body" idx="1"/>
          </p:nvPr>
        </p:nvSpPr>
        <p:spPr>
          <a:xfrm>
            <a:off x="1497331" y="11014715"/>
            <a:ext cx="18928080" cy="3600449"/>
          </a:xfrm>
        </p:spPr>
        <p:txBody>
          <a:bodyPr/>
          <a:lstStyle>
            <a:lvl1pPr marL="0" indent="0">
              <a:buNone/>
              <a:defRPr sz="5760">
                <a:solidFill>
                  <a:schemeClr val="tx1"/>
                </a:solidFill>
              </a:defRPr>
            </a:lvl1pPr>
            <a:lvl2pPr marL="1097280" indent="0">
              <a:buNone/>
              <a:defRPr sz="4800">
                <a:solidFill>
                  <a:schemeClr val="tx1">
                    <a:tint val="75000"/>
                  </a:schemeClr>
                </a:solidFill>
              </a:defRPr>
            </a:lvl2pPr>
            <a:lvl3pPr marL="2194560" indent="0">
              <a:buNone/>
              <a:defRPr sz="4320">
                <a:solidFill>
                  <a:schemeClr val="tx1">
                    <a:tint val="75000"/>
                  </a:schemeClr>
                </a:solidFill>
              </a:defRPr>
            </a:lvl3pPr>
            <a:lvl4pPr marL="3291840" indent="0">
              <a:buNone/>
              <a:defRPr sz="3840">
                <a:solidFill>
                  <a:schemeClr val="tx1">
                    <a:tint val="75000"/>
                  </a:schemeClr>
                </a:solidFill>
              </a:defRPr>
            </a:lvl4pPr>
            <a:lvl5pPr marL="4389120" indent="0">
              <a:buNone/>
              <a:defRPr sz="3840">
                <a:solidFill>
                  <a:schemeClr val="tx1">
                    <a:tint val="75000"/>
                  </a:schemeClr>
                </a:solidFill>
              </a:defRPr>
            </a:lvl5pPr>
            <a:lvl6pPr marL="5486400" indent="0">
              <a:buNone/>
              <a:defRPr sz="3840">
                <a:solidFill>
                  <a:schemeClr val="tx1">
                    <a:tint val="75000"/>
                  </a:schemeClr>
                </a:solidFill>
              </a:defRPr>
            </a:lvl6pPr>
            <a:lvl7pPr marL="6583680" indent="0">
              <a:buNone/>
              <a:defRPr sz="3840">
                <a:solidFill>
                  <a:schemeClr val="tx1">
                    <a:tint val="75000"/>
                  </a:schemeClr>
                </a:solidFill>
              </a:defRPr>
            </a:lvl7pPr>
            <a:lvl8pPr marL="7680960" indent="0">
              <a:buNone/>
              <a:defRPr sz="3840">
                <a:solidFill>
                  <a:schemeClr val="tx1">
                    <a:tint val="75000"/>
                  </a:schemeClr>
                </a:solidFill>
              </a:defRPr>
            </a:lvl8pPr>
            <a:lvl9pPr marL="8778240" indent="0">
              <a:buNone/>
              <a:defRPr sz="384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B37A61-2576-4C08-800E-F1FB46517D23}"/>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64FB231F-506F-483C-B855-2AF4D1A6854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198BCB5F-6E9A-4386-A4A2-A5DF4870995E}"/>
              </a:ext>
            </a:extLst>
          </p:cNvPr>
          <p:cNvSpPr>
            <a:spLocks noGrp="1"/>
          </p:cNvSpPr>
          <p:nvPr>
            <p:ph type="sldNum" sz="quarter" idx="12"/>
          </p:nvPr>
        </p:nvSpPr>
        <p:spPr/>
        <p:txBody>
          <a:bodyPr/>
          <a:lstStyle>
            <a:lvl1pPr>
              <a:defRPr/>
            </a:lvl1pPr>
          </a:lstStyle>
          <a:p>
            <a:pPr>
              <a:defRPr/>
            </a:pPr>
            <a:fld id="{2A44633B-97FB-4913-B894-1ED777CCD6F4}" type="slidenum">
              <a:rPr lang="en-US" altLang="en-US"/>
              <a:pPr>
                <a:defRPr/>
              </a:pPr>
              <a:t>‹#›</a:t>
            </a:fld>
            <a:endParaRPr lang="en-US" altLang="en-US"/>
          </a:p>
        </p:txBody>
      </p:sp>
    </p:spTree>
    <p:extLst>
      <p:ext uri="{BB962C8B-B14F-4D97-AF65-F5344CB8AC3E}">
        <p14:creationId xmlns:p14="http://schemas.microsoft.com/office/powerpoint/2010/main" val="439907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08760" y="4381500"/>
            <a:ext cx="9326880" cy="10443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1109960" y="4381500"/>
            <a:ext cx="9326880" cy="104432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46CFC34-5AC0-4B3E-A4ED-478B8331F8C9}"/>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973660B-C54D-447E-A65B-583E9B2718E1}"/>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2A353151-9B06-4FED-9044-6E711F300EB1}"/>
              </a:ext>
            </a:extLst>
          </p:cNvPr>
          <p:cNvSpPr>
            <a:spLocks noGrp="1"/>
          </p:cNvSpPr>
          <p:nvPr>
            <p:ph type="sldNum" sz="quarter" idx="12"/>
          </p:nvPr>
        </p:nvSpPr>
        <p:spPr/>
        <p:txBody>
          <a:bodyPr/>
          <a:lstStyle>
            <a:lvl1pPr>
              <a:defRPr/>
            </a:lvl1pPr>
          </a:lstStyle>
          <a:p>
            <a:pPr>
              <a:defRPr/>
            </a:pPr>
            <a:fld id="{B6B62F08-B035-46E2-AFD6-AFB1D2B19445}" type="slidenum">
              <a:rPr lang="en-US" altLang="en-US"/>
              <a:pPr>
                <a:defRPr/>
              </a:pPr>
              <a:t>‹#›</a:t>
            </a:fld>
            <a:endParaRPr lang="en-US" altLang="en-US"/>
          </a:p>
        </p:txBody>
      </p:sp>
    </p:spTree>
    <p:extLst>
      <p:ext uri="{BB962C8B-B14F-4D97-AF65-F5344CB8AC3E}">
        <p14:creationId xmlns:p14="http://schemas.microsoft.com/office/powerpoint/2010/main" val="4006412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11618" y="876304"/>
            <a:ext cx="18928080" cy="318135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11621" y="4034791"/>
            <a:ext cx="9284016" cy="1977389"/>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4" name="Content Placeholder 3"/>
          <p:cNvSpPr>
            <a:spLocks noGrp="1"/>
          </p:cNvSpPr>
          <p:nvPr>
            <p:ph sz="half" idx="2"/>
          </p:nvPr>
        </p:nvSpPr>
        <p:spPr>
          <a:xfrm>
            <a:off x="1511621" y="6012180"/>
            <a:ext cx="9284016" cy="8843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1109961" y="4034791"/>
            <a:ext cx="9329738" cy="1977389"/>
          </a:xfrm>
        </p:spPr>
        <p:txBody>
          <a:bodyPr anchor="b"/>
          <a:lstStyle>
            <a:lvl1pPr marL="0" indent="0">
              <a:buNone/>
              <a:defRPr sz="5760" b="1"/>
            </a:lvl1pPr>
            <a:lvl2pPr marL="1097280" indent="0">
              <a:buNone/>
              <a:defRPr sz="4800" b="1"/>
            </a:lvl2pPr>
            <a:lvl3pPr marL="2194560" indent="0">
              <a:buNone/>
              <a:defRPr sz="4320" b="1"/>
            </a:lvl3pPr>
            <a:lvl4pPr marL="3291840" indent="0">
              <a:buNone/>
              <a:defRPr sz="3840" b="1"/>
            </a:lvl4pPr>
            <a:lvl5pPr marL="4389120" indent="0">
              <a:buNone/>
              <a:defRPr sz="3840" b="1"/>
            </a:lvl5pPr>
            <a:lvl6pPr marL="5486400" indent="0">
              <a:buNone/>
              <a:defRPr sz="3840" b="1"/>
            </a:lvl6pPr>
            <a:lvl7pPr marL="6583680" indent="0">
              <a:buNone/>
              <a:defRPr sz="3840" b="1"/>
            </a:lvl7pPr>
            <a:lvl8pPr marL="7680960" indent="0">
              <a:buNone/>
              <a:defRPr sz="3840" b="1"/>
            </a:lvl8pPr>
            <a:lvl9pPr marL="8778240" indent="0">
              <a:buNone/>
              <a:defRPr sz="3840" b="1"/>
            </a:lvl9pPr>
          </a:lstStyle>
          <a:p>
            <a:pPr lvl="0"/>
            <a:r>
              <a:rPr lang="en-US"/>
              <a:t>Click to edit Master text styles</a:t>
            </a:r>
          </a:p>
        </p:txBody>
      </p:sp>
      <p:sp>
        <p:nvSpPr>
          <p:cNvPr id="6" name="Content Placeholder 5"/>
          <p:cNvSpPr>
            <a:spLocks noGrp="1"/>
          </p:cNvSpPr>
          <p:nvPr>
            <p:ph sz="quarter" idx="4"/>
          </p:nvPr>
        </p:nvSpPr>
        <p:spPr>
          <a:xfrm>
            <a:off x="11109961" y="6012180"/>
            <a:ext cx="9329738" cy="8843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B4C4464-5793-431B-AAE2-2D2285CF16B7}"/>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4134A429-6EC4-4601-B88F-A85533E2064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790B669F-3838-40D3-B872-0AEC3A5BF541}"/>
              </a:ext>
            </a:extLst>
          </p:cNvPr>
          <p:cNvSpPr>
            <a:spLocks noGrp="1"/>
          </p:cNvSpPr>
          <p:nvPr>
            <p:ph type="sldNum" sz="quarter" idx="12"/>
          </p:nvPr>
        </p:nvSpPr>
        <p:spPr/>
        <p:txBody>
          <a:bodyPr/>
          <a:lstStyle>
            <a:lvl1pPr>
              <a:defRPr/>
            </a:lvl1pPr>
          </a:lstStyle>
          <a:p>
            <a:pPr>
              <a:defRPr/>
            </a:pPr>
            <a:fld id="{ED5D1D4B-0CD8-46DA-8FB0-80DC20FAB591}" type="slidenum">
              <a:rPr lang="en-US" altLang="en-US"/>
              <a:pPr>
                <a:defRPr/>
              </a:pPr>
              <a:t>‹#›</a:t>
            </a:fld>
            <a:endParaRPr lang="en-US" altLang="en-US"/>
          </a:p>
        </p:txBody>
      </p:sp>
    </p:spTree>
    <p:extLst>
      <p:ext uri="{BB962C8B-B14F-4D97-AF65-F5344CB8AC3E}">
        <p14:creationId xmlns:p14="http://schemas.microsoft.com/office/powerpoint/2010/main" val="49854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66EF060-1DE9-413A-AD9E-95B617C6EB87}"/>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2D8BE5B4-2CCD-413F-B3E6-D03929FC771A}"/>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CD9B85DE-1801-4B62-A320-2129D8D6ED3E}"/>
              </a:ext>
            </a:extLst>
          </p:cNvPr>
          <p:cNvSpPr>
            <a:spLocks noGrp="1"/>
          </p:cNvSpPr>
          <p:nvPr>
            <p:ph type="sldNum" sz="quarter" idx="12"/>
          </p:nvPr>
        </p:nvSpPr>
        <p:spPr/>
        <p:txBody>
          <a:bodyPr/>
          <a:lstStyle>
            <a:lvl1pPr>
              <a:defRPr/>
            </a:lvl1pPr>
          </a:lstStyle>
          <a:p>
            <a:pPr>
              <a:defRPr/>
            </a:pPr>
            <a:fld id="{CF1E4B71-711C-41C5-A4AF-0427DB8AB7F2}" type="slidenum">
              <a:rPr lang="en-US" altLang="en-US"/>
              <a:pPr>
                <a:defRPr/>
              </a:pPr>
              <a:t>‹#›</a:t>
            </a:fld>
            <a:endParaRPr lang="en-US" altLang="en-US"/>
          </a:p>
        </p:txBody>
      </p:sp>
    </p:spTree>
    <p:extLst>
      <p:ext uri="{BB962C8B-B14F-4D97-AF65-F5344CB8AC3E}">
        <p14:creationId xmlns:p14="http://schemas.microsoft.com/office/powerpoint/2010/main" val="176645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46C647A-F7B9-4BA8-AA7E-0A30FB8E0E14}"/>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5F2D5DFB-5C41-4534-8839-F86BF47ABF56}"/>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D0C9E10F-46B3-4747-A56C-3462DF006720}"/>
              </a:ext>
            </a:extLst>
          </p:cNvPr>
          <p:cNvSpPr>
            <a:spLocks noGrp="1"/>
          </p:cNvSpPr>
          <p:nvPr>
            <p:ph type="sldNum" sz="quarter" idx="12"/>
          </p:nvPr>
        </p:nvSpPr>
        <p:spPr/>
        <p:txBody>
          <a:bodyPr/>
          <a:lstStyle>
            <a:lvl1pPr>
              <a:defRPr/>
            </a:lvl1pPr>
          </a:lstStyle>
          <a:p>
            <a:pPr>
              <a:defRPr/>
            </a:pPr>
            <a:fld id="{09E9A6A2-A0EB-4501-AC95-BA400B98F43B}" type="slidenum">
              <a:rPr lang="en-US" altLang="en-US"/>
              <a:pPr>
                <a:defRPr/>
              </a:pPr>
              <a:t>‹#›</a:t>
            </a:fld>
            <a:endParaRPr lang="en-US" altLang="en-US"/>
          </a:p>
        </p:txBody>
      </p:sp>
    </p:spTree>
    <p:extLst>
      <p:ext uri="{BB962C8B-B14F-4D97-AF65-F5344CB8AC3E}">
        <p14:creationId xmlns:p14="http://schemas.microsoft.com/office/powerpoint/2010/main" val="4085359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1097280"/>
            <a:ext cx="7078027" cy="3840480"/>
          </a:xfrm>
        </p:spPr>
        <p:txBody>
          <a:bodyPr anchor="b"/>
          <a:lstStyle>
            <a:lvl1pPr>
              <a:defRPr sz="7680"/>
            </a:lvl1pPr>
          </a:lstStyle>
          <a:p>
            <a:r>
              <a:rPr lang="en-US"/>
              <a:t>Click to edit Master title style</a:t>
            </a:r>
            <a:endParaRPr lang="en-US" dirty="0"/>
          </a:p>
        </p:txBody>
      </p:sp>
      <p:sp>
        <p:nvSpPr>
          <p:cNvPr id="3" name="Content Placeholder 2"/>
          <p:cNvSpPr>
            <a:spLocks noGrp="1"/>
          </p:cNvSpPr>
          <p:nvPr>
            <p:ph idx="1"/>
          </p:nvPr>
        </p:nvSpPr>
        <p:spPr>
          <a:xfrm>
            <a:off x="9329738" y="2369824"/>
            <a:ext cx="11109960" cy="11696700"/>
          </a:xfrm>
        </p:spPr>
        <p:txBody>
          <a:bodyPr/>
          <a:lstStyle>
            <a:lvl1pPr>
              <a:defRPr sz="7680"/>
            </a:lvl1pPr>
            <a:lvl2pPr>
              <a:defRPr sz="6720"/>
            </a:lvl2pPr>
            <a:lvl3pPr>
              <a:defRPr sz="5760"/>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11619" y="4937760"/>
            <a:ext cx="7078027" cy="9147811"/>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3">
            <a:extLst>
              <a:ext uri="{FF2B5EF4-FFF2-40B4-BE49-F238E27FC236}">
                <a16:creationId xmlns:a16="http://schemas.microsoft.com/office/drawing/2014/main" id="{988796D2-4749-4DB4-9657-F329C3794243}"/>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C4B90F6-B303-45D1-A027-168617638CE7}"/>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F279C137-5A55-41EE-A1C3-D76487E79D28}"/>
              </a:ext>
            </a:extLst>
          </p:cNvPr>
          <p:cNvSpPr>
            <a:spLocks noGrp="1"/>
          </p:cNvSpPr>
          <p:nvPr>
            <p:ph type="sldNum" sz="quarter" idx="12"/>
          </p:nvPr>
        </p:nvSpPr>
        <p:spPr/>
        <p:txBody>
          <a:bodyPr/>
          <a:lstStyle>
            <a:lvl1pPr>
              <a:defRPr/>
            </a:lvl1pPr>
          </a:lstStyle>
          <a:p>
            <a:pPr>
              <a:defRPr/>
            </a:pPr>
            <a:fld id="{8D84298F-CF6C-4E95-B4CB-D2405126D76C}" type="slidenum">
              <a:rPr lang="en-US" altLang="en-US"/>
              <a:pPr>
                <a:defRPr/>
              </a:pPr>
              <a:t>‹#›</a:t>
            </a:fld>
            <a:endParaRPr lang="en-US" altLang="en-US"/>
          </a:p>
        </p:txBody>
      </p:sp>
    </p:spTree>
    <p:extLst>
      <p:ext uri="{BB962C8B-B14F-4D97-AF65-F5344CB8AC3E}">
        <p14:creationId xmlns:p14="http://schemas.microsoft.com/office/powerpoint/2010/main" val="85702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11619" y="1097280"/>
            <a:ext cx="7078027" cy="3840480"/>
          </a:xfrm>
        </p:spPr>
        <p:txBody>
          <a:bodyPr anchor="b"/>
          <a:lstStyle>
            <a:lvl1pPr>
              <a:defRPr sz="7680"/>
            </a:lvl1pPr>
          </a:lstStyle>
          <a:p>
            <a:r>
              <a:rPr lang="en-US"/>
              <a:t>Click to edit Master title style</a:t>
            </a:r>
            <a:endParaRPr lang="en-US" dirty="0"/>
          </a:p>
        </p:txBody>
      </p:sp>
      <p:sp>
        <p:nvSpPr>
          <p:cNvPr id="3" name="Picture Placeholder 2"/>
          <p:cNvSpPr>
            <a:spLocks noGrp="1" noChangeAspect="1"/>
          </p:cNvSpPr>
          <p:nvPr>
            <p:ph type="pic" idx="1"/>
          </p:nvPr>
        </p:nvSpPr>
        <p:spPr>
          <a:xfrm>
            <a:off x="9329738" y="2369824"/>
            <a:ext cx="11109960" cy="11696700"/>
          </a:xfrm>
        </p:spPr>
        <p:txBody>
          <a:bodyPr rtlCol="0">
            <a:normAutofit/>
          </a:bodyPr>
          <a:lstStyle>
            <a:lvl1pPr marL="0" indent="0">
              <a:buNone/>
              <a:defRPr sz="7680"/>
            </a:lvl1pPr>
            <a:lvl2pPr marL="1097280" indent="0">
              <a:buNone/>
              <a:defRPr sz="6720"/>
            </a:lvl2pPr>
            <a:lvl3pPr marL="2194560" indent="0">
              <a:buNone/>
              <a:defRPr sz="5760"/>
            </a:lvl3pPr>
            <a:lvl4pPr marL="3291840" indent="0">
              <a:buNone/>
              <a:defRPr sz="4800"/>
            </a:lvl4pPr>
            <a:lvl5pPr marL="4389120" indent="0">
              <a:buNone/>
              <a:defRPr sz="4800"/>
            </a:lvl5pPr>
            <a:lvl6pPr marL="5486400" indent="0">
              <a:buNone/>
              <a:defRPr sz="4800"/>
            </a:lvl6pPr>
            <a:lvl7pPr marL="6583680" indent="0">
              <a:buNone/>
              <a:defRPr sz="4800"/>
            </a:lvl7pPr>
            <a:lvl8pPr marL="7680960" indent="0">
              <a:buNone/>
              <a:defRPr sz="4800"/>
            </a:lvl8pPr>
            <a:lvl9pPr marL="8778240" indent="0">
              <a:buNone/>
              <a:defRPr sz="48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511619" y="4937760"/>
            <a:ext cx="7078027" cy="9147811"/>
          </a:xfrm>
        </p:spPr>
        <p:txBody>
          <a:bodyPr/>
          <a:lstStyle>
            <a:lvl1pPr marL="0" indent="0">
              <a:buNone/>
              <a:defRPr sz="3840"/>
            </a:lvl1pPr>
            <a:lvl2pPr marL="1097280" indent="0">
              <a:buNone/>
              <a:defRPr sz="3360"/>
            </a:lvl2pPr>
            <a:lvl3pPr marL="2194560" indent="0">
              <a:buNone/>
              <a:defRPr sz="2880"/>
            </a:lvl3pPr>
            <a:lvl4pPr marL="3291840" indent="0">
              <a:buNone/>
              <a:defRPr sz="2400"/>
            </a:lvl4pPr>
            <a:lvl5pPr marL="4389120" indent="0">
              <a:buNone/>
              <a:defRPr sz="2400"/>
            </a:lvl5pPr>
            <a:lvl6pPr marL="5486400" indent="0">
              <a:buNone/>
              <a:defRPr sz="2400"/>
            </a:lvl6pPr>
            <a:lvl7pPr marL="6583680" indent="0">
              <a:buNone/>
              <a:defRPr sz="2400"/>
            </a:lvl7pPr>
            <a:lvl8pPr marL="7680960" indent="0">
              <a:buNone/>
              <a:defRPr sz="2400"/>
            </a:lvl8pPr>
            <a:lvl9pPr marL="8778240" indent="0">
              <a:buNone/>
              <a:defRPr sz="2400"/>
            </a:lvl9pPr>
          </a:lstStyle>
          <a:p>
            <a:pPr lvl="0"/>
            <a:r>
              <a:rPr lang="en-US"/>
              <a:t>Click to edit Master text styles</a:t>
            </a:r>
          </a:p>
        </p:txBody>
      </p:sp>
      <p:sp>
        <p:nvSpPr>
          <p:cNvPr id="5" name="Date Placeholder 3">
            <a:extLst>
              <a:ext uri="{FF2B5EF4-FFF2-40B4-BE49-F238E27FC236}">
                <a16:creationId xmlns:a16="http://schemas.microsoft.com/office/drawing/2014/main" id="{7C2E298F-9390-4809-A8E0-AE181F43DE8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29890723-F788-4CB9-B50F-D1AAC29CEBC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DFCA138E-24CE-4412-9876-68A712420E1D}"/>
              </a:ext>
            </a:extLst>
          </p:cNvPr>
          <p:cNvSpPr>
            <a:spLocks noGrp="1"/>
          </p:cNvSpPr>
          <p:nvPr>
            <p:ph type="sldNum" sz="quarter" idx="12"/>
          </p:nvPr>
        </p:nvSpPr>
        <p:spPr/>
        <p:txBody>
          <a:bodyPr/>
          <a:lstStyle>
            <a:lvl1pPr>
              <a:defRPr/>
            </a:lvl1pPr>
          </a:lstStyle>
          <a:p>
            <a:pPr>
              <a:defRPr/>
            </a:pPr>
            <a:fld id="{B1CA5318-1C63-48D7-A29A-9F61CB95DBA4}" type="slidenum">
              <a:rPr lang="en-US" altLang="en-US"/>
              <a:pPr>
                <a:defRPr/>
              </a:pPr>
              <a:t>‹#›</a:t>
            </a:fld>
            <a:endParaRPr lang="en-US" altLang="en-US"/>
          </a:p>
        </p:txBody>
      </p:sp>
    </p:spTree>
    <p:extLst>
      <p:ext uri="{BB962C8B-B14F-4D97-AF65-F5344CB8AC3E}">
        <p14:creationId xmlns:p14="http://schemas.microsoft.com/office/powerpoint/2010/main" val="3235494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A55BB5C-ACD2-4DF9-B17D-81939CE32F13}"/>
              </a:ext>
            </a:extLst>
          </p:cNvPr>
          <p:cNvSpPr>
            <a:spLocks noGrp="1" noChangeArrowheads="1"/>
          </p:cNvSpPr>
          <p:nvPr>
            <p:ph type="title"/>
          </p:nvPr>
        </p:nvSpPr>
        <p:spPr bwMode="auto">
          <a:xfrm>
            <a:off x="1508125" y="876300"/>
            <a:ext cx="189293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9D5CDF5-168F-47A9-8B9B-9B34BDC91D4E}"/>
              </a:ext>
            </a:extLst>
          </p:cNvPr>
          <p:cNvSpPr>
            <a:spLocks noGrp="1" noChangeArrowheads="1"/>
          </p:cNvSpPr>
          <p:nvPr>
            <p:ph type="body" idx="1"/>
          </p:nvPr>
        </p:nvSpPr>
        <p:spPr bwMode="auto">
          <a:xfrm>
            <a:off x="1508125" y="4381500"/>
            <a:ext cx="18929350" cy="1044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A362784-6F25-4875-A618-AC5C62204346}"/>
              </a:ext>
            </a:extLst>
          </p:cNvPr>
          <p:cNvSpPr>
            <a:spLocks noGrp="1"/>
          </p:cNvSpPr>
          <p:nvPr>
            <p:ph type="dt" sz="half" idx="2"/>
          </p:nvPr>
        </p:nvSpPr>
        <p:spPr>
          <a:xfrm>
            <a:off x="1508125" y="15255875"/>
            <a:ext cx="4938713" cy="876300"/>
          </a:xfrm>
          <a:prstGeom prst="rect">
            <a:avLst/>
          </a:prstGeom>
        </p:spPr>
        <p:txBody>
          <a:bodyPr vert="horz" lIns="91440" tIns="45720" rIns="91440" bIns="45720" rtlCol="0" anchor="ctr"/>
          <a:lstStyle>
            <a:lvl1pPr algn="l" eaLnBrk="1" fontAlgn="auto" hangingPunct="1">
              <a:spcBef>
                <a:spcPts val="0"/>
              </a:spcBef>
              <a:spcAft>
                <a:spcPts val="0"/>
              </a:spcAft>
              <a:defRPr sz="288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57502036-98F0-47CA-B572-3F9E177E33BB}"/>
              </a:ext>
            </a:extLst>
          </p:cNvPr>
          <p:cNvSpPr>
            <a:spLocks noGrp="1"/>
          </p:cNvSpPr>
          <p:nvPr>
            <p:ph type="ftr" sz="quarter" idx="3"/>
          </p:nvPr>
        </p:nvSpPr>
        <p:spPr>
          <a:xfrm>
            <a:off x="7269163" y="15255875"/>
            <a:ext cx="7407275" cy="876300"/>
          </a:xfrm>
          <a:prstGeom prst="rect">
            <a:avLst/>
          </a:prstGeom>
        </p:spPr>
        <p:txBody>
          <a:bodyPr vert="horz" lIns="91440" tIns="45720" rIns="91440" bIns="45720" rtlCol="0" anchor="ctr"/>
          <a:lstStyle>
            <a:lvl1pPr algn="ctr" eaLnBrk="1" fontAlgn="auto" hangingPunct="1">
              <a:spcBef>
                <a:spcPts val="0"/>
              </a:spcBef>
              <a:spcAft>
                <a:spcPts val="0"/>
              </a:spcAft>
              <a:defRPr sz="288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8455C6EA-718D-473F-88C1-A0CCFEF538A1}"/>
              </a:ext>
            </a:extLst>
          </p:cNvPr>
          <p:cNvSpPr>
            <a:spLocks noGrp="1"/>
          </p:cNvSpPr>
          <p:nvPr>
            <p:ph type="sldNum" sz="quarter" idx="4"/>
          </p:nvPr>
        </p:nvSpPr>
        <p:spPr>
          <a:xfrm>
            <a:off x="15498763" y="15255875"/>
            <a:ext cx="4938712" cy="876300"/>
          </a:xfrm>
          <a:prstGeom prst="rect">
            <a:avLst/>
          </a:prstGeom>
        </p:spPr>
        <p:txBody>
          <a:bodyPr vert="horz" lIns="91440" tIns="45720" rIns="91440" bIns="45720" rtlCol="0" anchor="ctr"/>
          <a:lstStyle>
            <a:lvl1pPr algn="r" eaLnBrk="1" fontAlgn="auto" hangingPunct="1">
              <a:spcBef>
                <a:spcPts val="0"/>
              </a:spcBef>
              <a:spcAft>
                <a:spcPts val="0"/>
              </a:spcAft>
              <a:defRPr sz="2880">
                <a:solidFill>
                  <a:schemeClr val="tx1">
                    <a:tint val="75000"/>
                  </a:schemeClr>
                </a:solidFill>
                <a:latin typeface="+mn-lt"/>
              </a:defRPr>
            </a:lvl1pPr>
          </a:lstStyle>
          <a:p>
            <a:pPr>
              <a:defRPr/>
            </a:pPr>
            <a:fld id="{ED49EC25-6401-4E7F-B5B6-767D236FA8E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193925" rtl="0" eaLnBrk="0" fontAlgn="base" hangingPunct="0">
        <a:lnSpc>
          <a:spcPct val="90000"/>
        </a:lnSpc>
        <a:spcBef>
          <a:spcPct val="0"/>
        </a:spcBef>
        <a:spcAft>
          <a:spcPct val="0"/>
        </a:spcAft>
        <a:defRPr sz="10500" kern="1200">
          <a:solidFill>
            <a:schemeClr val="tx1"/>
          </a:solidFill>
          <a:latin typeface="+mj-lt"/>
          <a:ea typeface="+mj-ea"/>
          <a:cs typeface="+mj-cs"/>
        </a:defRPr>
      </a:lvl1pPr>
      <a:lvl2pPr algn="l" defTabSz="2193925" rtl="0" eaLnBrk="0" fontAlgn="base" hangingPunct="0">
        <a:lnSpc>
          <a:spcPct val="90000"/>
        </a:lnSpc>
        <a:spcBef>
          <a:spcPct val="0"/>
        </a:spcBef>
        <a:spcAft>
          <a:spcPct val="0"/>
        </a:spcAft>
        <a:defRPr sz="10500">
          <a:solidFill>
            <a:schemeClr val="tx1"/>
          </a:solidFill>
          <a:latin typeface="Calibri Light" panose="020F0302020204030204" pitchFamily="34" charset="0"/>
        </a:defRPr>
      </a:lvl2pPr>
      <a:lvl3pPr algn="l" defTabSz="2193925" rtl="0" eaLnBrk="0" fontAlgn="base" hangingPunct="0">
        <a:lnSpc>
          <a:spcPct val="90000"/>
        </a:lnSpc>
        <a:spcBef>
          <a:spcPct val="0"/>
        </a:spcBef>
        <a:spcAft>
          <a:spcPct val="0"/>
        </a:spcAft>
        <a:defRPr sz="10500">
          <a:solidFill>
            <a:schemeClr val="tx1"/>
          </a:solidFill>
          <a:latin typeface="Calibri Light" panose="020F0302020204030204" pitchFamily="34" charset="0"/>
        </a:defRPr>
      </a:lvl3pPr>
      <a:lvl4pPr algn="l" defTabSz="2193925" rtl="0" eaLnBrk="0" fontAlgn="base" hangingPunct="0">
        <a:lnSpc>
          <a:spcPct val="90000"/>
        </a:lnSpc>
        <a:spcBef>
          <a:spcPct val="0"/>
        </a:spcBef>
        <a:spcAft>
          <a:spcPct val="0"/>
        </a:spcAft>
        <a:defRPr sz="10500">
          <a:solidFill>
            <a:schemeClr val="tx1"/>
          </a:solidFill>
          <a:latin typeface="Calibri Light" panose="020F0302020204030204" pitchFamily="34" charset="0"/>
        </a:defRPr>
      </a:lvl4pPr>
      <a:lvl5pPr algn="l" defTabSz="2193925" rtl="0" eaLnBrk="0" fontAlgn="base" hangingPunct="0">
        <a:lnSpc>
          <a:spcPct val="90000"/>
        </a:lnSpc>
        <a:spcBef>
          <a:spcPct val="0"/>
        </a:spcBef>
        <a:spcAft>
          <a:spcPct val="0"/>
        </a:spcAft>
        <a:defRPr sz="10500">
          <a:solidFill>
            <a:schemeClr val="tx1"/>
          </a:solidFill>
          <a:latin typeface="Calibri Light" panose="020F0302020204030204" pitchFamily="34" charset="0"/>
        </a:defRPr>
      </a:lvl5pPr>
      <a:lvl6pPr marL="457200" algn="l" defTabSz="2193925" rtl="0" fontAlgn="base">
        <a:lnSpc>
          <a:spcPct val="90000"/>
        </a:lnSpc>
        <a:spcBef>
          <a:spcPct val="0"/>
        </a:spcBef>
        <a:spcAft>
          <a:spcPct val="0"/>
        </a:spcAft>
        <a:defRPr sz="10500">
          <a:solidFill>
            <a:schemeClr val="tx1"/>
          </a:solidFill>
          <a:latin typeface="Calibri Light" panose="020F0302020204030204" pitchFamily="34" charset="0"/>
        </a:defRPr>
      </a:lvl6pPr>
      <a:lvl7pPr marL="914400" algn="l" defTabSz="2193925" rtl="0" fontAlgn="base">
        <a:lnSpc>
          <a:spcPct val="90000"/>
        </a:lnSpc>
        <a:spcBef>
          <a:spcPct val="0"/>
        </a:spcBef>
        <a:spcAft>
          <a:spcPct val="0"/>
        </a:spcAft>
        <a:defRPr sz="10500">
          <a:solidFill>
            <a:schemeClr val="tx1"/>
          </a:solidFill>
          <a:latin typeface="Calibri Light" panose="020F0302020204030204" pitchFamily="34" charset="0"/>
        </a:defRPr>
      </a:lvl7pPr>
      <a:lvl8pPr marL="1371600" algn="l" defTabSz="2193925" rtl="0" fontAlgn="base">
        <a:lnSpc>
          <a:spcPct val="90000"/>
        </a:lnSpc>
        <a:spcBef>
          <a:spcPct val="0"/>
        </a:spcBef>
        <a:spcAft>
          <a:spcPct val="0"/>
        </a:spcAft>
        <a:defRPr sz="10500">
          <a:solidFill>
            <a:schemeClr val="tx1"/>
          </a:solidFill>
          <a:latin typeface="Calibri Light" panose="020F0302020204030204" pitchFamily="34" charset="0"/>
        </a:defRPr>
      </a:lvl8pPr>
      <a:lvl9pPr marL="1828800" algn="l" defTabSz="2193925" rtl="0" fontAlgn="base">
        <a:lnSpc>
          <a:spcPct val="90000"/>
        </a:lnSpc>
        <a:spcBef>
          <a:spcPct val="0"/>
        </a:spcBef>
        <a:spcAft>
          <a:spcPct val="0"/>
        </a:spcAft>
        <a:defRPr sz="10500">
          <a:solidFill>
            <a:schemeClr val="tx1"/>
          </a:solidFill>
          <a:latin typeface="Calibri Light" panose="020F0302020204030204" pitchFamily="34" charset="0"/>
        </a:defRPr>
      </a:lvl9pPr>
    </p:titleStyle>
    <p:bodyStyle>
      <a:lvl1pPr marL="547688" indent="-547688" algn="l" defTabSz="2193925" rtl="0" eaLnBrk="0" fontAlgn="base" hangingPunct="0">
        <a:lnSpc>
          <a:spcPct val="90000"/>
        </a:lnSpc>
        <a:spcBef>
          <a:spcPts val="2400"/>
        </a:spcBef>
        <a:spcAft>
          <a:spcPct val="0"/>
        </a:spcAft>
        <a:buFont typeface="Arial" panose="020B0604020202020204" pitchFamily="34" charset="0"/>
        <a:buChar char="•"/>
        <a:defRPr sz="6700" kern="1200">
          <a:solidFill>
            <a:schemeClr val="tx1"/>
          </a:solidFill>
          <a:latin typeface="+mn-lt"/>
          <a:ea typeface="+mn-ea"/>
          <a:cs typeface="+mn-cs"/>
        </a:defRPr>
      </a:lvl1pPr>
      <a:lvl2pPr marL="1644650" indent="-547688" algn="l" defTabSz="2193925" rtl="0" eaLnBrk="0" fontAlgn="base" hangingPunct="0">
        <a:lnSpc>
          <a:spcPct val="90000"/>
        </a:lnSpc>
        <a:spcBef>
          <a:spcPts val="1200"/>
        </a:spcBef>
        <a:spcAft>
          <a:spcPct val="0"/>
        </a:spcAft>
        <a:buFont typeface="Arial" panose="020B0604020202020204" pitchFamily="34" charset="0"/>
        <a:buChar char="•"/>
        <a:defRPr sz="5700" kern="1200">
          <a:solidFill>
            <a:schemeClr val="tx1"/>
          </a:solidFill>
          <a:latin typeface="+mn-lt"/>
          <a:ea typeface="+mn-ea"/>
          <a:cs typeface="+mn-cs"/>
        </a:defRPr>
      </a:lvl2pPr>
      <a:lvl3pPr marL="2743200" indent="-547688" algn="l" defTabSz="2193925" rtl="0" eaLnBrk="0" fontAlgn="base" hangingPunct="0">
        <a:lnSpc>
          <a:spcPct val="90000"/>
        </a:lnSpc>
        <a:spcBef>
          <a:spcPts val="1200"/>
        </a:spcBef>
        <a:spcAft>
          <a:spcPct val="0"/>
        </a:spcAft>
        <a:buFont typeface="Arial" panose="020B0604020202020204" pitchFamily="34" charset="0"/>
        <a:buChar char="•"/>
        <a:defRPr sz="4800" kern="1200">
          <a:solidFill>
            <a:schemeClr val="tx1"/>
          </a:solidFill>
          <a:latin typeface="+mn-lt"/>
          <a:ea typeface="+mn-ea"/>
          <a:cs typeface="+mn-cs"/>
        </a:defRPr>
      </a:lvl3pPr>
      <a:lvl4pPr marL="3840163" indent="-547688" algn="l" defTabSz="2193925" rtl="0" eaLnBrk="0" fontAlgn="base" hangingPunct="0">
        <a:lnSpc>
          <a:spcPct val="90000"/>
        </a:lnSpc>
        <a:spcBef>
          <a:spcPts val="1200"/>
        </a:spcBef>
        <a:spcAft>
          <a:spcPct val="0"/>
        </a:spcAft>
        <a:buFont typeface="Arial" panose="020B0604020202020204" pitchFamily="34" charset="0"/>
        <a:buChar char="•"/>
        <a:defRPr sz="4300" kern="1200">
          <a:solidFill>
            <a:schemeClr val="tx1"/>
          </a:solidFill>
          <a:latin typeface="+mn-lt"/>
          <a:ea typeface="+mn-ea"/>
          <a:cs typeface="+mn-cs"/>
        </a:defRPr>
      </a:lvl4pPr>
      <a:lvl5pPr marL="4937125" indent="-547688" algn="l" defTabSz="2193925" rtl="0" eaLnBrk="0" fontAlgn="base" hangingPunct="0">
        <a:lnSpc>
          <a:spcPct val="90000"/>
        </a:lnSpc>
        <a:spcBef>
          <a:spcPts val="1200"/>
        </a:spcBef>
        <a:spcAft>
          <a:spcPct val="0"/>
        </a:spcAft>
        <a:buFont typeface="Arial" panose="020B0604020202020204" pitchFamily="34" charset="0"/>
        <a:buChar char="•"/>
        <a:defRPr sz="4300" kern="1200">
          <a:solidFill>
            <a:schemeClr val="tx1"/>
          </a:solidFill>
          <a:latin typeface="+mn-lt"/>
          <a:ea typeface="+mn-ea"/>
          <a:cs typeface="+mn-cs"/>
        </a:defRPr>
      </a:lvl5pPr>
      <a:lvl6pPr marL="603504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6pPr>
      <a:lvl7pPr marL="713232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7pPr>
      <a:lvl8pPr marL="822960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8pPr>
      <a:lvl9pPr marL="9326880" indent="-548640" algn="l" defTabSz="2194560" rtl="0" eaLnBrk="1" latinLnBrk="0" hangingPunct="1">
        <a:lnSpc>
          <a:spcPct val="90000"/>
        </a:lnSpc>
        <a:spcBef>
          <a:spcPts val="1200"/>
        </a:spcBef>
        <a:buFont typeface="Arial" panose="020B0604020202020204" pitchFamily="34" charset="0"/>
        <a:buChar char="•"/>
        <a:defRPr sz="4320" kern="1200">
          <a:solidFill>
            <a:schemeClr val="tx1"/>
          </a:solidFill>
          <a:latin typeface="+mn-lt"/>
          <a:ea typeface="+mn-ea"/>
          <a:cs typeface="+mn-cs"/>
        </a:defRPr>
      </a:lvl9pPr>
    </p:bodyStyle>
    <p:otherStyle>
      <a:defPPr>
        <a:defRPr lang="en-US"/>
      </a:defPPr>
      <a:lvl1pPr marL="0" algn="l" defTabSz="2194560" rtl="0" eaLnBrk="1" latinLnBrk="0" hangingPunct="1">
        <a:defRPr sz="4320" kern="1200">
          <a:solidFill>
            <a:schemeClr val="tx1"/>
          </a:solidFill>
          <a:latin typeface="+mn-lt"/>
          <a:ea typeface="+mn-ea"/>
          <a:cs typeface="+mn-cs"/>
        </a:defRPr>
      </a:lvl1pPr>
      <a:lvl2pPr marL="1097280" algn="l" defTabSz="2194560" rtl="0" eaLnBrk="1" latinLnBrk="0" hangingPunct="1">
        <a:defRPr sz="4320" kern="1200">
          <a:solidFill>
            <a:schemeClr val="tx1"/>
          </a:solidFill>
          <a:latin typeface="+mn-lt"/>
          <a:ea typeface="+mn-ea"/>
          <a:cs typeface="+mn-cs"/>
        </a:defRPr>
      </a:lvl2pPr>
      <a:lvl3pPr marL="2194560" algn="l" defTabSz="2194560" rtl="0" eaLnBrk="1" latinLnBrk="0" hangingPunct="1">
        <a:defRPr sz="4320" kern="1200">
          <a:solidFill>
            <a:schemeClr val="tx1"/>
          </a:solidFill>
          <a:latin typeface="+mn-lt"/>
          <a:ea typeface="+mn-ea"/>
          <a:cs typeface="+mn-cs"/>
        </a:defRPr>
      </a:lvl3pPr>
      <a:lvl4pPr marL="3291840" algn="l" defTabSz="2194560" rtl="0" eaLnBrk="1" latinLnBrk="0" hangingPunct="1">
        <a:defRPr sz="4320" kern="1200">
          <a:solidFill>
            <a:schemeClr val="tx1"/>
          </a:solidFill>
          <a:latin typeface="+mn-lt"/>
          <a:ea typeface="+mn-ea"/>
          <a:cs typeface="+mn-cs"/>
        </a:defRPr>
      </a:lvl4pPr>
      <a:lvl5pPr marL="4389120" algn="l" defTabSz="2194560" rtl="0" eaLnBrk="1" latinLnBrk="0" hangingPunct="1">
        <a:defRPr sz="4320" kern="1200">
          <a:solidFill>
            <a:schemeClr val="tx1"/>
          </a:solidFill>
          <a:latin typeface="+mn-lt"/>
          <a:ea typeface="+mn-ea"/>
          <a:cs typeface="+mn-cs"/>
        </a:defRPr>
      </a:lvl5pPr>
      <a:lvl6pPr marL="5486400" algn="l" defTabSz="2194560" rtl="0" eaLnBrk="1" latinLnBrk="0" hangingPunct="1">
        <a:defRPr sz="4320" kern="1200">
          <a:solidFill>
            <a:schemeClr val="tx1"/>
          </a:solidFill>
          <a:latin typeface="+mn-lt"/>
          <a:ea typeface="+mn-ea"/>
          <a:cs typeface="+mn-cs"/>
        </a:defRPr>
      </a:lvl6pPr>
      <a:lvl7pPr marL="6583680" algn="l" defTabSz="2194560" rtl="0" eaLnBrk="1" latinLnBrk="0" hangingPunct="1">
        <a:defRPr sz="4320" kern="1200">
          <a:solidFill>
            <a:schemeClr val="tx1"/>
          </a:solidFill>
          <a:latin typeface="+mn-lt"/>
          <a:ea typeface="+mn-ea"/>
          <a:cs typeface="+mn-cs"/>
        </a:defRPr>
      </a:lvl7pPr>
      <a:lvl8pPr marL="7680960" algn="l" defTabSz="2194560" rtl="0" eaLnBrk="1" latinLnBrk="0" hangingPunct="1">
        <a:defRPr sz="4320" kern="1200">
          <a:solidFill>
            <a:schemeClr val="tx1"/>
          </a:solidFill>
          <a:latin typeface="+mn-lt"/>
          <a:ea typeface="+mn-ea"/>
          <a:cs typeface="+mn-cs"/>
        </a:defRPr>
      </a:lvl8pPr>
      <a:lvl9pPr marL="8778240" algn="l" defTabSz="2194560" rtl="0" eaLnBrk="1" latinLnBrk="0" hangingPunct="1">
        <a:defRPr sz="43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bject 11">
            <a:extLst>
              <a:ext uri="{FF2B5EF4-FFF2-40B4-BE49-F238E27FC236}">
                <a16:creationId xmlns:a16="http://schemas.microsoft.com/office/drawing/2014/main" id="{F7D4604A-B574-46B5-8F0F-CB0DC77035E6}"/>
              </a:ext>
            </a:extLst>
          </p:cNvPr>
          <p:cNvSpPr>
            <a:spLocks/>
          </p:cNvSpPr>
          <p:nvPr/>
        </p:nvSpPr>
        <p:spPr bwMode="auto">
          <a:xfrm>
            <a:off x="149226" y="8708452"/>
            <a:ext cx="4543425" cy="7568186"/>
          </a:xfrm>
          <a:custGeom>
            <a:avLst/>
            <a:gdLst>
              <a:gd name="T0" fmla="*/ 12957198 w 8100059"/>
              <a:gd name="T1" fmla="*/ 195608 h 7534909"/>
              <a:gd name="T2" fmla="*/ 12944846 w 8100059"/>
              <a:gd name="T3" fmla="*/ 119473 h 7534909"/>
              <a:gd name="T4" fmla="*/ 12911161 w 8100059"/>
              <a:gd name="T5" fmla="*/ 57271 h 7534909"/>
              <a:gd name="T6" fmla="*/ 12861202 w 8100059"/>
              <a:gd name="T7" fmla="*/ 15372 h 7534909"/>
              <a:gd name="T8" fmla="*/ 12800029 w 8100059"/>
              <a:gd name="T9" fmla="*/ 0 h 7534909"/>
              <a:gd name="T10" fmla="*/ 157169 w 8100059"/>
              <a:gd name="T11" fmla="*/ 0 h 7534909"/>
              <a:gd name="T12" fmla="*/ 95995 w 8100059"/>
              <a:gd name="T13" fmla="*/ 15372 h 7534909"/>
              <a:gd name="T14" fmla="*/ 46037 w 8100059"/>
              <a:gd name="T15" fmla="*/ 57271 h 7534909"/>
              <a:gd name="T16" fmla="*/ 12352 w 8100059"/>
              <a:gd name="T17" fmla="*/ 119473 h 7534909"/>
              <a:gd name="T18" fmla="*/ 0 w 8100059"/>
              <a:gd name="T19" fmla="*/ 195608 h 7534909"/>
              <a:gd name="T20" fmla="*/ 0 w 8100059"/>
              <a:gd name="T21" fmla="*/ 14806141 h 7534909"/>
              <a:gd name="T22" fmla="*/ 12352 w 8100059"/>
              <a:gd name="T23" fmla="*/ 14882277 h 7534909"/>
              <a:gd name="T24" fmla="*/ 46037 w 8100059"/>
              <a:gd name="T25" fmla="*/ 14944453 h 7534909"/>
              <a:gd name="T26" fmla="*/ 95995 w 8100059"/>
              <a:gd name="T27" fmla="*/ 14986377 h 7534909"/>
              <a:gd name="T28" fmla="*/ 157169 w 8100059"/>
              <a:gd name="T29" fmla="*/ 15001750 h 7534909"/>
              <a:gd name="T30" fmla="*/ 12800029 w 8100059"/>
              <a:gd name="T31" fmla="*/ 15001750 h 7534909"/>
              <a:gd name="T32" fmla="*/ 12861202 w 8100059"/>
              <a:gd name="T33" fmla="*/ 14986377 h 7534909"/>
              <a:gd name="T34" fmla="*/ 12911161 w 8100059"/>
              <a:gd name="T35" fmla="*/ 14944453 h 7534909"/>
              <a:gd name="T36" fmla="*/ 12944846 w 8100059"/>
              <a:gd name="T37" fmla="*/ 14882277 h 7534909"/>
              <a:gd name="T38" fmla="*/ 12957198 w 8100059"/>
              <a:gd name="T39" fmla="*/ 14806141 h 7534909"/>
              <a:gd name="T40" fmla="*/ 12957198 w 8100059"/>
              <a:gd name="T41" fmla="*/ 195608 h 75349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00059" h="7534909">
                <a:moveTo>
                  <a:pt x="8099577" y="98247"/>
                </a:moveTo>
                <a:lnTo>
                  <a:pt x="8091856" y="60007"/>
                </a:lnTo>
                <a:lnTo>
                  <a:pt x="8070799" y="28765"/>
                </a:lnTo>
                <a:lnTo>
                  <a:pt x="8039570" y="7721"/>
                </a:lnTo>
                <a:lnTo>
                  <a:pt x="8001330" y="0"/>
                </a:lnTo>
                <a:lnTo>
                  <a:pt x="98247" y="0"/>
                </a:lnTo>
                <a:lnTo>
                  <a:pt x="60007" y="7721"/>
                </a:lnTo>
                <a:lnTo>
                  <a:pt x="28778" y="28765"/>
                </a:lnTo>
                <a:lnTo>
                  <a:pt x="7721" y="60007"/>
                </a:lnTo>
                <a:lnTo>
                  <a:pt x="0" y="98247"/>
                </a:lnTo>
                <a:lnTo>
                  <a:pt x="0" y="7436599"/>
                </a:lnTo>
                <a:lnTo>
                  <a:pt x="7721" y="7474839"/>
                </a:lnTo>
                <a:lnTo>
                  <a:pt x="28778" y="7506068"/>
                </a:lnTo>
                <a:lnTo>
                  <a:pt x="60007" y="7527125"/>
                </a:lnTo>
                <a:lnTo>
                  <a:pt x="98247" y="7534846"/>
                </a:lnTo>
                <a:lnTo>
                  <a:pt x="8001330" y="7534846"/>
                </a:lnTo>
                <a:lnTo>
                  <a:pt x="8039570" y="7527125"/>
                </a:lnTo>
                <a:lnTo>
                  <a:pt x="8070799" y="7506068"/>
                </a:lnTo>
                <a:lnTo>
                  <a:pt x="8091856" y="7474839"/>
                </a:lnTo>
                <a:lnTo>
                  <a:pt x="8099577" y="7436599"/>
                </a:lnTo>
                <a:lnTo>
                  <a:pt x="8099577" y="98247"/>
                </a:lnTo>
                <a:close/>
              </a:path>
            </a:pathLst>
          </a:custGeom>
          <a:solidFill>
            <a:srgbClr val="C3D59B"/>
          </a:solidFill>
          <a:ln>
            <a:solidFill>
              <a:schemeClr val="accent6">
                <a:lumMod val="50000"/>
              </a:schemeClr>
            </a:solidFill>
          </a:ln>
        </p:spPr>
        <p:txBody>
          <a:bodyPr tIns="91440" rIns="137160" bIns="0"/>
          <a:lstStyle/>
          <a:p>
            <a:pPr marL="173736" indent="-128016" eaLnBrk="1" hangingPunct="1">
              <a:lnSpc>
                <a:spcPct val="114000"/>
              </a:lnSpc>
              <a:spcBef>
                <a:spcPts val="338"/>
              </a:spcBef>
              <a:spcAft>
                <a:spcPts val="200"/>
              </a:spcAft>
              <a:buFont typeface="Arial" panose="020B0604020202020204" pitchFamily="34" charset="0"/>
              <a:buChar char="•"/>
              <a:defRPr/>
            </a:pPr>
            <a:r>
              <a:rPr lang="en-US" altLang="en-US" sz="1300" u="sng" dirty="0">
                <a:solidFill>
                  <a:schemeClr val="accent1">
                    <a:lumMod val="50000"/>
                  </a:schemeClr>
                </a:solidFill>
                <a:ea typeface="ＭＳ Ｐゴシック" panose="020B0600070205080204" pitchFamily="34" charset="-128"/>
                <a:cs typeface="Calibri" panose="020F0502020204030204" pitchFamily="34" charset="0"/>
              </a:rPr>
              <a:t>Study Area:</a:t>
            </a:r>
          </a:p>
          <a:p>
            <a:pPr marL="411480" lvl="1" indent="-128016"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33.4 hectare plot in Apshawa Preserve, West Milford, NJ</a:t>
            </a:r>
          </a:p>
          <a:p>
            <a:pPr marL="173736" indent="-128016" eaLnBrk="1" hangingPunct="1">
              <a:lnSpc>
                <a:spcPct val="114000"/>
              </a:lnSpc>
              <a:spcBef>
                <a:spcPts val="338"/>
              </a:spcBef>
              <a:spcAft>
                <a:spcPts val="200"/>
              </a:spcAft>
              <a:buFont typeface="Arial" panose="020B0604020202020204" pitchFamily="34" charset="0"/>
              <a:buChar char="•"/>
              <a:defRPr/>
            </a:pPr>
            <a:r>
              <a:rPr lang="en-US" altLang="en-US" sz="1300" u="sng" dirty="0">
                <a:solidFill>
                  <a:schemeClr val="accent1">
                    <a:lumMod val="50000"/>
                  </a:schemeClr>
                </a:solidFill>
                <a:ea typeface="ＭＳ Ｐゴシック" panose="020B0600070205080204" pitchFamily="34" charset="-128"/>
                <a:cs typeface="Calibri" panose="020F0502020204030204" pitchFamily="34" charset="0"/>
              </a:rPr>
              <a:t>Field Methods:</a:t>
            </a:r>
          </a:p>
          <a:p>
            <a:pPr marL="411480" lvl="1" indent="-128016"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In the autumn of 2020, data were collected for all dead trees </a:t>
            </a:r>
            <a:r>
              <a:rPr lang="en-US" altLang="en-US" sz="1300" u="sng" dirty="0">
                <a:solidFill>
                  <a:schemeClr val="accent1">
                    <a:lumMod val="50000"/>
                  </a:schemeClr>
                </a:solidFill>
                <a:ea typeface="ＭＳ Ｐゴシック" panose="020B0600070205080204" pitchFamily="34" charset="-128"/>
                <a:cs typeface="Calibri" panose="020F0502020204030204" pitchFamily="34" charset="0"/>
              </a:rPr>
              <a:t>&gt;</a:t>
            </a: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 10 cm in trunk diameter: </a:t>
            </a:r>
          </a:p>
          <a:p>
            <a:pPr marL="649224" lvl="3" indent="-128016"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GPS waypoints (Garmin 64-ST)</a:t>
            </a:r>
          </a:p>
          <a:p>
            <a:pPr marL="649224" lvl="3" indent="-128016"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species and trunk diameter </a:t>
            </a:r>
          </a:p>
          <a:p>
            <a:pPr marL="173736" indent="-128016" eaLnBrk="1" hangingPunct="1">
              <a:lnSpc>
                <a:spcPct val="114000"/>
              </a:lnSpc>
              <a:spcBef>
                <a:spcPts val="338"/>
              </a:spcBef>
              <a:spcAft>
                <a:spcPts val="200"/>
              </a:spcAft>
              <a:buFont typeface="Arial" panose="020B0604020202020204" pitchFamily="34" charset="0"/>
              <a:buChar char="•"/>
              <a:defRPr/>
            </a:pPr>
            <a:r>
              <a:rPr lang="en-US" altLang="en-US" sz="1300" u="sng" dirty="0">
                <a:solidFill>
                  <a:schemeClr val="accent1">
                    <a:lumMod val="50000"/>
                  </a:schemeClr>
                </a:solidFill>
                <a:ea typeface="ＭＳ Ｐゴシック" panose="020B0600070205080204" pitchFamily="34" charset="-128"/>
                <a:cs typeface="Calibri" panose="020F0502020204030204" pitchFamily="34" charset="0"/>
              </a:rPr>
              <a:t>Calculations:</a:t>
            </a: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 Canopy area of each dead tree was estimated by inserting the trunk diameter into an allometric equation that was derived from field data collected for live trees in a previous study at another forest site in the NJ Highlands.</a:t>
            </a:r>
          </a:p>
          <a:p>
            <a:pPr marL="173736" indent="-128016" eaLnBrk="1" hangingPunct="1">
              <a:lnSpc>
                <a:spcPct val="114000"/>
              </a:lnSpc>
              <a:spcBef>
                <a:spcPts val="338"/>
              </a:spcBef>
              <a:spcAft>
                <a:spcPts val="200"/>
              </a:spcAft>
              <a:buFont typeface="Arial" panose="020B0604020202020204" pitchFamily="34" charset="0"/>
              <a:buChar char="•"/>
              <a:defRPr/>
            </a:pPr>
            <a:r>
              <a:rPr lang="en-US" altLang="en-US" sz="1300" u="sng" dirty="0">
                <a:solidFill>
                  <a:schemeClr val="accent1">
                    <a:lumMod val="50000"/>
                  </a:schemeClr>
                </a:solidFill>
                <a:ea typeface="ＭＳ Ｐゴシック" panose="020B0600070205080204" pitchFamily="34" charset="-128"/>
                <a:cs typeface="Calibri" panose="020F0502020204030204" pitchFamily="34" charset="0"/>
              </a:rPr>
              <a:t>Analysis:</a:t>
            </a:r>
          </a:p>
          <a:p>
            <a:pPr marL="411480" lvl="1" indent="-128016"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ArcGIS hot spot analysis (</a:t>
            </a:r>
            <a:r>
              <a:rPr lang="en-US" altLang="en-US" sz="1300" dirty="0" err="1">
                <a:solidFill>
                  <a:schemeClr val="accent1">
                    <a:lumMod val="50000"/>
                  </a:schemeClr>
                </a:solidFill>
                <a:ea typeface="ＭＳ Ｐゴシック" panose="020B0600070205080204" pitchFamily="34" charset="-128"/>
                <a:cs typeface="Calibri" panose="020F0502020204030204" pitchFamily="34" charset="0"/>
              </a:rPr>
              <a:t>Getis</a:t>
            </a: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-Ord Gi*) and Nearest Neighbor Spatial Dispersion Analysis were run for the dead chestnut oak trees, dead trees of all other species, dead trees of all species combined, and all dead trees surveyed in 2020 plus all dead trees surveyed in 2014 following Tropical Storm Irene (2011), a severe late-October snowstorm (2011) and Superstorm Sandy (2012). </a:t>
            </a:r>
          </a:p>
          <a:p>
            <a:pPr marL="171450" indent="-171450" eaLnBrk="1" hangingPunct="1">
              <a:lnSpc>
                <a:spcPct val="114000"/>
              </a:lnSpc>
              <a:spcBef>
                <a:spcPts val="338"/>
              </a:spcBef>
              <a:spcAft>
                <a:spcPts val="200"/>
              </a:spcAft>
              <a:buFont typeface="Arial" panose="020B0604020202020204" pitchFamily="34" charset="0"/>
              <a:buChar char="•"/>
              <a:defRPr/>
            </a:pPr>
            <a:endParaRPr lang="en-US" altLang="en-US" sz="1300" dirty="0">
              <a:solidFill>
                <a:schemeClr val="accent1">
                  <a:lumMod val="50000"/>
                </a:schemeClr>
              </a:solidFill>
              <a:ea typeface="ＭＳ Ｐゴシック" panose="020B0600070205080204" pitchFamily="34" charset="-128"/>
              <a:cs typeface="Calibri" panose="020F0502020204030204" pitchFamily="34" charset="0"/>
            </a:endParaRPr>
          </a:p>
          <a:p>
            <a:pPr marL="628650" lvl="1" indent="-171450" eaLnBrk="1" hangingPunct="1">
              <a:lnSpc>
                <a:spcPct val="114000"/>
              </a:lnSpc>
              <a:spcBef>
                <a:spcPts val="338"/>
              </a:spcBef>
              <a:spcAft>
                <a:spcPts val="200"/>
              </a:spcAft>
              <a:buFont typeface="Arial" panose="020B0604020202020204" pitchFamily="34" charset="0"/>
              <a:buChar char="•"/>
              <a:defRPr/>
            </a:pPr>
            <a:endParaRPr lang="en-US" altLang="en-US" sz="1300" dirty="0">
              <a:solidFill>
                <a:schemeClr val="accent1">
                  <a:lumMod val="50000"/>
                </a:schemeClr>
              </a:solidFill>
              <a:ea typeface="ＭＳ Ｐゴシック" panose="020B0600070205080204" pitchFamily="34" charset="-128"/>
              <a:cs typeface="Calibri" panose="020F0502020204030204" pitchFamily="34" charset="0"/>
            </a:endParaRPr>
          </a:p>
        </p:txBody>
      </p:sp>
      <p:sp>
        <p:nvSpPr>
          <p:cNvPr id="62" name="object 3">
            <a:extLst>
              <a:ext uri="{FF2B5EF4-FFF2-40B4-BE49-F238E27FC236}">
                <a16:creationId xmlns:a16="http://schemas.microsoft.com/office/drawing/2014/main" id="{C1BED25A-836D-433F-B883-753E49217ABD}"/>
              </a:ext>
            </a:extLst>
          </p:cNvPr>
          <p:cNvSpPr txBox="1"/>
          <p:nvPr/>
        </p:nvSpPr>
        <p:spPr>
          <a:xfrm>
            <a:off x="136525" y="747301"/>
            <a:ext cx="21658263" cy="548640"/>
          </a:xfrm>
          <a:prstGeom prst="rect">
            <a:avLst/>
          </a:prstGeom>
          <a:solidFill>
            <a:srgbClr val="C3D59B"/>
          </a:solidFill>
          <a:ln>
            <a:solidFill>
              <a:schemeClr val="accent6">
                <a:lumMod val="50000"/>
              </a:schemeClr>
            </a:solidFill>
          </a:ln>
        </p:spPr>
        <p:txBody>
          <a:bodyPr lIns="0" tIns="39688" rIns="0" bIns="0" anchor="ctr">
            <a:spAutoFit/>
          </a:bodyPr>
          <a:lstStyle/>
          <a:p>
            <a:pPr marL="1307465" algn="ctr" eaLnBrk="1" fontAlgn="auto" hangingPunct="1">
              <a:spcBef>
                <a:spcPts val="60"/>
              </a:spcBef>
              <a:spcAft>
                <a:spcPts val="0"/>
              </a:spcAft>
              <a:defRPr/>
            </a:pPr>
            <a:r>
              <a:rPr lang="en-US" sz="2400" b="1" spc="5" dirty="0">
                <a:solidFill>
                  <a:schemeClr val="accent1">
                    <a:lumMod val="50000"/>
                  </a:schemeClr>
                </a:solidFill>
                <a:latin typeface="Calibri"/>
                <a:cs typeface="Calibri"/>
              </a:rPr>
              <a:t>James Liao and</a:t>
            </a:r>
            <a:r>
              <a:rPr lang="en-US" sz="2400" b="1" spc="-3" dirty="0">
                <a:solidFill>
                  <a:schemeClr val="accent1">
                    <a:lumMod val="50000"/>
                  </a:schemeClr>
                </a:solidFill>
                <a:latin typeface="Calibri"/>
                <a:cs typeface="Calibri"/>
              </a:rPr>
              <a:t> </a:t>
            </a:r>
            <a:r>
              <a:rPr lang="en-US" sz="2400" b="1" spc="3" dirty="0">
                <a:solidFill>
                  <a:schemeClr val="accent1">
                    <a:lumMod val="50000"/>
                  </a:schemeClr>
                </a:solidFill>
                <a:latin typeface="Calibri"/>
                <a:cs typeface="Calibri"/>
              </a:rPr>
              <a:t>Eric</a:t>
            </a:r>
            <a:r>
              <a:rPr lang="en-US" sz="2400" b="1" dirty="0">
                <a:solidFill>
                  <a:schemeClr val="accent1">
                    <a:lumMod val="50000"/>
                  </a:schemeClr>
                </a:solidFill>
                <a:latin typeface="Calibri"/>
                <a:cs typeface="Calibri"/>
              </a:rPr>
              <a:t> </a:t>
            </a:r>
            <a:r>
              <a:rPr lang="en-US" sz="2400" b="1" spc="3" dirty="0">
                <a:solidFill>
                  <a:schemeClr val="accent1">
                    <a:lumMod val="50000"/>
                  </a:schemeClr>
                </a:solidFill>
                <a:latin typeface="Calibri"/>
                <a:cs typeface="Calibri"/>
              </a:rPr>
              <a:t>Wiener</a:t>
            </a:r>
            <a:r>
              <a:rPr lang="en-US" sz="2400" b="1" dirty="0">
                <a:solidFill>
                  <a:schemeClr val="accent1">
                    <a:lumMod val="50000"/>
                  </a:schemeClr>
                </a:solidFill>
                <a:latin typeface="Calibri"/>
                <a:cs typeface="Calibri"/>
              </a:rPr>
              <a:t>, </a:t>
            </a:r>
            <a:r>
              <a:rPr lang="en-US" sz="2400" b="1" spc="-3" dirty="0">
                <a:solidFill>
                  <a:schemeClr val="accent1">
                    <a:lumMod val="50000"/>
                  </a:schemeClr>
                </a:solidFill>
                <a:latin typeface="Calibri"/>
                <a:cs typeface="Calibri"/>
              </a:rPr>
              <a:t>School</a:t>
            </a:r>
            <a:r>
              <a:rPr lang="en-US" sz="2400" b="1" dirty="0">
                <a:solidFill>
                  <a:schemeClr val="accent1">
                    <a:lumMod val="50000"/>
                  </a:schemeClr>
                </a:solidFill>
                <a:latin typeface="Calibri"/>
                <a:cs typeface="Calibri"/>
              </a:rPr>
              <a:t> </a:t>
            </a:r>
            <a:r>
              <a:rPr lang="en-US" sz="2400" b="1" spc="-3" dirty="0">
                <a:solidFill>
                  <a:schemeClr val="accent1">
                    <a:lumMod val="50000"/>
                  </a:schemeClr>
                </a:solidFill>
                <a:latin typeface="Calibri"/>
                <a:cs typeface="Calibri"/>
              </a:rPr>
              <a:t>of</a:t>
            </a:r>
            <a:r>
              <a:rPr lang="en-US" sz="2400" b="1" spc="3" dirty="0">
                <a:solidFill>
                  <a:schemeClr val="accent1">
                    <a:lumMod val="50000"/>
                  </a:schemeClr>
                </a:solidFill>
                <a:latin typeface="Calibri"/>
                <a:cs typeface="Calibri"/>
              </a:rPr>
              <a:t> </a:t>
            </a:r>
            <a:r>
              <a:rPr lang="en-US" sz="2400" b="1" spc="-5" dirty="0">
                <a:solidFill>
                  <a:schemeClr val="accent1">
                    <a:lumMod val="50000"/>
                  </a:schemeClr>
                </a:solidFill>
                <a:latin typeface="Calibri"/>
                <a:cs typeface="Calibri"/>
              </a:rPr>
              <a:t>Theoretical</a:t>
            </a:r>
            <a:r>
              <a:rPr lang="en-US" sz="2400" b="1" dirty="0">
                <a:solidFill>
                  <a:schemeClr val="accent1">
                    <a:lumMod val="50000"/>
                  </a:schemeClr>
                </a:solidFill>
                <a:latin typeface="Calibri"/>
                <a:cs typeface="Calibri"/>
              </a:rPr>
              <a:t> </a:t>
            </a:r>
            <a:r>
              <a:rPr lang="en-US" sz="2400" b="1" spc="-3" dirty="0">
                <a:solidFill>
                  <a:schemeClr val="accent1">
                    <a:lumMod val="50000"/>
                  </a:schemeClr>
                </a:solidFill>
                <a:latin typeface="Calibri"/>
                <a:cs typeface="Calibri"/>
              </a:rPr>
              <a:t>and</a:t>
            </a:r>
            <a:r>
              <a:rPr lang="en-US" sz="2400" b="1" spc="3" dirty="0">
                <a:solidFill>
                  <a:schemeClr val="accent1">
                    <a:lumMod val="50000"/>
                  </a:schemeClr>
                </a:solidFill>
                <a:latin typeface="Calibri"/>
                <a:cs typeface="Calibri"/>
              </a:rPr>
              <a:t> </a:t>
            </a:r>
            <a:r>
              <a:rPr lang="en-US" sz="2400" b="1" spc="-3" dirty="0">
                <a:solidFill>
                  <a:schemeClr val="accent1">
                    <a:lumMod val="50000"/>
                  </a:schemeClr>
                </a:solidFill>
                <a:latin typeface="Calibri"/>
                <a:cs typeface="Calibri"/>
              </a:rPr>
              <a:t>Applied</a:t>
            </a:r>
            <a:r>
              <a:rPr lang="en-US" sz="2400" b="1" spc="5" dirty="0">
                <a:solidFill>
                  <a:schemeClr val="accent1">
                    <a:lumMod val="50000"/>
                  </a:schemeClr>
                </a:solidFill>
                <a:latin typeface="Calibri"/>
                <a:cs typeface="Calibri"/>
              </a:rPr>
              <a:t> </a:t>
            </a:r>
            <a:r>
              <a:rPr lang="en-US" sz="2400" b="1" spc="-3" dirty="0">
                <a:solidFill>
                  <a:schemeClr val="accent1">
                    <a:lumMod val="50000"/>
                  </a:schemeClr>
                </a:solidFill>
                <a:latin typeface="Calibri"/>
                <a:cs typeface="Calibri"/>
              </a:rPr>
              <a:t>Science</a:t>
            </a:r>
            <a:r>
              <a:rPr lang="en-US" sz="2400" b="1" spc="10" dirty="0">
                <a:solidFill>
                  <a:schemeClr val="accent1">
                    <a:lumMod val="50000"/>
                  </a:schemeClr>
                </a:solidFill>
                <a:latin typeface="Calibri"/>
                <a:cs typeface="Calibri"/>
              </a:rPr>
              <a:t> </a:t>
            </a:r>
            <a:r>
              <a:rPr lang="en-US" sz="2400" b="1" spc="-3" dirty="0">
                <a:solidFill>
                  <a:schemeClr val="accent1">
                    <a:lumMod val="50000"/>
                  </a:schemeClr>
                </a:solidFill>
                <a:latin typeface="Calibri"/>
                <a:cs typeface="Calibri"/>
              </a:rPr>
              <a:t>-</a:t>
            </a:r>
            <a:r>
              <a:rPr lang="en-US" sz="2400" b="1" spc="5" dirty="0">
                <a:solidFill>
                  <a:schemeClr val="accent1">
                    <a:lumMod val="50000"/>
                  </a:schemeClr>
                </a:solidFill>
                <a:latin typeface="Calibri"/>
                <a:cs typeface="Calibri"/>
              </a:rPr>
              <a:t> </a:t>
            </a:r>
            <a:r>
              <a:rPr lang="en-US" sz="2400" b="1" spc="-3" dirty="0">
                <a:solidFill>
                  <a:schemeClr val="accent1">
                    <a:lumMod val="50000"/>
                  </a:schemeClr>
                </a:solidFill>
                <a:latin typeface="Calibri"/>
                <a:cs typeface="Calibri"/>
              </a:rPr>
              <a:t>Ramapo</a:t>
            </a:r>
            <a:r>
              <a:rPr lang="en-US" sz="2400" b="1" spc="5" dirty="0">
                <a:solidFill>
                  <a:schemeClr val="accent1">
                    <a:lumMod val="50000"/>
                  </a:schemeClr>
                </a:solidFill>
                <a:latin typeface="Calibri"/>
                <a:cs typeface="Calibri"/>
              </a:rPr>
              <a:t> </a:t>
            </a:r>
            <a:r>
              <a:rPr lang="en-US" sz="2400" b="1" spc="-5" dirty="0">
                <a:solidFill>
                  <a:schemeClr val="accent1">
                    <a:lumMod val="50000"/>
                  </a:schemeClr>
                </a:solidFill>
                <a:latin typeface="Calibri"/>
                <a:cs typeface="Calibri"/>
              </a:rPr>
              <a:t>College</a:t>
            </a:r>
            <a:r>
              <a:rPr lang="en-US" sz="2400" b="1" spc="3" dirty="0">
                <a:solidFill>
                  <a:schemeClr val="accent1">
                    <a:lumMod val="50000"/>
                  </a:schemeClr>
                </a:solidFill>
                <a:latin typeface="Calibri"/>
                <a:cs typeface="Calibri"/>
              </a:rPr>
              <a:t> </a:t>
            </a:r>
            <a:r>
              <a:rPr lang="en-US" sz="2400" b="1" spc="-3" dirty="0">
                <a:solidFill>
                  <a:schemeClr val="accent1">
                    <a:lumMod val="50000"/>
                  </a:schemeClr>
                </a:solidFill>
                <a:latin typeface="Calibri"/>
                <a:cs typeface="Calibri"/>
              </a:rPr>
              <a:t>of</a:t>
            </a:r>
            <a:r>
              <a:rPr lang="en-US" sz="2400" b="1" spc="5" dirty="0">
                <a:solidFill>
                  <a:schemeClr val="accent1">
                    <a:lumMod val="50000"/>
                  </a:schemeClr>
                </a:solidFill>
                <a:latin typeface="Calibri"/>
                <a:cs typeface="Calibri"/>
              </a:rPr>
              <a:t> </a:t>
            </a:r>
            <a:r>
              <a:rPr lang="en-US" sz="2400" b="1" spc="-5" dirty="0">
                <a:solidFill>
                  <a:schemeClr val="accent1">
                    <a:lumMod val="50000"/>
                  </a:schemeClr>
                </a:solidFill>
                <a:latin typeface="Calibri"/>
                <a:cs typeface="Calibri"/>
              </a:rPr>
              <a:t>New</a:t>
            </a:r>
            <a:r>
              <a:rPr lang="en-US" sz="2400" b="1" spc="3" dirty="0">
                <a:solidFill>
                  <a:schemeClr val="accent1">
                    <a:lumMod val="50000"/>
                  </a:schemeClr>
                </a:solidFill>
                <a:latin typeface="Calibri"/>
                <a:cs typeface="Calibri"/>
              </a:rPr>
              <a:t> </a:t>
            </a:r>
            <a:r>
              <a:rPr lang="en-US" sz="2400" b="1" spc="-8" dirty="0">
                <a:solidFill>
                  <a:schemeClr val="accent1">
                    <a:lumMod val="50000"/>
                  </a:schemeClr>
                </a:solidFill>
                <a:latin typeface="Calibri"/>
                <a:cs typeface="Calibri"/>
              </a:rPr>
              <a:t>Jersey</a:t>
            </a:r>
            <a:endParaRPr lang="en-US" sz="2400" b="1" dirty="0">
              <a:solidFill>
                <a:schemeClr val="accent1">
                  <a:lumMod val="50000"/>
                </a:schemeClr>
              </a:solidFill>
              <a:latin typeface="Calibri"/>
              <a:cs typeface="Calibri"/>
            </a:endParaRPr>
          </a:p>
        </p:txBody>
      </p:sp>
      <p:pic>
        <p:nvPicPr>
          <p:cNvPr id="2052" name="object 57">
            <a:extLst>
              <a:ext uri="{FF2B5EF4-FFF2-40B4-BE49-F238E27FC236}">
                <a16:creationId xmlns:a16="http://schemas.microsoft.com/office/drawing/2014/main" id="{2BA0E915-8149-43F3-9D92-04906D8B8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2288" y="6850063"/>
            <a:ext cx="84137" cy="2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object 3">
            <a:extLst>
              <a:ext uri="{FF2B5EF4-FFF2-40B4-BE49-F238E27FC236}">
                <a16:creationId xmlns:a16="http://schemas.microsoft.com/office/drawing/2014/main" id="{37513F3D-2084-429D-B11E-32EA3505A465}"/>
              </a:ext>
            </a:extLst>
          </p:cNvPr>
          <p:cNvSpPr txBox="1">
            <a:spLocks noChangeArrowheads="1"/>
          </p:cNvSpPr>
          <p:nvPr/>
        </p:nvSpPr>
        <p:spPr bwMode="auto">
          <a:xfrm>
            <a:off x="128588" y="1463675"/>
            <a:ext cx="4545012" cy="381000"/>
          </a:xfrm>
          <a:prstGeom prst="rect">
            <a:avLst/>
          </a:prstGeom>
          <a:solidFill>
            <a:srgbClr val="62242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9688"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313"/>
              </a:spcBef>
            </a:pPr>
            <a:r>
              <a:rPr lang="en-US" altLang="en-US" sz="2200" b="1">
                <a:solidFill>
                  <a:srgbClr val="D9D9D9"/>
                </a:solidFill>
                <a:ea typeface="ＭＳ Ｐゴシック" panose="020B0600070205080204" pitchFamily="34" charset="-128"/>
                <a:cs typeface="Calibri" panose="020F0502020204030204" pitchFamily="34" charset="0"/>
              </a:rPr>
              <a:t>Introduction</a:t>
            </a:r>
            <a:endParaRPr lang="en-US" altLang="en-US" sz="2200">
              <a:solidFill>
                <a:srgbClr val="D9D9D9"/>
              </a:solidFill>
              <a:ea typeface="ＭＳ Ｐゴシック" panose="020B0600070205080204" pitchFamily="34" charset="-128"/>
              <a:cs typeface="Calibri" panose="020F0502020204030204" pitchFamily="34" charset="0"/>
            </a:endParaRPr>
          </a:p>
        </p:txBody>
      </p:sp>
      <p:sp>
        <p:nvSpPr>
          <p:cNvPr id="2054" name="object 3">
            <a:extLst>
              <a:ext uri="{FF2B5EF4-FFF2-40B4-BE49-F238E27FC236}">
                <a16:creationId xmlns:a16="http://schemas.microsoft.com/office/drawing/2014/main" id="{7929BBC1-CBFD-4AB8-8A1A-37F9FE31AED1}"/>
              </a:ext>
            </a:extLst>
          </p:cNvPr>
          <p:cNvSpPr txBox="1">
            <a:spLocks noChangeArrowheads="1"/>
          </p:cNvSpPr>
          <p:nvPr/>
        </p:nvSpPr>
        <p:spPr bwMode="auto">
          <a:xfrm>
            <a:off x="136525" y="5035550"/>
            <a:ext cx="4545013" cy="384175"/>
          </a:xfrm>
          <a:prstGeom prst="rect">
            <a:avLst/>
          </a:prstGeom>
          <a:solidFill>
            <a:srgbClr val="62242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9688"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313"/>
              </a:spcBef>
            </a:pPr>
            <a:r>
              <a:rPr lang="en-US" altLang="en-US" sz="2200" b="1">
                <a:solidFill>
                  <a:srgbClr val="D9D9D9"/>
                </a:solidFill>
                <a:ea typeface="ＭＳ Ｐゴシック" panose="020B0600070205080204" pitchFamily="34" charset="-128"/>
                <a:cs typeface="Calibri" panose="020F0502020204030204" pitchFamily="34" charset="0"/>
              </a:rPr>
              <a:t>Objectives</a:t>
            </a:r>
            <a:endParaRPr lang="en-US" altLang="en-US" sz="2200">
              <a:solidFill>
                <a:srgbClr val="D9D9D9"/>
              </a:solidFill>
              <a:ea typeface="ＭＳ Ｐゴシック" panose="020B0600070205080204" pitchFamily="34" charset="-128"/>
              <a:cs typeface="Calibri" panose="020F0502020204030204" pitchFamily="34" charset="0"/>
            </a:endParaRPr>
          </a:p>
        </p:txBody>
      </p:sp>
      <p:sp>
        <p:nvSpPr>
          <p:cNvPr id="2055" name="object 3">
            <a:extLst>
              <a:ext uri="{FF2B5EF4-FFF2-40B4-BE49-F238E27FC236}">
                <a16:creationId xmlns:a16="http://schemas.microsoft.com/office/drawing/2014/main" id="{E519C340-AF49-4B6C-90B9-136B82221AFF}"/>
              </a:ext>
            </a:extLst>
          </p:cNvPr>
          <p:cNvSpPr txBox="1">
            <a:spLocks noChangeArrowheads="1"/>
          </p:cNvSpPr>
          <p:nvPr/>
        </p:nvSpPr>
        <p:spPr bwMode="auto">
          <a:xfrm>
            <a:off x="141606" y="8240712"/>
            <a:ext cx="4543425" cy="384175"/>
          </a:xfrm>
          <a:prstGeom prst="rect">
            <a:avLst/>
          </a:prstGeom>
          <a:solidFill>
            <a:srgbClr val="62242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9688"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313"/>
              </a:spcBef>
            </a:pPr>
            <a:r>
              <a:rPr lang="en-US" altLang="en-US" sz="2200" b="1">
                <a:solidFill>
                  <a:srgbClr val="D9D9D9"/>
                </a:solidFill>
                <a:ea typeface="ＭＳ Ｐゴシック" panose="020B0600070205080204" pitchFamily="34" charset="-128"/>
                <a:cs typeface="Calibri" panose="020F0502020204030204" pitchFamily="34" charset="0"/>
              </a:rPr>
              <a:t>Methods</a:t>
            </a:r>
            <a:endParaRPr lang="en-US" altLang="en-US" sz="2200">
              <a:solidFill>
                <a:srgbClr val="D9D9D9"/>
              </a:solidFill>
              <a:ea typeface="ＭＳ Ｐゴシック" panose="020B0600070205080204" pitchFamily="34" charset="-128"/>
              <a:cs typeface="Calibri" panose="020F0502020204030204" pitchFamily="34" charset="0"/>
            </a:endParaRPr>
          </a:p>
        </p:txBody>
      </p:sp>
      <p:sp>
        <p:nvSpPr>
          <p:cNvPr id="2056" name="object 3">
            <a:extLst>
              <a:ext uri="{FF2B5EF4-FFF2-40B4-BE49-F238E27FC236}">
                <a16:creationId xmlns:a16="http://schemas.microsoft.com/office/drawing/2014/main" id="{5AD810C5-CB2A-4208-82F9-F0DFA773D260}"/>
              </a:ext>
            </a:extLst>
          </p:cNvPr>
          <p:cNvSpPr txBox="1">
            <a:spLocks noChangeArrowheads="1"/>
          </p:cNvSpPr>
          <p:nvPr/>
        </p:nvSpPr>
        <p:spPr bwMode="auto">
          <a:xfrm>
            <a:off x="142875" y="149225"/>
            <a:ext cx="21659850" cy="547688"/>
          </a:xfrm>
          <a:prstGeom prst="rect">
            <a:avLst/>
          </a:prstGeom>
          <a:solidFill>
            <a:srgbClr val="62242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9688"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313"/>
              </a:spcBef>
            </a:pPr>
            <a:r>
              <a:rPr lang="en-US" altLang="en-US" sz="3200" b="1">
                <a:solidFill>
                  <a:srgbClr val="D9D9D9"/>
                </a:solidFill>
                <a:ea typeface="ＭＳ Ｐゴシック" panose="020B0600070205080204" pitchFamily="34" charset="-128"/>
                <a:cs typeface="Calibri" panose="020F0502020204030204" pitchFamily="34" charset="0"/>
              </a:rPr>
              <a:t>Patterns of Forest Tree Mortality in a Mixed-Hardwood Forest Following a Native Insect Outbreak in the New Jersey Highlands</a:t>
            </a:r>
            <a:endParaRPr lang="en-US" altLang="en-US" sz="3200">
              <a:solidFill>
                <a:srgbClr val="D9D9D9"/>
              </a:solidFill>
              <a:ea typeface="ＭＳ Ｐゴシック" panose="020B0600070205080204" pitchFamily="34" charset="-128"/>
              <a:cs typeface="Calibri" panose="020F0502020204030204" pitchFamily="34" charset="0"/>
            </a:endParaRPr>
          </a:p>
        </p:txBody>
      </p:sp>
      <p:sp>
        <p:nvSpPr>
          <p:cNvPr id="2057" name="object 3">
            <a:extLst>
              <a:ext uri="{FF2B5EF4-FFF2-40B4-BE49-F238E27FC236}">
                <a16:creationId xmlns:a16="http://schemas.microsoft.com/office/drawing/2014/main" id="{41489029-B41E-4DC8-B151-9763B756EE4B}"/>
              </a:ext>
            </a:extLst>
          </p:cNvPr>
          <p:cNvSpPr txBox="1">
            <a:spLocks noChangeArrowheads="1"/>
          </p:cNvSpPr>
          <p:nvPr/>
        </p:nvSpPr>
        <p:spPr bwMode="auto">
          <a:xfrm>
            <a:off x="17274688" y="11031545"/>
            <a:ext cx="4545012" cy="384175"/>
          </a:xfrm>
          <a:prstGeom prst="rect">
            <a:avLst/>
          </a:prstGeom>
          <a:solidFill>
            <a:srgbClr val="62242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9688"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313"/>
              </a:spcBef>
            </a:pPr>
            <a:r>
              <a:rPr lang="en-US" altLang="en-US" sz="2200" b="1" dirty="0">
                <a:solidFill>
                  <a:srgbClr val="D9D9D9"/>
                </a:solidFill>
                <a:ea typeface="ＭＳ Ｐゴシック" panose="020B0600070205080204" pitchFamily="34" charset="-128"/>
                <a:cs typeface="Calibri" panose="020F0502020204030204" pitchFamily="34" charset="0"/>
              </a:rPr>
              <a:t>Acknowledgements</a:t>
            </a:r>
            <a:endParaRPr lang="en-US" altLang="en-US" sz="2200" dirty="0">
              <a:solidFill>
                <a:srgbClr val="D9D9D9"/>
              </a:solidFill>
              <a:ea typeface="ＭＳ Ｐゴシック" panose="020B0600070205080204" pitchFamily="34" charset="-128"/>
              <a:cs typeface="Calibri" panose="020F0502020204030204" pitchFamily="34" charset="0"/>
            </a:endParaRPr>
          </a:p>
        </p:txBody>
      </p:sp>
      <p:sp>
        <p:nvSpPr>
          <p:cNvPr id="2058" name="object 3">
            <a:extLst>
              <a:ext uri="{FF2B5EF4-FFF2-40B4-BE49-F238E27FC236}">
                <a16:creationId xmlns:a16="http://schemas.microsoft.com/office/drawing/2014/main" id="{959424A6-DCE7-4B5F-9657-68FA7BE54A4F}"/>
              </a:ext>
            </a:extLst>
          </p:cNvPr>
          <p:cNvSpPr txBox="1">
            <a:spLocks noChangeArrowheads="1"/>
          </p:cNvSpPr>
          <p:nvPr/>
        </p:nvSpPr>
        <p:spPr bwMode="auto">
          <a:xfrm>
            <a:off x="17268826" y="13091056"/>
            <a:ext cx="4545012" cy="377825"/>
          </a:xfrm>
          <a:prstGeom prst="rect">
            <a:avLst/>
          </a:prstGeom>
          <a:solidFill>
            <a:srgbClr val="62242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9688"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313"/>
              </a:spcBef>
            </a:pPr>
            <a:r>
              <a:rPr lang="en-US" altLang="en-US" sz="2200" b="1" dirty="0">
                <a:solidFill>
                  <a:srgbClr val="D9D9D9"/>
                </a:solidFill>
                <a:ea typeface="ＭＳ Ｐゴシック" panose="020B0600070205080204" pitchFamily="34" charset="-128"/>
                <a:cs typeface="Calibri" panose="020F0502020204030204" pitchFamily="34" charset="0"/>
              </a:rPr>
              <a:t>Literature Cited</a:t>
            </a:r>
            <a:endParaRPr lang="en-US" altLang="en-US" sz="2200" dirty="0">
              <a:solidFill>
                <a:srgbClr val="D9D9D9"/>
              </a:solidFill>
              <a:ea typeface="ＭＳ Ｐゴシック" panose="020B0600070205080204" pitchFamily="34" charset="-128"/>
              <a:cs typeface="Calibri" panose="020F0502020204030204" pitchFamily="34" charset="0"/>
            </a:endParaRPr>
          </a:p>
        </p:txBody>
      </p:sp>
      <p:sp>
        <p:nvSpPr>
          <p:cNvPr id="47" name="TextBox 46">
            <a:extLst>
              <a:ext uri="{FF2B5EF4-FFF2-40B4-BE49-F238E27FC236}">
                <a16:creationId xmlns:a16="http://schemas.microsoft.com/office/drawing/2014/main" id="{46BAA8A0-5BD7-475F-8F73-F0795FB00423}"/>
              </a:ext>
            </a:extLst>
          </p:cNvPr>
          <p:cNvSpPr txBox="1"/>
          <p:nvPr/>
        </p:nvSpPr>
        <p:spPr>
          <a:xfrm>
            <a:off x="264319" y="13606155"/>
            <a:ext cx="4313238" cy="2633472"/>
          </a:xfrm>
          <a:prstGeom prst="rect">
            <a:avLst/>
          </a:prstGeom>
          <a:noFill/>
          <a:ln w="3175">
            <a:solidFill>
              <a:schemeClr val="accent6">
                <a:lumMod val="75000"/>
              </a:schemeClr>
            </a:solidFill>
          </a:ln>
        </p:spPr>
        <p:txBody>
          <a:bodyPr>
            <a:spAutoFit/>
          </a:bodyPr>
          <a:lstStyle/>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endParaRPr lang="en-US" sz="1300" dirty="0">
              <a:solidFill>
                <a:schemeClr val="accent1">
                  <a:lumMod val="50000"/>
                </a:schemeClr>
              </a:solidFill>
              <a:latin typeface="+mn-lt"/>
            </a:endParaRPr>
          </a:p>
          <a:p>
            <a:pPr>
              <a:spcBef>
                <a:spcPts val="0"/>
              </a:spcBef>
              <a:spcAft>
                <a:spcPts val="0"/>
              </a:spcAft>
              <a:defRPr/>
            </a:pPr>
            <a:r>
              <a:rPr lang="en-US" sz="1300" dirty="0">
                <a:solidFill>
                  <a:schemeClr val="accent1">
                    <a:lumMod val="50000"/>
                  </a:schemeClr>
                </a:solidFill>
                <a:latin typeface="+mn-lt"/>
              </a:rPr>
              <a:t>Study area within Apshawa Preserve, West Milford, Passaic County, New Jersey.</a:t>
            </a:r>
          </a:p>
        </p:txBody>
      </p:sp>
      <p:pic>
        <p:nvPicPr>
          <p:cNvPr id="2059" name="Picture 151" descr="Map&#10;&#10;Description automatically generated">
            <a:extLst>
              <a:ext uri="{FF2B5EF4-FFF2-40B4-BE49-F238E27FC236}">
                <a16:creationId xmlns:a16="http://schemas.microsoft.com/office/drawing/2014/main" id="{921AA561-ED62-40CD-87D0-C1FCF3D0A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15" y="13795375"/>
            <a:ext cx="106718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2">
            <a:extLst>
              <a:ext uri="{FF2B5EF4-FFF2-40B4-BE49-F238E27FC236}">
                <a16:creationId xmlns:a16="http://schemas.microsoft.com/office/drawing/2014/main" id="{EF010E8F-88E1-4CB9-BFFA-F93E26FD0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289" y="13795375"/>
            <a:ext cx="2828636"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object 11">
            <a:extLst>
              <a:ext uri="{FF2B5EF4-FFF2-40B4-BE49-F238E27FC236}">
                <a16:creationId xmlns:a16="http://schemas.microsoft.com/office/drawing/2014/main" id="{DC202440-C362-4DE1-8729-21C67126E153}"/>
              </a:ext>
            </a:extLst>
          </p:cNvPr>
          <p:cNvSpPr>
            <a:spLocks/>
          </p:cNvSpPr>
          <p:nvPr/>
        </p:nvSpPr>
        <p:spPr bwMode="auto">
          <a:xfrm>
            <a:off x="128588" y="1920875"/>
            <a:ext cx="4545012" cy="3033713"/>
          </a:xfrm>
          <a:custGeom>
            <a:avLst/>
            <a:gdLst>
              <a:gd name="T0" fmla="*/ 12957198 w 8100059"/>
              <a:gd name="T1" fmla="*/ 195608 h 7534909"/>
              <a:gd name="T2" fmla="*/ 12944846 w 8100059"/>
              <a:gd name="T3" fmla="*/ 119473 h 7534909"/>
              <a:gd name="T4" fmla="*/ 12911161 w 8100059"/>
              <a:gd name="T5" fmla="*/ 57271 h 7534909"/>
              <a:gd name="T6" fmla="*/ 12861202 w 8100059"/>
              <a:gd name="T7" fmla="*/ 15372 h 7534909"/>
              <a:gd name="T8" fmla="*/ 12800029 w 8100059"/>
              <a:gd name="T9" fmla="*/ 0 h 7534909"/>
              <a:gd name="T10" fmla="*/ 157169 w 8100059"/>
              <a:gd name="T11" fmla="*/ 0 h 7534909"/>
              <a:gd name="T12" fmla="*/ 95995 w 8100059"/>
              <a:gd name="T13" fmla="*/ 15372 h 7534909"/>
              <a:gd name="T14" fmla="*/ 46037 w 8100059"/>
              <a:gd name="T15" fmla="*/ 57271 h 7534909"/>
              <a:gd name="T16" fmla="*/ 12352 w 8100059"/>
              <a:gd name="T17" fmla="*/ 119473 h 7534909"/>
              <a:gd name="T18" fmla="*/ 0 w 8100059"/>
              <a:gd name="T19" fmla="*/ 195608 h 7534909"/>
              <a:gd name="T20" fmla="*/ 0 w 8100059"/>
              <a:gd name="T21" fmla="*/ 14806141 h 7534909"/>
              <a:gd name="T22" fmla="*/ 12352 w 8100059"/>
              <a:gd name="T23" fmla="*/ 14882277 h 7534909"/>
              <a:gd name="T24" fmla="*/ 46037 w 8100059"/>
              <a:gd name="T25" fmla="*/ 14944453 h 7534909"/>
              <a:gd name="T26" fmla="*/ 95995 w 8100059"/>
              <a:gd name="T27" fmla="*/ 14986377 h 7534909"/>
              <a:gd name="T28" fmla="*/ 157169 w 8100059"/>
              <a:gd name="T29" fmla="*/ 15001750 h 7534909"/>
              <a:gd name="T30" fmla="*/ 12800029 w 8100059"/>
              <a:gd name="T31" fmla="*/ 15001750 h 7534909"/>
              <a:gd name="T32" fmla="*/ 12861202 w 8100059"/>
              <a:gd name="T33" fmla="*/ 14986377 h 7534909"/>
              <a:gd name="T34" fmla="*/ 12911161 w 8100059"/>
              <a:gd name="T35" fmla="*/ 14944453 h 7534909"/>
              <a:gd name="T36" fmla="*/ 12944846 w 8100059"/>
              <a:gd name="T37" fmla="*/ 14882277 h 7534909"/>
              <a:gd name="T38" fmla="*/ 12957198 w 8100059"/>
              <a:gd name="T39" fmla="*/ 14806141 h 7534909"/>
              <a:gd name="T40" fmla="*/ 12957198 w 8100059"/>
              <a:gd name="T41" fmla="*/ 195608 h 75349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00059" h="7534909">
                <a:moveTo>
                  <a:pt x="8099577" y="98247"/>
                </a:moveTo>
                <a:lnTo>
                  <a:pt x="8091856" y="60007"/>
                </a:lnTo>
                <a:lnTo>
                  <a:pt x="8070799" y="28765"/>
                </a:lnTo>
                <a:lnTo>
                  <a:pt x="8039570" y="7721"/>
                </a:lnTo>
                <a:lnTo>
                  <a:pt x="8001330" y="0"/>
                </a:lnTo>
                <a:lnTo>
                  <a:pt x="98247" y="0"/>
                </a:lnTo>
                <a:lnTo>
                  <a:pt x="60007" y="7721"/>
                </a:lnTo>
                <a:lnTo>
                  <a:pt x="28778" y="28765"/>
                </a:lnTo>
                <a:lnTo>
                  <a:pt x="7721" y="60007"/>
                </a:lnTo>
                <a:lnTo>
                  <a:pt x="0" y="98247"/>
                </a:lnTo>
                <a:lnTo>
                  <a:pt x="0" y="7436599"/>
                </a:lnTo>
                <a:lnTo>
                  <a:pt x="7721" y="7474839"/>
                </a:lnTo>
                <a:lnTo>
                  <a:pt x="28778" y="7506068"/>
                </a:lnTo>
                <a:lnTo>
                  <a:pt x="60007" y="7527125"/>
                </a:lnTo>
                <a:lnTo>
                  <a:pt x="98247" y="7534846"/>
                </a:lnTo>
                <a:lnTo>
                  <a:pt x="8001330" y="7534846"/>
                </a:lnTo>
                <a:lnTo>
                  <a:pt x="8039570" y="7527125"/>
                </a:lnTo>
                <a:lnTo>
                  <a:pt x="8070799" y="7506068"/>
                </a:lnTo>
                <a:lnTo>
                  <a:pt x="8091856" y="7474839"/>
                </a:lnTo>
                <a:lnTo>
                  <a:pt x="8099577" y="7436599"/>
                </a:lnTo>
                <a:lnTo>
                  <a:pt x="8099577" y="98247"/>
                </a:lnTo>
                <a:close/>
              </a:path>
            </a:pathLst>
          </a:custGeom>
          <a:solidFill>
            <a:srgbClr val="C3D59B"/>
          </a:solidFill>
          <a:ln>
            <a:solidFill>
              <a:schemeClr val="accent6">
                <a:lumMod val="50000"/>
              </a:schemeClr>
            </a:solidFill>
          </a:ln>
        </p:spPr>
        <p:txBody>
          <a:bodyPr tIns="91440" rIns="137160" bIns="0"/>
          <a:lstStyle/>
          <a:p>
            <a:pPr marL="171450"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In recent decades, invasive insects, diseases, and severe weather have led to increased rates of disturbance due to tree mortality in forests of the northeastern United States (Fischer et al. 2013).</a:t>
            </a:r>
          </a:p>
          <a:p>
            <a:pPr marL="171450"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In 2015-2016, many chestnut oak trees (</a:t>
            </a:r>
            <a:r>
              <a:rPr lang="en-US" altLang="en-US" sz="1300" i="1" dirty="0">
                <a:solidFill>
                  <a:schemeClr val="accent1">
                    <a:lumMod val="50000"/>
                  </a:schemeClr>
                </a:solidFill>
                <a:ea typeface="ＭＳ Ｐゴシック" panose="020B0600070205080204" pitchFamily="34" charset="-128"/>
                <a:cs typeface="Calibri" panose="020F0502020204030204" pitchFamily="34" charset="0"/>
              </a:rPr>
              <a:t>Quercus </a:t>
            </a:r>
            <a:r>
              <a:rPr lang="en-US" altLang="en-US" sz="1300" i="1" dirty="0" err="1">
                <a:solidFill>
                  <a:schemeClr val="accent1">
                    <a:lumMod val="50000"/>
                  </a:schemeClr>
                </a:solidFill>
                <a:ea typeface="ＭＳ Ｐゴシック" panose="020B0600070205080204" pitchFamily="34" charset="-128"/>
                <a:cs typeface="Calibri" panose="020F0502020204030204" pitchFamily="34" charset="0"/>
              </a:rPr>
              <a:t>montana</a:t>
            </a: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 were defoliated during an unusual outbreak of oak leafroller insects (</a:t>
            </a:r>
            <a:r>
              <a:rPr lang="en-US" altLang="en-US" sz="1300" i="1" dirty="0" err="1">
                <a:solidFill>
                  <a:schemeClr val="accent1">
                    <a:lumMod val="50000"/>
                  </a:schemeClr>
                </a:solidFill>
                <a:ea typeface="ＭＳ Ｐゴシック" panose="020B0600070205080204" pitchFamily="34" charset="-128"/>
                <a:cs typeface="Calibri" panose="020F0502020204030204" pitchFamily="34" charset="0"/>
              </a:rPr>
              <a:t>Archips</a:t>
            </a:r>
            <a:r>
              <a:rPr lang="en-US" altLang="en-US" sz="1300" i="1" dirty="0">
                <a:solidFill>
                  <a:schemeClr val="accent1">
                    <a:lumMod val="50000"/>
                  </a:schemeClr>
                </a:solidFill>
                <a:ea typeface="ＭＳ Ｐゴシック" panose="020B0600070205080204" pitchFamily="34" charset="-128"/>
                <a:cs typeface="Calibri" panose="020F0502020204030204" pitchFamily="34" charset="0"/>
              </a:rPr>
              <a:t> </a:t>
            </a:r>
            <a:r>
              <a:rPr lang="en-US" altLang="en-US" sz="1300" i="1" dirty="0" err="1">
                <a:solidFill>
                  <a:schemeClr val="accent1">
                    <a:lumMod val="50000"/>
                  </a:schemeClr>
                </a:solidFill>
                <a:ea typeface="ＭＳ Ｐゴシック" panose="020B0600070205080204" pitchFamily="34" charset="-128"/>
                <a:cs typeface="Calibri" panose="020F0502020204030204" pitchFamily="34" charset="0"/>
              </a:rPr>
              <a:t>semiferanus</a:t>
            </a: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 in the New York / New Jersey Highlands. </a:t>
            </a:r>
          </a:p>
          <a:p>
            <a:pPr marL="171450"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The purpose of this study was to document the extent of forest canopy disturbance caused by mortality of chestnut oaks following the oak leafroller outbreak in one mixed-hardwood forest site in the New Jersey Highlands.</a:t>
            </a:r>
          </a:p>
          <a:p>
            <a:pPr eaLnBrk="1" hangingPunct="1">
              <a:lnSpc>
                <a:spcPct val="101000"/>
              </a:lnSpc>
              <a:spcBef>
                <a:spcPts val="338"/>
              </a:spcBef>
              <a:buFont typeface="Arial" panose="020B0604020202020204" pitchFamily="34" charset="0"/>
              <a:buChar char="•"/>
              <a:defRPr/>
            </a:pPr>
            <a:endParaRPr lang="en-US" altLang="en-US" sz="1200" dirty="0">
              <a:solidFill>
                <a:srgbClr val="1F487C"/>
              </a:solidFill>
              <a:ea typeface="ＭＳ Ｐゴシック" panose="020B0600070205080204" pitchFamily="34" charset="-128"/>
              <a:cs typeface="Calibri" panose="020F0502020204030204" pitchFamily="34" charset="0"/>
            </a:endParaRPr>
          </a:p>
        </p:txBody>
      </p:sp>
      <p:sp>
        <p:nvSpPr>
          <p:cNvPr id="50" name="object 11">
            <a:extLst>
              <a:ext uri="{FF2B5EF4-FFF2-40B4-BE49-F238E27FC236}">
                <a16:creationId xmlns:a16="http://schemas.microsoft.com/office/drawing/2014/main" id="{9C237C36-A237-4CEA-947D-1783383ACB8F}"/>
              </a:ext>
            </a:extLst>
          </p:cNvPr>
          <p:cNvSpPr>
            <a:spLocks/>
          </p:cNvSpPr>
          <p:nvPr/>
        </p:nvSpPr>
        <p:spPr bwMode="auto">
          <a:xfrm>
            <a:off x="142875" y="5500687"/>
            <a:ext cx="4545012" cy="2654300"/>
          </a:xfrm>
          <a:custGeom>
            <a:avLst/>
            <a:gdLst>
              <a:gd name="T0" fmla="*/ 12957198 w 8100059"/>
              <a:gd name="T1" fmla="*/ 195608 h 7534909"/>
              <a:gd name="T2" fmla="*/ 12944846 w 8100059"/>
              <a:gd name="T3" fmla="*/ 119473 h 7534909"/>
              <a:gd name="T4" fmla="*/ 12911161 w 8100059"/>
              <a:gd name="T5" fmla="*/ 57271 h 7534909"/>
              <a:gd name="T6" fmla="*/ 12861202 w 8100059"/>
              <a:gd name="T7" fmla="*/ 15372 h 7534909"/>
              <a:gd name="T8" fmla="*/ 12800029 w 8100059"/>
              <a:gd name="T9" fmla="*/ 0 h 7534909"/>
              <a:gd name="T10" fmla="*/ 157169 w 8100059"/>
              <a:gd name="T11" fmla="*/ 0 h 7534909"/>
              <a:gd name="T12" fmla="*/ 95995 w 8100059"/>
              <a:gd name="T13" fmla="*/ 15372 h 7534909"/>
              <a:gd name="T14" fmla="*/ 46037 w 8100059"/>
              <a:gd name="T15" fmla="*/ 57271 h 7534909"/>
              <a:gd name="T16" fmla="*/ 12352 w 8100059"/>
              <a:gd name="T17" fmla="*/ 119473 h 7534909"/>
              <a:gd name="T18" fmla="*/ 0 w 8100059"/>
              <a:gd name="T19" fmla="*/ 195608 h 7534909"/>
              <a:gd name="T20" fmla="*/ 0 w 8100059"/>
              <a:gd name="T21" fmla="*/ 14806141 h 7534909"/>
              <a:gd name="T22" fmla="*/ 12352 w 8100059"/>
              <a:gd name="T23" fmla="*/ 14882277 h 7534909"/>
              <a:gd name="T24" fmla="*/ 46037 w 8100059"/>
              <a:gd name="T25" fmla="*/ 14944453 h 7534909"/>
              <a:gd name="T26" fmla="*/ 95995 w 8100059"/>
              <a:gd name="T27" fmla="*/ 14986377 h 7534909"/>
              <a:gd name="T28" fmla="*/ 157169 w 8100059"/>
              <a:gd name="T29" fmla="*/ 15001750 h 7534909"/>
              <a:gd name="T30" fmla="*/ 12800029 w 8100059"/>
              <a:gd name="T31" fmla="*/ 15001750 h 7534909"/>
              <a:gd name="T32" fmla="*/ 12861202 w 8100059"/>
              <a:gd name="T33" fmla="*/ 14986377 h 7534909"/>
              <a:gd name="T34" fmla="*/ 12911161 w 8100059"/>
              <a:gd name="T35" fmla="*/ 14944453 h 7534909"/>
              <a:gd name="T36" fmla="*/ 12944846 w 8100059"/>
              <a:gd name="T37" fmla="*/ 14882277 h 7534909"/>
              <a:gd name="T38" fmla="*/ 12957198 w 8100059"/>
              <a:gd name="T39" fmla="*/ 14806141 h 7534909"/>
              <a:gd name="T40" fmla="*/ 12957198 w 8100059"/>
              <a:gd name="T41" fmla="*/ 195608 h 75349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00059" h="7534909">
                <a:moveTo>
                  <a:pt x="8099577" y="98247"/>
                </a:moveTo>
                <a:lnTo>
                  <a:pt x="8091856" y="60007"/>
                </a:lnTo>
                <a:lnTo>
                  <a:pt x="8070799" y="28765"/>
                </a:lnTo>
                <a:lnTo>
                  <a:pt x="8039570" y="7721"/>
                </a:lnTo>
                <a:lnTo>
                  <a:pt x="8001330" y="0"/>
                </a:lnTo>
                <a:lnTo>
                  <a:pt x="98247" y="0"/>
                </a:lnTo>
                <a:lnTo>
                  <a:pt x="60007" y="7721"/>
                </a:lnTo>
                <a:lnTo>
                  <a:pt x="28778" y="28765"/>
                </a:lnTo>
                <a:lnTo>
                  <a:pt x="7721" y="60007"/>
                </a:lnTo>
                <a:lnTo>
                  <a:pt x="0" y="98247"/>
                </a:lnTo>
                <a:lnTo>
                  <a:pt x="0" y="7436599"/>
                </a:lnTo>
                <a:lnTo>
                  <a:pt x="7721" y="7474839"/>
                </a:lnTo>
                <a:lnTo>
                  <a:pt x="28778" y="7506068"/>
                </a:lnTo>
                <a:lnTo>
                  <a:pt x="60007" y="7527125"/>
                </a:lnTo>
                <a:lnTo>
                  <a:pt x="98247" y="7534846"/>
                </a:lnTo>
                <a:lnTo>
                  <a:pt x="8001330" y="7534846"/>
                </a:lnTo>
                <a:lnTo>
                  <a:pt x="8039570" y="7527125"/>
                </a:lnTo>
                <a:lnTo>
                  <a:pt x="8070799" y="7506068"/>
                </a:lnTo>
                <a:lnTo>
                  <a:pt x="8091856" y="7474839"/>
                </a:lnTo>
                <a:lnTo>
                  <a:pt x="8099577" y="7436599"/>
                </a:lnTo>
                <a:lnTo>
                  <a:pt x="8099577" y="98247"/>
                </a:lnTo>
                <a:close/>
              </a:path>
            </a:pathLst>
          </a:custGeom>
          <a:solidFill>
            <a:srgbClr val="C3D59B"/>
          </a:solidFill>
          <a:ln>
            <a:solidFill>
              <a:schemeClr val="accent6">
                <a:lumMod val="50000"/>
              </a:schemeClr>
            </a:solidFill>
          </a:ln>
        </p:spPr>
        <p:txBody>
          <a:bodyPr tIns="91440" rIns="137160" bIns="0"/>
          <a:lstStyle/>
          <a:p>
            <a:pPr marL="173736" indent="-173736"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The specific objectives of this study were to:</a:t>
            </a:r>
          </a:p>
          <a:p>
            <a:pPr marL="411480" lvl="2" indent="-173736"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document the species composition of dead trees;</a:t>
            </a:r>
          </a:p>
          <a:p>
            <a:pPr marL="411480" lvl="2" indent="-173736"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determine the area of canopy openings created by the dead trees on a per species basis;</a:t>
            </a:r>
          </a:p>
          <a:p>
            <a:pPr marL="411480" lvl="2" indent="-173736"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examine the spatial distribution of all dead trees;</a:t>
            </a:r>
          </a:p>
          <a:p>
            <a:pPr marL="411480" lvl="2" indent="-173736" eaLnBrk="1" hangingPunct="1">
              <a:lnSpc>
                <a:spcPct val="114000"/>
              </a:lnSpc>
              <a:spcBef>
                <a:spcPts val="338"/>
              </a:spcBef>
              <a:spcAft>
                <a:spcPts val="200"/>
              </a:spcAft>
              <a:buFont typeface="Arial" panose="020B0604020202020204" pitchFamily="34" charset="0"/>
              <a:buChar char="•"/>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compare the spatial distribution of disturbance caused by background tree mortality, chestnut oak tree mortality due to the oak leafroller outbreak, and tree mortality surveyed in a previous study following a spree of three severe weather events.</a:t>
            </a:r>
          </a:p>
          <a:p>
            <a:pPr eaLnBrk="1" hangingPunct="1">
              <a:lnSpc>
                <a:spcPct val="101000"/>
              </a:lnSpc>
              <a:spcBef>
                <a:spcPts val="338"/>
              </a:spcBef>
              <a:buFont typeface="Arial" panose="020B0604020202020204" pitchFamily="34" charset="0"/>
              <a:buChar char="•"/>
              <a:defRPr/>
            </a:pPr>
            <a:endParaRPr lang="en-US" altLang="en-US" sz="1200" dirty="0">
              <a:solidFill>
                <a:srgbClr val="1F487C"/>
              </a:solidFill>
              <a:ea typeface="ＭＳ Ｐゴシック" panose="020B0600070205080204" pitchFamily="34" charset="-128"/>
              <a:cs typeface="Calibri" panose="020F0502020204030204" pitchFamily="34" charset="0"/>
            </a:endParaRPr>
          </a:p>
        </p:txBody>
      </p:sp>
      <p:sp>
        <p:nvSpPr>
          <p:cNvPr id="53" name="object 11">
            <a:extLst>
              <a:ext uri="{FF2B5EF4-FFF2-40B4-BE49-F238E27FC236}">
                <a16:creationId xmlns:a16="http://schemas.microsoft.com/office/drawing/2014/main" id="{366F2E2D-9416-4F62-9854-DBC75AFE3072}"/>
              </a:ext>
            </a:extLst>
          </p:cNvPr>
          <p:cNvSpPr>
            <a:spLocks/>
          </p:cNvSpPr>
          <p:nvPr/>
        </p:nvSpPr>
        <p:spPr bwMode="auto">
          <a:xfrm>
            <a:off x="17260888" y="1920239"/>
            <a:ext cx="4543425" cy="9043416"/>
          </a:xfrm>
          <a:custGeom>
            <a:avLst/>
            <a:gdLst>
              <a:gd name="T0" fmla="*/ 12957198 w 8100059"/>
              <a:gd name="T1" fmla="*/ 195608 h 7534909"/>
              <a:gd name="T2" fmla="*/ 12944846 w 8100059"/>
              <a:gd name="T3" fmla="*/ 119473 h 7534909"/>
              <a:gd name="T4" fmla="*/ 12911161 w 8100059"/>
              <a:gd name="T5" fmla="*/ 57271 h 7534909"/>
              <a:gd name="T6" fmla="*/ 12861202 w 8100059"/>
              <a:gd name="T7" fmla="*/ 15372 h 7534909"/>
              <a:gd name="T8" fmla="*/ 12800029 w 8100059"/>
              <a:gd name="T9" fmla="*/ 0 h 7534909"/>
              <a:gd name="T10" fmla="*/ 157169 w 8100059"/>
              <a:gd name="T11" fmla="*/ 0 h 7534909"/>
              <a:gd name="T12" fmla="*/ 95995 w 8100059"/>
              <a:gd name="T13" fmla="*/ 15372 h 7534909"/>
              <a:gd name="T14" fmla="*/ 46037 w 8100059"/>
              <a:gd name="T15" fmla="*/ 57271 h 7534909"/>
              <a:gd name="T16" fmla="*/ 12352 w 8100059"/>
              <a:gd name="T17" fmla="*/ 119473 h 7534909"/>
              <a:gd name="T18" fmla="*/ 0 w 8100059"/>
              <a:gd name="T19" fmla="*/ 195608 h 7534909"/>
              <a:gd name="T20" fmla="*/ 0 w 8100059"/>
              <a:gd name="T21" fmla="*/ 14806141 h 7534909"/>
              <a:gd name="T22" fmla="*/ 12352 w 8100059"/>
              <a:gd name="T23" fmla="*/ 14882277 h 7534909"/>
              <a:gd name="T24" fmla="*/ 46037 w 8100059"/>
              <a:gd name="T25" fmla="*/ 14944453 h 7534909"/>
              <a:gd name="T26" fmla="*/ 95995 w 8100059"/>
              <a:gd name="T27" fmla="*/ 14986377 h 7534909"/>
              <a:gd name="T28" fmla="*/ 157169 w 8100059"/>
              <a:gd name="T29" fmla="*/ 15001750 h 7534909"/>
              <a:gd name="T30" fmla="*/ 12800029 w 8100059"/>
              <a:gd name="T31" fmla="*/ 15001750 h 7534909"/>
              <a:gd name="T32" fmla="*/ 12861202 w 8100059"/>
              <a:gd name="T33" fmla="*/ 14986377 h 7534909"/>
              <a:gd name="T34" fmla="*/ 12911161 w 8100059"/>
              <a:gd name="T35" fmla="*/ 14944453 h 7534909"/>
              <a:gd name="T36" fmla="*/ 12944846 w 8100059"/>
              <a:gd name="T37" fmla="*/ 14882277 h 7534909"/>
              <a:gd name="T38" fmla="*/ 12957198 w 8100059"/>
              <a:gd name="T39" fmla="*/ 14806141 h 7534909"/>
              <a:gd name="T40" fmla="*/ 12957198 w 8100059"/>
              <a:gd name="T41" fmla="*/ 195608 h 75349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00059" h="7534909">
                <a:moveTo>
                  <a:pt x="8099577" y="98247"/>
                </a:moveTo>
                <a:lnTo>
                  <a:pt x="8091856" y="60007"/>
                </a:lnTo>
                <a:lnTo>
                  <a:pt x="8070799" y="28765"/>
                </a:lnTo>
                <a:lnTo>
                  <a:pt x="8039570" y="7721"/>
                </a:lnTo>
                <a:lnTo>
                  <a:pt x="8001330" y="0"/>
                </a:lnTo>
                <a:lnTo>
                  <a:pt x="98247" y="0"/>
                </a:lnTo>
                <a:lnTo>
                  <a:pt x="60007" y="7721"/>
                </a:lnTo>
                <a:lnTo>
                  <a:pt x="28778" y="28765"/>
                </a:lnTo>
                <a:lnTo>
                  <a:pt x="7721" y="60007"/>
                </a:lnTo>
                <a:lnTo>
                  <a:pt x="0" y="98247"/>
                </a:lnTo>
                <a:lnTo>
                  <a:pt x="0" y="7436599"/>
                </a:lnTo>
                <a:lnTo>
                  <a:pt x="7721" y="7474839"/>
                </a:lnTo>
                <a:lnTo>
                  <a:pt x="28778" y="7506068"/>
                </a:lnTo>
                <a:lnTo>
                  <a:pt x="60007" y="7527125"/>
                </a:lnTo>
                <a:lnTo>
                  <a:pt x="98247" y="7534846"/>
                </a:lnTo>
                <a:lnTo>
                  <a:pt x="8001330" y="7534846"/>
                </a:lnTo>
                <a:lnTo>
                  <a:pt x="8039570" y="7527125"/>
                </a:lnTo>
                <a:lnTo>
                  <a:pt x="8070799" y="7506068"/>
                </a:lnTo>
                <a:lnTo>
                  <a:pt x="8091856" y="7474839"/>
                </a:lnTo>
                <a:lnTo>
                  <a:pt x="8099577" y="7436599"/>
                </a:lnTo>
                <a:lnTo>
                  <a:pt x="8099577" y="98247"/>
                </a:lnTo>
                <a:close/>
              </a:path>
            </a:pathLst>
          </a:custGeom>
          <a:solidFill>
            <a:srgbClr val="C3D59B"/>
          </a:solidFill>
          <a:ln>
            <a:solidFill>
              <a:schemeClr val="accent6">
                <a:lumMod val="50000"/>
              </a:schemeClr>
            </a:solidFill>
          </a:ln>
        </p:spPr>
        <p:txBody>
          <a:bodyPr tIns="91440" rIns="137160" bIns="91440"/>
          <a:lstStyle/>
          <a:p>
            <a:pPr marL="173736"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rgbClr val="1F487C"/>
                </a:solidFill>
                <a:ea typeface="ＭＳ Ｐゴシック" panose="020B0600070205080204" pitchFamily="34" charset="-128"/>
                <a:cs typeface="Calibri" panose="020F0502020204030204" pitchFamily="34" charset="0"/>
              </a:rPr>
              <a:t>Results of the survey conducted in autumn, 2020 revealed 544 dead chestnut oaks and 264 dead trees of other species, most of which were other oak species that died due to other natural causes (Table 1). </a:t>
            </a:r>
          </a:p>
          <a:p>
            <a:pPr marL="173736"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rgbClr val="1F487C"/>
                </a:solidFill>
                <a:ea typeface="ＭＳ Ｐゴシック" panose="020B0600070205080204" pitchFamily="34" charset="-128"/>
                <a:cs typeface="Calibri" panose="020F0502020204030204" pitchFamily="34" charset="0"/>
              </a:rPr>
              <a:t>The estimated combined canopy area of all dead chestnut oaks was 56,963 m</a:t>
            </a:r>
            <a:r>
              <a:rPr lang="en-US" altLang="en-US" sz="1300" baseline="30000" dirty="0">
                <a:solidFill>
                  <a:srgbClr val="1F487C"/>
                </a:solidFill>
                <a:ea typeface="ＭＳ Ｐゴシック" panose="020B0600070205080204" pitchFamily="34" charset="-128"/>
                <a:cs typeface="Calibri" panose="020F0502020204030204" pitchFamily="34" charset="0"/>
              </a:rPr>
              <a:t>2</a:t>
            </a:r>
            <a:r>
              <a:rPr lang="en-US" altLang="en-US" sz="1300" dirty="0">
                <a:solidFill>
                  <a:srgbClr val="1F487C"/>
                </a:solidFill>
                <a:ea typeface="ＭＳ Ｐゴシック" panose="020B0600070205080204" pitchFamily="34" charset="-128"/>
                <a:cs typeface="Calibri" panose="020F0502020204030204" pitchFamily="34" charset="0"/>
              </a:rPr>
              <a:t>, which represents a substantial portion (11.8 %) of the forest area surveyed (Map 1 and Table 1). </a:t>
            </a:r>
          </a:p>
          <a:p>
            <a:pPr marL="411480" lvl="1"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rgbClr val="1F487C"/>
                </a:solidFill>
                <a:ea typeface="ＭＳ Ｐゴシック" panose="020B0600070205080204" pitchFamily="34" charset="-128"/>
                <a:cs typeface="Calibri" panose="020F0502020204030204" pitchFamily="34" charset="0"/>
              </a:rPr>
              <a:t>The scale of disturbance is remarkable, given that the estimated total canopy area of all other dead trees suggested an approximate background mortality rate of only 0.9 % canopy disturbance per year. </a:t>
            </a:r>
          </a:p>
          <a:p>
            <a:pPr marL="173736"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rgbClr val="1F487C"/>
                </a:solidFill>
                <a:ea typeface="ＭＳ Ｐゴシック" panose="020B0600070205080204" pitchFamily="34" charset="-128"/>
                <a:cs typeface="Calibri" panose="020F0502020204030204" pitchFamily="34" charset="0"/>
              </a:rPr>
              <a:t>The spatial distribution of the dead trees in the survey was statistically significantly clustered for Maps 1 - 4 (Nearest Neighbor Analysis; p &lt; 0.0000005 for each map). </a:t>
            </a:r>
          </a:p>
          <a:p>
            <a:pPr marL="411480" lvl="1"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rgbClr val="1F487C"/>
                </a:solidFill>
                <a:ea typeface="ＭＳ Ｐゴシック" panose="020B0600070205080204" pitchFamily="34" charset="-128"/>
                <a:cs typeface="Calibri" panose="020F0502020204030204" pitchFamily="34" charset="0"/>
              </a:rPr>
              <a:t>The clustered dispersion patterns suggest that canopy openings created by mortality of large trees are particularly prevalent in some areas of the forest, while other areas remained relatively undisturbed. </a:t>
            </a:r>
          </a:p>
          <a:p>
            <a:pPr marL="411480" lvl="1"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rgbClr val="1F487C"/>
                </a:solidFill>
                <a:ea typeface="ＭＳ Ｐゴシック" panose="020B0600070205080204" pitchFamily="34" charset="-128"/>
                <a:cs typeface="Calibri" panose="020F0502020204030204" pitchFamily="34" charset="0"/>
              </a:rPr>
              <a:t>Interestingly, the dead trees in the survey conducted in autumn, 2020 do not appear to be spatially correlated with the previous survey of tree mortality following a spree of severe storms in 2011 - 2012 (Map 4).</a:t>
            </a:r>
          </a:p>
          <a:p>
            <a:pPr marL="173736"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rgbClr val="1F487C"/>
                </a:solidFill>
                <a:ea typeface="ＭＳ Ｐゴシック" panose="020B0600070205080204" pitchFamily="34" charset="-128"/>
                <a:cs typeface="Calibri" panose="020F0502020204030204" pitchFamily="34" charset="0"/>
              </a:rPr>
              <a:t>Overall, results of this study revealed substantial disturbance in the study forest due to tree mortality that was mostly caused by an insect herbivore outbreak and a spree of severe storms. In combination with background tree mortality, only a relatively small area of the forest went without disturbance over the course of the past decade.</a:t>
            </a:r>
          </a:p>
          <a:p>
            <a:pPr marL="411480" lvl="1"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rgbClr val="1F487C"/>
                </a:solidFill>
                <a:ea typeface="ＭＳ Ｐゴシック" panose="020B0600070205080204" pitchFamily="34" charset="-128"/>
                <a:cs typeface="Calibri" panose="020F0502020204030204" pitchFamily="34" charset="0"/>
              </a:rPr>
              <a:t>Such extensive prevalence of canopy openings where trees have died is concerning because many invasive plant species thrive where abundant sunlight penetrates to the forest floor (</a:t>
            </a:r>
            <a:r>
              <a:rPr lang="en-US" altLang="en-US" sz="1300" dirty="0" err="1">
                <a:solidFill>
                  <a:srgbClr val="1F487C"/>
                </a:solidFill>
                <a:ea typeface="ＭＳ Ｐゴシック" panose="020B0600070205080204" pitchFamily="34" charset="-128"/>
                <a:cs typeface="Calibri" panose="020F0502020204030204" pitchFamily="34" charset="0"/>
              </a:rPr>
              <a:t>Heubnera</a:t>
            </a:r>
            <a:r>
              <a:rPr lang="en-US" altLang="en-US" sz="1300" dirty="0">
                <a:solidFill>
                  <a:srgbClr val="1F487C"/>
                </a:solidFill>
                <a:ea typeface="ＭＳ Ｐゴシック" panose="020B0600070205080204" pitchFamily="34" charset="-128"/>
                <a:cs typeface="Calibri" panose="020F0502020204030204" pitchFamily="34" charset="0"/>
              </a:rPr>
              <a:t> et al 2018). </a:t>
            </a:r>
          </a:p>
          <a:p>
            <a:pPr marL="411480" lvl="1" indent="-171450" eaLnBrk="1" hangingPunct="1">
              <a:lnSpc>
                <a:spcPct val="114000"/>
              </a:lnSpc>
              <a:spcBef>
                <a:spcPts val="338"/>
              </a:spcBef>
              <a:spcAft>
                <a:spcPts val="200"/>
              </a:spcAft>
              <a:buFont typeface="Arial" panose="020B0604020202020204" pitchFamily="34" charset="0"/>
              <a:buChar char="•"/>
              <a:defRPr/>
            </a:pPr>
            <a:r>
              <a:rPr lang="en-US" altLang="en-US" sz="1300" dirty="0">
                <a:solidFill>
                  <a:srgbClr val="1F487C"/>
                </a:solidFill>
                <a:ea typeface="ＭＳ Ｐゴシック" panose="020B0600070205080204" pitchFamily="34" charset="-128"/>
                <a:cs typeface="Calibri" panose="020F0502020204030204" pitchFamily="34" charset="0"/>
              </a:rPr>
              <a:t>The increased light availability is also likely stimulating juvenile tree growth which can potentially accelerate shifts in tree species composition that has been documented in forests throughout the region (NJ Forest Service 2020).</a:t>
            </a:r>
          </a:p>
        </p:txBody>
      </p:sp>
      <p:sp>
        <p:nvSpPr>
          <p:cNvPr id="2065" name="object 3">
            <a:extLst>
              <a:ext uri="{FF2B5EF4-FFF2-40B4-BE49-F238E27FC236}">
                <a16:creationId xmlns:a16="http://schemas.microsoft.com/office/drawing/2014/main" id="{684CD69F-9B73-4D98-9C5B-F8B24F49488C}"/>
              </a:ext>
            </a:extLst>
          </p:cNvPr>
          <p:cNvSpPr txBox="1">
            <a:spLocks noChangeArrowheads="1"/>
          </p:cNvSpPr>
          <p:nvPr/>
        </p:nvSpPr>
        <p:spPr bwMode="auto">
          <a:xfrm>
            <a:off x="17256125" y="1463675"/>
            <a:ext cx="4545013" cy="384175"/>
          </a:xfrm>
          <a:prstGeom prst="rect">
            <a:avLst/>
          </a:prstGeom>
          <a:solidFill>
            <a:srgbClr val="62242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9688"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spcBef>
                <a:spcPts val="313"/>
              </a:spcBef>
            </a:pPr>
            <a:r>
              <a:rPr lang="en-US" altLang="en-US" sz="2200" b="1" dirty="0">
                <a:solidFill>
                  <a:srgbClr val="D9D9D9"/>
                </a:solidFill>
                <a:ea typeface="ＭＳ Ｐゴシック" panose="020B0600070205080204" pitchFamily="34" charset="-128"/>
                <a:cs typeface="Calibri" panose="020F0502020204030204" pitchFamily="34" charset="0"/>
              </a:rPr>
              <a:t>Results and Discussion</a:t>
            </a:r>
            <a:endParaRPr lang="en-US" altLang="en-US" sz="2200" dirty="0">
              <a:solidFill>
                <a:srgbClr val="D9D9D9"/>
              </a:solidFill>
              <a:ea typeface="ＭＳ Ｐゴシック" panose="020B0600070205080204" pitchFamily="34" charset="-128"/>
              <a:cs typeface="Calibri" panose="020F0502020204030204" pitchFamily="34" charset="0"/>
            </a:endParaRPr>
          </a:p>
        </p:txBody>
      </p:sp>
      <p:sp>
        <p:nvSpPr>
          <p:cNvPr id="72" name="object 11">
            <a:extLst>
              <a:ext uri="{FF2B5EF4-FFF2-40B4-BE49-F238E27FC236}">
                <a16:creationId xmlns:a16="http://schemas.microsoft.com/office/drawing/2014/main" id="{DA66A7F0-F442-4179-987B-48D3730D7E61}"/>
              </a:ext>
            </a:extLst>
          </p:cNvPr>
          <p:cNvSpPr>
            <a:spLocks/>
          </p:cNvSpPr>
          <p:nvPr/>
        </p:nvSpPr>
        <p:spPr bwMode="auto">
          <a:xfrm>
            <a:off x="17265238" y="11483610"/>
            <a:ext cx="4545013" cy="1527048"/>
          </a:xfrm>
          <a:custGeom>
            <a:avLst/>
            <a:gdLst>
              <a:gd name="T0" fmla="*/ 12957198 w 8100059"/>
              <a:gd name="T1" fmla="*/ 195608 h 7534909"/>
              <a:gd name="T2" fmla="*/ 12944846 w 8100059"/>
              <a:gd name="T3" fmla="*/ 119473 h 7534909"/>
              <a:gd name="T4" fmla="*/ 12911161 w 8100059"/>
              <a:gd name="T5" fmla="*/ 57271 h 7534909"/>
              <a:gd name="T6" fmla="*/ 12861202 w 8100059"/>
              <a:gd name="T7" fmla="*/ 15372 h 7534909"/>
              <a:gd name="T8" fmla="*/ 12800029 w 8100059"/>
              <a:gd name="T9" fmla="*/ 0 h 7534909"/>
              <a:gd name="T10" fmla="*/ 157169 w 8100059"/>
              <a:gd name="T11" fmla="*/ 0 h 7534909"/>
              <a:gd name="T12" fmla="*/ 95995 w 8100059"/>
              <a:gd name="T13" fmla="*/ 15372 h 7534909"/>
              <a:gd name="T14" fmla="*/ 46037 w 8100059"/>
              <a:gd name="T15" fmla="*/ 57271 h 7534909"/>
              <a:gd name="T16" fmla="*/ 12352 w 8100059"/>
              <a:gd name="T17" fmla="*/ 119473 h 7534909"/>
              <a:gd name="T18" fmla="*/ 0 w 8100059"/>
              <a:gd name="T19" fmla="*/ 195608 h 7534909"/>
              <a:gd name="T20" fmla="*/ 0 w 8100059"/>
              <a:gd name="T21" fmla="*/ 14806141 h 7534909"/>
              <a:gd name="T22" fmla="*/ 12352 w 8100059"/>
              <a:gd name="T23" fmla="*/ 14882277 h 7534909"/>
              <a:gd name="T24" fmla="*/ 46037 w 8100059"/>
              <a:gd name="T25" fmla="*/ 14944453 h 7534909"/>
              <a:gd name="T26" fmla="*/ 95995 w 8100059"/>
              <a:gd name="T27" fmla="*/ 14986377 h 7534909"/>
              <a:gd name="T28" fmla="*/ 157169 w 8100059"/>
              <a:gd name="T29" fmla="*/ 15001750 h 7534909"/>
              <a:gd name="T30" fmla="*/ 12800029 w 8100059"/>
              <a:gd name="T31" fmla="*/ 15001750 h 7534909"/>
              <a:gd name="T32" fmla="*/ 12861202 w 8100059"/>
              <a:gd name="T33" fmla="*/ 14986377 h 7534909"/>
              <a:gd name="T34" fmla="*/ 12911161 w 8100059"/>
              <a:gd name="T35" fmla="*/ 14944453 h 7534909"/>
              <a:gd name="T36" fmla="*/ 12944846 w 8100059"/>
              <a:gd name="T37" fmla="*/ 14882277 h 7534909"/>
              <a:gd name="T38" fmla="*/ 12957198 w 8100059"/>
              <a:gd name="T39" fmla="*/ 14806141 h 7534909"/>
              <a:gd name="T40" fmla="*/ 12957198 w 8100059"/>
              <a:gd name="T41" fmla="*/ 195608 h 75349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00059" h="7534909">
                <a:moveTo>
                  <a:pt x="8099577" y="98247"/>
                </a:moveTo>
                <a:lnTo>
                  <a:pt x="8091856" y="60007"/>
                </a:lnTo>
                <a:lnTo>
                  <a:pt x="8070799" y="28765"/>
                </a:lnTo>
                <a:lnTo>
                  <a:pt x="8039570" y="7721"/>
                </a:lnTo>
                <a:lnTo>
                  <a:pt x="8001330" y="0"/>
                </a:lnTo>
                <a:lnTo>
                  <a:pt x="98247" y="0"/>
                </a:lnTo>
                <a:lnTo>
                  <a:pt x="60007" y="7721"/>
                </a:lnTo>
                <a:lnTo>
                  <a:pt x="28778" y="28765"/>
                </a:lnTo>
                <a:lnTo>
                  <a:pt x="7721" y="60007"/>
                </a:lnTo>
                <a:lnTo>
                  <a:pt x="0" y="98247"/>
                </a:lnTo>
                <a:lnTo>
                  <a:pt x="0" y="7436599"/>
                </a:lnTo>
                <a:lnTo>
                  <a:pt x="7721" y="7474839"/>
                </a:lnTo>
                <a:lnTo>
                  <a:pt x="28778" y="7506068"/>
                </a:lnTo>
                <a:lnTo>
                  <a:pt x="60007" y="7527125"/>
                </a:lnTo>
                <a:lnTo>
                  <a:pt x="98247" y="7534846"/>
                </a:lnTo>
                <a:lnTo>
                  <a:pt x="8001330" y="7534846"/>
                </a:lnTo>
                <a:lnTo>
                  <a:pt x="8039570" y="7527125"/>
                </a:lnTo>
                <a:lnTo>
                  <a:pt x="8070799" y="7506068"/>
                </a:lnTo>
                <a:lnTo>
                  <a:pt x="8091856" y="7474839"/>
                </a:lnTo>
                <a:lnTo>
                  <a:pt x="8099577" y="7436599"/>
                </a:lnTo>
                <a:lnTo>
                  <a:pt x="8099577" y="98247"/>
                </a:lnTo>
                <a:close/>
              </a:path>
            </a:pathLst>
          </a:custGeom>
          <a:solidFill>
            <a:srgbClr val="C3D59B"/>
          </a:solidFill>
          <a:ln>
            <a:solidFill>
              <a:schemeClr val="accent6">
                <a:lumMod val="50000"/>
              </a:schemeClr>
            </a:solidFill>
          </a:ln>
        </p:spPr>
        <p:txBody>
          <a:bodyPr tIns="91440" rIns="137160" bIns="0"/>
          <a:lstStyle/>
          <a:p>
            <a:pPr eaLnBrk="1" hangingPunct="1">
              <a:lnSpc>
                <a:spcPct val="114000"/>
              </a:lnSpc>
              <a:spcBef>
                <a:spcPts val="338"/>
              </a:spcBef>
              <a:spcAft>
                <a:spcPts val="200"/>
              </a:spcAft>
              <a:defRPr/>
            </a:pPr>
            <a:r>
              <a:rPr lang="en-US" altLang="en-US" sz="1300" dirty="0">
                <a:solidFill>
                  <a:schemeClr val="accent1">
                    <a:lumMod val="50000"/>
                  </a:schemeClr>
                </a:solidFill>
                <a:ea typeface="ＭＳ Ｐゴシック" panose="020B0600070205080204" pitchFamily="34" charset="-128"/>
                <a:cs typeface="Calibri" panose="020F0502020204030204" pitchFamily="34" charset="0"/>
              </a:rPr>
              <a:t>	We would like to sincerely thank Sevan Asadurian for assistance with field work and data analysis. We are grateful to the New Jersey Conservation Foundation and Passaic County for access to the study site. We also thank the School of Theoretical and Applied Science at Ramapo College of New Jersey for institutional support. </a:t>
            </a:r>
          </a:p>
        </p:txBody>
      </p:sp>
      <p:sp>
        <p:nvSpPr>
          <p:cNvPr id="77" name="object 11">
            <a:extLst>
              <a:ext uri="{FF2B5EF4-FFF2-40B4-BE49-F238E27FC236}">
                <a16:creationId xmlns:a16="http://schemas.microsoft.com/office/drawing/2014/main" id="{01910689-1982-4A92-80A5-1272F33D058F}"/>
              </a:ext>
            </a:extLst>
          </p:cNvPr>
          <p:cNvSpPr>
            <a:spLocks/>
          </p:cNvSpPr>
          <p:nvPr/>
        </p:nvSpPr>
        <p:spPr bwMode="auto">
          <a:xfrm>
            <a:off x="17260888" y="13536771"/>
            <a:ext cx="4545012" cy="2739867"/>
          </a:xfrm>
          <a:custGeom>
            <a:avLst/>
            <a:gdLst>
              <a:gd name="T0" fmla="*/ 12957198 w 8100059"/>
              <a:gd name="T1" fmla="*/ 195608 h 7534909"/>
              <a:gd name="T2" fmla="*/ 12944846 w 8100059"/>
              <a:gd name="T3" fmla="*/ 119473 h 7534909"/>
              <a:gd name="T4" fmla="*/ 12911161 w 8100059"/>
              <a:gd name="T5" fmla="*/ 57271 h 7534909"/>
              <a:gd name="T6" fmla="*/ 12861202 w 8100059"/>
              <a:gd name="T7" fmla="*/ 15372 h 7534909"/>
              <a:gd name="T8" fmla="*/ 12800029 w 8100059"/>
              <a:gd name="T9" fmla="*/ 0 h 7534909"/>
              <a:gd name="T10" fmla="*/ 157169 w 8100059"/>
              <a:gd name="T11" fmla="*/ 0 h 7534909"/>
              <a:gd name="T12" fmla="*/ 95995 w 8100059"/>
              <a:gd name="T13" fmla="*/ 15372 h 7534909"/>
              <a:gd name="T14" fmla="*/ 46037 w 8100059"/>
              <a:gd name="T15" fmla="*/ 57271 h 7534909"/>
              <a:gd name="T16" fmla="*/ 12352 w 8100059"/>
              <a:gd name="T17" fmla="*/ 119473 h 7534909"/>
              <a:gd name="T18" fmla="*/ 0 w 8100059"/>
              <a:gd name="T19" fmla="*/ 195608 h 7534909"/>
              <a:gd name="T20" fmla="*/ 0 w 8100059"/>
              <a:gd name="T21" fmla="*/ 14806141 h 7534909"/>
              <a:gd name="T22" fmla="*/ 12352 w 8100059"/>
              <a:gd name="T23" fmla="*/ 14882277 h 7534909"/>
              <a:gd name="T24" fmla="*/ 46037 w 8100059"/>
              <a:gd name="T25" fmla="*/ 14944453 h 7534909"/>
              <a:gd name="T26" fmla="*/ 95995 w 8100059"/>
              <a:gd name="T27" fmla="*/ 14986377 h 7534909"/>
              <a:gd name="T28" fmla="*/ 157169 w 8100059"/>
              <a:gd name="T29" fmla="*/ 15001750 h 7534909"/>
              <a:gd name="T30" fmla="*/ 12800029 w 8100059"/>
              <a:gd name="T31" fmla="*/ 15001750 h 7534909"/>
              <a:gd name="T32" fmla="*/ 12861202 w 8100059"/>
              <a:gd name="T33" fmla="*/ 14986377 h 7534909"/>
              <a:gd name="T34" fmla="*/ 12911161 w 8100059"/>
              <a:gd name="T35" fmla="*/ 14944453 h 7534909"/>
              <a:gd name="T36" fmla="*/ 12944846 w 8100059"/>
              <a:gd name="T37" fmla="*/ 14882277 h 7534909"/>
              <a:gd name="T38" fmla="*/ 12957198 w 8100059"/>
              <a:gd name="T39" fmla="*/ 14806141 h 7534909"/>
              <a:gd name="T40" fmla="*/ 12957198 w 8100059"/>
              <a:gd name="T41" fmla="*/ 195608 h 75349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100059" h="7534909">
                <a:moveTo>
                  <a:pt x="8099577" y="98247"/>
                </a:moveTo>
                <a:lnTo>
                  <a:pt x="8091856" y="60007"/>
                </a:lnTo>
                <a:lnTo>
                  <a:pt x="8070799" y="28765"/>
                </a:lnTo>
                <a:lnTo>
                  <a:pt x="8039570" y="7721"/>
                </a:lnTo>
                <a:lnTo>
                  <a:pt x="8001330" y="0"/>
                </a:lnTo>
                <a:lnTo>
                  <a:pt x="98247" y="0"/>
                </a:lnTo>
                <a:lnTo>
                  <a:pt x="60007" y="7721"/>
                </a:lnTo>
                <a:lnTo>
                  <a:pt x="28778" y="28765"/>
                </a:lnTo>
                <a:lnTo>
                  <a:pt x="7721" y="60007"/>
                </a:lnTo>
                <a:lnTo>
                  <a:pt x="0" y="98247"/>
                </a:lnTo>
                <a:lnTo>
                  <a:pt x="0" y="7436599"/>
                </a:lnTo>
                <a:lnTo>
                  <a:pt x="7721" y="7474839"/>
                </a:lnTo>
                <a:lnTo>
                  <a:pt x="28778" y="7506068"/>
                </a:lnTo>
                <a:lnTo>
                  <a:pt x="60007" y="7527125"/>
                </a:lnTo>
                <a:lnTo>
                  <a:pt x="98247" y="7534846"/>
                </a:lnTo>
                <a:lnTo>
                  <a:pt x="8001330" y="7534846"/>
                </a:lnTo>
                <a:lnTo>
                  <a:pt x="8039570" y="7527125"/>
                </a:lnTo>
                <a:lnTo>
                  <a:pt x="8070799" y="7506068"/>
                </a:lnTo>
                <a:lnTo>
                  <a:pt x="8091856" y="7474839"/>
                </a:lnTo>
                <a:lnTo>
                  <a:pt x="8099577" y="7436599"/>
                </a:lnTo>
                <a:lnTo>
                  <a:pt x="8099577" y="98247"/>
                </a:lnTo>
                <a:close/>
              </a:path>
            </a:pathLst>
          </a:custGeom>
          <a:solidFill>
            <a:srgbClr val="C3D59B"/>
          </a:solidFill>
          <a:ln>
            <a:solidFill>
              <a:schemeClr val="accent6">
                <a:lumMod val="50000"/>
              </a:schemeClr>
            </a:solidFill>
          </a:ln>
        </p:spPr>
        <p:txBody>
          <a:bodyPr tIns="91440" rIns="137160" bIns="0"/>
          <a:lstStyle/>
          <a:p>
            <a:pPr marL="173736" indent="-173736" eaLnBrk="1" hangingPunct="1">
              <a:lnSpc>
                <a:spcPct val="114000"/>
              </a:lnSpc>
              <a:spcBef>
                <a:spcPts val="300"/>
              </a:spcBef>
              <a:spcAft>
                <a:spcPts val="200"/>
              </a:spcAft>
              <a:buFont typeface="Arial" panose="020B0604020202020204" pitchFamily="34" charset="0"/>
              <a:buChar char="•"/>
              <a:defRPr/>
            </a:pPr>
            <a:r>
              <a:rPr lang="en-US" altLang="en-US" sz="1200" dirty="0">
                <a:solidFill>
                  <a:schemeClr val="accent1">
                    <a:lumMod val="50000"/>
                  </a:schemeClr>
                </a:solidFill>
                <a:ea typeface="ＭＳ Ｐゴシック" panose="020B0600070205080204" pitchFamily="34" charset="-128"/>
                <a:cs typeface="Calibri" panose="020F0502020204030204" pitchFamily="34" charset="0"/>
              </a:rPr>
              <a:t>Fischer, A., Marshall, P., Camp, A. 2013. Disturbances in deciduous temperate forest ecosystems of the northern hemisphere: their effects on both recent and future forest development. </a:t>
            </a:r>
            <a:r>
              <a:rPr lang="en-US" altLang="en-US" sz="1200" i="1" dirty="0">
                <a:solidFill>
                  <a:schemeClr val="accent1">
                    <a:lumMod val="50000"/>
                  </a:schemeClr>
                </a:solidFill>
                <a:ea typeface="ＭＳ Ｐゴシック" panose="020B0600070205080204" pitchFamily="34" charset="-128"/>
                <a:cs typeface="Calibri" panose="020F0502020204030204" pitchFamily="34" charset="0"/>
              </a:rPr>
              <a:t>Biodiversity Conservation</a:t>
            </a:r>
            <a:r>
              <a:rPr lang="en-US" altLang="en-US" sz="1200" dirty="0">
                <a:solidFill>
                  <a:schemeClr val="accent1">
                    <a:lumMod val="50000"/>
                  </a:schemeClr>
                </a:solidFill>
                <a:ea typeface="ＭＳ Ｐゴシック" panose="020B0600070205080204" pitchFamily="34" charset="-128"/>
                <a:cs typeface="Calibri" panose="020F0502020204030204" pitchFamily="34" charset="0"/>
              </a:rPr>
              <a:t> 22:1863–1893.</a:t>
            </a:r>
          </a:p>
          <a:p>
            <a:pPr marL="173736" indent="-173736" eaLnBrk="1" hangingPunct="1">
              <a:lnSpc>
                <a:spcPct val="114000"/>
              </a:lnSpc>
              <a:spcBef>
                <a:spcPts val="300"/>
              </a:spcBef>
              <a:spcAft>
                <a:spcPts val="200"/>
              </a:spcAft>
              <a:buFont typeface="Arial" panose="020B0604020202020204" pitchFamily="34" charset="0"/>
              <a:buChar char="•"/>
              <a:defRPr/>
            </a:pPr>
            <a:r>
              <a:rPr lang="en-US" altLang="en-US" sz="1200" dirty="0">
                <a:solidFill>
                  <a:schemeClr val="accent1">
                    <a:lumMod val="50000"/>
                  </a:schemeClr>
                </a:solidFill>
                <a:ea typeface="ＭＳ Ｐゴシック" panose="020B0600070205080204" pitchFamily="34" charset="-128"/>
                <a:cs typeface="Calibri" panose="020F0502020204030204" pitchFamily="34" charset="0"/>
              </a:rPr>
              <a:t>NJ Forest Service. 2020. </a:t>
            </a:r>
            <a:r>
              <a:rPr lang="en-US" altLang="en-US" sz="1200" i="1" dirty="0">
                <a:solidFill>
                  <a:schemeClr val="accent1">
                    <a:lumMod val="50000"/>
                  </a:schemeClr>
                </a:solidFill>
                <a:ea typeface="ＭＳ Ｐゴシック" panose="020B0600070205080204" pitchFamily="34" charset="-128"/>
                <a:cs typeface="Calibri" panose="020F0502020204030204" pitchFamily="34" charset="0"/>
              </a:rPr>
              <a:t>New Jersey State Forest Action Plan - December 2020 draft</a:t>
            </a:r>
            <a:r>
              <a:rPr lang="en-US" altLang="en-US" sz="1200" dirty="0">
                <a:solidFill>
                  <a:schemeClr val="accent1">
                    <a:lumMod val="50000"/>
                  </a:schemeClr>
                </a:solidFill>
                <a:ea typeface="ＭＳ Ｐゴシック" panose="020B0600070205080204" pitchFamily="34" charset="-128"/>
                <a:cs typeface="Calibri" panose="020F0502020204030204" pitchFamily="34" charset="0"/>
              </a:rPr>
              <a:t>. New Jersey Department of Environmental Protection.</a:t>
            </a:r>
          </a:p>
          <a:p>
            <a:pPr marL="173736" indent="-173736" eaLnBrk="1" hangingPunct="1">
              <a:lnSpc>
                <a:spcPct val="114000"/>
              </a:lnSpc>
              <a:spcBef>
                <a:spcPts val="300"/>
              </a:spcBef>
              <a:spcAft>
                <a:spcPts val="200"/>
              </a:spcAft>
              <a:buFont typeface="Arial" panose="020B0604020202020204" pitchFamily="34" charset="0"/>
              <a:buChar char="•"/>
              <a:defRPr/>
            </a:pPr>
            <a:r>
              <a:rPr lang="en-US" altLang="en-US" sz="1200" dirty="0" err="1">
                <a:solidFill>
                  <a:schemeClr val="accent1">
                    <a:lumMod val="50000"/>
                  </a:schemeClr>
                </a:solidFill>
                <a:ea typeface="ＭＳ Ｐゴシック" panose="020B0600070205080204" pitchFamily="34" charset="-128"/>
                <a:cs typeface="Calibri" panose="020F0502020204030204" pitchFamily="34" charset="0"/>
              </a:rPr>
              <a:t>Huebnera</a:t>
            </a:r>
            <a:r>
              <a:rPr lang="en-US" altLang="en-US" sz="1200" dirty="0">
                <a:solidFill>
                  <a:schemeClr val="accent1">
                    <a:lumMod val="50000"/>
                  </a:schemeClr>
                </a:solidFill>
                <a:ea typeface="ＭＳ Ｐゴシック" panose="020B0600070205080204" pitchFamily="34" charset="-128"/>
                <a:cs typeface="Calibri" panose="020F0502020204030204" pitchFamily="34" charset="0"/>
              </a:rPr>
              <a:t>, C. D., </a:t>
            </a:r>
            <a:r>
              <a:rPr lang="en-US" altLang="en-US" sz="1200" dirty="0" err="1">
                <a:solidFill>
                  <a:schemeClr val="accent1">
                    <a:lumMod val="50000"/>
                  </a:schemeClr>
                </a:solidFill>
                <a:ea typeface="ＭＳ Ｐゴシック" panose="020B0600070205080204" pitchFamily="34" charset="-128"/>
                <a:cs typeface="Calibri" panose="020F0502020204030204" pitchFamily="34" charset="0"/>
              </a:rPr>
              <a:t>Regulab</a:t>
            </a:r>
            <a:r>
              <a:rPr lang="en-US" altLang="en-US" sz="1200" dirty="0">
                <a:solidFill>
                  <a:schemeClr val="accent1">
                    <a:lumMod val="50000"/>
                  </a:schemeClr>
                </a:solidFill>
                <a:ea typeface="ＭＳ Ｐゴシック" panose="020B0600070205080204" pitchFamily="34" charset="-128"/>
                <a:cs typeface="Calibri" panose="020F0502020204030204" pitchFamily="34" charset="0"/>
              </a:rPr>
              <a:t>, A. E., </a:t>
            </a:r>
            <a:r>
              <a:rPr lang="en-US" altLang="en-US" sz="1200" dirty="0" err="1">
                <a:solidFill>
                  <a:schemeClr val="accent1">
                    <a:lumMod val="50000"/>
                  </a:schemeClr>
                </a:solidFill>
                <a:ea typeface="ＭＳ Ｐゴシック" panose="020B0600070205080204" pitchFamily="34" charset="-128"/>
                <a:cs typeface="Calibri" panose="020F0502020204030204" pitchFamily="34" charset="0"/>
              </a:rPr>
              <a:t>McGillc</a:t>
            </a:r>
            <a:r>
              <a:rPr lang="en-US" altLang="en-US" sz="1200" dirty="0">
                <a:solidFill>
                  <a:schemeClr val="accent1">
                    <a:lumMod val="50000"/>
                  </a:schemeClr>
                </a:solidFill>
                <a:ea typeface="ＭＳ Ｐゴシック" panose="020B0600070205080204" pitchFamily="34" charset="-128"/>
                <a:cs typeface="Calibri" panose="020F0502020204030204" pitchFamily="34" charset="0"/>
              </a:rPr>
              <a:t>, D. W.  2018.  Germination, survival, and early growth of three invasive plants in response to five forest management regimes common to US northeastern deciduous forests. </a:t>
            </a:r>
            <a:r>
              <a:rPr lang="en-US" altLang="en-US" sz="1200" i="1" dirty="0">
                <a:solidFill>
                  <a:schemeClr val="accent1">
                    <a:lumMod val="50000"/>
                  </a:schemeClr>
                </a:solidFill>
                <a:ea typeface="ＭＳ Ｐゴシック" panose="020B0600070205080204" pitchFamily="34" charset="-128"/>
                <a:cs typeface="Calibri" panose="020F0502020204030204" pitchFamily="34" charset="0"/>
              </a:rPr>
              <a:t>Forest Ecology and Management</a:t>
            </a:r>
            <a:r>
              <a:rPr lang="en-US" altLang="en-US" sz="1200" dirty="0">
                <a:solidFill>
                  <a:schemeClr val="accent1">
                    <a:lumMod val="50000"/>
                  </a:schemeClr>
                </a:solidFill>
                <a:ea typeface="ＭＳ Ｐゴシック" panose="020B0600070205080204" pitchFamily="34" charset="-128"/>
                <a:cs typeface="Calibri" panose="020F0502020204030204" pitchFamily="34" charset="0"/>
              </a:rPr>
              <a:t> 425:100-118.</a:t>
            </a:r>
          </a:p>
        </p:txBody>
      </p:sp>
      <p:pic>
        <p:nvPicPr>
          <p:cNvPr id="2068" name="object 56">
            <a:extLst>
              <a:ext uri="{FF2B5EF4-FFF2-40B4-BE49-F238E27FC236}">
                <a16:creationId xmlns:a16="http://schemas.microsoft.com/office/drawing/2014/main" id="{B6723728-8D21-4ADC-A25E-02FC2D28C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319" y="839523"/>
            <a:ext cx="10969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Box 7">
            <a:extLst>
              <a:ext uri="{FF2B5EF4-FFF2-40B4-BE49-F238E27FC236}">
                <a16:creationId xmlns:a16="http://schemas.microsoft.com/office/drawing/2014/main" id="{05767B38-3CBB-401E-9A24-2F9897EA3BBC}"/>
              </a:ext>
            </a:extLst>
          </p:cNvPr>
          <p:cNvSpPr txBox="1">
            <a:spLocks noChangeArrowheads="1"/>
          </p:cNvSpPr>
          <p:nvPr/>
        </p:nvSpPr>
        <p:spPr bwMode="auto">
          <a:xfrm>
            <a:off x="2559415" y="14569172"/>
            <a:ext cx="406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750" dirty="0">
                <a:solidFill>
                  <a:srgbClr val="FFFF00"/>
                </a:solidFill>
              </a:rPr>
              <a:t>Study Area</a:t>
            </a:r>
          </a:p>
        </p:txBody>
      </p:sp>
      <p:sp>
        <p:nvSpPr>
          <p:cNvPr id="46" name="Google Shape;86;p1">
            <a:extLst>
              <a:ext uri="{FF2B5EF4-FFF2-40B4-BE49-F238E27FC236}">
                <a16:creationId xmlns:a16="http://schemas.microsoft.com/office/drawing/2014/main" id="{DD2A9027-50DD-436A-86B9-663ED84B125E}"/>
              </a:ext>
            </a:extLst>
          </p:cNvPr>
          <p:cNvSpPr/>
          <p:nvPr/>
        </p:nvSpPr>
        <p:spPr>
          <a:xfrm>
            <a:off x="4852988" y="1463675"/>
            <a:ext cx="12252960" cy="14812963"/>
          </a:xfrm>
          <a:custGeom>
            <a:avLst/>
            <a:gdLst/>
            <a:ahLst/>
            <a:cxnLst/>
            <a:rect l="l" t="t" r="r" b="b"/>
            <a:pathLst>
              <a:path w="8100059" h="7534909" extrusionOk="0">
                <a:moveTo>
                  <a:pt x="8099577" y="98247"/>
                </a:moveTo>
                <a:lnTo>
                  <a:pt x="8091856" y="60007"/>
                </a:lnTo>
                <a:lnTo>
                  <a:pt x="8070799" y="28765"/>
                </a:lnTo>
                <a:lnTo>
                  <a:pt x="8039570" y="7721"/>
                </a:lnTo>
                <a:lnTo>
                  <a:pt x="8001330" y="0"/>
                </a:lnTo>
                <a:lnTo>
                  <a:pt x="98247" y="0"/>
                </a:lnTo>
                <a:lnTo>
                  <a:pt x="60007" y="7721"/>
                </a:lnTo>
                <a:lnTo>
                  <a:pt x="28778" y="28765"/>
                </a:lnTo>
                <a:lnTo>
                  <a:pt x="7721" y="60007"/>
                </a:lnTo>
                <a:lnTo>
                  <a:pt x="0" y="98247"/>
                </a:lnTo>
                <a:lnTo>
                  <a:pt x="0" y="7436599"/>
                </a:lnTo>
                <a:lnTo>
                  <a:pt x="7721" y="7474839"/>
                </a:lnTo>
                <a:lnTo>
                  <a:pt x="28778" y="7506068"/>
                </a:lnTo>
                <a:lnTo>
                  <a:pt x="60007" y="7527125"/>
                </a:lnTo>
                <a:lnTo>
                  <a:pt x="98247" y="7534846"/>
                </a:lnTo>
                <a:lnTo>
                  <a:pt x="8001330" y="7534846"/>
                </a:lnTo>
                <a:lnTo>
                  <a:pt x="8039570" y="7527125"/>
                </a:lnTo>
                <a:lnTo>
                  <a:pt x="8070799" y="7506068"/>
                </a:lnTo>
                <a:lnTo>
                  <a:pt x="8091856" y="7474839"/>
                </a:lnTo>
                <a:lnTo>
                  <a:pt x="8099577" y="7436599"/>
                </a:lnTo>
                <a:lnTo>
                  <a:pt x="8099577" y="98247"/>
                </a:lnTo>
                <a:close/>
              </a:path>
            </a:pathLst>
          </a:custGeom>
          <a:solidFill>
            <a:srgbClr val="C3D59B"/>
          </a:solidFill>
          <a:ln>
            <a:solidFill>
              <a:schemeClr val="accent6">
                <a:lumMod val="50000"/>
              </a:schemeClr>
            </a:solidFill>
          </a:ln>
        </p:spPr>
        <p:txBody>
          <a:bodyPr spcFirstLastPara="1" lIns="0" tIns="0" rIns="0" bIns="0"/>
          <a:lstStyle/>
          <a:p>
            <a:pPr>
              <a:spcBef>
                <a:spcPts val="0"/>
              </a:spcBef>
              <a:spcAft>
                <a:spcPts val="0"/>
              </a:spcAft>
              <a:defRPr/>
            </a:pPr>
            <a:endParaRPr dirty="0">
              <a:solidFill>
                <a:schemeClr val="dk1"/>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D99DE062-1787-4702-A304-90603BD98043}"/>
              </a:ext>
            </a:extLst>
          </p:cNvPr>
          <p:cNvGrpSpPr/>
          <p:nvPr/>
        </p:nvGrpSpPr>
        <p:grpSpPr>
          <a:xfrm>
            <a:off x="5056632" y="1667405"/>
            <a:ext cx="11847512" cy="14450165"/>
            <a:chOff x="5047488" y="1667405"/>
            <a:chExt cx="11847512" cy="14450165"/>
          </a:xfrm>
        </p:grpSpPr>
        <p:pic>
          <p:nvPicPr>
            <p:cNvPr id="2165" name="Google Shape;101;p1" descr="Map&#10;&#10;Description automatically generated">
              <a:extLst>
                <a:ext uri="{FF2B5EF4-FFF2-40B4-BE49-F238E27FC236}">
                  <a16:creationId xmlns:a16="http://schemas.microsoft.com/office/drawing/2014/main" id="{C57699C7-4118-4A85-8299-6547C38447F4}"/>
                </a:ext>
              </a:extLst>
            </p:cNvPr>
            <p:cNvPicPr preferRelativeResize="0">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24880" y="6167651"/>
              <a:ext cx="4879975" cy="4387850"/>
            </a:xfrm>
            <a:prstGeom prst="rect">
              <a:avLst/>
            </a:prstGeom>
            <a:noFill/>
            <a:ln w="9525">
              <a:solidFill>
                <a:srgbClr val="6C0600"/>
              </a:solidFill>
              <a:miter lim="800000"/>
              <a:headEnd/>
              <a:tailEnd/>
            </a:ln>
            <a:extLst>
              <a:ext uri="{909E8E84-426E-40DD-AFC4-6F175D3DCCD1}">
                <a14:hiddenFill xmlns:a14="http://schemas.microsoft.com/office/drawing/2010/main">
                  <a:solidFill>
                    <a:srgbClr val="FFFFFF"/>
                  </a:solidFill>
                </a14:hiddenFill>
              </a:ext>
            </a:extLst>
          </p:spPr>
        </p:pic>
        <p:pic>
          <p:nvPicPr>
            <p:cNvPr id="2166" name="Google Shape;103;p1" descr="Map&#10;&#10;Description automatically generated">
              <a:extLst>
                <a:ext uri="{FF2B5EF4-FFF2-40B4-BE49-F238E27FC236}">
                  <a16:creationId xmlns:a16="http://schemas.microsoft.com/office/drawing/2014/main" id="{3A0D5837-3B30-4B3C-ADCA-0C75AF369AF6}"/>
                </a:ext>
              </a:extLst>
            </p:cNvPr>
            <p:cNvPicPr preferRelativeResize="0">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26468" y="1667405"/>
              <a:ext cx="4878387" cy="4389438"/>
            </a:xfrm>
            <a:prstGeom prst="rect">
              <a:avLst/>
            </a:prstGeom>
            <a:noFill/>
            <a:ln w="9525">
              <a:solidFill>
                <a:srgbClr val="6C0600"/>
              </a:solidFill>
              <a:miter lim="800000"/>
              <a:headEnd/>
              <a:tailEnd/>
            </a:ln>
            <a:extLst>
              <a:ext uri="{909E8E84-426E-40DD-AFC4-6F175D3DCCD1}">
                <a14:hiddenFill xmlns:a14="http://schemas.microsoft.com/office/drawing/2010/main">
                  <a:solidFill>
                    <a:srgbClr val="FFFFFF"/>
                  </a:solidFill>
                </a14:hiddenFill>
              </a:ext>
            </a:extLst>
          </p:spPr>
        </p:pic>
        <p:pic>
          <p:nvPicPr>
            <p:cNvPr id="2167" name="Google Shape;104;p1" descr="Map&#10;&#10;Description automatically generated">
              <a:extLst>
                <a:ext uri="{FF2B5EF4-FFF2-40B4-BE49-F238E27FC236}">
                  <a16:creationId xmlns:a16="http://schemas.microsoft.com/office/drawing/2014/main" id="{836D075D-EB2F-4379-9562-3ACC2D1AB6AB}"/>
                </a:ext>
              </a:extLst>
            </p:cNvPr>
            <p:cNvPicPr preferRelativeResize="0">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04880" y="6172730"/>
              <a:ext cx="4878388" cy="4387850"/>
            </a:xfrm>
            <a:prstGeom prst="rect">
              <a:avLst/>
            </a:prstGeom>
            <a:noFill/>
            <a:ln w="9525">
              <a:solidFill>
                <a:srgbClr val="6C0600"/>
              </a:solidFill>
              <a:miter lim="800000"/>
              <a:headEnd/>
              <a:tailEnd/>
            </a:ln>
            <a:extLst>
              <a:ext uri="{909E8E84-426E-40DD-AFC4-6F175D3DCCD1}">
                <a14:hiddenFill xmlns:a14="http://schemas.microsoft.com/office/drawing/2010/main">
                  <a:solidFill>
                    <a:srgbClr val="FFFFFF"/>
                  </a:solidFill>
                </a14:hiddenFill>
              </a:ext>
            </a:extLst>
          </p:spPr>
        </p:pic>
        <p:pic>
          <p:nvPicPr>
            <p:cNvPr id="2168" name="Google Shape;105;p1" descr="Map&#10;&#10;Description automatically generated">
              <a:extLst>
                <a:ext uri="{FF2B5EF4-FFF2-40B4-BE49-F238E27FC236}">
                  <a16:creationId xmlns:a16="http://schemas.microsoft.com/office/drawing/2014/main" id="{80255A24-5E0C-4FE9-AADA-D8517318FA1C}"/>
                </a:ext>
              </a:extLst>
            </p:cNvPr>
            <p:cNvPicPr preferRelativeResize="0">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04880" y="1667405"/>
              <a:ext cx="4878388" cy="4389438"/>
            </a:xfrm>
            <a:prstGeom prst="rect">
              <a:avLst/>
            </a:prstGeom>
            <a:noFill/>
            <a:ln w="9525">
              <a:solidFill>
                <a:srgbClr val="6C0600"/>
              </a:solidFill>
              <a:miter lim="800000"/>
              <a:headEnd/>
              <a:tailEnd/>
            </a:ln>
            <a:extLst>
              <a:ext uri="{909E8E84-426E-40DD-AFC4-6F175D3DCCD1}">
                <a14:hiddenFill xmlns:a14="http://schemas.microsoft.com/office/drawing/2010/main">
                  <a:solidFill>
                    <a:srgbClr val="FFFFFF"/>
                  </a:solidFill>
                </a14:hiddenFill>
              </a:ext>
            </a:extLst>
          </p:spPr>
        </p:pic>
        <p:sp>
          <p:nvSpPr>
            <p:cNvPr id="2209" name="Google Shape;112;p1">
              <a:extLst>
                <a:ext uri="{FF2B5EF4-FFF2-40B4-BE49-F238E27FC236}">
                  <a16:creationId xmlns:a16="http://schemas.microsoft.com/office/drawing/2014/main" id="{442CB6C6-97B2-4EB8-8A14-2AAB8190CB27}"/>
                </a:ext>
              </a:extLst>
            </p:cNvPr>
            <p:cNvSpPr txBox="1">
              <a:spLocks noChangeArrowheads="1"/>
            </p:cNvSpPr>
            <p:nvPr/>
          </p:nvSpPr>
          <p:spPr bwMode="auto">
            <a:xfrm>
              <a:off x="6018530" y="10654243"/>
              <a:ext cx="9964738" cy="600075"/>
            </a:xfrm>
            <a:prstGeom prst="rect">
              <a:avLst/>
            </a:prstGeom>
            <a:solidFill>
              <a:srgbClr val="D9D9D9"/>
            </a:solidFill>
            <a:ln w="9525">
              <a:solidFill>
                <a:srgbClr val="000000"/>
              </a:solidFill>
              <a:round/>
              <a:headEnd type="none" w="sm" len="sm"/>
              <a:tailEnd type="none" w="sm" len="sm"/>
            </a:ln>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Clr>
                  <a:srgbClr val="203864"/>
                </a:buClr>
                <a:buSzPts val="1300"/>
                <a:buFont typeface="Calibri" panose="020F0502020204030204" pitchFamily="34" charset="0"/>
                <a:buNone/>
              </a:pPr>
              <a:r>
                <a:rPr lang="en-US" altLang="en-US" sz="1100" u="sng" dirty="0">
                  <a:cs typeface="Calibri" panose="020F0502020204030204" pitchFamily="34" charset="0"/>
                  <a:sym typeface="Calibri" panose="020F0502020204030204" pitchFamily="34" charset="0"/>
                </a:rPr>
                <a:t>Maps 1-4:</a:t>
              </a:r>
              <a:r>
                <a:rPr lang="en-US" altLang="en-US" sz="1100" dirty="0">
                  <a:cs typeface="Calibri" panose="020F0502020204030204" pitchFamily="34" charset="0"/>
                  <a:sym typeface="Calibri" panose="020F0502020204030204" pitchFamily="34" charset="0"/>
                </a:rPr>
                <a:t> Summary maps of an ArcGIS hot spot analysis (</a:t>
              </a:r>
              <a:r>
                <a:rPr lang="en-US" altLang="en-US" sz="1100" dirty="0" err="1">
                  <a:cs typeface="Calibri" panose="020F0502020204030204" pitchFamily="34" charset="0"/>
                  <a:sym typeface="Calibri" panose="020F0502020204030204" pitchFamily="34" charset="0"/>
                </a:rPr>
                <a:t>Getis</a:t>
              </a:r>
              <a:r>
                <a:rPr lang="en-US" altLang="en-US" sz="1100" dirty="0">
                  <a:cs typeface="Calibri" panose="020F0502020204030204" pitchFamily="34" charset="0"/>
                  <a:sym typeface="Calibri" panose="020F0502020204030204" pitchFamily="34" charset="0"/>
                </a:rPr>
                <a:t>-Ord Gi*) of: 1) the dead chestnut oak trees (2020), 2) the dead trees of all other species</a:t>
              </a:r>
              <a:r>
                <a:rPr lang="en-US" altLang="en-US" sz="1100" dirty="0">
                  <a:solidFill>
                    <a:srgbClr val="000000"/>
                  </a:solidFill>
                  <a:cs typeface="Calibri" panose="020F0502020204030204" pitchFamily="34" charset="0"/>
                  <a:sym typeface="Calibri" panose="020F0502020204030204" pitchFamily="34" charset="0"/>
                </a:rPr>
                <a:t> (2020)</a:t>
              </a:r>
              <a:r>
                <a:rPr lang="en-US" altLang="en-US" sz="1100" dirty="0">
                  <a:cs typeface="Calibri" panose="020F0502020204030204" pitchFamily="34" charset="0"/>
                  <a:sym typeface="Calibri" panose="020F0502020204030204" pitchFamily="34" charset="0"/>
                </a:rPr>
                <a:t>, 3) dead trees of all species combined </a:t>
              </a:r>
              <a:r>
                <a:rPr lang="en-US" altLang="en-US" sz="1100" dirty="0">
                  <a:solidFill>
                    <a:srgbClr val="000000"/>
                  </a:solidFill>
                  <a:cs typeface="Calibri" panose="020F0502020204030204" pitchFamily="34" charset="0"/>
                  <a:sym typeface="Calibri" panose="020F0502020204030204" pitchFamily="34" charset="0"/>
                </a:rPr>
                <a:t>(2020)</a:t>
              </a:r>
              <a:r>
                <a:rPr lang="en-US" altLang="en-US" sz="1100" dirty="0">
                  <a:cs typeface="Calibri" panose="020F0502020204030204" pitchFamily="34" charset="0"/>
                  <a:sym typeface="Calibri" panose="020F0502020204030204" pitchFamily="34" charset="0"/>
                </a:rPr>
                <a:t>, and 4) all dead trees surveyed in 2020 plus all dead trees surveyed in 2014 following Tropical Storm Irene (2011), late-October snowstorm (2011), and Superstorm Sandy (2012). Legends indicate the colors that correspond with each confidence interval.</a:t>
              </a:r>
            </a:p>
          </p:txBody>
        </p:sp>
        <p:pic>
          <p:nvPicPr>
            <p:cNvPr id="2210" name="Google Shape;120;p1">
              <a:extLst>
                <a:ext uri="{FF2B5EF4-FFF2-40B4-BE49-F238E27FC236}">
                  <a16:creationId xmlns:a16="http://schemas.microsoft.com/office/drawing/2014/main" id="{3399E636-414E-4F83-BB4F-8D7EC7E24577}"/>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b="2760"/>
            <a:stretch>
              <a:fillRect/>
            </a:stretch>
          </p:blipFill>
          <p:spPr bwMode="auto">
            <a:xfrm>
              <a:off x="9768205" y="6182255"/>
              <a:ext cx="11334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 name="Google Shape;121;p1">
              <a:extLst>
                <a:ext uri="{FF2B5EF4-FFF2-40B4-BE49-F238E27FC236}">
                  <a16:creationId xmlns:a16="http://schemas.microsoft.com/office/drawing/2014/main" id="{5BA64266-9CD7-4227-9B99-E2B589D0A26F}"/>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b="2760"/>
            <a:stretch>
              <a:fillRect/>
            </a:stretch>
          </p:blipFill>
          <p:spPr bwMode="auto">
            <a:xfrm>
              <a:off x="14832330" y="6179080"/>
              <a:ext cx="1131888"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 name="Google Shape;122;p1">
              <a:extLst>
                <a:ext uri="{FF2B5EF4-FFF2-40B4-BE49-F238E27FC236}">
                  <a16:creationId xmlns:a16="http://schemas.microsoft.com/office/drawing/2014/main" id="{6FA55D4E-E6A3-4C2B-8DE0-050190E48758}"/>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b="2760"/>
            <a:stretch>
              <a:fillRect/>
            </a:stretch>
          </p:blipFill>
          <p:spPr bwMode="auto">
            <a:xfrm>
              <a:off x="9766618" y="1673755"/>
              <a:ext cx="11334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3" name="Google Shape;123;p1">
              <a:extLst>
                <a:ext uri="{FF2B5EF4-FFF2-40B4-BE49-F238E27FC236}">
                  <a16:creationId xmlns:a16="http://schemas.microsoft.com/office/drawing/2014/main" id="{F9496E28-B34B-4437-8C4E-6514318A0E71}"/>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b="2760"/>
            <a:stretch>
              <a:fillRect/>
            </a:stretch>
          </p:blipFill>
          <p:spPr bwMode="auto">
            <a:xfrm>
              <a:off x="14841855" y="1673755"/>
              <a:ext cx="113347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A0A6EC6D-ADC6-484D-90A7-0609C5581403}"/>
                </a:ext>
              </a:extLst>
            </p:cNvPr>
            <p:cNvGrpSpPr/>
            <p:nvPr/>
          </p:nvGrpSpPr>
          <p:grpSpPr>
            <a:xfrm>
              <a:off x="5047488" y="11475720"/>
              <a:ext cx="11847512" cy="4641850"/>
              <a:chOff x="5013641" y="11514668"/>
              <a:chExt cx="11847512" cy="4641850"/>
            </a:xfrm>
          </p:grpSpPr>
          <p:graphicFrame>
            <p:nvGraphicFramePr>
              <p:cNvPr id="48" name="Google Shape;92;p1">
                <a:extLst>
                  <a:ext uri="{FF2B5EF4-FFF2-40B4-BE49-F238E27FC236}">
                    <a16:creationId xmlns:a16="http://schemas.microsoft.com/office/drawing/2014/main" id="{6EBFC7B9-FF78-40E2-809C-2485AD87BF71}"/>
                  </a:ext>
                </a:extLst>
              </p:cNvPr>
              <p:cNvGraphicFramePr/>
              <p:nvPr>
                <p:extLst>
                  <p:ext uri="{D42A27DB-BD31-4B8C-83A1-F6EECF244321}">
                    <p14:modId xmlns:p14="http://schemas.microsoft.com/office/powerpoint/2010/main" val="2813577373"/>
                  </p:ext>
                </p:extLst>
              </p:nvPr>
            </p:nvGraphicFramePr>
            <p:xfrm>
              <a:off x="5013641" y="11514668"/>
              <a:ext cx="4851401" cy="3965577"/>
            </p:xfrm>
            <a:graphic>
              <a:graphicData uri="http://schemas.openxmlformats.org/drawingml/2006/table">
                <a:tbl>
                  <a:tblPr>
                    <a:noFill/>
                  </a:tblPr>
                  <a:tblGrid>
                    <a:gridCol w="1024745">
                      <a:extLst>
                        <a:ext uri="{9D8B030D-6E8A-4147-A177-3AD203B41FA5}">
                          <a16:colId xmlns:a16="http://schemas.microsoft.com/office/drawing/2014/main" val="20000"/>
                        </a:ext>
                      </a:extLst>
                    </a:gridCol>
                    <a:gridCol w="869171">
                      <a:extLst>
                        <a:ext uri="{9D8B030D-6E8A-4147-A177-3AD203B41FA5}">
                          <a16:colId xmlns:a16="http://schemas.microsoft.com/office/drawing/2014/main" val="20001"/>
                        </a:ext>
                      </a:extLst>
                    </a:gridCol>
                    <a:gridCol w="645247">
                      <a:extLst>
                        <a:ext uri="{9D8B030D-6E8A-4147-A177-3AD203B41FA5}">
                          <a16:colId xmlns:a16="http://schemas.microsoft.com/office/drawing/2014/main" val="20002"/>
                        </a:ext>
                      </a:extLst>
                    </a:gridCol>
                    <a:gridCol w="770746">
                      <a:extLst>
                        <a:ext uri="{9D8B030D-6E8A-4147-A177-3AD203B41FA5}">
                          <a16:colId xmlns:a16="http://schemas.microsoft.com/office/drawing/2014/main" val="20003"/>
                        </a:ext>
                      </a:extLst>
                    </a:gridCol>
                    <a:gridCol w="770746">
                      <a:extLst>
                        <a:ext uri="{9D8B030D-6E8A-4147-A177-3AD203B41FA5}">
                          <a16:colId xmlns:a16="http://schemas.microsoft.com/office/drawing/2014/main" val="20004"/>
                        </a:ext>
                      </a:extLst>
                    </a:gridCol>
                    <a:gridCol w="770746">
                      <a:extLst>
                        <a:ext uri="{9D8B030D-6E8A-4147-A177-3AD203B41FA5}">
                          <a16:colId xmlns:a16="http://schemas.microsoft.com/office/drawing/2014/main" val="20005"/>
                        </a:ext>
                      </a:extLst>
                    </a:gridCol>
                  </a:tblGrid>
                  <a:tr h="365805">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sng" strike="noStrike" cap="none">
                              <a:solidFill>
                                <a:srgbClr val="000000"/>
                              </a:solidFill>
                              <a:latin typeface="Calibri"/>
                              <a:ea typeface="Calibri"/>
                              <a:cs typeface="Calibri"/>
                              <a:sym typeface="Calibri"/>
                            </a:rPr>
                            <a:t>species</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US" sz="900" b="1" i="0" u="sng" strike="noStrike" cap="none">
                              <a:solidFill>
                                <a:schemeClr val="dk1"/>
                              </a:solidFill>
                              <a:latin typeface="Calibri"/>
                              <a:ea typeface="Calibri"/>
                              <a:cs typeface="Calibri"/>
                              <a:sym typeface="Calibri"/>
                            </a:rPr>
                            <a:t>common name</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US" sz="900" b="1" i="0" u="sng" strike="noStrike" cap="none">
                              <a:solidFill>
                                <a:schemeClr val="dk1"/>
                              </a:solidFill>
                              <a:latin typeface="Calibri"/>
                              <a:ea typeface="Calibri"/>
                              <a:cs typeface="Calibri"/>
                              <a:sym typeface="Calibri"/>
                            </a:rPr>
                            <a:t># of</a:t>
                          </a:r>
                          <a:endParaRPr sz="9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900"/>
                            <a:buFont typeface="Calibri"/>
                            <a:buNone/>
                          </a:pPr>
                          <a:r>
                            <a:rPr lang="en-US" sz="900" b="1" i="0" u="sng" strike="noStrike" cap="none">
                              <a:solidFill>
                                <a:schemeClr val="dk1"/>
                              </a:solidFill>
                              <a:latin typeface="Calibri"/>
                              <a:ea typeface="Calibri"/>
                              <a:cs typeface="Calibri"/>
                              <a:sym typeface="Calibri"/>
                            </a:rPr>
                            <a:t>individuals</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US" sz="900" b="1" i="0" u="sng" strike="noStrike" cap="none">
                              <a:solidFill>
                                <a:schemeClr val="dk1"/>
                              </a:solidFill>
                              <a:latin typeface="Calibri"/>
                              <a:ea typeface="Calibri"/>
                              <a:cs typeface="Calibri"/>
                              <a:sym typeface="Calibri"/>
                            </a:rPr>
                            <a:t>relative </a:t>
                          </a:r>
                          <a:endParaRPr sz="9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900"/>
                            <a:buFont typeface="Calibri"/>
                            <a:buNone/>
                          </a:pPr>
                          <a:r>
                            <a:rPr lang="en-US" sz="900" b="1" i="0" u="sng" strike="noStrike" cap="none">
                              <a:solidFill>
                                <a:schemeClr val="dk1"/>
                              </a:solidFill>
                              <a:latin typeface="Calibri"/>
                              <a:ea typeface="Calibri"/>
                              <a:cs typeface="Calibri"/>
                              <a:sym typeface="Calibri"/>
                            </a:rPr>
                            <a:t>density (%)</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US" sz="900" b="1" i="0" u="sng" strike="noStrike" cap="none">
                              <a:solidFill>
                                <a:schemeClr val="dk1"/>
                              </a:solidFill>
                              <a:latin typeface="Calibri"/>
                              <a:ea typeface="Calibri"/>
                              <a:cs typeface="Calibri"/>
                              <a:sym typeface="Calibri"/>
                            </a:rPr>
                            <a:t>canopy </a:t>
                          </a:r>
                          <a:endParaRPr sz="900" b="1" i="0" u="sng"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900"/>
                            <a:buFont typeface="Calibri"/>
                            <a:buNone/>
                          </a:pPr>
                          <a:r>
                            <a:rPr lang="en-US" sz="900" b="1" i="0" u="sng" strike="noStrike" cap="none">
                              <a:solidFill>
                                <a:schemeClr val="dk1"/>
                              </a:solidFill>
                              <a:latin typeface="Calibri"/>
                              <a:ea typeface="Calibri"/>
                              <a:cs typeface="Calibri"/>
                              <a:sym typeface="Calibri"/>
                            </a:rPr>
                            <a:t>area (m</a:t>
                          </a:r>
                          <a:r>
                            <a:rPr lang="en-US" sz="900" b="1" i="0" u="sng" strike="noStrike" cap="none" baseline="30000">
                              <a:solidFill>
                                <a:schemeClr val="dk1"/>
                              </a:solidFill>
                              <a:latin typeface="Calibri"/>
                              <a:ea typeface="Calibri"/>
                              <a:cs typeface="Calibri"/>
                              <a:sym typeface="Calibri"/>
                            </a:rPr>
                            <a:t>2</a:t>
                          </a:r>
                          <a:r>
                            <a:rPr lang="en-US" sz="900" b="1" i="0" u="sng" strike="noStrike" cap="none">
                              <a:solidFill>
                                <a:schemeClr val="dk1"/>
                              </a:solidFill>
                              <a:latin typeface="Calibri"/>
                              <a:ea typeface="Calibri"/>
                              <a:cs typeface="Calibri"/>
                              <a:sym typeface="Calibri"/>
                            </a:rPr>
                            <a:t>)</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chemeClr val="dk1"/>
                            </a:buClr>
                            <a:buSzPts val="900"/>
                            <a:buFont typeface="Calibri"/>
                            <a:buNone/>
                          </a:pPr>
                          <a:r>
                            <a:rPr lang="en-US" sz="900" b="1" i="0" u="sng" strike="noStrike" cap="none">
                              <a:solidFill>
                                <a:schemeClr val="dk1"/>
                              </a:solidFill>
                              <a:latin typeface="Calibri"/>
                              <a:ea typeface="Calibri"/>
                              <a:cs typeface="Calibri"/>
                              <a:sym typeface="Calibri"/>
                            </a:rPr>
                            <a:t>relative </a:t>
                          </a:r>
                          <a:endParaRPr sz="4300"/>
                        </a:p>
                        <a:p>
                          <a:pPr marL="0" marR="0" lvl="0" indent="0" algn="ctr" rtl="0">
                            <a:lnSpc>
                              <a:spcPct val="100000"/>
                            </a:lnSpc>
                            <a:spcBef>
                              <a:spcPts val="0"/>
                            </a:spcBef>
                            <a:spcAft>
                              <a:spcPts val="0"/>
                            </a:spcAft>
                            <a:buClr>
                              <a:schemeClr val="dk1"/>
                            </a:buClr>
                            <a:buSzPts val="900"/>
                            <a:buFont typeface="Calibri"/>
                            <a:buNone/>
                          </a:pPr>
                          <a:r>
                            <a:rPr lang="en-US" sz="900" b="1" i="0" u="sng" strike="noStrike" cap="none">
                              <a:solidFill>
                                <a:schemeClr val="dk1"/>
                              </a:solidFill>
                              <a:latin typeface="Calibri"/>
                              <a:ea typeface="Calibri"/>
                              <a:cs typeface="Calibri"/>
                              <a:sym typeface="Calibri"/>
                            </a:rPr>
                            <a:t>area (%)</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327252">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1" u="none" strike="noStrike" cap="none">
                              <a:solidFill>
                                <a:srgbClr val="000000"/>
                              </a:solidFill>
                              <a:latin typeface="Calibri"/>
                              <a:ea typeface="Calibri"/>
                              <a:cs typeface="Calibri"/>
                              <a:sym typeface="Calibri"/>
                            </a:rPr>
                            <a:t>Quercus montana</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c</a:t>
                          </a:r>
                          <a:r>
                            <a:rPr lang="en-US" sz="900" b="0" i="0" u="none" strike="noStrike" cap="none">
                              <a:solidFill>
                                <a:srgbClr val="000000"/>
                              </a:solidFill>
                              <a:latin typeface="Calibri"/>
                              <a:ea typeface="Calibri"/>
                              <a:cs typeface="Calibri"/>
                              <a:sym typeface="Calibri"/>
                            </a:rPr>
                            <a:t>hestnut </a:t>
                          </a:r>
                          <a:r>
                            <a:rPr lang="en-US" sz="900">
                              <a:latin typeface="Calibri"/>
                              <a:ea typeface="Calibri"/>
                              <a:cs typeface="Calibri"/>
                              <a:sym typeface="Calibri"/>
                            </a:rPr>
                            <a:t>o</a:t>
                          </a:r>
                          <a:r>
                            <a:rPr lang="en-US" sz="900" b="0" i="0" u="none" strike="noStrike" cap="none">
                              <a:solidFill>
                                <a:srgbClr val="000000"/>
                              </a:solidFill>
                              <a:latin typeface="Calibri"/>
                              <a:ea typeface="Calibri"/>
                              <a:cs typeface="Calibri"/>
                              <a:sym typeface="Calibri"/>
                            </a:rPr>
                            <a:t>ak</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544</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dirty="0">
                              <a:solidFill>
                                <a:srgbClr val="000000"/>
                              </a:solidFill>
                              <a:latin typeface="Calibri"/>
                              <a:ea typeface="Calibri"/>
                              <a:cs typeface="Calibri"/>
                              <a:sym typeface="Calibri"/>
                            </a:rPr>
                            <a:t>67.33</a:t>
                          </a:r>
                          <a:endParaRPr sz="4300" dirty="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39,233</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69.07</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1"/>
                      </a:ext>
                    </a:extLst>
                  </a:tr>
                  <a:tr h="327252">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1" u="none" strike="noStrike" cap="none">
                              <a:solidFill>
                                <a:srgbClr val="000000"/>
                              </a:solidFill>
                              <a:latin typeface="Calibri"/>
                              <a:ea typeface="Calibri"/>
                              <a:cs typeface="Calibri"/>
                              <a:sym typeface="Calibri"/>
                            </a:rPr>
                            <a:t>Quercus rubra</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r</a:t>
                          </a:r>
                          <a:r>
                            <a:rPr lang="en-US" sz="900" b="0" i="0" u="none" strike="noStrike" cap="none">
                              <a:solidFill>
                                <a:srgbClr val="000000"/>
                              </a:solidFill>
                              <a:latin typeface="Calibri"/>
                              <a:ea typeface="Calibri"/>
                              <a:cs typeface="Calibri"/>
                              <a:sym typeface="Calibri"/>
                            </a:rPr>
                            <a:t>ed </a:t>
                          </a:r>
                          <a:r>
                            <a:rPr lang="en-US" sz="900">
                              <a:latin typeface="Calibri"/>
                              <a:ea typeface="Calibri"/>
                              <a:cs typeface="Calibri"/>
                              <a:sym typeface="Calibri"/>
                            </a:rPr>
                            <a:t>o</a:t>
                          </a:r>
                          <a:r>
                            <a:rPr lang="en-US" sz="900" b="0" i="0" u="none" strike="noStrike" cap="none">
                              <a:solidFill>
                                <a:srgbClr val="000000"/>
                              </a:solidFill>
                              <a:latin typeface="Calibri"/>
                              <a:ea typeface="Calibri"/>
                              <a:cs typeface="Calibri"/>
                              <a:sym typeface="Calibri"/>
                            </a:rPr>
                            <a:t>ak</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90</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11.14</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6,915</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12.17</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327252">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1" u="none" strike="noStrike" cap="none">
                              <a:solidFill>
                                <a:srgbClr val="000000"/>
                              </a:solidFill>
                              <a:latin typeface="Calibri"/>
                              <a:ea typeface="Calibri"/>
                              <a:cs typeface="Calibri"/>
                              <a:sym typeface="Calibri"/>
                            </a:rPr>
                            <a:t>Quercus velutina</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b</a:t>
                          </a:r>
                          <a:r>
                            <a:rPr lang="en-US" sz="900" b="0" i="0" u="none" strike="noStrike" cap="none">
                              <a:solidFill>
                                <a:srgbClr val="000000"/>
                              </a:solidFill>
                              <a:latin typeface="Calibri"/>
                              <a:ea typeface="Calibri"/>
                              <a:cs typeface="Calibri"/>
                              <a:sym typeface="Calibri"/>
                            </a:rPr>
                            <a:t>lack </a:t>
                          </a:r>
                          <a:r>
                            <a:rPr lang="en-US" sz="900">
                              <a:latin typeface="Calibri"/>
                              <a:ea typeface="Calibri"/>
                              <a:cs typeface="Calibri"/>
                              <a:sym typeface="Calibri"/>
                            </a:rPr>
                            <a:t>o</a:t>
                          </a:r>
                          <a:r>
                            <a:rPr lang="en-US" sz="900" b="0" i="0" u="none" strike="noStrike" cap="none">
                              <a:solidFill>
                                <a:srgbClr val="000000"/>
                              </a:solidFill>
                              <a:latin typeface="Calibri"/>
                              <a:ea typeface="Calibri"/>
                              <a:cs typeface="Calibri"/>
                              <a:sym typeface="Calibri"/>
                            </a:rPr>
                            <a:t>ak</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58</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7.18</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4,514</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7.95</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3"/>
                      </a:ext>
                    </a:extLst>
                  </a:tr>
                  <a:tr h="327252">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1" u="none" strike="noStrike" cap="none">
                              <a:solidFill>
                                <a:srgbClr val="000000"/>
                              </a:solidFill>
                              <a:latin typeface="Calibri"/>
                              <a:ea typeface="Calibri"/>
                              <a:cs typeface="Calibri"/>
                              <a:sym typeface="Calibri"/>
                            </a:rPr>
                            <a:t>Quercus alba</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w</a:t>
                          </a:r>
                          <a:r>
                            <a:rPr lang="en-US" sz="900" b="0" i="0" u="none" strike="noStrike" cap="none">
                              <a:solidFill>
                                <a:srgbClr val="000000"/>
                              </a:solidFill>
                              <a:latin typeface="Calibri"/>
                              <a:ea typeface="Calibri"/>
                              <a:cs typeface="Calibri"/>
                              <a:sym typeface="Calibri"/>
                            </a:rPr>
                            <a:t>hite </a:t>
                          </a:r>
                          <a:r>
                            <a:rPr lang="en-US" sz="900">
                              <a:latin typeface="Calibri"/>
                              <a:ea typeface="Calibri"/>
                              <a:cs typeface="Calibri"/>
                              <a:sym typeface="Calibri"/>
                            </a:rPr>
                            <a:t>o</a:t>
                          </a:r>
                          <a:r>
                            <a:rPr lang="en-US" sz="900" b="0" i="0" u="none" strike="noStrike" cap="none">
                              <a:solidFill>
                                <a:srgbClr val="000000"/>
                              </a:solidFill>
                              <a:latin typeface="Calibri"/>
                              <a:ea typeface="Calibri"/>
                              <a:cs typeface="Calibri"/>
                              <a:sym typeface="Calibri"/>
                            </a:rPr>
                            <a:t>ak</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44</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5.45</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2,331</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4.10</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4"/>
                      </a:ext>
                    </a:extLst>
                  </a:tr>
                  <a:tr h="327252">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1" u="none" strike="noStrike" cap="none">
                              <a:solidFill>
                                <a:srgbClr val="000000"/>
                              </a:solidFill>
                              <a:latin typeface="Calibri"/>
                              <a:ea typeface="Calibri"/>
                              <a:cs typeface="Calibri"/>
                              <a:sym typeface="Calibri"/>
                            </a:rPr>
                            <a:t>Acer saccharum</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s</a:t>
                          </a:r>
                          <a:r>
                            <a:rPr lang="en-US" sz="900" b="0" i="0" u="none" strike="noStrike" cap="none">
                              <a:solidFill>
                                <a:srgbClr val="000000"/>
                              </a:solidFill>
                              <a:latin typeface="Calibri"/>
                              <a:ea typeface="Calibri"/>
                              <a:cs typeface="Calibri"/>
                              <a:sym typeface="Calibri"/>
                            </a:rPr>
                            <a:t>ugar </a:t>
                          </a:r>
                          <a:r>
                            <a:rPr lang="en-US" sz="900">
                              <a:latin typeface="Calibri"/>
                              <a:ea typeface="Calibri"/>
                              <a:cs typeface="Calibri"/>
                              <a:sym typeface="Calibri"/>
                            </a:rPr>
                            <a:t>m</a:t>
                          </a:r>
                          <a:r>
                            <a:rPr lang="en-US" sz="900" b="0" i="0" u="none" strike="noStrike" cap="none">
                              <a:solidFill>
                                <a:srgbClr val="000000"/>
                              </a:solidFill>
                              <a:latin typeface="Calibri"/>
                              <a:ea typeface="Calibri"/>
                              <a:cs typeface="Calibri"/>
                              <a:sym typeface="Calibri"/>
                            </a:rPr>
                            <a:t>aple</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37</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4.58</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2,283</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4.02</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5"/>
                      </a:ext>
                    </a:extLst>
                  </a:tr>
                  <a:tr h="327252">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1" u="none" strike="noStrike" cap="none">
                              <a:solidFill>
                                <a:srgbClr val="000000"/>
                              </a:solidFill>
                              <a:latin typeface="Calibri"/>
                              <a:ea typeface="Calibri"/>
                              <a:cs typeface="Calibri"/>
                              <a:sym typeface="Calibri"/>
                            </a:rPr>
                            <a:t>Nyssa sylvatica</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b</a:t>
                          </a:r>
                          <a:r>
                            <a:rPr lang="en-US" sz="900" b="0" i="0" u="none" strike="noStrike" cap="none">
                              <a:solidFill>
                                <a:srgbClr val="000000"/>
                              </a:solidFill>
                              <a:latin typeface="Calibri"/>
                              <a:ea typeface="Calibri"/>
                              <a:cs typeface="Calibri"/>
                              <a:sym typeface="Calibri"/>
                            </a:rPr>
                            <a:t>lack</a:t>
                          </a:r>
                          <a:r>
                            <a:rPr lang="en-US" sz="900">
                              <a:latin typeface="Calibri"/>
                              <a:ea typeface="Calibri"/>
                              <a:cs typeface="Calibri"/>
                              <a:sym typeface="Calibri"/>
                            </a:rPr>
                            <a:t>g</a:t>
                          </a:r>
                          <a:r>
                            <a:rPr lang="en-US" sz="900" b="0" i="0" u="none" strike="noStrike" cap="none">
                              <a:solidFill>
                                <a:srgbClr val="000000"/>
                              </a:solidFill>
                              <a:latin typeface="Calibri"/>
                              <a:ea typeface="Calibri"/>
                              <a:cs typeface="Calibri"/>
                              <a:sym typeface="Calibri"/>
                            </a:rPr>
                            <a:t>um</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7</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0.87</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360</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0.63</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6"/>
                      </a:ext>
                    </a:extLst>
                  </a:tr>
                  <a:tr h="327252">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1" u="none" strike="noStrike" cap="none">
                              <a:solidFill>
                                <a:srgbClr val="000000"/>
                              </a:solidFill>
                              <a:latin typeface="Calibri"/>
                              <a:ea typeface="Calibri"/>
                              <a:cs typeface="Calibri"/>
                              <a:sym typeface="Calibri"/>
                            </a:rPr>
                            <a:t>Quercus coccinea</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s</a:t>
                          </a:r>
                          <a:r>
                            <a:rPr lang="en-US" sz="900" b="0" i="0" u="none" strike="noStrike" cap="none">
                              <a:solidFill>
                                <a:srgbClr val="000000"/>
                              </a:solidFill>
                              <a:latin typeface="Calibri"/>
                              <a:ea typeface="Calibri"/>
                              <a:cs typeface="Calibri"/>
                              <a:sym typeface="Calibri"/>
                            </a:rPr>
                            <a:t>carlet </a:t>
                          </a:r>
                          <a:r>
                            <a:rPr lang="en-US" sz="900">
                              <a:latin typeface="Calibri"/>
                              <a:ea typeface="Calibri"/>
                              <a:cs typeface="Calibri"/>
                              <a:sym typeface="Calibri"/>
                            </a:rPr>
                            <a:t>o</a:t>
                          </a:r>
                          <a:r>
                            <a:rPr lang="en-US" sz="900" b="0" i="0" u="none" strike="noStrike" cap="none">
                              <a:solidFill>
                                <a:srgbClr val="000000"/>
                              </a:solidFill>
                              <a:latin typeface="Calibri"/>
                              <a:ea typeface="Calibri"/>
                              <a:cs typeface="Calibri"/>
                              <a:sym typeface="Calibri"/>
                            </a:rPr>
                            <a:t>ak</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7</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0.87</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269</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0.47</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7"/>
                      </a:ext>
                    </a:extLst>
                  </a:tr>
                  <a:tr h="327252">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1" u="none" strike="noStrike" cap="none">
                              <a:solidFill>
                                <a:srgbClr val="000000"/>
                              </a:solidFill>
                              <a:latin typeface="Calibri"/>
                              <a:ea typeface="Calibri"/>
                              <a:cs typeface="Calibri"/>
                              <a:sym typeface="Calibri"/>
                            </a:rPr>
                            <a:t>Betula lenta</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b</a:t>
                          </a:r>
                          <a:r>
                            <a:rPr lang="en-US" sz="900" b="0" i="0" u="none" strike="noStrike" cap="none">
                              <a:solidFill>
                                <a:srgbClr val="000000"/>
                              </a:solidFill>
                              <a:latin typeface="Calibri"/>
                              <a:ea typeface="Calibri"/>
                              <a:cs typeface="Calibri"/>
                              <a:sym typeface="Calibri"/>
                            </a:rPr>
                            <a:t>lack </a:t>
                          </a:r>
                          <a:r>
                            <a:rPr lang="en-US" sz="900">
                              <a:latin typeface="Calibri"/>
                              <a:ea typeface="Calibri"/>
                              <a:cs typeface="Calibri"/>
                              <a:sym typeface="Calibri"/>
                            </a:rPr>
                            <a:t>b</a:t>
                          </a:r>
                          <a:r>
                            <a:rPr lang="en-US" sz="900" b="0" i="0" u="none" strike="noStrike" cap="none">
                              <a:solidFill>
                                <a:srgbClr val="000000"/>
                              </a:solidFill>
                              <a:latin typeface="Calibri"/>
                              <a:ea typeface="Calibri"/>
                              <a:cs typeface="Calibri"/>
                              <a:sym typeface="Calibri"/>
                            </a:rPr>
                            <a:t>irch</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6</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0.74</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76</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0.13</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8"/>
                      </a:ext>
                    </a:extLst>
                  </a:tr>
                  <a:tr h="327252">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1" u="none" strike="noStrike" cap="none">
                              <a:solidFill>
                                <a:srgbClr val="000000"/>
                              </a:solidFill>
                              <a:latin typeface="Calibri"/>
                              <a:ea typeface="Calibri"/>
                              <a:cs typeface="Calibri"/>
                              <a:sym typeface="Calibri"/>
                            </a:rPr>
                            <a:t>Fagus </a:t>
                          </a:r>
                          <a:r>
                            <a:rPr lang="en-US" sz="900" i="1">
                              <a:latin typeface="Calibri"/>
                              <a:ea typeface="Calibri"/>
                              <a:cs typeface="Calibri"/>
                              <a:sym typeface="Calibri"/>
                            </a:rPr>
                            <a:t>grandifolia</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American b</a:t>
                          </a:r>
                          <a:r>
                            <a:rPr lang="en-US" sz="900" b="0" i="0" u="none" strike="noStrike" cap="none">
                              <a:solidFill>
                                <a:srgbClr val="000000"/>
                              </a:solidFill>
                              <a:latin typeface="Calibri"/>
                              <a:ea typeface="Calibri"/>
                              <a:cs typeface="Calibri"/>
                              <a:sym typeface="Calibri"/>
                            </a:rPr>
                            <a:t>eech</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5</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0.62</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325</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0.57</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09"/>
                      </a:ext>
                    </a:extLst>
                  </a:tr>
                  <a:tr h="327252">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1" u="none" strike="noStrike" cap="none">
                              <a:solidFill>
                                <a:srgbClr val="000000"/>
                              </a:solidFill>
                              <a:latin typeface="Calibri"/>
                              <a:ea typeface="Calibri"/>
                              <a:cs typeface="Calibri"/>
                              <a:sym typeface="Calibri"/>
                            </a:rPr>
                            <a:t>Sassafras albidum</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a:latin typeface="Calibri"/>
                              <a:ea typeface="Calibri"/>
                              <a:cs typeface="Calibri"/>
                              <a:sym typeface="Calibri"/>
                            </a:rPr>
                            <a:t>s</a:t>
                          </a:r>
                          <a:r>
                            <a:rPr lang="en-US" sz="900" b="0" i="0" u="none" strike="noStrike" cap="none">
                              <a:solidFill>
                                <a:srgbClr val="000000"/>
                              </a:solidFill>
                              <a:latin typeface="Calibri"/>
                              <a:ea typeface="Calibri"/>
                              <a:cs typeface="Calibri"/>
                              <a:sym typeface="Calibri"/>
                            </a:rPr>
                            <a:t>assafras</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4</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0.50</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156</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0" i="0" u="none" strike="noStrike" cap="none">
                              <a:solidFill>
                                <a:srgbClr val="000000"/>
                              </a:solidFill>
                              <a:latin typeface="Calibri"/>
                              <a:ea typeface="Calibri"/>
                              <a:cs typeface="Calibri"/>
                              <a:sym typeface="Calibri"/>
                            </a:rPr>
                            <a:t>0.28</a:t>
                          </a:r>
                          <a:endParaRPr sz="4300"/>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10"/>
                      </a:ext>
                    </a:extLst>
                  </a:tr>
                  <a:tr h="327252">
                    <a:tc>
                      <a:txBody>
                        <a:bodyPr/>
                        <a:lstStyle/>
                        <a:p>
                          <a:pPr marL="0" marR="0" lvl="0" indent="0" algn="l" rtl="0">
                            <a:spcBef>
                              <a:spcPts val="0"/>
                            </a:spcBef>
                            <a:spcAft>
                              <a:spcPts val="0"/>
                            </a:spcAft>
                            <a:buNone/>
                          </a:pPr>
                          <a:endParaRPr sz="900" b="1">
                            <a:solidFill>
                              <a:schemeClr val="dk1"/>
                            </a:solidFill>
                            <a:latin typeface="Calibri"/>
                            <a:ea typeface="Calibri"/>
                            <a:cs typeface="Calibri"/>
                            <a:sym typeface="Calibri"/>
                          </a:endParaRPr>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Calibri"/>
                              <a:ea typeface="Calibri"/>
                              <a:cs typeface="Calibri"/>
                              <a:sym typeface="Calibri"/>
                            </a:rPr>
                            <a:t>Total</a:t>
                          </a:r>
                          <a:endParaRPr sz="900" b="1">
                            <a:latin typeface="Calibri"/>
                            <a:ea typeface="Calibri"/>
                            <a:cs typeface="Calibri"/>
                            <a:sym typeface="Calibri"/>
                          </a:endParaRPr>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Calibri"/>
                              <a:ea typeface="Calibri"/>
                              <a:cs typeface="Calibri"/>
                              <a:sym typeface="Calibri"/>
                            </a:rPr>
                            <a:t>808</a:t>
                          </a:r>
                          <a:endParaRPr sz="900" b="1">
                            <a:latin typeface="Calibri"/>
                            <a:ea typeface="Calibri"/>
                            <a:cs typeface="Calibri"/>
                            <a:sym typeface="Calibri"/>
                          </a:endParaRPr>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Calibri"/>
                              <a:ea typeface="Calibri"/>
                              <a:cs typeface="Calibri"/>
                              <a:sym typeface="Calibri"/>
                            </a:rPr>
                            <a:t>100.00</a:t>
                          </a:r>
                          <a:endParaRPr sz="900" b="1">
                            <a:latin typeface="Calibri"/>
                            <a:ea typeface="Calibri"/>
                            <a:cs typeface="Calibri"/>
                            <a:sym typeface="Calibri"/>
                          </a:endParaRPr>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a:solidFill>
                                <a:srgbClr val="000000"/>
                              </a:solidFill>
                              <a:latin typeface="Calibri"/>
                              <a:ea typeface="Calibri"/>
                              <a:cs typeface="Calibri"/>
                              <a:sym typeface="Calibri"/>
                            </a:rPr>
                            <a:t>56,804</a:t>
                          </a:r>
                          <a:endParaRPr sz="900" b="1">
                            <a:latin typeface="Calibri"/>
                            <a:ea typeface="Calibri"/>
                            <a:cs typeface="Calibri"/>
                            <a:sym typeface="Calibri"/>
                          </a:endParaRPr>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900"/>
                            <a:buFont typeface="Calibri"/>
                            <a:buNone/>
                          </a:pPr>
                          <a:r>
                            <a:rPr lang="en-US" sz="900" b="1" i="0" u="none" dirty="0">
                              <a:solidFill>
                                <a:srgbClr val="000000"/>
                              </a:solidFill>
                              <a:latin typeface="Calibri"/>
                              <a:ea typeface="Calibri"/>
                              <a:cs typeface="Calibri"/>
                              <a:sym typeface="Calibri"/>
                            </a:rPr>
                            <a:t>100.00</a:t>
                          </a:r>
                          <a:endParaRPr sz="900" b="1" dirty="0">
                            <a:latin typeface="Calibri"/>
                            <a:ea typeface="Calibri"/>
                            <a:cs typeface="Calibri"/>
                            <a:sym typeface="Calibri"/>
                          </a:endParaRPr>
                        </a:p>
                      </a:txBody>
                      <a:tcPr marL="45725" marR="45725" marT="45729" marB="45729"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extLst>
                      <a:ext uri="{0D108BD9-81ED-4DB2-BD59-A6C34878D82A}">
                        <a16:rowId xmlns:a16="http://schemas.microsoft.com/office/drawing/2014/main" val="10011"/>
                      </a:ext>
                    </a:extLst>
                  </a:tr>
                </a:tbl>
              </a:graphicData>
            </a:graphic>
          </p:graphicFrame>
          <p:graphicFrame>
            <p:nvGraphicFramePr>
              <p:cNvPr id="57" name="Google Shape;109;p1">
                <a:extLst>
                  <a:ext uri="{FF2B5EF4-FFF2-40B4-BE49-F238E27FC236}">
                    <a16:creationId xmlns:a16="http://schemas.microsoft.com/office/drawing/2014/main" id="{5296E0F1-A07E-462C-8E45-555A09B17EDF}"/>
                  </a:ext>
                </a:extLst>
              </p:cNvPr>
              <p:cNvGraphicFramePr/>
              <p:nvPr>
                <p:extLst>
                  <p:ext uri="{D42A27DB-BD31-4B8C-83A1-F6EECF244321}">
                    <p14:modId xmlns:p14="http://schemas.microsoft.com/office/powerpoint/2010/main" val="832218603"/>
                  </p:ext>
                </p:extLst>
              </p:nvPr>
            </p:nvGraphicFramePr>
            <p:xfrm>
              <a:off x="9992041" y="11514668"/>
              <a:ext cx="6850064" cy="1765300"/>
            </p:xfrm>
            <a:graphic>
              <a:graphicData uri="http://schemas.openxmlformats.org/drawingml/2006/table">
                <a:tbl>
                  <a:tblPr>
                    <a:noFill/>
                  </a:tblPr>
                  <a:tblGrid>
                    <a:gridCol w="2428380">
                      <a:extLst>
                        <a:ext uri="{9D8B030D-6E8A-4147-A177-3AD203B41FA5}">
                          <a16:colId xmlns:a16="http://schemas.microsoft.com/office/drawing/2014/main" val="20000"/>
                        </a:ext>
                      </a:extLst>
                    </a:gridCol>
                    <a:gridCol w="1105421">
                      <a:extLst>
                        <a:ext uri="{9D8B030D-6E8A-4147-A177-3AD203B41FA5}">
                          <a16:colId xmlns:a16="http://schemas.microsoft.com/office/drawing/2014/main" val="20001"/>
                        </a:ext>
                      </a:extLst>
                    </a:gridCol>
                    <a:gridCol w="1105421">
                      <a:extLst>
                        <a:ext uri="{9D8B030D-6E8A-4147-A177-3AD203B41FA5}">
                          <a16:colId xmlns:a16="http://schemas.microsoft.com/office/drawing/2014/main" val="20002"/>
                        </a:ext>
                      </a:extLst>
                    </a:gridCol>
                    <a:gridCol w="1105421">
                      <a:extLst>
                        <a:ext uri="{9D8B030D-6E8A-4147-A177-3AD203B41FA5}">
                          <a16:colId xmlns:a16="http://schemas.microsoft.com/office/drawing/2014/main" val="20003"/>
                        </a:ext>
                      </a:extLst>
                    </a:gridCol>
                    <a:gridCol w="1105421">
                      <a:extLst>
                        <a:ext uri="{9D8B030D-6E8A-4147-A177-3AD203B41FA5}">
                          <a16:colId xmlns:a16="http://schemas.microsoft.com/office/drawing/2014/main" val="20004"/>
                        </a:ext>
                      </a:extLst>
                    </a:gridCol>
                  </a:tblGrid>
                  <a:tr h="409160">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sng">
                              <a:latin typeface="Calibri"/>
                              <a:ea typeface="Calibri"/>
                              <a:cs typeface="Calibri"/>
                              <a:sym typeface="Calibri"/>
                            </a:rPr>
                            <a:t>map</a:t>
                          </a:r>
                          <a:endParaRPr sz="900"/>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sng">
                              <a:solidFill>
                                <a:srgbClr val="000000"/>
                              </a:solidFill>
                              <a:latin typeface="Calibri"/>
                              <a:ea typeface="Calibri"/>
                              <a:cs typeface="Calibri"/>
                              <a:sym typeface="Calibri"/>
                            </a:rPr>
                            <a:t>95 % CI Hot Spots </a:t>
                          </a:r>
                          <a:endParaRPr sz="900" b="1" u="sng">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r>
                            <a:rPr lang="en-US" sz="900" b="1" u="sng">
                              <a:solidFill>
                                <a:srgbClr val="000000"/>
                              </a:solidFill>
                              <a:latin typeface="Calibri"/>
                              <a:ea typeface="Calibri"/>
                              <a:cs typeface="Calibri"/>
                              <a:sym typeface="Calibri"/>
                            </a:rPr>
                            <a:t>(% of total area) </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06666"/>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sng">
                              <a:solidFill>
                                <a:srgbClr val="000000"/>
                              </a:solidFill>
                              <a:latin typeface="Calibri"/>
                              <a:ea typeface="Calibri"/>
                              <a:cs typeface="Calibri"/>
                              <a:sym typeface="Calibri"/>
                            </a:rPr>
                            <a:t>90 % CI Hot Spots </a:t>
                          </a:r>
                          <a:endParaRPr sz="900" b="1" u="sng">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r>
                            <a:rPr lang="en-US" sz="900" b="1" u="sng">
                              <a:solidFill>
                                <a:srgbClr val="000000"/>
                              </a:solidFill>
                              <a:latin typeface="Calibri"/>
                              <a:ea typeface="Calibri"/>
                              <a:cs typeface="Calibri"/>
                              <a:sym typeface="Calibri"/>
                            </a:rPr>
                            <a:t>(% of total area)</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AB884"/>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b="1" u="sng">
                              <a:solidFill>
                                <a:srgbClr val="000000"/>
                              </a:solidFill>
                              <a:latin typeface="Calibri"/>
                              <a:ea typeface="Calibri"/>
                              <a:cs typeface="Calibri"/>
                              <a:sym typeface="Calibri"/>
                            </a:rPr>
                            <a:t>90 % CI Cold Spots </a:t>
                          </a:r>
                          <a:endParaRPr sz="900" b="1" u="sng">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Calibri"/>
                            <a:buNone/>
                          </a:pPr>
                          <a:r>
                            <a:rPr lang="en-US" sz="900" b="1" u="sng">
                              <a:solidFill>
                                <a:srgbClr val="000000"/>
                              </a:solidFill>
                              <a:latin typeface="Calibri"/>
                              <a:ea typeface="Calibri"/>
                              <a:cs typeface="Calibri"/>
                              <a:sym typeface="Calibri"/>
                            </a:rPr>
                            <a:t>(% of total area)</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849EB9"/>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900" b="1" u="sng">
                              <a:solidFill>
                                <a:schemeClr val="dk1"/>
                              </a:solidFill>
                              <a:latin typeface="Calibri"/>
                              <a:ea typeface="Calibri"/>
                              <a:cs typeface="Calibri"/>
                              <a:sym typeface="Calibri"/>
                            </a:rPr>
                            <a:t>95 % CI Cold Spots </a:t>
                          </a:r>
                          <a:endParaRPr sz="900" b="1" u="sng">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200"/>
                            <a:buFont typeface="Calibri"/>
                            <a:buNone/>
                          </a:pPr>
                          <a:r>
                            <a:rPr lang="en-US" sz="900" b="1" u="sng">
                              <a:solidFill>
                                <a:schemeClr val="dk1"/>
                              </a:solidFill>
                              <a:latin typeface="Calibri"/>
                              <a:ea typeface="Calibri"/>
                              <a:cs typeface="Calibri"/>
                              <a:sym typeface="Calibri"/>
                            </a:rPr>
                            <a:t>(% of total area)</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6FA8DC"/>
                        </a:solidFill>
                      </a:tcPr>
                    </a:tc>
                    <a:extLst>
                      <a:ext uri="{0D108BD9-81ED-4DB2-BD59-A6C34878D82A}">
                        <a16:rowId xmlns:a16="http://schemas.microsoft.com/office/drawing/2014/main" val="10000"/>
                      </a:ext>
                    </a:extLst>
                  </a:tr>
                  <a:tr h="315660">
                    <a:tc>
                      <a:txBody>
                        <a:bodyPr/>
                        <a:lstStyle/>
                        <a:p>
                          <a:pPr marL="0" marR="0" lvl="0" indent="0" algn="ctr" rtl="0">
                            <a:lnSpc>
                              <a:spcPct val="100000"/>
                            </a:lnSpc>
                            <a:spcBef>
                              <a:spcPts val="0"/>
                            </a:spcBef>
                            <a:spcAft>
                              <a:spcPts val="0"/>
                            </a:spcAft>
                            <a:buClr>
                              <a:srgbClr val="000000"/>
                            </a:buClr>
                            <a:buSzPts val="1000"/>
                            <a:buFont typeface="Calibri"/>
                            <a:buNone/>
                          </a:pPr>
                          <a:r>
                            <a:rPr lang="en-US" sz="900">
                              <a:latin typeface="Calibri"/>
                              <a:ea typeface="Calibri"/>
                              <a:cs typeface="Calibri"/>
                              <a:sym typeface="Calibri"/>
                            </a:rPr>
                            <a:t>M</a:t>
                          </a:r>
                          <a:r>
                            <a:rPr lang="en-US" sz="900" i="0">
                              <a:solidFill>
                                <a:srgbClr val="000000"/>
                              </a:solidFill>
                              <a:latin typeface="Calibri"/>
                              <a:ea typeface="Calibri"/>
                              <a:cs typeface="Calibri"/>
                              <a:sym typeface="Calibri"/>
                            </a:rPr>
                            <a:t>ap 1: dead chestnut oak trees</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17.4</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06666"/>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1.7</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AB884"/>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5.0</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849EB9"/>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900" i="0" u="none">
                              <a:solidFill>
                                <a:schemeClr val="dk1"/>
                              </a:solidFill>
                              <a:latin typeface="Calibri"/>
                              <a:ea typeface="Calibri"/>
                              <a:cs typeface="Calibri"/>
                              <a:sym typeface="Calibri"/>
                            </a:rPr>
                            <a:t>33.6</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6FA8DC"/>
                        </a:solidFill>
                      </a:tcPr>
                    </a:tc>
                    <a:extLst>
                      <a:ext uri="{0D108BD9-81ED-4DB2-BD59-A6C34878D82A}">
                        <a16:rowId xmlns:a16="http://schemas.microsoft.com/office/drawing/2014/main" val="10001"/>
                      </a:ext>
                    </a:extLst>
                  </a:tr>
                  <a:tr h="315660">
                    <a:tc>
                      <a:txBody>
                        <a:bodyPr/>
                        <a:lstStyle/>
                        <a:p>
                          <a:pPr marL="0" marR="0" lvl="0" indent="0" algn="ctr" rtl="0">
                            <a:lnSpc>
                              <a:spcPct val="100000"/>
                            </a:lnSpc>
                            <a:spcBef>
                              <a:spcPts val="0"/>
                            </a:spcBef>
                            <a:spcAft>
                              <a:spcPts val="0"/>
                            </a:spcAft>
                            <a:buClr>
                              <a:srgbClr val="000000"/>
                            </a:buClr>
                            <a:buSzPts val="1000"/>
                            <a:buFont typeface="Calibri"/>
                            <a:buNone/>
                          </a:pPr>
                          <a:r>
                            <a:rPr lang="en-US" sz="900">
                              <a:latin typeface="Calibri"/>
                              <a:ea typeface="Calibri"/>
                              <a:cs typeface="Calibri"/>
                              <a:sym typeface="Calibri"/>
                            </a:rPr>
                            <a:t>M</a:t>
                          </a:r>
                          <a:r>
                            <a:rPr lang="en-US" sz="900" i="0">
                              <a:solidFill>
                                <a:srgbClr val="000000"/>
                              </a:solidFill>
                              <a:latin typeface="Calibri"/>
                              <a:ea typeface="Calibri"/>
                              <a:cs typeface="Calibri"/>
                              <a:sym typeface="Calibri"/>
                            </a:rPr>
                            <a:t>ap </a:t>
                          </a:r>
                          <a:r>
                            <a:rPr lang="en-US" sz="900">
                              <a:latin typeface="Calibri"/>
                              <a:ea typeface="Calibri"/>
                              <a:cs typeface="Calibri"/>
                              <a:sym typeface="Calibri"/>
                            </a:rPr>
                            <a:t>2</a:t>
                          </a:r>
                          <a:r>
                            <a:rPr lang="en-US" sz="900" i="0">
                              <a:solidFill>
                                <a:srgbClr val="000000"/>
                              </a:solidFill>
                              <a:latin typeface="Calibri"/>
                              <a:ea typeface="Calibri"/>
                              <a:cs typeface="Calibri"/>
                              <a:sym typeface="Calibri"/>
                            </a:rPr>
                            <a:t>: background mortality trees</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19.4</a:t>
                          </a:r>
                          <a:endParaRPr sz="900" i="0" u="none">
                            <a:solidFill>
                              <a:srgbClr val="000000"/>
                            </a:solidFill>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06666"/>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1.0</a:t>
                          </a:r>
                          <a:endParaRPr sz="900" i="0" u="none">
                            <a:solidFill>
                              <a:srgbClr val="000000"/>
                            </a:solidFill>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AB884"/>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4.1</a:t>
                          </a:r>
                          <a:endParaRPr sz="900" i="0" u="none">
                            <a:solidFill>
                              <a:srgbClr val="000000"/>
                            </a:solidFill>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849EB9"/>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900" i="0" u="none">
                              <a:solidFill>
                                <a:schemeClr val="dk1"/>
                              </a:solidFill>
                              <a:latin typeface="Calibri"/>
                              <a:ea typeface="Calibri"/>
                              <a:cs typeface="Calibri"/>
                              <a:sym typeface="Calibri"/>
                            </a:rPr>
                            <a:t>31.4</a:t>
                          </a:r>
                          <a:endParaRPr sz="900" i="0" u="none">
                            <a:solidFill>
                              <a:schemeClr val="dk1"/>
                            </a:solidFill>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6FA8DC"/>
                        </a:solidFill>
                      </a:tcPr>
                    </a:tc>
                    <a:extLst>
                      <a:ext uri="{0D108BD9-81ED-4DB2-BD59-A6C34878D82A}">
                        <a16:rowId xmlns:a16="http://schemas.microsoft.com/office/drawing/2014/main" val="10002"/>
                      </a:ext>
                    </a:extLst>
                  </a:tr>
                  <a:tr h="315660">
                    <a:tc>
                      <a:txBody>
                        <a:bodyPr/>
                        <a:lstStyle/>
                        <a:p>
                          <a:pPr marL="0" marR="0" lvl="0" indent="0" algn="ctr" rtl="0">
                            <a:lnSpc>
                              <a:spcPct val="100000"/>
                            </a:lnSpc>
                            <a:spcBef>
                              <a:spcPts val="0"/>
                            </a:spcBef>
                            <a:spcAft>
                              <a:spcPts val="0"/>
                            </a:spcAft>
                            <a:buClr>
                              <a:srgbClr val="000000"/>
                            </a:buClr>
                            <a:buSzPts val="1000"/>
                            <a:buFont typeface="Calibri"/>
                            <a:buNone/>
                          </a:pPr>
                          <a:r>
                            <a:rPr lang="en-US" sz="900">
                              <a:latin typeface="Calibri"/>
                              <a:ea typeface="Calibri"/>
                              <a:cs typeface="Calibri"/>
                              <a:sym typeface="Calibri"/>
                            </a:rPr>
                            <a:t>M</a:t>
                          </a:r>
                          <a:r>
                            <a:rPr lang="en-US" sz="900" i="0">
                              <a:solidFill>
                                <a:srgbClr val="000000"/>
                              </a:solidFill>
                              <a:latin typeface="Calibri"/>
                              <a:ea typeface="Calibri"/>
                              <a:cs typeface="Calibri"/>
                              <a:sym typeface="Calibri"/>
                            </a:rPr>
                            <a:t>ap </a:t>
                          </a:r>
                          <a:r>
                            <a:rPr lang="en-US" sz="900">
                              <a:latin typeface="Calibri"/>
                              <a:ea typeface="Calibri"/>
                              <a:cs typeface="Calibri"/>
                              <a:sym typeface="Calibri"/>
                            </a:rPr>
                            <a:t>3</a:t>
                          </a:r>
                          <a:r>
                            <a:rPr lang="en-US" sz="900" i="0">
                              <a:solidFill>
                                <a:srgbClr val="000000"/>
                              </a:solidFill>
                              <a:latin typeface="Calibri"/>
                              <a:ea typeface="Calibri"/>
                              <a:cs typeface="Calibri"/>
                              <a:sym typeface="Calibri"/>
                            </a:rPr>
                            <a:t>: dead trees of all species combined</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18.8</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06666"/>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3.8</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AB884"/>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6.3</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849EB9"/>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900" i="0" u="none">
                              <a:solidFill>
                                <a:schemeClr val="dk1"/>
                              </a:solidFill>
                              <a:latin typeface="Calibri"/>
                              <a:ea typeface="Calibri"/>
                              <a:cs typeface="Calibri"/>
                              <a:sym typeface="Calibri"/>
                            </a:rPr>
                            <a:t>24.6</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6FA8DC"/>
                        </a:solidFill>
                      </a:tcPr>
                    </a:tc>
                    <a:extLst>
                      <a:ext uri="{0D108BD9-81ED-4DB2-BD59-A6C34878D82A}">
                        <a16:rowId xmlns:a16="http://schemas.microsoft.com/office/drawing/2014/main" val="10003"/>
                      </a:ext>
                    </a:extLst>
                  </a:tr>
                  <a:tr h="409160">
                    <a:tc>
                      <a:txBody>
                        <a:bodyPr/>
                        <a:lstStyle/>
                        <a:p>
                          <a:pPr marL="0" marR="0" lvl="0" indent="0" algn="ctr" rtl="0">
                            <a:lnSpc>
                              <a:spcPct val="100000"/>
                            </a:lnSpc>
                            <a:spcBef>
                              <a:spcPts val="0"/>
                            </a:spcBef>
                            <a:spcAft>
                              <a:spcPts val="0"/>
                            </a:spcAft>
                            <a:buClr>
                              <a:srgbClr val="000000"/>
                            </a:buClr>
                            <a:buSzPts val="1000"/>
                            <a:buFont typeface="Calibri"/>
                            <a:buNone/>
                          </a:pPr>
                          <a:r>
                            <a:rPr lang="en-US" sz="900">
                              <a:latin typeface="Calibri"/>
                              <a:ea typeface="Calibri"/>
                              <a:cs typeface="Calibri"/>
                              <a:sym typeface="Calibri"/>
                            </a:rPr>
                            <a:t>M</a:t>
                          </a:r>
                          <a:r>
                            <a:rPr lang="en-US" sz="900" i="0">
                              <a:solidFill>
                                <a:srgbClr val="000000"/>
                              </a:solidFill>
                              <a:latin typeface="Calibri"/>
                              <a:ea typeface="Calibri"/>
                              <a:cs typeface="Calibri"/>
                              <a:sym typeface="Calibri"/>
                            </a:rPr>
                            <a:t>ap 4: all dead trees surveyed in 2020 plus dead trees surveyed</a:t>
                          </a:r>
                          <a:r>
                            <a:rPr lang="en-US" sz="900">
                              <a:latin typeface="Calibri"/>
                              <a:ea typeface="Calibri"/>
                              <a:cs typeface="Calibri"/>
                              <a:sym typeface="Calibri"/>
                            </a:rPr>
                            <a:t> following 2011-2012 storms</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19.2</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E06666"/>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2.4</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FAB884"/>
                        </a:solidFill>
                      </a:tcPr>
                    </a:tc>
                    <a:tc>
                      <a:txBody>
                        <a:bodyPr/>
                        <a:lstStyle/>
                        <a:p>
                          <a:pPr marL="0" marR="0" lvl="0" indent="0" algn="ctr" rtl="0">
                            <a:lnSpc>
                              <a:spcPct val="100000"/>
                            </a:lnSpc>
                            <a:spcBef>
                              <a:spcPts val="0"/>
                            </a:spcBef>
                            <a:spcAft>
                              <a:spcPts val="0"/>
                            </a:spcAft>
                            <a:buClr>
                              <a:srgbClr val="000000"/>
                            </a:buClr>
                            <a:buSzPts val="1200"/>
                            <a:buFont typeface="Calibri"/>
                            <a:buNone/>
                          </a:pPr>
                          <a:r>
                            <a:rPr lang="en-US" sz="900" i="0" u="none">
                              <a:solidFill>
                                <a:srgbClr val="000000"/>
                              </a:solidFill>
                              <a:latin typeface="Calibri"/>
                              <a:ea typeface="Calibri"/>
                              <a:cs typeface="Calibri"/>
                              <a:sym typeface="Calibri"/>
                            </a:rPr>
                            <a:t>4.7</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849EB9"/>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n-US" sz="900" i="0" u="none">
                              <a:solidFill>
                                <a:schemeClr val="dk1"/>
                              </a:solidFill>
                              <a:latin typeface="Calibri"/>
                              <a:ea typeface="Calibri"/>
                              <a:cs typeface="Calibri"/>
                              <a:sym typeface="Calibri"/>
                            </a:rPr>
                            <a:t>23.2</a:t>
                          </a:r>
                          <a:endParaRPr sz="900">
                            <a:latin typeface="Calibri"/>
                            <a:ea typeface="Calibri"/>
                            <a:cs typeface="Calibri"/>
                            <a:sym typeface="Calibri"/>
                          </a:endParaRPr>
                        </a:p>
                      </a:txBody>
                      <a:tcPr marL="45733" marR="45733" marT="45737" marB="45737"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6FA8DC"/>
                        </a:solidFill>
                      </a:tcPr>
                    </a:tc>
                    <a:extLst>
                      <a:ext uri="{0D108BD9-81ED-4DB2-BD59-A6C34878D82A}">
                        <a16:rowId xmlns:a16="http://schemas.microsoft.com/office/drawing/2014/main" val="10004"/>
                      </a:ext>
                    </a:extLst>
                  </a:tr>
                </a:tbl>
              </a:graphicData>
            </a:graphic>
          </p:graphicFrame>
          <p:sp>
            <p:nvSpPr>
              <p:cNvPr id="2207" name="Google Shape;110;p1">
                <a:extLst>
                  <a:ext uri="{FF2B5EF4-FFF2-40B4-BE49-F238E27FC236}">
                    <a16:creationId xmlns:a16="http://schemas.microsoft.com/office/drawing/2014/main" id="{F9C8D376-AF15-43B9-B1CB-897B78F7A49D}"/>
                  </a:ext>
                </a:extLst>
              </p:cNvPr>
              <p:cNvSpPr txBox="1">
                <a:spLocks noChangeArrowheads="1"/>
              </p:cNvSpPr>
              <p:nvPr/>
            </p:nvSpPr>
            <p:spPr bwMode="auto">
              <a:xfrm>
                <a:off x="5013641" y="15538980"/>
                <a:ext cx="4851400" cy="600075"/>
              </a:xfrm>
              <a:prstGeom prst="rect">
                <a:avLst/>
              </a:prstGeom>
              <a:solidFill>
                <a:srgbClr val="D9D9D9"/>
              </a:solidFill>
              <a:ln w="9525">
                <a:solidFill>
                  <a:srgbClr val="000000"/>
                </a:solidFill>
                <a:round/>
                <a:headEnd type="none" w="sm" len="sm"/>
                <a:tailEnd type="none" w="sm" len="sm"/>
              </a:ln>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Clr>
                    <a:srgbClr val="000000"/>
                  </a:buClr>
                  <a:buSzPts val="1300"/>
                  <a:buFont typeface="Calibri" panose="020F0502020204030204" pitchFamily="34" charset="0"/>
                  <a:buNone/>
                </a:pPr>
                <a:r>
                  <a:rPr lang="en-US" altLang="en-US" sz="1100" dirty="0">
                    <a:solidFill>
                      <a:srgbClr val="000000"/>
                    </a:solidFill>
                    <a:cs typeface="Calibri" panose="020F0502020204030204" pitchFamily="34" charset="0"/>
                    <a:sym typeface="Calibri" panose="020F0502020204030204" pitchFamily="34" charset="0"/>
                  </a:rPr>
                  <a:t>Table 1: Summary of the autumn, 2020 survey of all dead trees </a:t>
                </a:r>
                <a:r>
                  <a:rPr lang="en-US" altLang="en-US" sz="1100" u="sng" dirty="0">
                    <a:solidFill>
                      <a:srgbClr val="000000"/>
                    </a:solidFill>
                    <a:cs typeface="Calibri" panose="020F0502020204030204" pitchFamily="34" charset="0"/>
                    <a:sym typeface="Calibri" panose="020F0502020204030204" pitchFamily="34" charset="0"/>
                  </a:rPr>
                  <a:t>&gt;</a:t>
                </a:r>
                <a:r>
                  <a:rPr lang="en-US" altLang="en-US" sz="1100" dirty="0">
                    <a:solidFill>
                      <a:srgbClr val="000000"/>
                    </a:solidFill>
                    <a:cs typeface="Calibri" panose="020F0502020204030204" pitchFamily="34" charset="0"/>
                    <a:sym typeface="Calibri" panose="020F0502020204030204" pitchFamily="34" charset="0"/>
                  </a:rPr>
                  <a:t> 10 cm trunk diameter in the 33.4 hectare forest plot. Species are listed in descending order of abundance.</a:t>
                </a:r>
                <a:endParaRPr lang="en-US" altLang="en-US" sz="1100" dirty="0">
                  <a:cs typeface="Calibri" panose="020F0502020204030204" pitchFamily="34" charset="0"/>
                  <a:sym typeface="Calibri" panose="020F0502020204030204" pitchFamily="34" charset="0"/>
                </a:endParaRPr>
              </a:p>
            </p:txBody>
          </p:sp>
          <p:sp>
            <p:nvSpPr>
              <p:cNvPr id="2208" name="Google Shape;111;p1">
                <a:extLst>
                  <a:ext uri="{FF2B5EF4-FFF2-40B4-BE49-F238E27FC236}">
                    <a16:creationId xmlns:a16="http://schemas.microsoft.com/office/drawing/2014/main" id="{727946D5-FDA1-4D85-8743-0F1128EFAEE0}"/>
                  </a:ext>
                </a:extLst>
              </p:cNvPr>
              <p:cNvSpPr txBox="1">
                <a:spLocks noChangeArrowheads="1"/>
              </p:cNvSpPr>
              <p:nvPr/>
            </p:nvSpPr>
            <p:spPr bwMode="auto">
              <a:xfrm>
                <a:off x="9992041" y="13332990"/>
                <a:ext cx="6850062" cy="430213"/>
              </a:xfrm>
              <a:prstGeom prst="rect">
                <a:avLst/>
              </a:prstGeom>
              <a:solidFill>
                <a:srgbClr val="D9D9D9"/>
              </a:solidFill>
              <a:ln w="9525">
                <a:solidFill>
                  <a:srgbClr val="000000"/>
                </a:solidFill>
                <a:round/>
                <a:headEnd type="none" w="sm" len="sm"/>
                <a:tailEnd type="none" w="sm" len="sm"/>
              </a:ln>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buClr>
                    <a:srgbClr val="000000"/>
                  </a:buClr>
                  <a:buSzPts val="1300"/>
                  <a:buFont typeface="Calibri" panose="020F0502020204030204" pitchFamily="34" charset="0"/>
                  <a:buNone/>
                </a:pPr>
                <a:r>
                  <a:rPr lang="en-US" altLang="en-US" sz="1100" u="sng" dirty="0">
                    <a:solidFill>
                      <a:srgbClr val="000000"/>
                    </a:solidFill>
                    <a:cs typeface="Calibri" panose="020F0502020204030204" pitchFamily="34" charset="0"/>
                    <a:sym typeface="Calibri" panose="020F0502020204030204" pitchFamily="34" charset="0"/>
                  </a:rPr>
                  <a:t>Table 2:</a:t>
                </a:r>
                <a:r>
                  <a:rPr lang="en-US" altLang="en-US" sz="1100" dirty="0">
                    <a:solidFill>
                      <a:srgbClr val="000000"/>
                    </a:solidFill>
                    <a:cs typeface="Calibri" panose="020F0502020204030204" pitchFamily="34" charset="0"/>
                    <a:sym typeface="Calibri" panose="020F0502020204030204" pitchFamily="34" charset="0"/>
                  </a:rPr>
                  <a:t> Summary of the areas of high density (hot spots) and low density (cold spots) of dead trees in Maps 1 - 4; </a:t>
                </a:r>
              </a:p>
              <a:p>
                <a:pPr>
                  <a:buClr>
                    <a:srgbClr val="000000"/>
                  </a:buClr>
                  <a:buSzPts val="1300"/>
                  <a:buFont typeface="Calibri" panose="020F0502020204030204" pitchFamily="34" charset="0"/>
                  <a:buNone/>
                </a:pPr>
                <a:r>
                  <a:rPr lang="en-US" altLang="en-US" sz="1100" dirty="0">
                    <a:solidFill>
                      <a:srgbClr val="000000"/>
                    </a:solidFill>
                    <a:cs typeface="Calibri" panose="020F0502020204030204" pitchFamily="34" charset="0"/>
                    <a:sym typeface="Calibri" panose="020F0502020204030204" pitchFamily="34" charset="0"/>
                  </a:rPr>
                  <a:t>CI = confidence interval; column colors correspond with hot spot and cold spot colors in Maps 1-4.</a:t>
                </a:r>
                <a:endParaRPr lang="en-US" altLang="en-US" sz="1100" dirty="0">
                  <a:cs typeface="Calibri" panose="020F0502020204030204" pitchFamily="34" charset="0"/>
                  <a:sym typeface="Calibri" panose="020F0502020204030204" pitchFamily="34" charset="0"/>
                </a:endParaRPr>
              </a:p>
            </p:txBody>
          </p:sp>
          <p:pic>
            <p:nvPicPr>
              <p:cNvPr id="2214" name="Google Shape;115;p1">
                <a:extLst>
                  <a:ext uri="{FF2B5EF4-FFF2-40B4-BE49-F238E27FC236}">
                    <a16:creationId xmlns:a16="http://schemas.microsoft.com/office/drawing/2014/main" id="{297824D4-5331-451B-B63F-9851F7852339}"/>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64191" y="13961005"/>
                <a:ext cx="1096962" cy="2193925"/>
              </a:xfrm>
              <a:prstGeom prst="rect">
                <a:avLst/>
              </a:prstGeom>
              <a:noFill/>
              <a:ln w="1905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2215" name="Google Shape;118;p1">
                <a:extLst>
                  <a:ext uri="{FF2B5EF4-FFF2-40B4-BE49-F238E27FC236}">
                    <a16:creationId xmlns:a16="http://schemas.microsoft.com/office/drawing/2014/main" id="{554245A9-72E2-411D-9E63-4E5A130B0EAE}"/>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438253" y="13961005"/>
                <a:ext cx="1096963" cy="2193925"/>
              </a:xfrm>
              <a:prstGeom prst="rect">
                <a:avLst/>
              </a:prstGeom>
              <a:noFill/>
              <a:ln w="1905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2216" name="Google Shape;119;p1">
                <a:extLst>
                  <a:ext uri="{FF2B5EF4-FFF2-40B4-BE49-F238E27FC236}">
                    <a16:creationId xmlns:a16="http://schemas.microsoft.com/office/drawing/2014/main" id="{741C9F4E-6DDC-46EC-AA49-86E1206A7F9D}"/>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88866" y="13961005"/>
                <a:ext cx="1096962" cy="2195513"/>
              </a:xfrm>
              <a:prstGeom prst="rect">
                <a:avLst/>
              </a:prstGeom>
              <a:noFill/>
              <a:ln w="1905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2217" name="Google Shape;126;p1">
                <a:extLst>
                  <a:ext uri="{FF2B5EF4-FFF2-40B4-BE49-F238E27FC236}">
                    <a16:creationId xmlns:a16="http://schemas.microsoft.com/office/drawing/2014/main" id="{528A6187-5490-4BB2-8D47-34C5795E86F6}"/>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319566" y="13961005"/>
                <a:ext cx="1096962" cy="2195513"/>
              </a:xfrm>
              <a:prstGeom prst="rect">
                <a:avLst/>
              </a:prstGeom>
              <a:noFill/>
              <a:ln w="1905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pic>
          <p:pic>
            <p:nvPicPr>
              <p:cNvPr id="2218" name="Google Shape;127;p1">
                <a:extLst>
                  <a:ext uri="{FF2B5EF4-FFF2-40B4-BE49-F238E27FC236}">
                    <a16:creationId xmlns:a16="http://schemas.microsoft.com/office/drawing/2014/main" id="{9D3DD1BE-87C6-4F11-BC1A-20402372F5A9}"/>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876528" y="13961005"/>
                <a:ext cx="1096963" cy="2193925"/>
              </a:xfrm>
              <a:prstGeom prst="rect">
                <a:avLst/>
              </a:prstGeom>
              <a:noFill/>
              <a:ln w="19050">
                <a:solidFill>
                  <a:schemeClr val="tx2"/>
                </a:solidFill>
                <a:round/>
                <a:headEnd type="none" w="sm" len="sm"/>
                <a:tailEnd type="none" w="sm" len="sm"/>
              </a:ln>
              <a:extLst>
                <a:ext uri="{909E8E84-426E-40DD-AFC4-6F175D3DCCD1}">
                  <a14:hiddenFill xmlns:a14="http://schemas.microsoft.com/office/drawing/2010/main">
                    <a:solidFill>
                      <a:srgbClr val="FFFFFF"/>
                    </a:solidFill>
                  </a14:hiddenFill>
                </a:ext>
              </a:extLst>
            </p:spPr>
          </p:pic>
        </p:grpSp>
      </p:grpSp>
      <p:sp>
        <p:nvSpPr>
          <p:cNvPr id="4" name="TextBox 3">
            <a:extLst>
              <a:ext uri="{FF2B5EF4-FFF2-40B4-BE49-F238E27FC236}">
                <a16:creationId xmlns:a16="http://schemas.microsoft.com/office/drawing/2014/main" id="{06D0778F-29A2-4464-9F72-26733DBC8951}"/>
              </a:ext>
            </a:extLst>
          </p:cNvPr>
          <p:cNvSpPr txBox="1"/>
          <p:nvPr/>
        </p:nvSpPr>
        <p:spPr>
          <a:xfrm>
            <a:off x="5981767" y="1620095"/>
            <a:ext cx="1326324" cy="458587"/>
          </a:xfrm>
          <a:prstGeom prst="rect">
            <a:avLst/>
          </a:prstGeom>
          <a:noFill/>
        </p:spPr>
        <p:txBody>
          <a:bodyPr wrap="square" rtlCol="0" anchor="ctr">
            <a:spAutoFit/>
          </a:bodyPr>
          <a:lstStyle/>
          <a:p>
            <a:r>
              <a:rPr lang="en-US" sz="1190" dirty="0"/>
              <a:t>Map 1: Dead chestnut oaks</a:t>
            </a:r>
          </a:p>
        </p:txBody>
      </p:sp>
      <p:sp>
        <p:nvSpPr>
          <p:cNvPr id="44" name="TextBox 43">
            <a:extLst>
              <a:ext uri="{FF2B5EF4-FFF2-40B4-BE49-F238E27FC236}">
                <a16:creationId xmlns:a16="http://schemas.microsoft.com/office/drawing/2014/main" id="{4AD67E03-C08C-4884-9966-21EAC1E6D029}"/>
              </a:ext>
            </a:extLst>
          </p:cNvPr>
          <p:cNvSpPr txBox="1"/>
          <p:nvPr/>
        </p:nvSpPr>
        <p:spPr>
          <a:xfrm>
            <a:off x="11059414" y="1617017"/>
            <a:ext cx="1532094" cy="461665"/>
          </a:xfrm>
          <a:prstGeom prst="rect">
            <a:avLst/>
          </a:prstGeom>
          <a:noFill/>
        </p:spPr>
        <p:txBody>
          <a:bodyPr wrap="square" rtlCol="0" anchor="ctr">
            <a:spAutoFit/>
          </a:bodyPr>
          <a:lstStyle/>
          <a:p>
            <a:r>
              <a:rPr lang="en-US" sz="1190" dirty="0"/>
              <a:t>Map 2: Dead trees of other species</a:t>
            </a:r>
          </a:p>
        </p:txBody>
      </p:sp>
      <p:sp>
        <p:nvSpPr>
          <p:cNvPr id="45" name="TextBox 44">
            <a:extLst>
              <a:ext uri="{FF2B5EF4-FFF2-40B4-BE49-F238E27FC236}">
                <a16:creationId xmlns:a16="http://schemas.microsoft.com/office/drawing/2014/main" id="{563A6B6C-EC5C-4C42-A289-FCF8C6C860DA}"/>
              </a:ext>
            </a:extLst>
          </p:cNvPr>
          <p:cNvSpPr txBox="1"/>
          <p:nvPr/>
        </p:nvSpPr>
        <p:spPr>
          <a:xfrm>
            <a:off x="5981988" y="6124006"/>
            <a:ext cx="1532094" cy="646331"/>
          </a:xfrm>
          <a:prstGeom prst="rect">
            <a:avLst/>
          </a:prstGeom>
          <a:noFill/>
        </p:spPr>
        <p:txBody>
          <a:bodyPr wrap="square" rtlCol="0" anchor="ctr">
            <a:spAutoFit/>
          </a:bodyPr>
          <a:lstStyle/>
          <a:p>
            <a:r>
              <a:rPr lang="en-US" sz="1190" dirty="0">
                <a:solidFill>
                  <a:schemeClr val="accent1">
                    <a:lumMod val="50000"/>
                  </a:schemeClr>
                </a:solidFill>
              </a:rPr>
              <a:t>Map 3: Dead trees of all species</a:t>
            </a:r>
          </a:p>
          <a:p>
            <a:r>
              <a:rPr lang="en-US" sz="1190" dirty="0">
                <a:solidFill>
                  <a:schemeClr val="accent1">
                    <a:lumMod val="50000"/>
                  </a:schemeClr>
                </a:solidFill>
              </a:rPr>
              <a:t>combined</a:t>
            </a:r>
          </a:p>
        </p:txBody>
      </p:sp>
      <p:sp>
        <p:nvSpPr>
          <p:cNvPr id="52" name="TextBox 51">
            <a:extLst>
              <a:ext uri="{FF2B5EF4-FFF2-40B4-BE49-F238E27FC236}">
                <a16:creationId xmlns:a16="http://schemas.microsoft.com/office/drawing/2014/main" id="{868D2FB5-9B10-4B10-A4E7-D27680233DD7}"/>
              </a:ext>
            </a:extLst>
          </p:cNvPr>
          <p:cNvSpPr txBox="1"/>
          <p:nvPr/>
        </p:nvSpPr>
        <p:spPr>
          <a:xfrm>
            <a:off x="11065256" y="6108069"/>
            <a:ext cx="1505458" cy="830997"/>
          </a:xfrm>
          <a:prstGeom prst="rect">
            <a:avLst/>
          </a:prstGeom>
          <a:noFill/>
        </p:spPr>
        <p:txBody>
          <a:bodyPr wrap="square" rtlCol="0" anchor="ctr">
            <a:spAutoFit/>
          </a:bodyPr>
          <a:lstStyle/>
          <a:p>
            <a:r>
              <a:rPr lang="en-US" sz="1190" dirty="0">
                <a:solidFill>
                  <a:schemeClr val="accent1">
                    <a:lumMod val="50000"/>
                  </a:schemeClr>
                </a:solidFill>
              </a:rPr>
              <a:t>Map 4: Dead trees of all species combined plus trees killed </a:t>
            </a:r>
          </a:p>
          <a:p>
            <a:r>
              <a:rPr lang="en-US" sz="1190" dirty="0">
                <a:solidFill>
                  <a:schemeClr val="accent1">
                    <a:lumMod val="50000"/>
                  </a:schemeClr>
                </a:solidFill>
              </a:rPr>
              <a:t>by storms</a:t>
            </a:r>
          </a:p>
        </p:txBody>
      </p:sp>
    </p:spTree>
  </p:cSld>
  <p:clrMapOvr>
    <a:masterClrMapping/>
  </p:clrMapOvr>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1529</TotalTime>
  <Words>1334</Words>
  <Application>Microsoft Office PowerPoint</Application>
  <PresentationFormat>Custom</PresentationFormat>
  <Paragraphs>165</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Blank Presentation</vt:lpstr>
      <vt:lpstr>PowerPoint Presentation</vt:lpstr>
    </vt:vector>
  </TitlesOfParts>
  <Company>Ramapo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Ramapo College</dc:creator>
  <cp:lastModifiedBy>James Liao</cp:lastModifiedBy>
  <cp:revision>72</cp:revision>
  <dcterms:created xsi:type="dcterms:W3CDTF">2012-02-21T18:18:44Z</dcterms:created>
  <dcterms:modified xsi:type="dcterms:W3CDTF">2021-04-01T03:13:30Z</dcterms:modified>
</cp:coreProperties>
</file>