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21945600" cy="164592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44CB93-E524-4E05-8828-C520AE01545A}" v="14" dt="2020-04-06T21:22:26.2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9" d="100"/>
          <a:sy n="59" d="100"/>
        </p:scale>
        <p:origin x="-78" y="3072"/>
      </p:cViewPr>
      <p:guideLst>
        <p:guide orient="horz" pos="5184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12014191083" userId="8fb8829424b42f26" providerId="LiveId" clId="{DF44CB93-E524-4E05-8828-C520AE01545A}"/>
    <pc:docChg chg="addSld delSld modSld">
      <pc:chgData name="12014191083" userId="8fb8829424b42f26" providerId="LiveId" clId="{DF44CB93-E524-4E05-8828-C520AE01545A}" dt="2020-04-06T22:13:03.231" v="267" actId="20577"/>
      <pc:docMkLst>
        <pc:docMk/>
      </pc:docMkLst>
      <pc:sldChg chg="addSp delSp modSp">
        <pc:chgData name="12014191083" userId="8fb8829424b42f26" providerId="LiveId" clId="{DF44CB93-E524-4E05-8828-C520AE01545A}" dt="2020-04-06T22:13:03.231" v="267" actId="20577"/>
        <pc:sldMkLst>
          <pc:docMk/>
          <pc:sldMk cId="3307458881" sldId="256"/>
        </pc:sldMkLst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4" creationId="{0010E609-D6F9-48D4-AC23-42FA3F34EF38}"/>
          </ac:spMkLst>
        </pc:spChg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5" creationId="{FB211514-A33A-4E2A-992C-88AC6810002E}"/>
          </ac:spMkLst>
        </pc:spChg>
        <pc:spChg chg="add mod">
          <ac:chgData name="12014191083" userId="8fb8829424b42f26" providerId="LiveId" clId="{DF44CB93-E524-4E05-8828-C520AE01545A}" dt="2020-04-06T22:13:03.231" v="267" actId="20577"/>
          <ac:spMkLst>
            <pc:docMk/>
            <pc:sldMk cId="3307458881" sldId="256"/>
            <ac:spMk id="6" creationId="{EFEE0FB2-0818-4591-83AA-B76698AB2F75}"/>
          </ac:spMkLst>
        </pc:spChg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7" creationId="{3D68AC31-9950-4CD8-B577-B3CD5993FBDF}"/>
          </ac:spMkLst>
        </pc:spChg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8" creationId="{0B7BCF98-95E9-4B2A-B61B-2BFD8AA6657D}"/>
          </ac:spMkLst>
        </pc:spChg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9" creationId="{74D62BF1-EA75-430B-9FC3-C3B327DF88D1}"/>
          </ac:spMkLst>
        </pc:spChg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10" creationId="{4AE50EB8-E970-47BF-A096-FCD6F6F6C997}"/>
          </ac:spMkLst>
        </pc:spChg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11" creationId="{85475BDD-74AC-4D92-85DE-90D5C6D634B2}"/>
          </ac:spMkLst>
        </pc:spChg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12" creationId="{0482BBDF-B3A8-40C4-B7AC-F5E4EA18DDF0}"/>
          </ac:spMkLst>
        </pc:spChg>
        <pc:spChg chg="add mod">
          <ac:chgData name="12014191083" userId="8fb8829424b42f26" providerId="LiveId" clId="{DF44CB93-E524-4E05-8828-C520AE01545A}" dt="2020-04-06T21:22:26.219" v="74" actId="207"/>
          <ac:spMkLst>
            <pc:docMk/>
            <pc:sldMk cId="3307458881" sldId="256"/>
            <ac:spMk id="13" creationId="{F7A4B830-1D53-47FD-9719-1B32826306AE}"/>
          </ac:spMkLst>
        </pc:spChg>
        <pc:spChg chg="add del">
          <ac:chgData name="12014191083" userId="8fb8829424b42f26" providerId="LiveId" clId="{DF44CB93-E524-4E05-8828-C520AE01545A}" dt="2020-04-06T21:21:36.631" v="60"/>
          <ac:spMkLst>
            <pc:docMk/>
            <pc:sldMk cId="3307458881" sldId="256"/>
            <ac:spMk id="14" creationId="{41BCE917-5EFE-4CC4-BE9B-A7D543F37249}"/>
          </ac:spMkLst>
        </pc:spChg>
        <pc:picChg chg="add mod">
          <ac:chgData name="12014191083" userId="8fb8829424b42f26" providerId="LiveId" clId="{DF44CB93-E524-4E05-8828-C520AE01545A}" dt="2020-04-06T21:22:26.219" v="74" actId="207"/>
          <ac:picMkLst>
            <pc:docMk/>
            <pc:sldMk cId="3307458881" sldId="256"/>
            <ac:picMk id="3" creationId="{1C918C33-8F10-4E9B-BC2C-C74438E70B69}"/>
          </ac:picMkLst>
        </pc:picChg>
      </pc:sldChg>
      <pc:sldChg chg="addSp modSp add del">
        <pc:chgData name="12014191083" userId="8fb8829424b42f26" providerId="LiveId" clId="{DF44CB93-E524-4E05-8828-C520AE01545A}" dt="2020-04-06T21:21:56.034" v="63" actId="2696"/>
        <pc:sldMkLst>
          <pc:docMk/>
          <pc:sldMk cId="1237269765" sldId="257"/>
        </pc:sldMkLst>
        <pc:spChg chg="add mod">
          <ac:chgData name="12014191083" userId="8fb8829424b42f26" providerId="LiveId" clId="{DF44CB93-E524-4E05-8828-C520AE01545A}" dt="2020-04-06T21:21:40.861" v="62" actId="1076"/>
          <ac:spMkLst>
            <pc:docMk/>
            <pc:sldMk cId="1237269765" sldId="257"/>
            <ac:spMk id="3" creationId="{75C114B0-E6C7-4692-A271-42069D42DF57}"/>
          </ac:spMkLst>
        </pc:spChg>
        <pc:picChg chg="add mod">
          <ac:chgData name="12014191083" userId="8fb8829424b42f26" providerId="LiveId" clId="{DF44CB93-E524-4E05-8828-C520AE01545A}" dt="2020-04-06T21:21:24.314" v="57" actId="1076"/>
          <ac:picMkLst>
            <pc:docMk/>
            <pc:sldMk cId="1237269765" sldId="257"/>
            <ac:picMk id="2" creationId="{A30277A7-9598-412C-834C-D3C6A1A0776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338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430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5738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31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330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683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3903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318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7351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7813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69-4F3A-48C4-AEE6-780B834DDD4E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D645-B775-46BA-B9DF-CCF7196485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858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7C969-4F3A-48C4-AEE6-780B834DDD4E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8D645-B775-46BA-B9DF-CCF7196485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701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xmlns="" id="{1C918C33-8F10-4E9B-BC2C-C74438E70B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9276" b="15483"/>
          <a:stretch>
            <a:fillRect/>
          </a:stretch>
        </p:blipFill>
        <p:spPr>
          <a:xfrm>
            <a:off x="1185331" y="846666"/>
            <a:ext cx="3657601" cy="12673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010E609-D6F9-48D4-AC23-42FA3F34EF38}"/>
              </a:ext>
            </a:extLst>
          </p:cNvPr>
          <p:cNvSpPr/>
          <p:nvPr/>
        </p:nvSpPr>
        <p:spPr>
          <a:xfrm>
            <a:off x="5011927" y="825500"/>
            <a:ext cx="15985406" cy="1274233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ESBL Producing </a:t>
            </a:r>
            <a:r>
              <a:rPr lang="en-US" sz="4000" b="1" dirty="0" err="1" smtClean="0">
                <a:solidFill>
                  <a:schemeClr val="bg1"/>
                </a:solidFill>
              </a:rPr>
              <a:t>Enterobacteriaceae</a:t>
            </a:r>
            <a:r>
              <a:rPr lang="en-US" sz="4000" b="1" dirty="0" smtClean="0">
                <a:solidFill>
                  <a:schemeClr val="bg1"/>
                </a:solidFill>
              </a:rPr>
              <a:t> found in Postoperative Meningitis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By Jennifer </a:t>
            </a:r>
            <a:r>
              <a:rPr lang="en-US" sz="3200" b="1" dirty="0" smtClean="0">
                <a:solidFill>
                  <a:schemeClr val="bg1"/>
                </a:solidFill>
              </a:rPr>
              <a:t>Holland </a:t>
            </a:r>
            <a:r>
              <a:rPr lang="en-US" sz="3200" b="1" dirty="0" smtClean="0">
                <a:solidFill>
                  <a:schemeClr val="bg1"/>
                </a:solidFill>
              </a:rPr>
              <a:t>/ Faculty </a:t>
            </a:r>
            <a:r>
              <a:rPr lang="en-US" sz="3200" b="1" dirty="0" smtClean="0">
                <a:solidFill>
                  <a:schemeClr val="bg1"/>
                </a:solidFill>
              </a:rPr>
              <a:t>Mentor: Ann </a:t>
            </a:r>
            <a:r>
              <a:rPr lang="en-US" sz="3200" b="1" dirty="0" err="1" smtClean="0">
                <a:solidFill>
                  <a:schemeClr val="bg1"/>
                </a:solidFill>
              </a:rPr>
              <a:t>Lepore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FEE0FB2-0818-4591-83AA-B76698AB2F75}"/>
              </a:ext>
            </a:extLst>
          </p:cNvPr>
          <p:cNvSpPr/>
          <p:nvPr/>
        </p:nvSpPr>
        <p:spPr>
          <a:xfrm>
            <a:off x="982134" y="9448795"/>
            <a:ext cx="5410200" cy="60621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D68AC31-9950-4CD8-B577-B3CD5993FBDF}"/>
              </a:ext>
            </a:extLst>
          </p:cNvPr>
          <p:cNvSpPr/>
          <p:nvPr/>
        </p:nvSpPr>
        <p:spPr>
          <a:xfrm>
            <a:off x="1027854" y="2304288"/>
            <a:ext cx="5364480" cy="49431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200" b="1" u="sng" dirty="0" smtClean="0">
                <a:solidFill>
                  <a:schemeClr val="tx1"/>
                </a:solidFill>
              </a:rPr>
              <a:t>Introduction: 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Postoperative meningitis infects the membranes surrounding the brain. (1) ESBL is found within the disease. It is a type of </a:t>
            </a:r>
            <a:r>
              <a:rPr lang="en-US" sz="3200" dirty="0" err="1" smtClean="0">
                <a:solidFill>
                  <a:schemeClr val="tx1"/>
                </a:solidFill>
              </a:rPr>
              <a:t>Enterobacteriaceae</a:t>
            </a:r>
            <a:r>
              <a:rPr lang="en-US" sz="3200" dirty="0" smtClean="0">
                <a:solidFill>
                  <a:schemeClr val="tx1"/>
                </a:solidFill>
              </a:rPr>
              <a:t> (2). This bacteria easily  mutates and avoids antibiotics, and if not properly treated the results are often deadly. 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4D62BF1-EA75-430B-9FC3-C3B327DF88D1}"/>
              </a:ext>
            </a:extLst>
          </p:cNvPr>
          <p:cNvSpPr/>
          <p:nvPr/>
        </p:nvSpPr>
        <p:spPr>
          <a:xfrm>
            <a:off x="982134" y="7362782"/>
            <a:ext cx="5410200" cy="1984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482BBDF-B3A8-40C4-B7AC-F5E4EA18DDF0}"/>
              </a:ext>
            </a:extLst>
          </p:cNvPr>
          <p:cNvSpPr/>
          <p:nvPr/>
        </p:nvSpPr>
        <p:spPr>
          <a:xfrm>
            <a:off x="6477000" y="2342388"/>
            <a:ext cx="8153400" cy="131643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16000" y="7284042"/>
            <a:ext cx="538479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Objective:</a:t>
            </a:r>
          </a:p>
          <a:p>
            <a:r>
              <a:rPr lang="en-US" sz="3200" dirty="0" smtClean="0"/>
              <a:t>To </a:t>
            </a:r>
            <a:r>
              <a:rPr lang="en-US" sz="3200" dirty="0" smtClean="0"/>
              <a:t>illustrate how </a:t>
            </a:r>
            <a:r>
              <a:rPr lang="en-US" sz="3200" dirty="0" smtClean="0"/>
              <a:t>the disease enters the </a:t>
            </a:r>
            <a:r>
              <a:rPr lang="en-US" sz="3200" dirty="0" smtClean="0"/>
              <a:t>membranes and how </a:t>
            </a:r>
            <a:r>
              <a:rPr lang="en-US" sz="3200" dirty="0" smtClean="0"/>
              <a:t>treatment is given. </a:t>
            </a:r>
          </a:p>
        </p:txBody>
      </p:sp>
      <p:pic>
        <p:nvPicPr>
          <p:cNvPr id="1026" name="Picture 2" descr="C:\Users\nocca\OneDrive\Documents\Desktop\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3875" y="2456625"/>
            <a:ext cx="3824283" cy="2115375"/>
          </a:xfrm>
          <a:prstGeom prst="rect">
            <a:avLst/>
          </a:prstGeom>
          <a:noFill/>
        </p:spPr>
      </p:pic>
      <p:pic>
        <p:nvPicPr>
          <p:cNvPr id="1027" name="Picture 3" descr="C:\Users\nocca\OneDrive\Documents\Desktop\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0050" y="11477626"/>
            <a:ext cx="4591050" cy="2525600"/>
          </a:xfrm>
          <a:prstGeom prst="rect">
            <a:avLst/>
          </a:prstGeom>
          <a:noFill/>
        </p:spPr>
      </p:pic>
      <p:pic>
        <p:nvPicPr>
          <p:cNvPr id="1028" name="Picture 4" descr="C:\Users\nocca\OneDrive\Documents\Desktop\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80704" y="7002465"/>
            <a:ext cx="3753894" cy="2103436"/>
          </a:xfrm>
          <a:prstGeom prst="rect">
            <a:avLst/>
          </a:prstGeom>
          <a:noFill/>
        </p:spPr>
      </p:pic>
      <p:pic>
        <p:nvPicPr>
          <p:cNvPr id="1029" name="Picture 5" descr="C:\Users\nocca\OneDrive\Documents\Desktop\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74856" y="2420304"/>
            <a:ext cx="3924764" cy="2145241"/>
          </a:xfrm>
          <a:prstGeom prst="rect">
            <a:avLst/>
          </a:prstGeom>
          <a:noFill/>
        </p:spPr>
      </p:pic>
      <p:pic>
        <p:nvPicPr>
          <p:cNvPr id="1030" name="Picture 6" descr="C:\Users\nocca\OneDrive\Documents\Desktop\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76497" y="7000874"/>
            <a:ext cx="3740019" cy="2119939"/>
          </a:xfrm>
          <a:prstGeom prst="rect">
            <a:avLst/>
          </a:prstGeom>
          <a:noFill/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EFEE0FB2-0818-4591-83AA-B76698AB2F75}"/>
              </a:ext>
            </a:extLst>
          </p:cNvPr>
          <p:cNvSpPr/>
          <p:nvPr/>
        </p:nvSpPr>
        <p:spPr>
          <a:xfrm>
            <a:off x="14719299" y="2351532"/>
            <a:ext cx="6286500" cy="30671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91300" y="4610100"/>
            <a:ext cx="37719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Figure 1: Dura mater, </a:t>
            </a:r>
            <a:r>
              <a:rPr lang="en-US" sz="3200" dirty="0" err="1" smtClean="0"/>
              <a:t>Arachnoid</a:t>
            </a:r>
            <a:r>
              <a:rPr lang="en-US" sz="3200" dirty="0" smtClean="0"/>
              <a:t> mater, and </a:t>
            </a:r>
            <a:r>
              <a:rPr lang="en-US" sz="3200" dirty="0" err="1" smtClean="0"/>
              <a:t>P</a:t>
            </a:r>
            <a:r>
              <a:rPr lang="en-US" sz="3200" dirty="0" err="1" smtClean="0"/>
              <a:t>ia</a:t>
            </a:r>
            <a:r>
              <a:rPr lang="en-US" sz="3200" dirty="0" smtClean="0"/>
              <a:t> </a:t>
            </a:r>
            <a:r>
              <a:rPr lang="en-US" sz="3200" dirty="0" smtClean="0"/>
              <a:t>mater become inflamed 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10629900" y="4648200"/>
            <a:ext cx="3771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Figure 2: ESBL </a:t>
            </a:r>
            <a:r>
              <a:rPr lang="en-US" sz="3200" dirty="0" smtClean="0"/>
              <a:t>b</a:t>
            </a:r>
            <a:r>
              <a:rPr lang="en-US" sz="3200" dirty="0" smtClean="0"/>
              <a:t>acteria </a:t>
            </a:r>
            <a:r>
              <a:rPr lang="en-US" sz="3200" dirty="0" smtClean="0"/>
              <a:t>avoiding treatment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6629400" y="9182100"/>
            <a:ext cx="3771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Figure 3: How an IVT is given. 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10477500" y="9182100"/>
            <a:ext cx="4152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Figure 4: The IVT injecting into the Upper Lateral </a:t>
            </a:r>
            <a:r>
              <a:rPr lang="en-US" sz="3200" dirty="0" smtClean="0"/>
              <a:t>Ventricle. 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6858000" y="14130396"/>
            <a:ext cx="7277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Figure 5: </a:t>
            </a:r>
            <a:r>
              <a:rPr lang="en-US" sz="3200" dirty="0" err="1" smtClean="0"/>
              <a:t>Polymyxin</a:t>
            </a:r>
            <a:r>
              <a:rPr lang="en-US" sz="3200" dirty="0" smtClean="0"/>
              <a:t> B treating the infected membranes and removing the bacteria.  </a:t>
            </a:r>
            <a:endParaRPr lang="en-US" sz="32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EFEE0FB2-0818-4591-83AA-B76698AB2F75}"/>
              </a:ext>
            </a:extLst>
          </p:cNvPr>
          <p:cNvSpPr/>
          <p:nvPr/>
        </p:nvSpPr>
        <p:spPr>
          <a:xfrm>
            <a:off x="14719299" y="5486400"/>
            <a:ext cx="6286500" cy="39962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EFEE0FB2-0818-4591-83AA-B76698AB2F75}"/>
              </a:ext>
            </a:extLst>
          </p:cNvPr>
          <p:cNvSpPr/>
          <p:nvPr/>
        </p:nvSpPr>
        <p:spPr>
          <a:xfrm>
            <a:off x="14719299" y="9584267"/>
            <a:ext cx="6286500" cy="4741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EFEE0FB2-0818-4591-83AA-B76698AB2F75}"/>
              </a:ext>
            </a:extLst>
          </p:cNvPr>
          <p:cNvSpPr/>
          <p:nvPr/>
        </p:nvSpPr>
        <p:spPr>
          <a:xfrm>
            <a:off x="14719299" y="14453616"/>
            <a:ext cx="6176434" cy="105308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48268" y="9356630"/>
            <a:ext cx="5465233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/>
              <a:t>Data Analysis:</a:t>
            </a:r>
          </a:p>
          <a:p>
            <a:r>
              <a:rPr lang="en-US" sz="3200" dirty="0" smtClean="0"/>
              <a:t>Postoperative Meningitis enters the protective layers of the brain. These layers are called Dura mater, </a:t>
            </a:r>
            <a:r>
              <a:rPr lang="en-US" sz="3200" dirty="0" err="1" smtClean="0"/>
              <a:t>Arachnoid</a:t>
            </a:r>
            <a:r>
              <a:rPr lang="en-US" sz="3200" dirty="0" smtClean="0"/>
              <a:t> </a:t>
            </a:r>
            <a:r>
              <a:rPr lang="en-US" sz="3200" dirty="0" smtClean="0"/>
              <a:t>mater, and </a:t>
            </a:r>
            <a:r>
              <a:rPr lang="en-US" sz="3200" dirty="0" err="1" smtClean="0"/>
              <a:t>Pia</a:t>
            </a:r>
            <a:r>
              <a:rPr lang="en-US" sz="3200" dirty="0" smtClean="0"/>
              <a:t> mater. (1) ESBL is found within the disease, and is a type of </a:t>
            </a:r>
            <a:r>
              <a:rPr lang="en-US" sz="3200" dirty="0" err="1" smtClean="0"/>
              <a:t>Enterobacteriaceae</a:t>
            </a:r>
            <a:r>
              <a:rPr lang="en-US" sz="3200" dirty="0" smtClean="0"/>
              <a:t>. This bacteria comes from a large family of other germs. The bacteria easily mutates and bypasses treatment. (2)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4897100" y="2291201"/>
            <a:ext cx="6019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/>
              <a:t>Treatment: </a:t>
            </a:r>
            <a:endParaRPr lang="en-US" sz="3200" b="1" u="sng" dirty="0" smtClean="0"/>
          </a:p>
          <a:p>
            <a:r>
              <a:rPr lang="en-US" sz="3200" dirty="0" err="1" smtClean="0"/>
              <a:t>Polymyxin</a:t>
            </a:r>
            <a:r>
              <a:rPr lang="en-US" sz="3200" dirty="0" smtClean="0"/>
              <a:t> B is given through an </a:t>
            </a:r>
            <a:r>
              <a:rPr lang="en-US" sz="3200" dirty="0" err="1" smtClean="0"/>
              <a:t>intraventricular</a:t>
            </a:r>
            <a:r>
              <a:rPr lang="en-US" sz="3200" dirty="0" smtClean="0"/>
              <a:t> injection (IVT). </a:t>
            </a:r>
            <a:r>
              <a:rPr lang="en-US" sz="3200" dirty="0" smtClean="0"/>
              <a:t>A </a:t>
            </a:r>
            <a:r>
              <a:rPr lang="en-US" sz="3200" dirty="0" smtClean="0"/>
              <a:t>reservoir is placed inside the skull and a catheter is </a:t>
            </a:r>
            <a:r>
              <a:rPr lang="en-US" sz="3200" dirty="0" smtClean="0"/>
              <a:t>inserted </a:t>
            </a:r>
            <a:r>
              <a:rPr lang="en-US" sz="3200" dirty="0" smtClean="0"/>
              <a:t>into the upper lateral Ventricle. </a:t>
            </a:r>
            <a:r>
              <a:rPr lang="en-US" sz="3200" dirty="0" smtClean="0"/>
              <a:t>(4)</a:t>
            </a:r>
            <a:endParaRPr lang="en-US" sz="3200" b="1" u="sng" dirty="0" smtClean="0"/>
          </a:p>
          <a:p>
            <a:pPr algn="ctr"/>
            <a:endParaRPr lang="en-US" sz="3200" b="1" u="sng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14795500" y="5406933"/>
            <a:ext cx="616796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/>
              <a:t>Results: </a:t>
            </a:r>
          </a:p>
          <a:p>
            <a:r>
              <a:rPr lang="en-US" sz="3200" dirty="0" smtClean="0"/>
              <a:t>The ventricle is needed because it produces cerebrospinal fluid (CSF).</a:t>
            </a:r>
            <a:endParaRPr lang="en-US" sz="3200" b="1" u="sng" dirty="0" smtClean="0"/>
          </a:p>
          <a:p>
            <a:r>
              <a:rPr lang="en-US" sz="3200" dirty="0" smtClean="0"/>
              <a:t>CSF </a:t>
            </a:r>
            <a:r>
              <a:rPr lang="en-US" sz="3200" dirty="0" smtClean="0"/>
              <a:t>flows through </a:t>
            </a:r>
            <a:r>
              <a:rPr lang="en-US" sz="3200" dirty="0" smtClean="0"/>
              <a:t>the brain and </a:t>
            </a:r>
            <a:r>
              <a:rPr lang="en-US" sz="3200" dirty="0" smtClean="0"/>
              <a:t>the membranes. </a:t>
            </a:r>
            <a:r>
              <a:rPr lang="en-US" sz="3200" dirty="0" smtClean="0"/>
              <a:t>The antibiotics exit the bottom fourth ventricle and enter the subarachnoid between </a:t>
            </a:r>
            <a:r>
              <a:rPr lang="en-US" sz="3200" dirty="0" err="1" smtClean="0"/>
              <a:t>Pia</a:t>
            </a:r>
            <a:r>
              <a:rPr lang="en-US" sz="3200" dirty="0" smtClean="0"/>
              <a:t> and </a:t>
            </a:r>
            <a:r>
              <a:rPr lang="en-US" sz="3200" dirty="0" err="1" smtClean="0"/>
              <a:t>Arachnoid</a:t>
            </a:r>
            <a:r>
              <a:rPr lang="en-US" sz="3200" dirty="0" smtClean="0"/>
              <a:t>. (4-5)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4782796" y="14411237"/>
            <a:ext cx="62484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>
                <a:solidFill>
                  <a:schemeClr val="bg1"/>
                </a:solidFill>
              </a:rPr>
              <a:t>LITERATURE </a:t>
            </a:r>
            <a:r>
              <a:rPr lang="en-US" sz="3200" b="1" u="sng" dirty="0" smtClean="0">
                <a:solidFill>
                  <a:schemeClr val="bg1"/>
                </a:solidFill>
              </a:rPr>
              <a:t>CITED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See attached pages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4698133" y="9576758"/>
            <a:ext cx="6265334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/>
              <a:t>Conclusion:</a:t>
            </a:r>
          </a:p>
          <a:p>
            <a:r>
              <a:rPr lang="en-US" sz="3200" dirty="0" smtClean="0"/>
              <a:t>Giving an IVT injection of </a:t>
            </a:r>
            <a:r>
              <a:rPr lang="en-US" sz="3200" dirty="0" err="1" smtClean="0"/>
              <a:t>Polymyxin</a:t>
            </a:r>
            <a:r>
              <a:rPr lang="en-US" sz="3200" dirty="0" smtClean="0"/>
              <a:t> B is the most direct  treatment for postoperative meningitis. This form of  treatment  gives a stronger amount of the antibiotics to the infected areas </a:t>
            </a:r>
            <a:r>
              <a:rPr lang="en-US" sz="3200" dirty="0" smtClean="0"/>
              <a:t>,</a:t>
            </a:r>
            <a:r>
              <a:rPr lang="en-US" sz="3200" dirty="0" smtClean="0"/>
              <a:t>which can be extremely difficult because of how easily ESBL mutates. </a:t>
            </a:r>
            <a:endParaRPr lang="en-US" sz="3200" dirty="0" smtClean="0"/>
          </a:p>
          <a:p>
            <a:pPr algn="ctr"/>
            <a:endParaRPr lang="en-US" sz="3200" b="1" u="sng" dirty="0" smtClean="0"/>
          </a:p>
          <a:p>
            <a:pPr algn="ctr"/>
            <a:endParaRPr lang="en-US" sz="3200" b="1" u="sng" dirty="0" smtClean="0"/>
          </a:p>
          <a:p>
            <a:pPr algn="ctr"/>
            <a:endParaRPr lang="en-US" sz="3200" b="1" u="sng" dirty="0" smtClean="0"/>
          </a:p>
          <a:p>
            <a:pPr algn="ctr"/>
            <a:endParaRPr lang="en-US" sz="3200" b="1" u="sng" dirty="0" smtClean="0"/>
          </a:p>
          <a:p>
            <a:pPr algn="ctr"/>
            <a:endParaRPr lang="en-US" sz="3200" b="1" u="sng" dirty="0" smtClean="0"/>
          </a:p>
          <a:p>
            <a:pPr algn="ctr"/>
            <a:endParaRPr lang="en-US" sz="3200" b="1" u="sng" dirty="0" smtClean="0"/>
          </a:p>
          <a:p>
            <a:pPr algn="ctr"/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307458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7200" y="1422400"/>
            <a:ext cx="182202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Works Cited</a:t>
            </a:r>
            <a:endParaRPr lang="en-US" sz="8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56267" y="3894666"/>
            <a:ext cx="1869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Shamim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Muhammad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Shahzad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et al. “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Intrathecal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Intraventricular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Antibiotics for 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			Postoperative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Gram-Negative Meningitis and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Ventriculitis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.”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Surgical Neurology </a:t>
            </a:r>
          </a:p>
          <a:p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				International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26 Sept. 2017, doi:10.4103/sni.sni_81_17.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Zheng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Guanghui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et al. “Phenotype, Molecular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Characterisation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and Risk Factors for 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			Postoperative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Meningitis Caused by ESBL-Producing-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Enterobacteriaceae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Six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				Years Multi-Centre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Comparative Cohort Study.”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BMC Infectious Diseases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19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					Jan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2021,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doi:10.1186/s12879-021-05784-7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1823</TotalTime>
  <Words>324</Words>
  <Application>Microsoft Office PowerPoint</Application>
  <PresentationFormat>Custom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12014191083</dc:creator>
  <cp:lastModifiedBy>Jennifer Holland</cp:lastModifiedBy>
  <cp:revision>39</cp:revision>
  <dcterms:created xsi:type="dcterms:W3CDTF">2020-04-01T15:44:06Z</dcterms:created>
  <dcterms:modified xsi:type="dcterms:W3CDTF">2021-03-31T00:11:37Z</dcterms:modified>
</cp:coreProperties>
</file>