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theme/theme2.xml" ContentType="application/vnd.openxmlformats-officedocument.theme+xml"/>
  <Override PartName="/ppt/media/image1.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Lst>
  <p:sldSz cx="21945600" cy="164592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j-lt"/>
        <a:ea typeface="+mj-ea"/>
        <a:cs typeface="+mj-cs"/>
        <a:sym typeface="Arial"/>
      </a:defRPr>
    </a:lvl1pPr>
    <a:lvl2pPr marL="0" marR="0" indent="457200" algn="l" defTabSz="4572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j-lt"/>
        <a:ea typeface="+mj-ea"/>
        <a:cs typeface="+mj-cs"/>
        <a:sym typeface="Arial"/>
      </a:defRPr>
    </a:lvl2pPr>
    <a:lvl3pPr marL="0" marR="0" indent="914400" algn="l" defTabSz="4572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j-lt"/>
        <a:ea typeface="+mj-ea"/>
        <a:cs typeface="+mj-cs"/>
        <a:sym typeface="Arial"/>
      </a:defRPr>
    </a:lvl3pPr>
    <a:lvl4pPr marL="0" marR="0" indent="1371600" algn="l" defTabSz="4572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j-lt"/>
        <a:ea typeface="+mj-ea"/>
        <a:cs typeface="+mj-cs"/>
        <a:sym typeface="Arial"/>
      </a:defRPr>
    </a:lvl4pPr>
    <a:lvl5pPr marL="0" marR="0" indent="1828800" algn="l" defTabSz="4572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j-lt"/>
        <a:ea typeface="+mj-ea"/>
        <a:cs typeface="+mj-cs"/>
        <a:sym typeface="Arial"/>
      </a:defRPr>
    </a:lvl5pPr>
    <a:lvl6pPr marL="0" marR="0" indent="0" algn="l" defTabSz="4572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j-lt"/>
        <a:ea typeface="+mj-ea"/>
        <a:cs typeface="+mj-cs"/>
        <a:sym typeface="Arial"/>
      </a:defRPr>
    </a:lvl6pPr>
    <a:lvl7pPr marL="0" marR="0" indent="0" algn="l" defTabSz="4572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j-lt"/>
        <a:ea typeface="+mj-ea"/>
        <a:cs typeface="+mj-cs"/>
        <a:sym typeface="Arial"/>
      </a:defRPr>
    </a:lvl7pPr>
    <a:lvl8pPr marL="0" marR="0" indent="0" algn="l" defTabSz="4572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j-lt"/>
        <a:ea typeface="+mj-ea"/>
        <a:cs typeface="+mj-cs"/>
        <a:sym typeface="Arial"/>
      </a:defRPr>
    </a:lvl8pPr>
    <a:lvl9pPr marL="0" marR="0" indent="0" algn="l" defTabSz="4572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j-lt"/>
        <a:ea typeface="+mj-ea"/>
        <a:cs typeface="+mj-cs"/>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E7F3F4"/>
          </a:solidFill>
        </a:fill>
      </a:tcStyle>
    </a:wholeTbl>
    <a:band2H>
      <a:tcTxStyle b="def" i="def"/>
      <a:tcStyle>
        <a:tcBdr/>
        <a:fill>
          <a:solidFill>
            <a:srgbClr val="F3F9FA"/>
          </a:solidFill>
        </a:fill>
      </a:tcStyle>
    </a:band2H>
    <a:firstCol>
      <a:tcTxStyle b="on" i="off">
        <a:fontRef idx="major">
          <a:srgbClr val="FFFFFF"/>
        </a:fontRef>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3175" cap="flat">
              <a:solidFill>
                <a:srgbClr val="FFFFFF"/>
              </a:solidFill>
              <a:prstDash val="solid"/>
              <a:round/>
            </a:ln>
          </a:left>
          <a:right>
            <a:ln w="3175" cap="flat">
              <a:solidFill>
                <a:srgbClr val="FFFFFF"/>
              </a:solidFill>
              <a:prstDash val="solid"/>
              <a:round/>
            </a:ln>
          </a:right>
          <a:top>
            <a:ln w="12700"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12700"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ajor">
          <a:srgbClr val="FFFFFF"/>
        </a:fontRef>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3175" cap="flat">
              <a:solidFill>
                <a:srgbClr val="FFFFFF"/>
              </a:solidFill>
              <a:prstDash val="solid"/>
              <a:round/>
            </a:ln>
          </a:left>
          <a:right>
            <a:ln w="3175" cap="flat">
              <a:solidFill>
                <a:srgbClr val="FFFFFF"/>
              </a:solidFill>
              <a:prstDash val="solid"/>
              <a:round/>
            </a:ln>
          </a:right>
          <a:top>
            <a:ln w="12700"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12700"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ajor">
          <a:srgbClr val="FFFFFF"/>
        </a:fontRef>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3175" cap="flat">
              <a:solidFill>
                <a:srgbClr val="FFFFFF"/>
              </a:solidFill>
              <a:prstDash val="solid"/>
              <a:round/>
            </a:ln>
          </a:left>
          <a:right>
            <a:ln w="3175" cap="flat">
              <a:solidFill>
                <a:srgbClr val="FFFFFF"/>
              </a:solidFill>
              <a:prstDash val="solid"/>
              <a:round/>
            </a:ln>
          </a:right>
          <a:top>
            <a:ln w="12700"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12700"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3175" cap="flat">
              <a:noFill/>
              <a:miter lim="400000"/>
            </a:ln>
          </a:left>
          <a:right>
            <a:ln w="3175" cap="flat">
              <a:noFill/>
              <a:miter lim="400000"/>
            </a:ln>
          </a:right>
          <a:top>
            <a:ln w="3175" cap="flat">
              <a:noFill/>
              <a:miter lim="400000"/>
            </a:ln>
          </a:top>
          <a:bottom>
            <a:ln w="3175" cap="flat">
              <a:noFill/>
              <a:miter lim="400000"/>
            </a:ln>
          </a:bottom>
          <a:insideH>
            <a:ln w="3175" cap="flat">
              <a:noFill/>
              <a:miter lim="400000"/>
            </a:ln>
          </a:insideH>
          <a:insideV>
            <a:ln w="3175"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3175" cap="flat">
              <a:noFill/>
              <a:miter lim="400000"/>
            </a:ln>
          </a:left>
          <a:right>
            <a:ln w="3175" cap="flat">
              <a:noFill/>
              <a:miter lim="400000"/>
            </a:ln>
          </a:right>
          <a:top>
            <a:ln w="3175" cap="flat">
              <a:noFill/>
              <a:miter lim="400000"/>
            </a:ln>
          </a:top>
          <a:bottom>
            <a:ln w="3175" cap="flat">
              <a:noFill/>
              <a:miter lim="400000"/>
            </a:ln>
          </a:bottom>
          <a:insideH>
            <a:ln w="3175" cap="flat">
              <a:noFill/>
              <a:miter lim="400000"/>
            </a:ln>
          </a:insideH>
          <a:insideV>
            <a:ln w="3175" cap="flat">
              <a:noFill/>
              <a:miter lim="400000"/>
            </a:ln>
          </a:insideV>
        </a:tcBdr>
        <a:fill>
          <a:solidFill>
            <a:schemeClr val="accent1"/>
          </a:solidFill>
        </a:fill>
      </a:tcStyle>
    </a:firstCol>
    <a:lastRow>
      <a:tcTxStyle b="on" i="off">
        <a:fontRef idx="major">
          <a:srgbClr val="000000"/>
        </a:fontRef>
        <a:srgbClr val="000000"/>
      </a:tcTxStyle>
      <a:tcStyle>
        <a:tcBdr>
          <a:left>
            <a:ln w="3175" cap="flat">
              <a:noFill/>
              <a:miter lim="400000"/>
            </a:ln>
          </a:left>
          <a:right>
            <a:ln w="3175" cap="flat">
              <a:noFill/>
              <a:miter lim="400000"/>
            </a:ln>
          </a:right>
          <a:top>
            <a:ln w="25400" cap="flat">
              <a:solidFill>
                <a:srgbClr val="000000"/>
              </a:solidFill>
              <a:prstDash val="solid"/>
              <a:round/>
            </a:ln>
          </a:top>
          <a:bottom>
            <a:ln w="12700" cap="flat">
              <a:solidFill>
                <a:srgbClr val="000000"/>
              </a:solidFill>
              <a:prstDash val="solid"/>
              <a:round/>
            </a:ln>
          </a:bottom>
          <a:insideH>
            <a:ln w="3175" cap="flat">
              <a:noFill/>
              <a:miter lim="400000"/>
            </a:ln>
          </a:insideH>
          <a:insideV>
            <a:ln w="3175" cap="flat">
              <a:noFill/>
              <a:miter lim="400000"/>
            </a:ln>
          </a:insideV>
        </a:tcBdr>
        <a:fill>
          <a:solidFill>
            <a:srgbClr val="FFFFFF"/>
          </a:solidFill>
        </a:fill>
      </a:tcStyle>
    </a:lastRow>
    <a:firstRow>
      <a:tcTxStyle b="on" i="off">
        <a:fontRef idx="major">
          <a:srgbClr val="FFFFFF"/>
        </a:fontRef>
        <a:srgbClr val="FFFFFF"/>
      </a:tcTxStyle>
      <a:tcStyle>
        <a:tcBdr>
          <a:left>
            <a:ln w="3175" cap="flat">
              <a:noFill/>
              <a:miter lim="400000"/>
            </a:ln>
          </a:left>
          <a:right>
            <a:ln w="3175" cap="flat">
              <a:noFill/>
              <a:miter lim="400000"/>
            </a:ln>
          </a:right>
          <a:top>
            <a:ln w="12700" cap="flat">
              <a:solidFill>
                <a:srgbClr val="000000"/>
              </a:solidFill>
              <a:prstDash val="solid"/>
              <a:round/>
            </a:ln>
          </a:top>
          <a:bottom>
            <a:ln w="12700" cap="flat">
              <a:solidFill>
                <a:srgbClr val="000000"/>
              </a:solidFill>
              <a:prstDash val="solid"/>
              <a:round/>
            </a:ln>
          </a:bottom>
          <a:insideH>
            <a:ln w="3175" cap="flat">
              <a:noFill/>
              <a:miter lim="400000"/>
            </a:ln>
          </a:insideH>
          <a:insideV>
            <a:ln w="3175"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3175" cap="flat">
              <a:solidFill>
                <a:srgbClr val="FFFFFF"/>
              </a:solidFill>
              <a:prstDash val="solid"/>
              <a:round/>
            </a:ln>
          </a:left>
          <a:right>
            <a:ln w="3175" cap="flat">
              <a:solidFill>
                <a:srgbClr val="FFFFFF"/>
              </a:solidFill>
              <a:prstDash val="solid"/>
              <a:round/>
            </a:ln>
          </a:right>
          <a:top>
            <a:ln w="12700"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12700"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3175" cap="flat">
              <a:solidFill>
                <a:srgbClr val="000000"/>
              </a:solidFill>
              <a:prstDash val="solid"/>
              <a:round/>
            </a:ln>
          </a:left>
          <a:right>
            <a:ln w="3175" cap="flat">
              <a:solidFill>
                <a:srgbClr val="000000"/>
              </a:solidFill>
              <a:prstDash val="solid"/>
              <a:round/>
            </a:ln>
          </a:right>
          <a:top>
            <a:ln w="3175" cap="flat">
              <a:solidFill>
                <a:srgbClr val="000000"/>
              </a:solidFill>
              <a:prstDash val="solid"/>
              <a:round/>
            </a:ln>
          </a:top>
          <a:bottom>
            <a:ln w="3175" cap="flat">
              <a:solidFill>
                <a:srgbClr val="000000"/>
              </a:solidFill>
              <a:prstDash val="solid"/>
              <a:round/>
            </a:ln>
          </a:bottom>
          <a:insideH>
            <a:ln w="3175" cap="flat">
              <a:solidFill>
                <a:srgbClr val="000000"/>
              </a:solidFill>
              <a:prstDash val="solid"/>
              <a:round/>
            </a:ln>
          </a:insideH>
          <a:insideV>
            <a:ln w="3175"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3175" cap="flat">
              <a:solidFill>
                <a:srgbClr val="000000"/>
              </a:solidFill>
              <a:prstDash val="solid"/>
              <a:round/>
            </a:ln>
          </a:left>
          <a:right>
            <a:ln w="3175" cap="flat">
              <a:solidFill>
                <a:srgbClr val="000000"/>
              </a:solidFill>
              <a:prstDash val="solid"/>
              <a:round/>
            </a:ln>
          </a:right>
          <a:top>
            <a:ln w="3175" cap="flat">
              <a:solidFill>
                <a:srgbClr val="000000"/>
              </a:solidFill>
              <a:prstDash val="solid"/>
              <a:round/>
            </a:ln>
          </a:top>
          <a:bottom>
            <a:ln w="3175" cap="flat">
              <a:solidFill>
                <a:srgbClr val="000000"/>
              </a:solidFill>
              <a:prstDash val="solid"/>
              <a:round/>
            </a:ln>
          </a:bottom>
          <a:insideH>
            <a:ln w="3175" cap="flat">
              <a:solidFill>
                <a:srgbClr val="000000"/>
              </a:solidFill>
              <a:prstDash val="solid"/>
              <a:round/>
            </a:ln>
          </a:insideH>
          <a:insideV>
            <a:ln w="3175"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3175" cap="flat">
              <a:solidFill>
                <a:srgbClr val="000000"/>
              </a:solidFill>
              <a:prstDash val="solid"/>
              <a:round/>
            </a:ln>
          </a:left>
          <a:right>
            <a:ln w="3175" cap="flat">
              <a:solidFill>
                <a:srgbClr val="000000"/>
              </a:solidFill>
              <a:prstDash val="solid"/>
              <a:round/>
            </a:ln>
          </a:right>
          <a:top>
            <a:ln w="25400" cap="flat">
              <a:solidFill>
                <a:srgbClr val="000000"/>
              </a:solidFill>
              <a:prstDash val="solid"/>
              <a:round/>
            </a:ln>
          </a:top>
          <a:bottom>
            <a:ln w="3175" cap="flat">
              <a:solidFill>
                <a:srgbClr val="000000"/>
              </a:solidFill>
              <a:prstDash val="solid"/>
              <a:round/>
            </a:ln>
          </a:bottom>
          <a:insideH>
            <a:ln w="3175" cap="flat">
              <a:solidFill>
                <a:srgbClr val="000000"/>
              </a:solidFill>
              <a:prstDash val="solid"/>
              <a:round/>
            </a:ln>
          </a:insideH>
          <a:insideV>
            <a:ln w="3175" cap="flat">
              <a:solidFill>
                <a:srgbClr val="000000"/>
              </a:solidFill>
              <a:prstDash val="solid"/>
              <a:round/>
            </a:ln>
          </a:insideV>
        </a:tcBdr>
        <a:fill>
          <a:noFill/>
        </a:fill>
      </a:tcStyle>
    </a:lastRow>
    <a:firstRow>
      <a:tcTxStyle b="on" i="off">
        <a:fontRef idx="major">
          <a:srgbClr val="000000"/>
        </a:fontRef>
        <a:srgbClr val="000000"/>
      </a:tcTxStyle>
      <a:tcStyle>
        <a:tcBdr>
          <a:left>
            <a:ln w="3175" cap="flat">
              <a:solidFill>
                <a:srgbClr val="000000"/>
              </a:solidFill>
              <a:prstDash val="solid"/>
              <a:round/>
            </a:ln>
          </a:left>
          <a:right>
            <a:ln w="3175" cap="flat">
              <a:solidFill>
                <a:srgbClr val="000000"/>
              </a:solidFill>
              <a:prstDash val="solid"/>
              <a:round/>
            </a:ln>
          </a:right>
          <a:top>
            <a:ln w="3175" cap="flat">
              <a:solidFill>
                <a:srgbClr val="000000"/>
              </a:solidFill>
              <a:prstDash val="solid"/>
              <a:round/>
            </a:ln>
          </a:top>
          <a:bottom>
            <a:ln w="12700" cap="flat">
              <a:solidFill>
                <a:srgbClr val="000000"/>
              </a:solidFill>
              <a:prstDash val="solid"/>
              <a:round/>
            </a:ln>
          </a:bottom>
          <a:insideH>
            <a:ln w="3175" cap="flat">
              <a:solidFill>
                <a:srgbClr val="000000"/>
              </a:solidFill>
              <a:prstDash val="solid"/>
              <a:round/>
            </a:ln>
          </a:insideH>
          <a:insideV>
            <a:ln w="3175"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9" name="Shape 19"/>
          <p:cNvSpPr/>
          <p:nvPr>
            <p:ph type="sldImg"/>
          </p:nvPr>
        </p:nvSpPr>
        <p:spPr>
          <a:xfrm>
            <a:off x="1143000" y="685800"/>
            <a:ext cx="4572000" cy="3429000"/>
          </a:xfrm>
          <a:prstGeom prst="rect">
            <a:avLst/>
          </a:prstGeom>
        </p:spPr>
        <p:txBody>
          <a:bodyPr/>
          <a:lstStyle/>
          <a:p>
            <a:pPr/>
          </a:p>
        </p:txBody>
      </p:sp>
      <p:sp>
        <p:nvSpPr>
          <p:cNvPr id="20" name="Shape 20"/>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spcBef>
        <a:spcPts val="200"/>
      </a:spcBef>
      <a:defRPr sz="600">
        <a:latin typeface="+mj-lt"/>
        <a:ea typeface="+mj-ea"/>
        <a:cs typeface="+mj-cs"/>
        <a:sym typeface="Arial"/>
      </a:defRPr>
    </a:lvl1pPr>
    <a:lvl2pPr indent="228600" defTabSz="457200" latinLnBrk="0">
      <a:spcBef>
        <a:spcPts val="200"/>
      </a:spcBef>
      <a:defRPr sz="600">
        <a:latin typeface="+mj-lt"/>
        <a:ea typeface="+mj-ea"/>
        <a:cs typeface="+mj-cs"/>
        <a:sym typeface="Arial"/>
      </a:defRPr>
    </a:lvl2pPr>
    <a:lvl3pPr indent="457200" defTabSz="457200" latinLnBrk="0">
      <a:spcBef>
        <a:spcPts val="200"/>
      </a:spcBef>
      <a:defRPr sz="600">
        <a:latin typeface="+mj-lt"/>
        <a:ea typeface="+mj-ea"/>
        <a:cs typeface="+mj-cs"/>
        <a:sym typeface="Arial"/>
      </a:defRPr>
    </a:lvl3pPr>
    <a:lvl4pPr indent="685800" defTabSz="457200" latinLnBrk="0">
      <a:spcBef>
        <a:spcPts val="200"/>
      </a:spcBef>
      <a:defRPr sz="600">
        <a:latin typeface="+mj-lt"/>
        <a:ea typeface="+mj-ea"/>
        <a:cs typeface="+mj-cs"/>
        <a:sym typeface="Arial"/>
      </a:defRPr>
    </a:lvl4pPr>
    <a:lvl5pPr indent="914400" defTabSz="457200" latinLnBrk="0">
      <a:spcBef>
        <a:spcPts val="200"/>
      </a:spcBef>
      <a:defRPr sz="600">
        <a:latin typeface="+mj-lt"/>
        <a:ea typeface="+mj-ea"/>
        <a:cs typeface="+mj-cs"/>
        <a:sym typeface="Arial"/>
      </a:defRPr>
    </a:lvl5pPr>
    <a:lvl6pPr indent="1143000" defTabSz="457200" latinLnBrk="0">
      <a:spcBef>
        <a:spcPts val="200"/>
      </a:spcBef>
      <a:defRPr sz="600">
        <a:latin typeface="+mj-lt"/>
        <a:ea typeface="+mj-ea"/>
        <a:cs typeface="+mj-cs"/>
        <a:sym typeface="Arial"/>
      </a:defRPr>
    </a:lvl6pPr>
    <a:lvl7pPr indent="1371600" defTabSz="457200" latinLnBrk="0">
      <a:spcBef>
        <a:spcPts val="200"/>
      </a:spcBef>
      <a:defRPr sz="600">
        <a:latin typeface="+mj-lt"/>
        <a:ea typeface="+mj-ea"/>
        <a:cs typeface="+mj-cs"/>
        <a:sym typeface="Arial"/>
      </a:defRPr>
    </a:lvl7pPr>
    <a:lvl8pPr indent="1600200" defTabSz="457200" latinLnBrk="0">
      <a:spcBef>
        <a:spcPts val="200"/>
      </a:spcBef>
      <a:defRPr sz="600">
        <a:latin typeface="+mj-lt"/>
        <a:ea typeface="+mj-ea"/>
        <a:cs typeface="+mj-cs"/>
        <a:sym typeface="Arial"/>
      </a:defRPr>
    </a:lvl8pPr>
    <a:lvl9pPr indent="1828800" defTabSz="457200" latinLnBrk="0">
      <a:spcBef>
        <a:spcPts val="200"/>
      </a:spcBef>
      <a:defRPr sz="600">
        <a:latin typeface="+mj-lt"/>
        <a:ea typeface="+mj-ea"/>
        <a:cs typeface="+mj-cs"/>
        <a:sym typeface="Arial"/>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Default">
    <p:spTree>
      <p:nvGrpSpPr>
        <p:cNvPr id="1" name=""/>
        <p:cNvGrpSpPr/>
        <p:nvPr/>
      </p:nvGrpSpPr>
      <p:grpSpPr>
        <a:xfrm>
          <a:off x="0" y="0"/>
          <a:ext cx="0" cy="0"/>
          <a:chOff x="0" y="0"/>
          <a:chExt cx="0" cy="0"/>
        </a:xfrm>
      </p:grpSpPr>
      <p:sp>
        <p:nvSpPr>
          <p:cNvPr id="11" name="Title Text"/>
          <p:cNvSpPr txBox="1"/>
          <p:nvPr>
            <p:ph type="title"/>
          </p:nvPr>
        </p:nvSpPr>
        <p:spPr>
          <a:prstGeom prst="rect">
            <a:avLst/>
          </a:prstGeom>
        </p:spPr>
        <p:txBody>
          <a:bodyPr/>
          <a:lstStyle/>
          <a:p>
            <a:pPr/>
            <a:r>
              <a:t>Title Text</a:t>
            </a:r>
          </a:p>
        </p:txBody>
      </p:sp>
      <p:sp>
        <p:nvSpPr>
          <p:cNvPr id="12" name="Body Level One…"/>
          <p:cNvSpPr txBox="1"/>
          <p:nvPr>
            <p:ph type="body" sz="quarter"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1645919" y="5113020"/>
            <a:ext cx="18653762" cy="3528060"/>
          </a:xfrm>
          <a:prstGeom prst="rect">
            <a:avLst/>
          </a:prstGeom>
          <a:ln w="3175">
            <a:miter lim="400000"/>
          </a:ln>
          <a:extLst>
            <a:ext uri="{C572A759-6A51-4108-AA02-DFA0A04FC94B}">
              <ma14:wrappingTextBoxFlag xmlns:ma14="http://schemas.microsoft.com/office/mac/drawingml/2011/main" val="1"/>
            </a:ext>
          </a:extLst>
        </p:spPr>
        <p:txBody>
          <a:bodyPr lIns="109728" tIns="109728" rIns="109728" bIns="109728" anchor="ctr">
            <a:normAutofit fontScale="100000" lnSpcReduction="0"/>
          </a:bodyPr>
          <a:lstStyle/>
          <a:p>
            <a:pPr/>
            <a:r>
              <a:t>Title Text</a:t>
            </a:r>
          </a:p>
        </p:txBody>
      </p:sp>
      <p:sp>
        <p:nvSpPr>
          <p:cNvPr id="3" name="Body Level One…"/>
          <p:cNvSpPr txBox="1"/>
          <p:nvPr>
            <p:ph type="body" idx="1"/>
          </p:nvPr>
        </p:nvSpPr>
        <p:spPr>
          <a:xfrm>
            <a:off x="3291840" y="9326880"/>
            <a:ext cx="15361920" cy="4206241"/>
          </a:xfrm>
          <a:prstGeom prst="rect">
            <a:avLst/>
          </a:prstGeom>
          <a:ln w="3175">
            <a:miter lim="400000"/>
          </a:ln>
          <a:extLst>
            <a:ext uri="{C572A759-6A51-4108-AA02-DFA0A04FC94B}">
              <ma14:wrappingTextBoxFlag xmlns:ma14="http://schemas.microsoft.com/office/mac/drawingml/2011/main" val="1"/>
            </a:ext>
          </a:extLst>
        </p:spPr>
        <p:txBody>
          <a:bodyPr lIns="109728" tIns="109728" rIns="109728" bIns="10972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9615165" y="14996318"/>
            <a:ext cx="684198" cy="676062"/>
          </a:xfrm>
          <a:prstGeom prst="rect">
            <a:avLst/>
          </a:prstGeom>
          <a:ln w="3175">
            <a:miter lim="400000"/>
          </a:ln>
        </p:spPr>
        <p:txBody>
          <a:bodyPr wrap="none" lIns="109728" tIns="109728" rIns="109728" bIns="109728">
            <a:spAutoFit/>
          </a:bodyPr>
          <a:lstStyle>
            <a:lvl1pPr algn="r" defTabSz="2194718">
              <a:defRPr sz="32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Lst>
  <p:transition xmlns:p14="http://schemas.microsoft.com/office/powerpoint/2010/main" spd="med" advClick="1"/>
  <p:txStyles>
    <p:titleStyle>
      <a:lvl1pPr marL="0" marR="0" indent="0" algn="ctr" defTabSz="2194718" rtl="0" latinLnBrk="0">
        <a:lnSpc>
          <a:spcPct val="100000"/>
        </a:lnSpc>
        <a:spcBef>
          <a:spcPts val="0"/>
        </a:spcBef>
        <a:spcAft>
          <a:spcPts val="0"/>
        </a:spcAft>
        <a:buClrTx/>
        <a:buSzTx/>
        <a:buFontTx/>
        <a:buNone/>
        <a:tabLst/>
        <a:defRPr b="0" baseline="0" cap="none" i="0" spc="0" strike="noStrike" sz="10400" u="none">
          <a:solidFill>
            <a:srgbClr val="000000"/>
          </a:solidFill>
          <a:uFillTx/>
          <a:latin typeface="+mj-lt"/>
          <a:ea typeface="+mj-ea"/>
          <a:cs typeface="+mj-cs"/>
          <a:sym typeface="Arial"/>
        </a:defRPr>
      </a:lvl1pPr>
      <a:lvl2pPr marL="0" marR="0" indent="0" algn="ctr" defTabSz="2194718" rtl="0" latinLnBrk="0">
        <a:lnSpc>
          <a:spcPct val="100000"/>
        </a:lnSpc>
        <a:spcBef>
          <a:spcPts val="0"/>
        </a:spcBef>
        <a:spcAft>
          <a:spcPts val="0"/>
        </a:spcAft>
        <a:buClrTx/>
        <a:buSzTx/>
        <a:buFontTx/>
        <a:buNone/>
        <a:tabLst/>
        <a:defRPr b="0" baseline="0" cap="none" i="0" spc="0" strike="noStrike" sz="10400" u="none">
          <a:solidFill>
            <a:srgbClr val="000000"/>
          </a:solidFill>
          <a:uFillTx/>
          <a:latin typeface="+mj-lt"/>
          <a:ea typeface="+mj-ea"/>
          <a:cs typeface="+mj-cs"/>
          <a:sym typeface="Arial"/>
        </a:defRPr>
      </a:lvl2pPr>
      <a:lvl3pPr marL="0" marR="0" indent="0" algn="ctr" defTabSz="2194718" rtl="0" latinLnBrk="0">
        <a:lnSpc>
          <a:spcPct val="100000"/>
        </a:lnSpc>
        <a:spcBef>
          <a:spcPts val="0"/>
        </a:spcBef>
        <a:spcAft>
          <a:spcPts val="0"/>
        </a:spcAft>
        <a:buClrTx/>
        <a:buSzTx/>
        <a:buFontTx/>
        <a:buNone/>
        <a:tabLst/>
        <a:defRPr b="0" baseline="0" cap="none" i="0" spc="0" strike="noStrike" sz="10400" u="none">
          <a:solidFill>
            <a:srgbClr val="000000"/>
          </a:solidFill>
          <a:uFillTx/>
          <a:latin typeface="+mj-lt"/>
          <a:ea typeface="+mj-ea"/>
          <a:cs typeface="+mj-cs"/>
          <a:sym typeface="Arial"/>
        </a:defRPr>
      </a:lvl3pPr>
      <a:lvl4pPr marL="0" marR="0" indent="0" algn="ctr" defTabSz="2194718" rtl="0" latinLnBrk="0">
        <a:lnSpc>
          <a:spcPct val="100000"/>
        </a:lnSpc>
        <a:spcBef>
          <a:spcPts val="0"/>
        </a:spcBef>
        <a:spcAft>
          <a:spcPts val="0"/>
        </a:spcAft>
        <a:buClrTx/>
        <a:buSzTx/>
        <a:buFontTx/>
        <a:buNone/>
        <a:tabLst/>
        <a:defRPr b="0" baseline="0" cap="none" i="0" spc="0" strike="noStrike" sz="10400" u="none">
          <a:solidFill>
            <a:srgbClr val="000000"/>
          </a:solidFill>
          <a:uFillTx/>
          <a:latin typeface="+mj-lt"/>
          <a:ea typeface="+mj-ea"/>
          <a:cs typeface="+mj-cs"/>
          <a:sym typeface="Arial"/>
        </a:defRPr>
      </a:lvl4pPr>
      <a:lvl5pPr marL="0" marR="0" indent="0" algn="ctr" defTabSz="2194718" rtl="0" latinLnBrk="0">
        <a:lnSpc>
          <a:spcPct val="100000"/>
        </a:lnSpc>
        <a:spcBef>
          <a:spcPts val="0"/>
        </a:spcBef>
        <a:spcAft>
          <a:spcPts val="0"/>
        </a:spcAft>
        <a:buClrTx/>
        <a:buSzTx/>
        <a:buFontTx/>
        <a:buNone/>
        <a:tabLst/>
        <a:defRPr b="0" baseline="0" cap="none" i="0" spc="0" strike="noStrike" sz="10400" u="none">
          <a:solidFill>
            <a:srgbClr val="000000"/>
          </a:solidFill>
          <a:uFillTx/>
          <a:latin typeface="+mj-lt"/>
          <a:ea typeface="+mj-ea"/>
          <a:cs typeface="+mj-cs"/>
          <a:sym typeface="Arial"/>
        </a:defRPr>
      </a:lvl5pPr>
      <a:lvl6pPr marL="0" marR="0" indent="457200" algn="ctr" defTabSz="2194718" rtl="0" latinLnBrk="0">
        <a:lnSpc>
          <a:spcPct val="100000"/>
        </a:lnSpc>
        <a:spcBef>
          <a:spcPts val="0"/>
        </a:spcBef>
        <a:spcAft>
          <a:spcPts val="0"/>
        </a:spcAft>
        <a:buClrTx/>
        <a:buSzTx/>
        <a:buFontTx/>
        <a:buNone/>
        <a:tabLst/>
        <a:defRPr b="0" baseline="0" cap="none" i="0" spc="0" strike="noStrike" sz="10400" u="none">
          <a:solidFill>
            <a:srgbClr val="000000"/>
          </a:solidFill>
          <a:uFillTx/>
          <a:latin typeface="+mj-lt"/>
          <a:ea typeface="+mj-ea"/>
          <a:cs typeface="+mj-cs"/>
          <a:sym typeface="Arial"/>
        </a:defRPr>
      </a:lvl6pPr>
      <a:lvl7pPr marL="0" marR="0" indent="914400" algn="ctr" defTabSz="2194718" rtl="0" latinLnBrk="0">
        <a:lnSpc>
          <a:spcPct val="100000"/>
        </a:lnSpc>
        <a:spcBef>
          <a:spcPts val="0"/>
        </a:spcBef>
        <a:spcAft>
          <a:spcPts val="0"/>
        </a:spcAft>
        <a:buClrTx/>
        <a:buSzTx/>
        <a:buFontTx/>
        <a:buNone/>
        <a:tabLst/>
        <a:defRPr b="0" baseline="0" cap="none" i="0" spc="0" strike="noStrike" sz="10400" u="none">
          <a:solidFill>
            <a:srgbClr val="000000"/>
          </a:solidFill>
          <a:uFillTx/>
          <a:latin typeface="+mj-lt"/>
          <a:ea typeface="+mj-ea"/>
          <a:cs typeface="+mj-cs"/>
          <a:sym typeface="Arial"/>
        </a:defRPr>
      </a:lvl7pPr>
      <a:lvl8pPr marL="0" marR="0" indent="1371600" algn="ctr" defTabSz="2194718" rtl="0" latinLnBrk="0">
        <a:lnSpc>
          <a:spcPct val="100000"/>
        </a:lnSpc>
        <a:spcBef>
          <a:spcPts val="0"/>
        </a:spcBef>
        <a:spcAft>
          <a:spcPts val="0"/>
        </a:spcAft>
        <a:buClrTx/>
        <a:buSzTx/>
        <a:buFontTx/>
        <a:buNone/>
        <a:tabLst/>
        <a:defRPr b="0" baseline="0" cap="none" i="0" spc="0" strike="noStrike" sz="10400" u="none">
          <a:solidFill>
            <a:srgbClr val="000000"/>
          </a:solidFill>
          <a:uFillTx/>
          <a:latin typeface="+mj-lt"/>
          <a:ea typeface="+mj-ea"/>
          <a:cs typeface="+mj-cs"/>
          <a:sym typeface="Arial"/>
        </a:defRPr>
      </a:lvl8pPr>
      <a:lvl9pPr marL="0" marR="0" indent="1828800" algn="ctr" defTabSz="2194718" rtl="0" latinLnBrk="0">
        <a:lnSpc>
          <a:spcPct val="100000"/>
        </a:lnSpc>
        <a:spcBef>
          <a:spcPts val="0"/>
        </a:spcBef>
        <a:spcAft>
          <a:spcPts val="0"/>
        </a:spcAft>
        <a:buClrTx/>
        <a:buSzTx/>
        <a:buFontTx/>
        <a:buNone/>
        <a:tabLst/>
        <a:defRPr b="0" baseline="0" cap="none" i="0" spc="0" strike="noStrike" sz="10400" u="none">
          <a:solidFill>
            <a:srgbClr val="000000"/>
          </a:solidFill>
          <a:uFillTx/>
          <a:latin typeface="+mj-lt"/>
          <a:ea typeface="+mj-ea"/>
          <a:cs typeface="+mj-cs"/>
          <a:sym typeface="Arial"/>
        </a:defRPr>
      </a:lvl9pPr>
    </p:titleStyle>
    <p:bodyStyle>
      <a:lvl1pPr marL="0" marR="0" indent="0" algn="ctr" defTabSz="2194718" rtl="0" latinLnBrk="0">
        <a:lnSpc>
          <a:spcPct val="100000"/>
        </a:lnSpc>
        <a:spcBef>
          <a:spcPts val="1800"/>
        </a:spcBef>
        <a:spcAft>
          <a:spcPts val="0"/>
        </a:spcAft>
        <a:buClrTx/>
        <a:buSzTx/>
        <a:buFontTx/>
        <a:buNone/>
        <a:tabLst/>
        <a:defRPr b="0" baseline="0" cap="none" i="0" spc="0" strike="noStrike" sz="7600" u="none">
          <a:solidFill>
            <a:srgbClr val="000000"/>
          </a:solidFill>
          <a:uFillTx/>
          <a:latin typeface="+mj-lt"/>
          <a:ea typeface="+mj-ea"/>
          <a:cs typeface="+mj-cs"/>
          <a:sym typeface="Arial"/>
        </a:defRPr>
      </a:lvl1pPr>
      <a:lvl2pPr marL="0" marR="0" indent="2193925" algn="ctr" defTabSz="2194718" rtl="0" latinLnBrk="0">
        <a:lnSpc>
          <a:spcPct val="100000"/>
        </a:lnSpc>
        <a:spcBef>
          <a:spcPts val="1800"/>
        </a:spcBef>
        <a:spcAft>
          <a:spcPts val="0"/>
        </a:spcAft>
        <a:buClrTx/>
        <a:buSzTx/>
        <a:buFontTx/>
        <a:buNone/>
        <a:tabLst/>
        <a:defRPr b="0" baseline="0" cap="none" i="0" spc="0" strike="noStrike" sz="7600" u="none">
          <a:solidFill>
            <a:srgbClr val="000000"/>
          </a:solidFill>
          <a:uFillTx/>
          <a:latin typeface="+mj-lt"/>
          <a:ea typeface="+mj-ea"/>
          <a:cs typeface="+mj-cs"/>
          <a:sym typeface="Arial"/>
        </a:defRPr>
      </a:lvl2pPr>
      <a:lvl3pPr marL="0" marR="0" indent="4389437" algn="ctr" defTabSz="2194718" rtl="0" latinLnBrk="0">
        <a:lnSpc>
          <a:spcPct val="100000"/>
        </a:lnSpc>
        <a:spcBef>
          <a:spcPts val="1800"/>
        </a:spcBef>
        <a:spcAft>
          <a:spcPts val="0"/>
        </a:spcAft>
        <a:buClrTx/>
        <a:buSzTx/>
        <a:buFontTx/>
        <a:buNone/>
        <a:tabLst/>
        <a:defRPr b="0" baseline="0" cap="none" i="0" spc="0" strike="noStrike" sz="7600" u="none">
          <a:solidFill>
            <a:srgbClr val="000000"/>
          </a:solidFill>
          <a:uFillTx/>
          <a:latin typeface="+mj-lt"/>
          <a:ea typeface="+mj-ea"/>
          <a:cs typeface="+mj-cs"/>
          <a:sym typeface="Arial"/>
        </a:defRPr>
      </a:lvl3pPr>
      <a:lvl4pPr marL="0" marR="0" indent="6583362" algn="ctr" defTabSz="2194718" rtl="0" latinLnBrk="0">
        <a:lnSpc>
          <a:spcPct val="100000"/>
        </a:lnSpc>
        <a:spcBef>
          <a:spcPts val="1800"/>
        </a:spcBef>
        <a:spcAft>
          <a:spcPts val="0"/>
        </a:spcAft>
        <a:buClrTx/>
        <a:buSzTx/>
        <a:buFontTx/>
        <a:buNone/>
        <a:tabLst/>
        <a:defRPr b="0" baseline="0" cap="none" i="0" spc="0" strike="noStrike" sz="7600" u="none">
          <a:solidFill>
            <a:srgbClr val="000000"/>
          </a:solidFill>
          <a:uFillTx/>
          <a:latin typeface="+mj-lt"/>
          <a:ea typeface="+mj-ea"/>
          <a:cs typeface="+mj-cs"/>
          <a:sym typeface="Arial"/>
        </a:defRPr>
      </a:lvl4pPr>
      <a:lvl5pPr marL="0" marR="0" indent="8778875" algn="ctr" defTabSz="2194718" rtl="0" latinLnBrk="0">
        <a:lnSpc>
          <a:spcPct val="100000"/>
        </a:lnSpc>
        <a:spcBef>
          <a:spcPts val="1800"/>
        </a:spcBef>
        <a:spcAft>
          <a:spcPts val="0"/>
        </a:spcAft>
        <a:buClrTx/>
        <a:buSzTx/>
        <a:buFontTx/>
        <a:buNone/>
        <a:tabLst/>
        <a:defRPr b="0" baseline="0" cap="none" i="0" spc="0" strike="noStrike" sz="7600" u="none">
          <a:solidFill>
            <a:srgbClr val="000000"/>
          </a:solidFill>
          <a:uFillTx/>
          <a:latin typeface="+mj-lt"/>
          <a:ea typeface="+mj-ea"/>
          <a:cs typeface="+mj-cs"/>
          <a:sym typeface="Arial"/>
        </a:defRPr>
      </a:lvl5pPr>
      <a:lvl6pPr marL="0" marR="0" indent="9236075" algn="ctr" defTabSz="2194718" rtl="0" latinLnBrk="0">
        <a:lnSpc>
          <a:spcPct val="100000"/>
        </a:lnSpc>
        <a:spcBef>
          <a:spcPts val="1800"/>
        </a:spcBef>
        <a:spcAft>
          <a:spcPts val="0"/>
        </a:spcAft>
        <a:buClrTx/>
        <a:buSzTx/>
        <a:buFontTx/>
        <a:buNone/>
        <a:tabLst/>
        <a:defRPr b="0" baseline="0" cap="none" i="0" spc="0" strike="noStrike" sz="7600" u="none">
          <a:solidFill>
            <a:srgbClr val="000000"/>
          </a:solidFill>
          <a:uFillTx/>
          <a:latin typeface="+mj-lt"/>
          <a:ea typeface="+mj-ea"/>
          <a:cs typeface="+mj-cs"/>
          <a:sym typeface="Arial"/>
        </a:defRPr>
      </a:lvl6pPr>
      <a:lvl7pPr marL="0" marR="0" indent="9693275" algn="ctr" defTabSz="2194718" rtl="0" latinLnBrk="0">
        <a:lnSpc>
          <a:spcPct val="100000"/>
        </a:lnSpc>
        <a:spcBef>
          <a:spcPts val="1800"/>
        </a:spcBef>
        <a:spcAft>
          <a:spcPts val="0"/>
        </a:spcAft>
        <a:buClrTx/>
        <a:buSzTx/>
        <a:buFontTx/>
        <a:buNone/>
        <a:tabLst/>
        <a:defRPr b="0" baseline="0" cap="none" i="0" spc="0" strike="noStrike" sz="7600" u="none">
          <a:solidFill>
            <a:srgbClr val="000000"/>
          </a:solidFill>
          <a:uFillTx/>
          <a:latin typeface="+mj-lt"/>
          <a:ea typeface="+mj-ea"/>
          <a:cs typeface="+mj-cs"/>
          <a:sym typeface="Arial"/>
        </a:defRPr>
      </a:lvl7pPr>
      <a:lvl8pPr marL="0" marR="0" indent="10150475" algn="ctr" defTabSz="2194718" rtl="0" latinLnBrk="0">
        <a:lnSpc>
          <a:spcPct val="100000"/>
        </a:lnSpc>
        <a:spcBef>
          <a:spcPts val="1800"/>
        </a:spcBef>
        <a:spcAft>
          <a:spcPts val="0"/>
        </a:spcAft>
        <a:buClrTx/>
        <a:buSzTx/>
        <a:buFontTx/>
        <a:buNone/>
        <a:tabLst/>
        <a:defRPr b="0" baseline="0" cap="none" i="0" spc="0" strike="noStrike" sz="7600" u="none">
          <a:solidFill>
            <a:srgbClr val="000000"/>
          </a:solidFill>
          <a:uFillTx/>
          <a:latin typeface="+mj-lt"/>
          <a:ea typeface="+mj-ea"/>
          <a:cs typeface="+mj-cs"/>
          <a:sym typeface="Arial"/>
        </a:defRPr>
      </a:lvl8pPr>
      <a:lvl9pPr marL="0" marR="0" indent="10607675" algn="ctr" defTabSz="2194718" rtl="0" latinLnBrk="0">
        <a:lnSpc>
          <a:spcPct val="100000"/>
        </a:lnSpc>
        <a:spcBef>
          <a:spcPts val="1800"/>
        </a:spcBef>
        <a:spcAft>
          <a:spcPts val="0"/>
        </a:spcAft>
        <a:buClrTx/>
        <a:buSzTx/>
        <a:buFontTx/>
        <a:buNone/>
        <a:tabLst/>
        <a:defRPr b="0" baseline="0" cap="none" i="0" spc="0" strike="noStrike" sz="7600" u="none">
          <a:solidFill>
            <a:srgbClr val="000000"/>
          </a:solidFill>
          <a:uFillTx/>
          <a:latin typeface="+mj-lt"/>
          <a:ea typeface="+mj-ea"/>
          <a:cs typeface="+mj-cs"/>
          <a:sym typeface="Arial"/>
        </a:defRPr>
      </a:lvl9pPr>
    </p:bodyStyle>
    <p:otherStyle>
      <a:lvl1pPr marL="0" marR="0" indent="0" algn="r" defTabSz="2194718" rtl="0" latinLnBrk="0">
        <a:lnSpc>
          <a:spcPct val="10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Arial"/>
        </a:defRPr>
      </a:lvl1pPr>
      <a:lvl2pPr marL="0" marR="0" indent="457200" algn="r" defTabSz="2194718" rtl="0" latinLnBrk="0">
        <a:lnSpc>
          <a:spcPct val="10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Arial"/>
        </a:defRPr>
      </a:lvl2pPr>
      <a:lvl3pPr marL="0" marR="0" indent="914400" algn="r" defTabSz="2194718" rtl="0" latinLnBrk="0">
        <a:lnSpc>
          <a:spcPct val="10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Arial"/>
        </a:defRPr>
      </a:lvl3pPr>
      <a:lvl4pPr marL="0" marR="0" indent="1371600" algn="r" defTabSz="2194718" rtl="0" latinLnBrk="0">
        <a:lnSpc>
          <a:spcPct val="10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Arial"/>
        </a:defRPr>
      </a:lvl4pPr>
      <a:lvl5pPr marL="0" marR="0" indent="1828800" algn="r" defTabSz="2194718" rtl="0" latinLnBrk="0">
        <a:lnSpc>
          <a:spcPct val="10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Arial"/>
        </a:defRPr>
      </a:lvl5pPr>
      <a:lvl6pPr marL="0" marR="0" indent="0" algn="r" defTabSz="2194718" rtl="0" latinLnBrk="0">
        <a:lnSpc>
          <a:spcPct val="10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Arial"/>
        </a:defRPr>
      </a:lvl6pPr>
      <a:lvl7pPr marL="0" marR="0" indent="0" algn="r" defTabSz="2194718" rtl="0" latinLnBrk="0">
        <a:lnSpc>
          <a:spcPct val="10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Arial"/>
        </a:defRPr>
      </a:lvl7pPr>
      <a:lvl8pPr marL="0" marR="0" indent="0" algn="r" defTabSz="2194718" rtl="0" latinLnBrk="0">
        <a:lnSpc>
          <a:spcPct val="10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Arial"/>
        </a:defRPr>
      </a:lvl8pPr>
      <a:lvl9pPr marL="0" marR="0" indent="0" algn="r" defTabSz="2194718" rtl="0" latinLnBrk="0">
        <a:lnSpc>
          <a:spcPct val="10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1.jpeg"/><Relationship Id="rId4" Type="http://schemas.openxmlformats.org/officeDocument/2006/relationships/image" Target="../media/image2.png"/><Relationship Id="rId5"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 name="Haitian Vodou as a Crossroads: Symbolism and the Intersection of Place, Time, and Space Courtney Alonzo…"/>
          <p:cNvSpPr txBox="1"/>
          <p:nvPr/>
        </p:nvSpPr>
        <p:spPr>
          <a:xfrm>
            <a:off x="5364394" y="993670"/>
            <a:ext cx="15592084" cy="1708052"/>
          </a:xfrm>
          <a:prstGeom prst="rect">
            <a:avLst/>
          </a:prstGeom>
          <a:ln w="3175">
            <a:miter lim="400000"/>
          </a:ln>
          <a:extLst>
            <a:ext uri="{C572A759-6A51-4108-AA02-DFA0A04FC94B}">
              <ma14:wrappingTextBoxFlag xmlns:ma14="http://schemas.microsoft.com/office/mac/drawingml/2011/main" val="1"/>
            </a:ext>
          </a:extLst>
        </p:spPr>
        <p:txBody>
          <a:bodyPr lIns="109710" tIns="109710" rIns="109710" bIns="109710">
            <a:spAutoFit/>
          </a:bodyPr>
          <a:lstStyle/>
          <a:p>
            <a:pPr defTabSz="2194718">
              <a:defRPr b="1" sz="3000"/>
            </a:pPr>
            <a:r>
              <a:rPr sz="2800"/>
              <a:t>Haitian Vodou as a Crossroads: Symbolism and the Intersection of Place, Time, and Space</a:t>
            </a:r>
            <a:br/>
            <a:r>
              <a:rPr b="0" sz="2400"/>
              <a:t>Courtney Alonzo</a:t>
            </a:r>
            <a:endParaRPr b="0" sz="2400"/>
          </a:p>
          <a:p>
            <a:pPr defTabSz="2194718">
              <a:defRPr b="1" sz="3000"/>
            </a:pPr>
            <a:r>
              <a:rPr b="0" sz="2400"/>
              <a:t>Faculty Mentor: Iraida López</a:t>
            </a:r>
            <a:br>
              <a:rPr b="0" sz="2400"/>
            </a:br>
            <a:r>
              <a:rPr b="0" sz="2400"/>
              <a:t>School of Humanities and Global Studies, Ramapo College of New Jersey, Mahwah, NJ, 07430</a:t>
            </a:r>
          </a:p>
        </p:txBody>
      </p:sp>
      <p:sp>
        <p:nvSpPr>
          <p:cNvPr id="23" name="Group"/>
          <p:cNvSpPr/>
          <p:nvPr/>
        </p:nvSpPr>
        <p:spPr>
          <a:xfrm>
            <a:off x="988901" y="2746150"/>
            <a:ext cx="5792899" cy="4949935"/>
          </a:xfrm>
          <a:prstGeom prst="rect">
            <a:avLst/>
          </a:prstGeom>
          <a:ln w="3175">
            <a:solidFill>
              <a:srgbClr val="6C0600"/>
            </a:solidFill>
          </a:ln>
        </p:spPr>
        <p:txBody>
          <a:bodyPr lIns="22859" tIns="22859" rIns="22859" bIns="22859"/>
          <a:lstStyle/>
          <a:p>
            <a:pPr>
              <a:defRPr sz="2000"/>
            </a:pPr>
          </a:p>
        </p:txBody>
      </p:sp>
      <p:sp>
        <p:nvSpPr>
          <p:cNvPr id="24" name="Group"/>
          <p:cNvSpPr/>
          <p:nvPr/>
        </p:nvSpPr>
        <p:spPr>
          <a:xfrm>
            <a:off x="7085012" y="2753235"/>
            <a:ext cx="8532170" cy="5940452"/>
          </a:xfrm>
          <a:prstGeom prst="rect">
            <a:avLst/>
          </a:prstGeom>
          <a:ln w="3175">
            <a:solidFill>
              <a:srgbClr val="6C0600"/>
            </a:solidFill>
          </a:ln>
        </p:spPr>
        <p:txBody>
          <a:bodyPr lIns="22859" tIns="22859" rIns="22859" bIns="22859"/>
          <a:lstStyle/>
          <a:p>
            <a:pPr/>
          </a:p>
        </p:txBody>
      </p:sp>
      <p:pic>
        <p:nvPicPr>
          <p:cNvPr id="25" name="Ramapologo-multicolor" descr="Ramapologo-multicolor"/>
          <p:cNvPicPr>
            <a:picLocks noChangeAspect="1"/>
          </p:cNvPicPr>
          <p:nvPr/>
        </p:nvPicPr>
        <p:blipFill>
          <a:blip r:embed="rId2">
            <a:extLst/>
          </a:blip>
          <a:stretch>
            <a:fillRect/>
          </a:stretch>
        </p:blipFill>
        <p:spPr>
          <a:xfrm>
            <a:off x="914400" y="1028700"/>
            <a:ext cx="3848100" cy="1285082"/>
          </a:xfrm>
          <a:prstGeom prst="rect">
            <a:avLst/>
          </a:prstGeom>
          <a:ln w="12700">
            <a:miter lim="400000"/>
          </a:ln>
        </p:spPr>
      </p:pic>
      <p:sp>
        <p:nvSpPr>
          <p:cNvPr id="26" name="Group"/>
          <p:cNvSpPr/>
          <p:nvPr/>
        </p:nvSpPr>
        <p:spPr>
          <a:xfrm>
            <a:off x="989012" y="8028480"/>
            <a:ext cx="5792899" cy="7441511"/>
          </a:xfrm>
          <a:prstGeom prst="rect">
            <a:avLst/>
          </a:prstGeom>
          <a:ln w="3175">
            <a:solidFill>
              <a:srgbClr val="6C0600"/>
            </a:solidFill>
          </a:ln>
        </p:spPr>
        <p:txBody>
          <a:bodyPr lIns="22859" tIns="22859" rIns="22859" bIns="22859"/>
          <a:lstStyle/>
          <a:p>
            <a:pPr/>
          </a:p>
        </p:txBody>
      </p:sp>
      <p:sp>
        <p:nvSpPr>
          <p:cNvPr id="27" name="Group"/>
          <p:cNvSpPr/>
          <p:nvPr/>
        </p:nvSpPr>
        <p:spPr>
          <a:xfrm>
            <a:off x="15991654" y="10340405"/>
            <a:ext cx="4934598" cy="5129737"/>
          </a:xfrm>
          <a:prstGeom prst="rect">
            <a:avLst/>
          </a:prstGeom>
          <a:ln w="3175">
            <a:solidFill>
              <a:srgbClr val="6C0600"/>
            </a:solidFill>
          </a:ln>
        </p:spPr>
        <p:txBody>
          <a:bodyPr lIns="22859" tIns="22859" rIns="22859" bIns="22859"/>
          <a:lstStyle/>
          <a:p>
            <a:pPr/>
          </a:p>
        </p:txBody>
      </p:sp>
      <p:sp>
        <p:nvSpPr>
          <p:cNvPr id="28" name="Group"/>
          <p:cNvSpPr/>
          <p:nvPr/>
        </p:nvSpPr>
        <p:spPr>
          <a:xfrm>
            <a:off x="15987750" y="9075713"/>
            <a:ext cx="4942405" cy="887213"/>
          </a:xfrm>
          <a:prstGeom prst="rect">
            <a:avLst/>
          </a:prstGeom>
          <a:ln w="3175">
            <a:solidFill>
              <a:srgbClr val="6C0600"/>
            </a:solidFill>
          </a:ln>
        </p:spPr>
        <p:txBody>
          <a:bodyPr lIns="22859" tIns="22859" rIns="22859" bIns="22859"/>
          <a:lstStyle/>
          <a:p>
            <a:pPr/>
          </a:p>
        </p:txBody>
      </p:sp>
      <p:sp>
        <p:nvSpPr>
          <p:cNvPr id="29" name="Group"/>
          <p:cNvSpPr/>
          <p:nvPr/>
        </p:nvSpPr>
        <p:spPr>
          <a:xfrm>
            <a:off x="7088187" y="9071165"/>
            <a:ext cx="4073189" cy="6410017"/>
          </a:xfrm>
          <a:prstGeom prst="rect">
            <a:avLst/>
          </a:prstGeom>
          <a:ln w="3175">
            <a:solidFill>
              <a:srgbClr val="6C0600"/>
            </a:solidFill>
          </a:ln>
        </p:spPr>
        <p:txBody>
          <a:bodyPr lIns="22859" tIns="22859" rIns="22859" bIns="22859"/>
          <a:lstStyle/>
          <a:p>
            <a:pPr/>
          </a:p>
        </p:txBody>
      </p:sp>
      <p:sp>
        <p:nvSpPr>
          <p:cNvPr id="30" name="Group"/>
          <p:cNvSpPr/>
          <p:nvPr/>
        </p:nvSpPr>
        <p:spPr>
          <a:xfrm>
            <a:off x="11464699" y="9071165"/>
            <a:ext cx="4174817" cy="6410017"/>
          </a:xfrm>
          <a:prstGeom prst="rect">
            <a:avLst/>
          </a:prstGeom>
          <a:ln w="3175">
            <a:solidFill>
              <a:srgbClr val="6C0600"/>
            </a:solidFill>
          </a:ln>
        </p:spPr>
        <p:txBody>
          <a:bodyPr lIns="22859" tIns="22859" rIns="22859" bIns="22859"/>
          <a:lstStyle/>
          <a:p>
            <a:pPr/>
          </a:p>
        </p:txBody>
      </p:sp>
      <p:pic>
        <p:nvPicPr>
          <p:cNvPr id="31" name="9lCPMoCjQzERK5NlMvov7ASJEe5wmZy1apxG6tAk_h9FalEFRXLaLXHGfkGrWCIk9Gsx3I7YXIq2OksMkguWHWhD3lUphwFc0frkWkf1IuPzTMpMWqs2JigWtJtVdugc7LWnneK5KIY.png" descr="9lCPMoCjQzERK5NlMvov7ASJEe5wmZy1apxG6tAk_h9FalEFRXLaLXHGfkGrWCIk9Gsx3I7YXIq2OksMkguWHWhD3lUphwFc0frkWkf1IuPzTMpMWqs2JigWtJtVdugc7LWnneK5KIY.png"/>
          <p:cNvPicPr>
            <a:picLocks noChangeAspect="1"/>
          </p:cNvPicPr>
          <p:nvPr/>
        </p:nvPicPr>
        <p:blipFill>
          <a:blip r:embed="rId3">
            <a:extLst/>
          </a:blip>
          <a:stretch>
            <a:fillRect/>
          </a:stretch>
        </p:blipFill>
        <p:spPr>
          <a:xfrm>
            <a:off x="15991654" y="2753235"/>
            <a:ext cx="4934598" cy="5940451"/>
          </a:xfrm>
          <a:prstGeom prst="rect">
            <a:avLst/>
          </a:prstGeom>
          <a:ln w="12700">
            <a:miter lim="400000"/>
          </a:ln>
        </p:spPr>
      </p:pic>
      <p:pic>
        <p:nvPicPr>
          <p:cNvPr id="32" name="ij99GeaSKxr5KVp0bkslJcv8PMwlYorHTW50bTf8r1LVJLbIck9_jQgZ54lakDylMKS8kl8sO6G2K4HiUkW8Gj-sHpRQ7OxRBFI0czPkECvWU-_K9G0MQBV0yp55t369ZS4YRuGLx54.png" descr="ij99GeaSKxr5KVp0bkslJcv8PMwlYorHTW50bTf8r1LVJLbIck9_jQgZ54lakDylMKS8kl8sO6G2K4HiUkW8Gj-sHpRQ7OxRBFI0czPkECvWU-_K9G0MQBV0yp55t369ZS4YRuGLx54.png"/>
          <p:cNvPicPr>
            <a:picLocks noChangeAspect="1"/>
          </p:cNvPicPr>
          <p:nvPr/>
        </p:nvPicPr>
        <p:blipFill>
          <a:blip r:embed="rId4">
            <a:extLst/>
          </a:blip>
          <a:stretch>
            <a:fillRect/>
          </a:stretch>
        </p:blipFill>
        <p:spPr>
          <a:xfrm>
            <a:off x="4027007" y="12554363"/>
            <a:ext cx="2678593" cy="2560996"/>
          </a:xfrm>
          <a:prstGeom prst="rect">
            <a:avLst/>
          </a:prstGeom>
          <a:ln w="12700">
            <a:miter lim="400000"/>
          </a:ln>
        </p:spPr>
      </p:pic>
      <p:sp>
        <p:nvSpPr>
          <p:cNvPr id="33" name="Introduction…"/>
          <p:cNvSpPr txBox="1"/>
          <p:nvPr/>
        </p:nvSpPr>
        <p:spPr>
          <a:xfrm>
            <a:off x="1141068" y="2828708"/>
            <a:ext cx="5488566" cy="8863911"/>
          </a:xfrm>
          <a:prstGeom prst="rect">
            <a:avLst/>
          </a:prstGeom>
          <a:ln w="3175">
            <a:miter lim="400000"/>
          </a:ln>
          <a:extLst>
            <a:ext uri="{C572A759-6A51-4108-AA02-DFA0A04FC94B}">
              <ma14:wrappingTextBoxFlag xmlns:ma14="http://schemas.microsoft.com/office/mac/drawingml/2011/main" val="1"/>
            </a:ext>
          </a:extLst>
        </p:spPr>
        <p:txBody>
          <a:bodyPr lIns="22859" tIns="22859" rIns="22859" bIns="22859">
            <a:spAutoFit/>
          </a:bodyPr>
          <a:lstStyle/>
          <a:p>
            <a:pPr>
              <a:defRPr b="1" sz="2400">
                <a:solidFill>
                  <a:srgbClr val="7F333C"/>
                </a:solidFill>
              </a:defRPr>
            </a:pPr>
            <a:r>
              <a:t>Introduction</a:t>
            </a:r>
          </a:p>
          <a:p>
            <a:pPr>
              <a:defRPr sz="2000"/>
            </a:pPr>
            <a:r>
              <a:t>While it is evident that Haitian Vodou is the product of creolization, that is, transculturation in the new world, analyzing the symbolism, syncretism, history, and spirituality of Vodou reveals that the religion functions as an intersection of segments within various planes. Vodou is not only the product of collisions between cultural groups, but also of timelines and spiritual realms. Visualizing this compound intersection as a crossroads emphasizes fluidity, movement, and travel. As an example of creolization, the layered history of Vodou and its interwoven religious elements allow for the description of the religion as a union between regions, periods, and states of being.</a:t>
            </a: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b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p:txBody>
      </p:sp>
      <p:sp>
        <p:nvSpPr>
          <p:cNvPr id="34" name="Symbolism…"/>
          <p:cNvSpPr txBox="1"/>
          <p:nvPr/>
        </p:nvSpPr>
        <p:spPr>
          <a:xfrm>
            <a:off x="1141069" y="8128453"/>
            <a:ext cx="5488565" cy="6819211"/>
          </a:xfrm>
          <a:prstGeom prst="rect">
            <a:avLst/>
          </a:prstGeom>
          <a:ln w="3175">
            <a:miter lim="400000"/>
          </a:ln>
          <a:extLst>
            <a:ext uri="{C572A759-6A51-4108-AA02-DFA0A04FC94B}">
              <ma14:wrappingTextBoxFlag xmlns:ma14="http://schemas.microsoft.com/office/mac/drawingml/2011/main" val="1"/>
            </a:ext>
          </a:extLst>
        </p:spPr>
        <p:txBody>
          <a:bodyPr lIns="22859" tIns="22859" rIns="22859" bIns="22859">
            <a:spAutoFit/>
          </a:bodyPr>
          <a:lstStyle/>
          <a:p>
            <a:pPr>
              <a:defRPr b="1" sz="2400">
                <a:solidFill>
                  <a:srgbClr val="7F333C"/>
                </a:solidFill>
              </a:defRPr>
            </a:pPr>
            <a:r>
              <a:t>Symbolism</a:t>
            </a:r>
          </a:p>
          <a:p>
            <a:pPr>
              <a:defRPr sz="2000"/>
            </a:pPr>
            <a:r>
              <a:t>The image of a crossroads is prominent within Vodou iconography and is worth examining in connection with this argument.</a:t>
            </a:r>
          </a:p>
          <a:p>
            <a:pPr>
              <a:defRPr sz="2000"/>
            </a:pPr>
            <a:r>
              <a:t>Terms</a:t>
            </a:r>
          </a:p>
          <a:p>
            <a:pPr marL="200526" indent="-200526">
              <a:buSzPct val="100000"/>
              <a:buChar char="•"/>
              <a:defRPr i="1" sz="2000"/>
            </a:pPr>
            <a:r>
              <a:rPr b="1"/>
              <a:t>lwa</a:t>
            </a:r>
            <a:r>
              <a:rPr b="1" i="0"/>
              <a:t>:</a:t>
            </a:r>
            <a:r>
              <a:rPr i="0"/>
              <a:t> the spirits of Vodou considered hierarchically inferior to their creator, the superior god, Bondye</a:t>
            </a:r>
            <a:endParaRPr i="0"/>
          </a:p>
          <a:p>
            <a:pPr marL="200526" indent="-200526">
              <a:buSzPct val="100000"/>
              <a:buChar char="•"/>
              <a:defRPr i="1" sz="2000"/>
            </a:pPr>
            <a:r>
              <a:rPr b="1"/>
              <a:t>vèvè</a:t>
            </a:r>
            <a:r>
              <a:rPr b="1" i="0"/>
              <a:t>:</a:t>
            </a:r>
            <a:r>
              <a:rPr i="0"/>
              <a:t> religious symbols drawn to praise, summon, or embody their corresponding </a:t>
            </a:r>
            <a:r>
              <a:t>lwa</a:t>
            </a:r>
            <a:endParaRPr i="0"/>
          </a:p>
          <a:p>
            <a:pPr>
              <a:defRPr b="1" i="1" sz="2000"/>
            </a:pPr>
            <a:r>
              <a:rPr b="0" i="0"/>
              <a:t>Legba</a:t>
            </a:r>
            <a:endParaRPr b="0" i="0"/>
          </a:p>
          <a:p>
            <a:pPr marL="200526" indent="-200526">
              <a:buSzPct val="100000"/>
              <a:buChar char="•"/>
              <a:defRPr i="1" sz="2000"/>
            </a:pPr>
            <a:r>
              <a:t>Lwa </a:t>
            </a:r>
            <a:r>
              <a:rPr i="0"/>
              <a:t>who guards the crossroads between the spirit and human worlds</a:t>
            </a: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p:txBody>
      </p:sp>
      <p:sp>
        <p:nvSpPr>
          <p:cNvPr id="35" name="Place: Regional &amp; Religious Syncretism…"/>
          <p:cNvSpPr txBox="1"/>
          <p:nvPr/>
        </p:nvSpPr>
        <p:spPr>
          <a:xfrm>
            <a:off x="7259584" y="2847255"/>
            <a:ext cx="5488566" cy="11556312"/>
          </a:xfrm>
          <a:prstGeom prst="rect">
            <a:avLst/>
          </a:prstGeom>
          <a:ln w="3175">
            <a:miter lim="400000"/>
          </a:ln>
          <a:extLst>
            <a:ext uri="{C572A759-6A51-4108-AA02-DFA0A04FC94B}">
              <ma14:wrappingTextBoxFlag xmlns:ma14="http://schemas.microsoft.com/office/mac/drawingml/2011/main" val="1"/>
            </a:ext>
          </a:extLst>
        </p:spPr>
        <p:txBody>
          <a:bodyPr lIns="22859" tIns="22859" rIns="22859" bIns="22859">
            <a:spAutoFit/>
          </a:bodyPr>
          <a:lstStyle/>
          <a:p>
            <a:pPr>
              <a:defRPr b="1" sz="2400">
                <a:solidFill>
                  <a:srgbClr val="7F333C"/>
                </a:solidFill>
              </a:defRPr>
            </a:pPr>
            <a:r>
              <a:t>Place: Regional &amp; Religious Syncretism</a:t>
            </a:r>
          </a:p>
          <a:p>
            <a:pPr>
              <a:defRPr sz="2000"/>
            </a:pPr>
            <a:r>
              <a:t>Syncretism refers here to the combination and fusion of elements from different cultures within which the ethnic and religious components are emphasized to identify the most relevant points of convergence.</a:t>
            </a:r>
          </a:p>
          <a:p>
            <a:pPr>
              <a:defRPr sz="2000"/>
            </a:pPr>
            <a:r>
              <a:t>I. An ancestral religion without: </a:t>
            </a:r>
          </a:p>
          <a:p>
            <a:pPr lvl="1" marL="581526" indent="-200526">
              <a:buSzPct val="100000"/>
              <a:buChar char="•"/>
              <a:defRPr sz="2000"/>
            </a:pPr>
            <a:r>
              <a:t>Creeds</a:t>
            </a:r>
          </a:p>
          <a:p>
            <a:pPr lvl="1" marL="581526" indent="-200526">
              <a:buSzPct val="100000"/>
              <a:buChar char="•"/>
              <a:defRPr sz="2000"/>
            </a:pPr>
            <a:r>
              <a:t>Prescribed liturgies </a:t>
            </a:r>
          </a:p>
          <a:p>
            <a:pPr lvl="1" marL="581526" indent="-200526">
              <a:buSzPct val="100000"/>
              <a:buChar char="•"/>
              <a:defRPr sz="2000"/>
            </a:pPr>
            <a:r>
              <a:t>Organization or formal theology </a:t>
            </a:r>
          </a:p>
          <a:p>
            <a:pPr lvl="1" marL="581526" indent="-200526">
              <a:buSzPct val="100000"/>
              <a:buChar char="•"/>
              <a:defRPr sz="2000"/>
            </a:pPr>
            <a:r>
              <a:t>Tracked membership</a:t>
            </a:r>
          </a:p>
          <a:p>
            <a:pPr>
              <a:defRPr sz="2000"/>
            </a:pPr>
            <a:r>
              <a:t>II. Evolution - alignment of holidays </a:t>
            </a:r>
          </a:p>
          <a:p>
            <a:pPr lvl="1" marL="581526" indent="-200526">
              <a:buSzPct val="100000"/>
              <a:buChar char="•"/>
              <a:defRPr sz="2000"/>
            </a:pPr>
            <a:r>
              <a:t>From using Catholicism as a disguise to establishing legitimacy</a:t>
            </a:r>
          </a:p>
          <a:p>
            <a:pPr lvl="1" marL="581526" indent="-200526">
              <a:buSzPct val="100000"/>
              <a:buChar char="•"/>
              <a:defRPr sz="2000"/>
            </a:pPr>
            <a:r>
              <a:t>Example: the </a:t>
            </a:r>
            <a:r>
              <a:rPr i="1"/>
              <a:t>lwa</a:t>
            </a:r>
            <a:r>
              <a:t> Ezili as the Virgin Mary</a:t>
            </a:r>
          </a:p>
          <a:p>
            <a:pPr>
              <a:defRPr sz="2000"/>
            </a:pPr>
            <a:r>
              <a:t>III. Parallel universes: Catholicism and Vodou </a:t>
            </a:r>
          </a:p>
          <a:p>
            <a:pPr lvl="1" marL="581526" indent="-200526">
              <a:buSzPct val="100000"/>
              <a:buChar char="•"/>
              <a:defRPr sz="2000"/>
            </a:pPr>
            <a:r>
              <a:t>Connecting bridges such as baptism link practitioners to both worlds</a:t>
            </a:r>
          </a:p>
          <a:p>
            <a:pPr marL="200526" indent="-200526">
              <a:buSzPct val="100000"/>
              <a:buChar char="•"/>
              <a:defRPr sz="2000"/>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p:txBody>
      </p:sp>
      <p:sp>
        <p:nvSpPr>
          <p:cNvPr id="36" name="Time: Periods of Haitian History…"/>
          <p:cNvSpPr txBox="1"/>
          <p:nvPr/>
        </p:nvSpPr>
        <p:spPr>
          <a:xfrm>
            <a:off x="7268783" y="9241115"/>
            <a:ext cx="3711997" cy="13016811"/>
          </a:xfrm>
          <a:prstGeom prst="rect">
            <a:avLst/>
          </a:prstGeom>
          <a:ln w="3175">
            <a:miter lim="400000"/>
          </a:ln>
          <a:extLst>
            <a:ext uri="{C572A759-6A51-4108-AA02-DFA0A04FC94B}">
              <ma14:wrappingTextBoxFlag xmlns:ma14="http://schemas.microsoft.com/office/mac/drawingml/2011/main" val="1"/>
            </a:ext>
          </a:extLst>
        </p:spPr>
        <p:txBody>
          <a:bodyPr lIns="22859" tIns="22859" rIns="22859" bIns="22859">
            <a:spAutoFit/>
          </a:bodyPr>
          <a:lstStyle/>
          <a:p>
            <a:pPr>
              <a:defRPr b="1" sz="2400">
                <a:solidFill>
                  <a:srgbClr val="7F333C"/>
                </a:solidFill>
              </a:defRPr>
            </a:pPr>
            <a:r>
              <a:t>Time: Periods of Haitian History</a:t>
            </a:r>
          </a:p>
          <a:p>
            <a:pPr>
              <a:defRPr sz="2000"/>
            </a:pPr>
            <a:r>
              <a:t>The history of Haiti provides the lens through which to view its syncretism, as well as the simultaneous and progressing evolution of Vodou as a means of survival and resilience.</a:t>
            </a:r>
          </a:p>
          <a:p>
            <a:pPr>
              <a:defRPr b="1" sz="2000"/>
            </a:pPr>
            <a:r>
              <a:t>Liberation theology: </a:t>
            </a:r>
            <a:r>
              <a:rPr b="0"/>
              <a:t>Vodou has served as a catalyst for revolution providing motivation and morale</a:t>
            </a:r>
            <a:endParaRPr b="0"/>
          </a:p>
          <a:p>
            <a:pPr marL="200526" indent="-200526">
              <a:buSzPct val="100000"/>
              <a:buChar char="•"/>
              <a:defRPr b="1" sz="2000"/>
            </a:pPr>
            <a:r>
              <a:rPr b="0"/>
              <a:t>Artifacts - Catholic churches abandoned after the revolution provided aesthetic and liturgical materials that were incorporated into ceremonies</a:t>
            </a:r>
            <a:endParaRPr b="0"/>
          </a:p>
          <a:p>
            <a:pPr marL="200526" indent="-200526">
              <a:buSzPct val="100000"/>
              <a:buChar char="•"/>
              <a:defRPr b="1" sz="2000"/>
            </a:pPr>
            <a:r>
              <a:rPr b="0"/>
              <a:t>Ancestry - Practitioners look to those who have passed for assurance of survival in their lifetime</a:t>
            </a:r>
            <a:endParaRPr b="0"/>
          </a:p>
          <a:p>
            <a:pPr marL="200526" indent="-200526">
              <a:buSzPct val="100000"/>
              <a:buChar char="•"/>
              <a:defRPr b="1" sz="2000"/>
            </a:pPr>
            <a:endParaRPr b="0"/>
          </a:p>
          <a:p>
            <a:pPr marL="200526" indent="-200526">
              <a:buSzPct val="100000"/>
              <a:buChar char="•"/>
              <a:defRPr b="1" sz="2000"/>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p:txBody>
      </p:sp>
      <p:sp>
        <p:nvSpPr>
          <p:cNvPr id="37" name="Space: Spirituality &amp; States of Being…"/>
          <p:cNvSpPr txBox="1"/>
          <p:nvPr/>
        </p:nvSpPr>
        <p:spPr>
          <a:xfrm>
            <a:off x="11616755" y="9241115"/>
            <a:ext cx="3864354" cy="12140511"/>
          </a:xfrm>
          <a:prstGeom prst="rect">
            <a:avLst/>
          </a:prstGeom>
          <a:ln w="3175">
            <a:miter lim="400000"/>
          </a:ln>
          <a:extLst>
            <a:ext uri="{C572A759-6A51-4108-AA02-DFA0A04FC94B}">
              <ma14:wrappingTextBoxFlag xmlns:ma14="http://schemas.microsoft.com/office/mac/drawingml/2011/main" val="1"/>
            </a:ext>
          </a:extLst>
        </p:spPr>
        <p:txBody>
          <a:bodyPr lIns="22859" tIns="22859" rIns="22859" bIns="22859">
            <a:spAutoFit/>
          </a:bodyPr>
          <a:lstStyle/>
          <a:p>
            <a:pPr>
              <a:defRPr b="1" sz="2400">
                <a:solidFill>
                  <a:srgbClr val="7F333C"/>
                </a:solidFill>
              </a:defRPr>
            </a:pPr>
            <a:r>
              <a:t>Space: Spirituality &amp; States of Being</a:t>
            </a:r>
          </a:p>
          <a:p>
            <a:pPr>
              <a:defRPr sz="2000"/>
            </a:pPr>
            <a:r>
              <a:t>The spiritual aspect is the final intersecting dimension that demonstrates how fluidity through space and time is an integral part of how Vodou practitioners are able to interact with higher beings.</a:t>
            </a:r>
          </a:p>
          <a:p>
            <a:pPr>
              <a:defRPr b="1" sz="2000"/>
            </a:pPr>
            <a:r>
              <a:rPr i="1"/>
              <a:t>Gine</a:t>
            </a:r>
            <a:r>
              <a:t>: </a:t>
            </a:r>
            <a:r>
              <a:rPr b="0"/>
              <a:t>nuanced term indicating both the spirit world and, simultaneously, ancestral Africa</a:t>
            </a:r>
            <a:endParaRPr b="0"/>
          </a:p>
          <a:p>
            <a:pPr marL="200526" indent="-200526">
              <a:buSzPct val="100000"/>
              <a:buChar char="•"/>
              <a:defRPr b="1" sz="2000"/>
            </a:pPr>
            <a:r>
              <a:rPr b="0"/>
              <a:t>Parallels the African continent as the hidden island of the </a:t>
            </a:r>
            <a:r>
              <a:rPr b="0" i="1"/>
              <a:t>lwa</a:t>
            </a:r>
            <a:endParaRPr b="0"/>
          </a:p>
          <a:p>
            <a:pPr marL="200526" indent="-200526">
              <a:buSzPct val="100000"/>
              <a:buChar char="•"/>
              <a:defRPr b="1" sz="2000"/>
            </a:pPr>
            <a:r>
              <a:rPr b="0"/>
              <a:t>Not desired as an eternal resting place, but rather as a long-awaited homecoming from the ancestral relocation brought on by slavery</a:t>
            </a:r>
            <a:endParaRPr b="0"/>
          </a:p>
          <a:p>
            <a:pPr marL="200526" indent="-200526">
              <a:buSzPct val="100000"/>
              <a:buChar char="•"/>
              <a:defRPr b="1" sz="2000"/>
            </a:pPr>
            <a:r>
              <a:rPr b="0"/>
              <a:t>Capable of intersecting with the human realm </a:t>
            </a:r>
            <a:endParaRPr b="0"/>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p:txBody>
      </p:sp>
      <p:sp>
        <p:nvSpPr>
          <p:cNvPr id="38" name="Conclusion…"/>
          <p:cNvSpPr txBox="1"/>
          <p:nvPr/>
        </p:nvSpPr>
        <p:spPr>
          <a:xfrm>
            <a:off x="16157740" y="10485491"/>
            <a:ext cx="4586812" cy="9740212"/>
          </a:xfrm>
          <a:prstGeom prst="rect">
            <a:avLst/>
          </a:prstGeom>
          <a:ln w="3175">
            <a:miter lim="400000"/>
          </a:ln>
          <a:extLst>
            <a:ext uri="{C572A759-6A51-4108-AA02-DFA0A04FC94B}">
              <ma14:wrappingTextBoxFlag xmlns:ma14="http://schemas.microsoft.com/office/mac/drawingml/2011/main" val="1"/>
            </a:ext>
          </a:extLst>
        </p:spPr>
        <p:txBody>
          <a:bodyPr lIns="22859" tIns="22859" rIns="22859" bIns="22859">
            <a:spAutoFit/>
          </a:bodyPr>
          <a:lstStyle/>
          <a:p>
            <a:pPr>
              <a:defRPr b="1" sz="2400">
                <a:solidFill>
                  <a:srgbClr val="7F333C"/>
                </a:solidFill>
              </a:defRPr>
            </a:pPr>
            <a:r>
              <a:t>Conclusion</a:t>
            </a:r>
          </a:p>
          <a:p>
            <a:pPr marL="180473" indent="-180473">
              <a:buSzPct val="100000"/>
              <a:buChar char="•"/>
              <a:defRPr sz="2000"/>
            </a:pPr>
            <a:r>
              <a:t>The crossroads between the realms of existence is personified by Legba and visualized by his </a:t>
            </a:r>
            <a:r>
              <a:rPr i="1"/>
              <a:t>vèvè</a:t>
            </a:r>
            <a:r>
              <a:t>.</a:t>
            </a:r>
          </a:p>
          <a:p>
            <a:pPr marL="180473" indent="-180473">
              <a:buSzPct val="100000"/>
              <a:buChar char="•"/>
              <a:defRPr sz="2000"/>
            </a:pPr>
            <a:r>
              <a:t>The alteration of African Voodoo by French Catholicism has resulted in a creole religion which promotes the intersectional identities of its followers.  It is a product of the syncretism that has permeated the Americas.  </a:t>
            </a:r>
          </a:p>
          <a:p>
            <a:pPr marL="180473" indent="-180473">
              <a:buSzPct val="100000"/>
              <a:buChar char="•"/>
              <a:defRPr sz="2000"/>
            </a:pPr>
            <a:r>
              <a:t>As a liberation theology, Vodou has helped Haitians through historical times of survival and artifacts from these periods advance their rituals.</a:t>
            </a:r>
          </a:p>
          <a:p>
            <a:pPr marL="180473" indent="-180473">
              <a:buSzPct val="100000"/>
              <a:buChar char="•"/>
              <a:defRPr sz="2000"/>
            </a:pPr>
            <a:r>
              <a:t>Spirits and ancestors can interact with followers through the functionality of </a:t>
            </a:r>
            <a:r>
              <a:rPr i="1"/>
              <a:t>Gine</a:t>
            </a:r>
            <a:r>
              <a:t>.</a:t>
            </a: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a:p>
            <a:pPr>
              <a:defRPr b="1" sz="2000">
                <a:solidFill>
                  <a:srgbClr val="7F333C"/>
                </a:solidFill>
              </a:defRPr>
            </a:pPr>
          </a:p>
        </p:txBody>
      </p:sp>
      <p:pic>
        <p:nvPicPr>
          <p:cNvPr id="39" name="Screen Shot 2021-03-25 at 12.19.34 AM.png" descr="Screen Shot 2021-03-25 at 12.19.34 AM.png"/>
          <p:cNvPicPr>
            <a:picLocks noChangeAspect="1"/>
          </p:cNvPicPr>
          <p:nvPr/>
        </p:nvPicPr>
        <p:blipFill>
          <a:blip r:embed="rId5">
            <a:extLst/>
          </a:blip>
          <a:stretch>
            <a:fillRect/>
          </a:stretch>
        </p:blipFill>
        <p:spPr>
          <a:xfrm>
            <a:off x="13074353" y="2891027"/>
            <a:ext cx="2342066" cy="5664868"/>
          </a:xfrm>
          <a:prstGeom prst="rect">
            <a:avLst/>
          </a:prstGeom>
          <a:ln w="12700">
            <a:miter lim="400000"/>
          </a:ln>
        </p:spPr>
      </p:pic>
      <p:sp>
        <p:nvSpPr>
          <p:cNvPr id="40" name="Vodou flag portraying the lwa Ezili as the Virgin with the Christ Child"/>
          <p:cNvSpPr txBox="1"/>
          <p:nvPr/>
        </p:nvSpPr>
        <p:spPr>
          <a:xfrm>
            <a:off x="16086018" y="9218428"/>
            <a:ext cx="4677389" cy="1205812"/>
          </a:xfrm>
          <a:prstGeom prst="rect">
            <a:avLst/>
          </a:prstGeom>
          <a:ln w="3175">
            <a:miter lim="400000"/>
          </a:ln>
          <a:extLst>
            <a:ext uri="{C572A759-6A51-4108-AA02-DFA0A04FC94B}">
              <ma14:wrappingTextBoxFlag xmlns:ma14="http://schemas.microsoft.com/office/mac/drawingml/2011/main" val="1"/>
            </a:ext>
          </a:extLst>
        </p:spPr>
        <p:txBody>
          <a:bodyPr lIns="22859" tIns="22859" rIns="22859" bIns="22859">
            <a:spAutoFit/>
          </a:bodyPr>
          <a:lstStyle/>
          <a:p>
            <a:pPr algn="ctr">
              <a:defRPr sz="2000"/>
            </a:pPr>
            <a:r>
              <a:t>Vodou flag portraying the </a:t>
            </a:r>
            <a:r>
              <a:rPr i="1"/>
              <a:t>lwa</a:t>
            </a:r>
            <a:r>
              <a:t> Ezili as the Virgin with the Christ Child  </a:t>
            </a:r>
          </a:p>
          <a:p>
            <a:pPr>
              <a:defRPr b="1" sz="2000">
                <a:solidFill>
                  <a:srgbClr val="7F333C"/>
                </a:solidFill>
              </a:defRPr>
            </a:pPr>
          </a:p>
        </p:txBody>
      </p:sp>
      <p:sp>
        <p:nvSpPr>
          <p:cNvPr id="41" name="Vèvè of the lwa Legba"/>
          <p:cNvSpPr txBox="1"/>
          <p:nvPr/>
        </p:nvSpPr>
        <p:spPr>
          <a:xfrm>
            <a:off x="4008722" y="15115277"/>
            <a:ext cx="2773189" cy="329511"/>
          </a:xfrm>
          <a:prstGeom prst="rect">
            <a:avLst/>
          </a:prstGeom>
          <a:ln w="3175">
            <a:miter lim="400000"/>
          </a:ln>
          <a:extLst>
            <a:ext uri="{C572A759-6A51-4108-AA02-DFA0A04FC94B}">
              <ma14:wrappingTextBoxFlag xmlns:ma14="http://schemas.microsoft.com/office/mac/drawingml/2011/main" val="1"/>
            </a:ext>
          </a:extLst>
        </p:spPr>
        <p:txBody>
          <a:bodyPr lIns="22859" tIns="22859" rIns="22859" bIns="22859">
            <a:spAutoFit/>
          </a:bodyPr>
          <a:lstStyle/>
          <a:p>
            <a:pPr algn="ctr">
              <a:defRPr sz="2000"/>
            </a:pPr>
            <a:r>
              <a:rPr i="1"/>
              <a:t>Vèvè </a:t>
            </a:r>
            <a:r>
              <a:t>of the </a:t>
            </a:r>
            <a:r>
              <a:rPr i="1"/>
              <a:t>lwa </a:t>
            </a:r>
            <a:r>
              <a:t>Legba</a:t>
            </a:r>
          </a:p>
        </p:txBody>
      </p:sp>
      <p:sp>
        <p:nvSpPr>
          <p:cNvPr id="42" name="III.…"/>
          <p:cNvSpPr txBox="1"/>
          <p:nvPr/>
        </p:nvSpPr>
        <p:spPr>
          <a:xfrm>
            <a:off x="13411822" y="3617269"/>
            <a:ext cx="1667129" cy="913712"/>
          </a:xfrm>
          <a:prstGeom prst="rect">
            <a:avLst/>
          </a:prstGeom>
          <a:ln w="3175">
            <a:miter lim="400000"/>
          </a:ln>
          <a:extLst>
            <a:ext uri="{C572A759-6A51-4108-AA02-DFA0A04FC94B}">
              <ma14:wrappingTextBoxFlag xmlns:ma14="http://schemas.microsoft.com/office/mac/drawingml/2011/main" val="1"/>
            </a:ext>
          </a:extLst>
        </p:spPr>
        <p:txBody>
          <a:bodyPr wrap="none" lIns="22859" tIns="22859" rIns="22859" bIns="22859">
            <a:spAutoFit/>
          </a:bodyPr>
          <a:lstStyle/>
          <a:p>
            <a:pPr algn="ctr">
              <a:defRPr b="1" sz="2000"/>
            </a:pPr>
            <a:r>
              <a:t>III. </a:t>
            </a:r>
          </a:p>
          <a:p>
            <a:pPr algn="ctr">
              <a:defRPr b="1" sz="2000"/>
            </a:pPr>
            <a:r>
              <a:t>Creolization: </a:t>
            </a:r>
          </a:p>
          <a:p>
            <a:pPr algn="ctr">
              <a:defRPr b="1" sz="2000"/>
            </a:pPr>
            <a:r>
              <a:t>Haiti</a:t>
            </a:r>
          </a:p>
        </p:txBody>
      </p:sp>
      <p:sp>
        <p:nvSpPr>
          <p:cNvPr id="43" name="II.…"/>
          <p:cNvSpPr txBox="1"/>
          <p:nvPr/>
        </p:nvSpPr>
        <p:spPr>
          <a:xfrm>
            <a:off x="13496344" y="5283537"/>
            <a:ext cx="1498085" cy="1205812"/>
          </a:xfrm>
          <a:prstGeom prst="rect">
            <a:avLst/>
          </a:prstGeom>
          <a:ln w="3175">
            <a:miter lim="400000"/>
          </a:ln>
          <a:extLst>
            <a:ext uri="{C572A759-6A51-4108-AA02-DFA0A04FC94B}">
              <ma14:wrappingTextBoxFlag xmlns:ma14="http://schemas.microsoft.com/office/mac/drawingml/2011/main" val="1"/>
            </a:ext>
          </a:extLst>
        </p:spPr>
        <p:txBody>
          <a:bodyPr wrap="none" lIns="22859" tIns="22859" rIns="22859" bIns="22859">
            <a:spAutoFit/>
          </a:bodyPr>
          <a:lstStyle/>
          <a:p>
            <a:pPr algn="ctr">
              <a:defRPr b="1" sz="2000"/>
            </a:pPr>
            <a:r>
              <a:t>II. </a:t>
            </a:r>
          </a:p>
          <a:p>
            <a:pPr algn="ctr">
              <a:defRPr b="1" sz="2000"/>
            </a:pPr>
            <a:r>
              <a:t>Sincretism:</a:t>
            </a:r>
          </a:p>
          <a:p>
            <a:pPr algn="ctr">
              <a:defRPr b="1" sz="2000"/>
            </a:pPr>
            <a:r>
              <a:t>French </a:t>
            </a:r>
          </a:p>
          <a:p>
            <a:pPr algn="ctr">
              <a:defRPr b="1" sz="2000"/>
            </a:pPr>
            <a:r>
              <a:t>Catholicism</a:t>
            </a:r>
          </a:p>
        </p:txBody>
      </p:sp>
      <p:sp>
        <p:nvSpPr>
          <p:cNvPr id="44" name="I.…"/>
          <p:cNvSpPr txBox="1"/>
          <p:nvPr/>
        </p:nvSpPr>
        <p:spPr>
          <a:xfrm>
            <a:off x="13447354" y="7051722"/>
            <a:ext cx="1596064" cy="913711"/>
          </a:xfrm>
          <a:prstGeom prst="rect">
            <a:avLst/>
          </a:prstGeom>
          <a:ln w="3175">
            <a:miter lim="400000"/>
          </a:ln>
          <a:extLst>
            <a:ext uri="{C572A759-6A51-4108-AA02-DFA0A04FC94B}">
              <ma14:wrappingTextBoxFlag xmlns:ma14="http://schemas.microsoft.com/office/mac/drawingml/2011/main" val="1"/>
            </a:ext>
          </a:extLst>
        </p:spPr>
        <p:txBody>
          <a:bodyPr wrap="none" lIns="22859" tIns="22859" rIns="22859" bIns="22859">
            <a:spAutoFit/>
          </a:bodyPr>
          <a:lstStyle/>
          <a:p>
            <a:pPr algn="ctr">
              <a:defRPr b="1" sz="2000"/>
            </a:pPr>
            <a:r>
              <a:t>I. </a:t>
            </a:r>
          </a:p>
          <a:p>
            <a:pPr algn="ctr">
              <a:defRPr b="1" sz="2000"/>
            </a:pPr>
            <a:r>
              <a:t>Foundation: </a:t>
            </a:r>
          </a:p>
          <a:p>
            <a:pPr algn="ctr">
              <a:defRPr b="1" sz="2000"/>
            </a:pPr>
            <a:r>
              <a:t>Africa</a:t>
            </a:r>
          </a:p>
        </p:txBody>
      </p:sp>
      <p:sp>
        <p:nvSpPr>
          <p:cNvPr id="45" name="His vèvè is a syncretized version of the cross and also represents a compass or crossroads…"/>
          <p:cNvSpPr txBox="1"/>
          <p:nvPr/>
        </p:nvSpPr>
        <p:spPr>
          <a:xfrm>
            <a:off x="1142039" y="12070786"/>
            <a:ext cx="2877945" cy="3250511"/>
          </a:xfrm>
          <a:prstGeom prst="rect">
            <a:avLst/>
          </a:prstGeom>
          <a:ln w="3175">
            <a:miter lim="400000"/>
          </a:ln>
          <a:extLst>
            <a:ext uri="{C572A759-6A51-4108-AA02-DFA0A04FC94B}">
              <ma14:wrappingTextBoxFlag xmlns:ma14="http://schemas.microsoft.com/office/mac/drawingml/2011/main" val="1"/>
            </a:ext>
          </a:extLst>
        </p:spPr>
        <p:txBody>
          <a:bodyPr lIns="22859" tIns="22859" rIns="22859" bIns="22859">
            <a:spAutoFit/>
          </a:bodyPr>
          <a:lstStyle/>
          <a:p>
            <a:pPr marL="200526" indent="-200526">
              <a:buSzPct val="100000"/>
              <a:buChar char="•"/>
              <a:defRPr sz="2000"/>
            </a:pPr>
            <a:r>
              <a:t>His </a:t>
            </a:r>
            <a:r>
              <a:rPr i="1"/>
              <a:t>vèvè </a:t>
            </a:r>
            <a:r>
              <a:t>is a syncretized version of the cross and also represents a compass or crossroads </a:t>
            </a:r>
          </a:p>
          <a:p>
            <a:pPr lvl="1" marL="581526" indent="-200526">
              <a:buSzPct val="100000"/>
              <a:buChar char="•"/>
              <a:defRPr sz="2000"/>
            </a:pPr>
            <a:r>
              <a:t>The compass is symbolic of how Legba</a:t>
            </a:r>
            <a:r>
              <a:rPr i="1"/>
              <a:t> </a:t>
            </a:r>
            <a:r>
              <a:t>guided enslaved people stolen from their homelands</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Blank Presentation">
  <a:themeElements>
    <a:clrScheme name="Blank Presentation">
      <a:dk1>
        <a:srgbClr val="000000"/>
      </a:dk1>
      <a:lt1>
        <a:srgbClr val="FFFFFF"/>
      </a:lt1>
      <a:dk2>
        <a:srgbClr val="A7A7A7"/>
      </a:dk2>
      <a:lt2>
        <a:srgbClr val="535353"/>
      </a:lt2>
      <a:accent1>
        <a:srgbClr val="BBE0E3"/>
      </a:accent1>
      <a:accent2>
        <a:srgbClr val="333399"/>
      </a:accent2>
      <a:accent3>
        <a:srgbClr val="9BBB59"/>
      </a:accent3>
      <a:accent4>
        <a:srgbClr val="8064A2"/>
      </a:accent4>
      <a:accent5>
        <a:srgbClr val="4BACC6"/>
      </a:accent5>
      <a:accent6>
        <a:srgbClr val="F79646"/>
      </a:accent6>
      <a:hlink>
        <a:srgbClr val="0000FF"/>
      </a:hlink>
      <a:folHlink>
        <a:srgbClr val="FF00FF"/>
      </a:folHlink>
    </a:clrScheme>
    <a:fontScheme name="Blank Presentation">
      <a:majorFont>
        <a:latin typeface="Arial"/>
        <a:ea typeface="Arial"/>
        <a:cs typeface="Arial"/>
      </a:majorFont>
      <a:minorFont>
        <a:latin typeface="Helvetica"/>
        <a:ea typeface="Helvetica"/>
        <a:cs typeface="Helvetica"/>
      </a:minorFont>
    </a:fontScheme>
    <a:fmtScheme name="Blank Presentat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12700" dist="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round/>
        </a:ln>
        <a:effectLst/>
        <a:sp3d/>
      </a:spPr>
      <a:bodyPr rot="0" spcFirstLastPara="1" vertOverflow="overflow" horzOverflow="overflow" vert="horz" wrap="square" lIns="22859" tIns="22859" rIns="22859" bIns="2285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round/>
        </a:ln>
        <a:effectLst>
          <a:outerShdw sx="100000" sy="100000" kx="0" ky="0" algn="b" rotWithShape="0" blurRad="12700" dist="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3175" cap="flat">
          <a:noFill/>
          <a:miter lim="400000"/>
        </a:ln>
        <a:effectLst/>
        <a:sp3d/>
      </a:spPr>
      <a:bodyPr rot="0" spcFirstLastPara="1" vertOverflow="overflow" horzOverflow="overflow" vert="horz" wrap="square" lIns="22859" tIns="22859" rIns="22859" bIns="2285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nk Presentation">
  <a:themeElements>
    <a:clrScheme name="Blank Presentation">
      <a:dk1>
        <a:srgbClr val="000000"/>
      </a:dk1>
      <a:lt1>
        <a:srgbClr val="FFFFFF"/>
      </a:lt1>
      <a:dk2>
        <a:srgbClr val="A7A7A7"/>
      </a:dk2>
      <a:lt2>
        <a:srgbClr val="535353"/>
      </a:lt2>
      <a:accent1>
        <a:srgbClr val="BBE0E3"/>
      </a:accent1>
      <a:accent2>
        <a:srgbClr val="333399"/>
      </a:accent2>
      <a:accent3>
        <a:srgbClr val="9BBB59"/>
      </a:accent3>
      <a:accent4>
        <a:srgbClr val="8064A2"/>
      </a:accent4>
      <a:accent5>
        <a:srgbClr val="4BACC6"/>
      </a:accent5>
      <a:accent6>
        <a:srgbClr val="F79646"/>
      </a:accent6>
      <a:hlink>
        <a:srgbClr val="0000FF"/>
      </a:hlink>
      <a:folHlink>
        <a:srgbClr val="FF00FF"/>
      </a:folHlink>
    </a:clrScheme>
    <a:fontScheme name="Blank Presentation">
      <a:majorFont>
        <a:latin typeface="Arial"/>
        <a:ea typeface="Arial"/>
        <a:cs typeface="Arial"/>
      </a:majorFont>
      <a:minorFont>
        <a:latin typeface="Helvetica"/>
        <a:ea typeface="Helvetica"/>
        <a:cs typeface="Helvetica"/>
      </a:minorFont>
    </a:fontScheme>
    <a:fmtScheme name="Blank Presentat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12700" dist="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round/>
        </a:ln>
        <a:effectLst/>
        <a:sp3d/>
      </a:spPr>
      <a:bodyPr rot="0" spcFirstLastPara="1" vertOverflow="overflow" horzOverflow="overflow" vert="horz" wrap="square" lIns="22859" tIns="22859" rIns="22859" bIns="2285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round/>
        </a:ln>
        <a:effectLst>
          <a:outerShdw sx="100000" sy="100000" kx="0" ky="0" algn="b" rotWithShape="0" blurRad="12700" dist="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3175" cap="flat">
          <a:noFill/>
          <a:miter lim="400000"/>
        </a:ln>
        <a:effectLst/>
        <a:sp3d/>
      </a:spPr>
      <a:bodyPr rot="0" spcFirstLastPara="1" vertOverflow="overflow" horzOverflow="overflow" vert="horz" wrap="square" lIns="22859" tIns="22859" rIns="22859" bIns="2285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