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43891200" cy="329184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E1E1E1"/>
    <a:srgbClr val="6C0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B7C4E-58F2-4F99-AE5F-9F1B73D605BB}" v="4" dt="2021-03-15T00:12:38.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111" autoAdjust="0"/>
    <p:restoredTop sz="95226" autoAdjust="0"/>
  </p:normalViewPr>
  <p:slideViewPr>
    <p:cSldViewPr>
      <p:cViewPr varScale="1">
        <p:scale>
          <a:sx n="18" d="100"/>
          <a:sy n="18" d="100"/>
        </p:scale>
        <p:origin x="1781" y="9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Fichtenbaum" userId="9b89d640cbcc765f" providerId="LiveId" clId="{2FEB7C4E-58F2-4F99-AE5F-9F1B73D605BB}"/>
    <pc:docChg chg="modSld">
      <pc:chgData name="Joyce Fichtenbaum" userId="9b89d640cbcc765f" providerId="LiveId" clId="{2FEB7C4E-58F2-4F99-AE5F-9F1B73D605BB}" dt="2021-03-15T00:12:48.893" v="4" actId="6549"/>
      <pc:docMkLst>
        <pc:docMk/>
      </pc:docMkLst>
      <pc:sldChg chg="modSp mod">
        <pc:chgData name="Joyce Fichtenbaum" userId="9b89d640cbcc765f" providerId="LiveId" clId="{2FEB7C4E-58F2-4F99-AE5F-9F1B73D605BB}" dt="2021-03-15T00:12:48.893" v="4" actId="6549"/>
        <pc:sldMkLst>
          <pc:docMk/>
          <pc:sldMk cId="0" sldId="256"/>
        </pc:sldMkLst>
        <pc:spChg chg="mod">
          <ac:chgData name="Joyce Fichtenbaum" userId="9b89d640cbcc765f" providerId="LiveId" clId="{2FEB7C4E-58F2-4F99-AE5F-9F1B73D605BB}" dt="2021-03-15T00:12:48.893" v="4" actId="6549"/>
          <ac:spMkLst>
            <pc:docMk/>
            <pc:sldMk cId="0" sldId="256"/>
            <ac:spMk id="2053" creationId="{C62BC0B4-8533-456A-8768-FE0C475D5F21}"/>
          </ac:spMkLst>
        </pc:spChg>
        <pc:spChg chg="mod">
          <ac:chgData name="Joyce Fichtenbaum" userId="9b89d640cbcc765f" providerId="LiveId" clId="{2FEB7C4E-58F2-4F99-AE5F-9F1B73D605BB}" dt="2021-03-15T00:11:43.868" v="0" actId="1076"/>
          <ac:spMkLst>
            <pc:docMk/>
            <pc:sldMk cId="0" sldId="256"/>
            <ac:spMk id="2058" creationId="{3E618972-1AAF-42F0-965D-5DFAB88FA11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31857FC-AA73-4D3C-9C00-6D60B97F4C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0E5F9FF-D964-4A98-A89B-0D156D99E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D6BE5BA-3AC6-4EB9-B097-1F374B9B84AD}"/>
              </a:ext>
            </a:extLst>
          </p:cNvPr>
          <p:cNvSpPr>
            <a:spLocks noGrp="1" noChangeArrowheads="1"/>
          </p:cNvSpPr>
          <p:nvPr>
            <p:ph type="sldNum" sz="quarter" idx="12"/>
          </p:nvPr>
        </p:nvSpPr>
        <p:spPr>
          <a:ln/>
        </p:spPr>
        <p:txBody>
          <a:bodyPr/>
          <a:lstStyle>
            <a:lvl1pPr>
              <a:defRPr/>
            </a:lvl1pPr>
          </a:lstStyle>
          <a:p>
            <a:pPr>
              <a:defRPr/>
            </a:pPr>
            <a:fld id="{D84CA8BA-C28A-4658-940B-F02E0765088E}" type="slidenum">
              <a:rPr lang="en-US" altLang="en-US"/>
              <a:pPr>
                <a:defRPr/>
              </a:pPr>
              <a:t>‹#›</a:t>
            </a:fld>
            <a:endParaRPr lang="en-US" altLang="en-US"/>
          </a:p>
        </p:txBody>
      </p:sp>
    </p:spTree>
    <p:extLst>
      <p:ext uri="{BB962C8B-B14F-4D97-AF65-F5344CB8AC3E}">
        <p14:creationId xmlns:p14="http://schemas.microsoft.com/office/powerpoint/2010/main" val="423075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3944F9-0E59-4B70-BEA0-2034F62C78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9AFC96F-36D3-419A-864E-E9F2018761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9981A71-1410-4211-979A-F994464D7464}"/>
              </a:ext>
            </a:extLst>
          </p:cNvPr>
          <p:cNvSpPr>
            <a:spLocks noGrp="1" noChangeArrowheads="1"/>
          </p:cNvSpPr>
          <p:nvPr>
            <p:ph type="sldNum" sz="quarter" idx="12"/>
          </p:nvPr>
        </p:nvSpPr>
        <p:spPr>
          <a:ln/>
        </p:spPr>
        <p:txBody>
          <a:bodyPr/>
          <a:lstStyle>
            <a:lvl1pPr>
              <a:defRPr/>
            </a:lvl1pPr>
          </a:lstStyle>
          <a:p>
            <a:pPr>
              <a:defRPr/>
            </a:pPr>
            <a:fld id="{B91C7951-491C-4AE6-B078-A28F413E349D}" type="slidenum">
              <a:rPr lang="en-US" altLang="en-US"/>
              <a:pPr>
                <a:defRPr/>
              </a:pPr>
              <a:t>‹#›</a:t>
            </a:fld>
            <a:endParaRPr lang="en-US" altLang="en-US"/>
          </a:p>
        </p:txBody>
      </p:sp>
    </p:spTree>
    <p:extLst>
      <p:ext uri="{BB962C8B-B14F-4D97-AF65-F5344CB8AC3E}">
        <p14:creationId xmlns:p14="http://schemas.microsoft.com/office/powerpoint/2010/main" val="13655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925763"/>
            <a:ext cx="9326562"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5" y="2925763"/>
            <a:ext cx="27827288"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50AC18F-8664-4CEE-80C6-AE5435759E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BA2925-C328-4C32-A4ED-5CB8B795B3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E80BDF5-7464-46B9-A080-137D2B51F397}"/>
              </a:ext>
            </a:extLst>
          </p:cNvPr>
          <p:cNvSpPr>
            <a:spLocks noGrp="1" noChangeArrowheads="1"/>
          </p:cNvSpPr>
          <p:nvPr>
            <p:ph type="sldNum" sz="quarter" idx="12"/>
          </p:nvPr>
        </p:nvSpPr>
        <p:spPr>
          <a:ln/>
        </p:spPr>
        <p:txBody>
          <a:bodyPr/>
          <a:lstStyle>
            <a:lvl1pPr>
              <a:defRPr/>
            </a:lvl1pPr>
          </a:lstStyle>
          <a:p>
            <a:pPr>
              <a:defRPr/>
            </a:pPr>
            <a:fld id="{AC0E9381-50D0-4F08-820B-36AA4DD0BB49}" type="slidenum">
              <a:rPr lang="en-US" altLang="en-US"/>
              <a:pPr>
                <a:defRPr/>
              </a:pPr>
              <a:t>‹#›</a:t>
            </a:fld>
            <a:endParaRPr lang="en-US" altLang="en-US"/>
          </a:p>
        </p:txBody>
      </p:sp>
    </p:spTree>
    <p:extLst>
      <p:ext uri="{BB962C8B-B14F-4D97-AF65-F5344CB8AC3E}">
        <p14:creationId xmlns:p14="http://schemas.microsoft.com/office/powerpoint/2010/main" val="407327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D8FE0F-582A-4E9A-BE55-F15E5A09BB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BD3E07-8EB0-4407-9F55-E3D03CB913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42E3228-6F49-4CBC-860E-D771F4480926}"/>
              </a:ext>
            </a:extLst>
          </p:cNvPr>
          <p:cNvSpPr>
            <a:spLocks noGrp="1" noChangeArrowheads="1"/>
          </p:cNvSpPr>
          <p:nvPr>
            <p:ph type="sldNum" sz="quarter" idx="12"/>
          </p:nvPr>
        </p:nvSpPr>
        <p:spPr>
          <a:ln/>
        </p:spPr>
        <p:txBody>
          <a:bodyPr/>
          <a:lstStyle>
            <a:lvl1pPr>
              <a:defRPr/>
            </a:lvl1pPr>
          </a:lstStyle>
          <a:p>
            <a:pPr>
              <a:defRPr/>
            </a:pPr>
            <a:fld id="{F46F2439-6BCC-4862-AAFA-46374DF6767F}" type="slidenum">
              <a:rPr lang="en-US" altLang="en-US"/>
              <a:pPr>
                <a:defRPr/>
              </a:pPr>
              <a:t>‹#›</a:t>
            </a:fld>
            <a:endParaRPr lang="en-US" altLang="en-US"/>
          </a:p>
        </p:txBody>
      </p:sp>
    </p:spTree>
    <p:extLst>
      <p:ext uri="{BB962C8B-B14F-4D97-AF65-F5344CB8AC3E}">
        <p14:creationId xmlns:p14="http://schemas.microsoft.com/office/powerpoint/2010/main" val="43306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0C64DD0-3841-463B-B29B-8A6C84A3A0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472B8DD-9394-4771-B983-1BB76A7E2A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0523A63-6A93-4646-8F48-8DC68C0BE9A3}"/>
              </a:ext>
            </a:extLst>
          </p:cNvPr>
          <p:cNvSpPr>
            <a:spLocks noGrp="1" noChangeArrowheads="1"/>
          </p:cNvSpPr>
          <p:nvPr>
            <p:ph type="sldNum" sz="quarter" idx="12"/>
          </p:nvPr>
        </p:nvSpPr>
        <p:spPr>
          <a:ln/>
        </p:spPr>
        <p:txBody>
          <a:bodyPr/>
          <a:lstStyle>
            <a:lvl1pPr>
              <a:defRPr/>
            </a:lvl1pPr>
          </a:lstStyle>
          <a:p>
            <a:pPr>
              <a:defRPr/>
            </a:pPr>
            <a:fld id="{11275AFF-AEE6-423D-B68F-CB6ABEED5E56}" type="slidenum">
              <a:rPr lang="en-US" altLang="en-US"/>
              <a:pPr>
                <a:defRPr/>
              </a:pPr>
              <a:t>‹#›</a:t>
            </a:fld>
            <a:endParaRPr lang="en-US" altLang="en-US"/>
          </a:p>
        </p:txBody>
      </p:sp>
    </p:spTree>
    <p:extLst>
      <p:ext uri="{BB962C8B-B14F-4D97-AF65-F5344CB8AC3E}">
        <p14:creationId xmlns:p14="http://schemas.microsoft.com/office/powerpoint/2010/main" val="4024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75" y="9509125"/>
            <a:ext cx="18576925" cy="1975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9509125"/>
            <a:ext cx="18576925" cy="1975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F04AFD3-BC10-4385-B3FF-A185058691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333A37B-00BD-4858-8374-BEAD2CA0EE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D9BDAA4-FD17-4ECA-B510-B650905889C0}"/>
              </a:ext>
            </a:extLst>
          </p:cNvPr>
          <p:cNvSpPr>
            <a:spLocks noGrp="1" noChangeArrowheads="1"/>
          </p:cNvSpPr>
          <p:nvPr>
            <p:ph type="sldNum" sz="quarter" idx="12"/>
          </p:nvPr>
        </p:nvSpPr>
        <p:spPr>
          <a:ln/>
        </p:spPr>
        <p:txBody>
          <a:bodyPr/>
          <a:lstStyle>
            <a:lvl1pPr>
              <a:defRPr/>
            </a:lvl1pPr>
          </a:lstStyle>
          <a:p>
            <a:pPr>
              <a:defRPr/>
            </a:pPr>
            <a:fld id="{66A04349-E479-4AC6-8792-8FF65FDD6C41}" type="slidenum">
              <a:rPr lang="en-US" altLang="en-US"/>
              <a:pPr>
                <a:defRPr/>
              </a:pPr>
              <a:t>‹#›</a:t>
            </a:fld>
            <a:endParaRPr lang="en-US" altLang="en-US"/>
          </a:p>
        </p:txBody>
      </p:sp>
    </p:spTree>
    <p:extLst>
      <p:ext uri="{BB962C8B-B14F-4D97-AF65-F5344CB8AC3E}">
        <p14:creationId xmlns:p14="http://schemas.microsoft.com/office/powerpoint/2010/main" val="204113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9BFB48E-EC06-4931-AEF3-9816AB7A8F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CFE3FDA-1007-4C4D-862D-5B116FB36E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0A9C46B-ACDB-4118-B599-34ADCAFB69D7}"/>
              </a:ext>
            </a:extLst>
          </p:cNvPr>
          <p:cNvSpPr>
            <a:spLocks noGrp="1" noChangeArrowheads="1"/>
          </p:cNvSpPr>
          <p:nvPr>
            <p:ph type="sldNum" sz="quarter" idx="12"/>
          </p:nvPr>
        </p:nvSpPr>
        <p:spPr>
          <a:ln/>
        </p:spPr>
        <p:txBody>
          <a:bodyPr/>
          <a:lstStyle>
            <a:lvl1pPr>
              <a:defRPr/>
            </a:lvl1pPr>
          </a:lstStyle>
          <a:p>
            <a:pPr>
              <a:defRPr/>
            </a:pPr>
            <a:fld id="{F9145265-275A-483A-97A7-7B81570914D1}" type="slidenum">
              <a:rPr lang="en-US" altLang="en-US"/>
              <a:pPr>
                <a:defRPr/>
              </a:pPr>
              <a:t>‹#›</a:t>
            </a:fld>
            <a:endParaRPr lang="en-US" altLang="en-US"/>
          </a:p>
        </p:txBody>
      </p:sp>
    </p:spTree>
    <p:extLst>
      <p:ext uri="{BB962C8B-B14F-4D97-AF65-F5344CB8AC3E}">
        <p14:creationId xmlns:p14="http://schemas.microsoft.com/office/powerpoint/2010/main" val="404063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1DF3C0-8CF8-4A58-B8B2-A82D28373F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83BAE9D-D73E-4D26-8F92-9C44C8CB05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8428D73-06EB-4A30-9BAD-56D40EDEA73B}"/>
              </a:ext>
            </a:extLst>
          </p:cNvPr>
          <p:cNvSpPr>
            <a:spLocks noGrp="1" noChangeArrowheads="1"/>
          </p:cNvSpPr>
          <p:nvPr>
            <p:ph type="sldNum" sz="quarter" idx="12"/>
          </p:nvPr>
        </p:nvSpPr>
        <p:spPr>
          <a:ln/>
        </p:spPr>
        <p:txBody>
          <a:bodyPr/>
          <a:lstStyle>
            <a:lvl1pPr>
              <a:defRPr/>
            </a:lvl1pPr>
          </a:lstStyle>
          <a:p>
            <a:pPr>
              <a:defRPr/>
            </a:pPr>
            <a:fld id="{B72017FB-C90F-4DA2-8849-8454870A55C2}" type="slidenum">
              <a:rPr lang="en-US" altLang="en-US"/>
              <a:pPr>
                <a:defRPr/>
              </a:pPr>
              <a:t>‹#›</a:t>
            </a:fld>
            <a:endParaRPr lang="en-US" altLang="en-US"/>
          </a:p>
        </p:txBody>
      </p:sp>
    </p:spTree>
    <p:extLst>
      <p:ext uri="{BB962C8B-B14F-4D97-AF65-F5344CB8AC3E}">
        <p14:creationId xmlns:p14="http://schemas.microsoft.com/office/powerpoint/2010/main" val="93764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88156E-835D-40D8-AEE4-E1E01BEA7A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A191381-C88D-479A-9B33-84B411353F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0712C9F-F017-4269-94B0-E656FBCDC6E2}"/>
              </a:ext>
            </a:extLst>
          </p:cNvPr>
          <p:cNvSpPr>
            <a:spLocks noGrp="1" noChangeArrowheads="1"/>
          </p:cNvSpPr>
          <p:nvPr>
            <p:ph type="sldNum" sz="quarter" idx="12"/>
          </p:nvPr>
        </p:nvSpPr>
        <p:spPr>
          <a:ln/>
        </p:spPr>
        <p:txBody>
          <a:bodyPr/>
          <a:lstStyle>
            <a:lvl1pPr>
              <a:defRPr/>
            </a:lvl1pPr>
          </a:lstStyle>
          <a:p>
            <a:pPr>
              <a:defRPr/>
            </a:pPr>
            <a:fld id="{93FE043F-0DBD-48B1-88A1-A32945CB5926}" type="slidenum">
              <a:rPr lang="en-US" altLang="en-US"/>
              <a:pPr>
                <a:defRPr/>
              </a:pPr>
              <a:t>‹#›</a:t>
            </a:fld>
            <a:endParaRPr lang="en-US" altLang="en-US"/>
          </a:p>
        </p:txBody>
      </p:sp>
    </p:spTree>
    <p:extLst>
      <p:ext uri="{BB962C8B-B14F-4D97-AF65-F5344CB8AC3E}">
        <p14:creationId xmlns:p14="http://schemas.microsoft.com/office/powerpoint/2010/main" val="158501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C2EDEBE-F20C-4196-A872-9845D20CB9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918B43-87AD-4739-A8BD-4085F524DD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E391DF0-9B50-40AD-A9D8-3DE782FFE497}"/>
              </a:ext>
            </a:extLst>
          </p:cNvPr>
          <p:cNvSpPr>
            <a:spLocks noGrp="1" noChangeArrowheads="1"/>
          </p:cNvSpPr>
          <p:nvPr>
            <p:ph type="sldNum" sz="quarter" idx="12"/>
          </p:nvPr>
        </p:nvSpPr>
        <p:spPr>
          <a:ln/>
        </p:spPr>
        <p:txBody>
          <a:bodyPr/>
          <a:lstStyle>
            <a:lvl1pPr>
              <a:defRPr/>
            </a:lvl1pPr>
          </a:lstStyle>
          <a:p>
            <a:pPr>
              <a:defRPr/>
            </a:pPr>
            <a:fld id="{65723347-D921-4CA6-968B-B2B83C06587F}" type="slidenum">
              <a:rPr lang="en-US" altLang="en-US"/>
              <a:pPr>
                <a:defRPr/>
              </a:pPr>
              <a:t>‹#›</a:t>
            </a:fld>
            <a:endParaRPr lang="en-US" altLang="en-US"/>
          </a:p>
        </p:txBody>
      </p:sp>
    </p:spTree>
    <p:extLst>
      <p:ext uri="{BB962C8B-B14F-4D97-AF65-F5344CB8AC3E}">
        <p14:creationId xmlns:p14="http://schemas.microsoft.com/office/powerpoint/2010/main" val="362966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7BBFDE8-C99B-4B55-937A-ABF1C58D7B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68E2DC6-7708-4CB9-BE20-0D04435695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085283A-12E1-47D9-9053-87AD3B3DDAD9}"/>
              </a:ext>
            </a:extLst>
          </p:cNvPr>
          <p:cNvSpPr>
            <a:spLocks noGrp="1" noChangeArrowheads="1"/>
          </p:cNvSpPr>
          <p:nvPr>
            <p:ph type="sldNum" sz="quarter" idx="12"/>
          </p:nvPr>
        </p:nvSpPr>
        <p:spPr>
          <a:ln/>
        </p:spPr>
        <p:txBody>
          <a:bodyPr/>
          <a:lstStyle>
            <a:lvl1pPr>
              <a:defRPr/>
            </a:lvl1pPr>
          </a:lstStyle>
          <a:p>
            <a:pPr>
              <a:defRPr/>
            </a:pPr>
            <a:fld id="{265B22BE-EE7F-477D-820F-9BDEE406F9F3}" type="slidenum">
              <a:rPr lang="en-US" altLang="en-US"/>
              <a:pPr>
                <a:defRPr/>
              </a:pPr>
              <a:t>‹#›</a:t>
            </a:fld>
            <a:endParaRPr lang="en-US" altLang="en-US"/>
          </a:p>
        </p:txBody>
      </p:sp>
    </p:spTree>
    <p:extLst>
      <p:ext uri="{BB962C8B-B14F-4D97-AF65-F5344CB8AC3E}">
        <p14:creationId xmlns:p14="http://schemas.microsoft.com/office/powerpoint/2010/main" val="87529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D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95BF9F-7766-4BE7-B1E0-2E9D7404EA28}"/>
              </a:ext>
            </a:extLst>
          </p:cNvPr>
          <p:cNvSpPr>
            <a:spLocks noGrp="1" noChangeArrowheads="1"/>
          </p:cNvSpPr>
          <p:nvPr>
            <p:ph type="title"/>
          </p:nvPr>
        </p:nvSpPr>
        <p:spPr bwMode="auto">
          <a:xfrm>
            <a:off x="3292475" y="2925763"/>
            <a:ext cx="373062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0982858-CB39-4065-BF3A-C8289805141F}"/>
              </a:ext>
            </a:extLst>
          </p:cNvPr>
          <p:cNvSpPr>
            <a:spLocks noGrp="1" noChangeArrowheads="1"/>
          </p:cNvSpPr>
          <p:nvPr>
            <p:ph type="body" idx="1"/>
          </p:nvPr>
        </p:nvSpPr>
        <p:spPr bwMode="auto">
          <a:xfrm>
            <a:off x="3292475" y="9509125"/>
            <a:ext cx="37306250"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BA0AA9E-F930-4A20-AE35-AF8E3C8517C9}"/>
              </a:ext>
            </a:extLst>
          </p:cNvPr>
          <p:cNvSpPr>
            <a:spLocks noGrp="1" noChangeArrowheads="1"/>
          </p:cNvSpPr>
          <p:nvPr>
            <p:ph type="dt" sz="half" idx="2"/>
          </p:nvPr>
        </p:nvSpPr>
        <p:spPr bwMode="auto">
          <a:xfrm>
            <a:off x="3292475" y="29992638"/>
            <a:ext cx="9144000" cy="2193925"/>
          </a:xfrm>
          <a:prstGeom prst="rect">
            <a:avLst/>
          </a:prstGeom>
          <a:noFill/>
          <a:ln>
            <a:noFill/>
          </a:ln>
        </p:spPr>
        <p:txBody>
          <a:bodyPr vert="horz" wrap="square" lIns="438912" tIns="219456" rIns="438912" bIns="219456" numCol="1" anchor="t" anchorCtr="0" compatLnSpc="1">
            <a:prstTxWarp prst="textNoShape">
              <a:avLst/>
            </a:prstTxWarp>
          </a:bodyPr>
          <a:lstStyle>
            <a:lvl1pPr defTabSz="4389438">
              <a:defRPr sz="6700"/>
            </a:lvl1pPr>
          </a:lstStyle>
          <a:p>
            <a:pPr>
              <a:defRPr/>
            </a:pPr>
            <a:endParaRPr lang="en-US" altLang="en-US"/>
          </a:p>
        </p:txBody>
      </p:sp>
      <p:sp>
        <p:nvSpPr>
          <p:cNvPr id="1029" name="Rectangle 5">
            <a:extLst>
              <a:ext uri="{FF2B5EF4-FFF2-40B4-BE49-F238E27FC236}">
                <a16:creationId xmlns:a16="http://schemas.microsoft.com/office/drawing/2014/main" id="{7CD0E92D-9CF6-4AE6-836F-C39AA9F45F7A}"/>
              </a:ext>
            </a:extLst>
          </p:cNvPr>
          <p:cNvSpPr>
            <a:spLocks noGrp="1" noChangeArrowheads="1"/>
          </p:cNvSpPr>
          <p:nvPr>
            <p:ph type="ftr" sz="quarter" idx="3"/>
          </p:nvPr>
        </p:nvSpPr>
        <p:spPr bwMode="auto">
          <a:xfrm>
            <a:off x="14995525" y="29992638"/>
            <a:ext cx="13900150" cy="2193925"/>
          </a:xfrm>
          <a:prstGeom prst="rect">
            <a:avLst/>
          </a:prstGeom>
          <a:noFill/>
          <a:ln>
            <a:noFill/>
          </a:ln>
        </p:spPr>
        <p:txBody>
          <a:bodyPr vert="horz" wrap="square" lIns="438912" tIns="219456" rIns="438912" bIns="219456" numCol="1" anchor="t" anchorCtr="0" compatLnSpc="1">
            <a:prstTxWarp prst="textNoShape">
              <a:avLst/>
            </a:prstTxWarp>
          </a:bodyPr>
          <a:lstStyle>
            <a:lvl1pPr algn="ctr" defTabSz="4389438">
              <a:defRPr sz="6700"/>
            </a:lvl1pPr>
          </a:lstStyle>
          <a:p>
            <a:pPr>
              <a:defRPr/>
            </a:pPr>
            <a:endParaRPr lang="en-US" altLang="en-US"/>
          </a:p>
        </p:txBody>
      </p:sp>
      <p:sp>
        <p:nvSpPr>
          <p:cNvPr id="1030" name="Rectangle 6">
            <a:extLst>
              <a:ext uri="{FF2B5EF4-FFF2-40B4-BE49-F238E27FC236}">
                <a16:creationId xmlns:a16="http://schemas.microsoft.com/office/drawing/2014/main" id="{3CCFE082-A5A0-4F9A-8DFD-DD7EF5A1CB63}"/>
              </a:ext>
            </a:extLst>
          </p:cNvPr>
          <p:cNvSpPr>
            <a:spLocks noGrp="1" noChangeArrowheads="1"/>
          </p:cNvSpPr>
          <p:nvPr>
            <p:ph type="sldNum" sz="quarter" idx="4"/>
          </p:nvPr>
        </p:nvSpPr>
        <p:spPr bwMode="auto">
          <a:xfrm>
            <a:off x="31454725" y="29992638"/>
            <a:ext cx="9144000" cy="2193925"/>
          </a:xfrm>
          <a:prstGeom prst="rect">
            <a:avLst/>
          </a:prstGeom>
          <a:noFill/>
          <a:ln>
            <a:noFill/>
          </a:ln>
        </p:spPr>
        <p:txBody>
          <a:bodyPr vert="horz" wrap="square" lIns="438912" tIns="219456" rIns="438912" bIns="219456" numCol="1" anchor="t" anchorCtr="0" compatLnSpc="1">
            <a:prstTxWarp prst="textNoShape">
              <a:avLst/>
            </a:prstTxWarp>
          </a:bodyPr>
          <a:lstStyle>
            <a:lvl1pPr algn="r" defTabSz="4389438">
              <a:defRPr sz="6700"/>
            </a:lvl1pPr>
          </a:lstStyle>
          <a:p>
            <a:pPr>
              <a:defRPr/>
            </a:pPr>
            <a:fld id="{E8512D32-C121-4E62-8459-70335441D1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kern="12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2pPr>
      <a:lvl3pPr algn="ctr" defTabSz="4389438" rtl="0" eaLnBrk="0" fontAlgn="base" hangingPunct="0">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3pPr>
      <a:lvl4pPr algn="ctr" defTabSz="4389438" rtl="0" eaLnBrk="0" fontAlgn="base" hangingPunct="0">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4pPr>
      <a:lvl5pPr algn="ctr" defTabSz="4389438" rtl="0" eaLnBrk="0" fontAlgn="base" hangingPunct="0">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5pPr>
      <a:lvl6pPr marL="4572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6pPr>
      <a:lvl7pPr marL="9144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7pPr>
      <a:lvl8pPr marL="13716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8pPr>
      <a:lvl9pPr marL="18288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9pPr>
    </p:titleStyle>
    <p:bodyStyle>
      <a:lvl1pPr marL="1646238" indent="-1646238" algn="l" defTabSz="4389438" rtl="0" eaLnBrk="0" fontAlgn="base" hangingPunct="0">
        <a:spcBef>
          <a:spcPct val="20000"/>
        </a:spcBef>
        <a:spcAft>
          <a:spcPct val="0"/>
        </a:spcAft>
        <a:buChar char="•"/>
        <a:defRPr sz="15400" kern="12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kern="1200">
          <a:solidFill>
            <a:schemeClr val="tx1"/>
          </a:solidFill>
          <a:latin typeface="+mn-lt"/>
          <a:ea typeface="+mn-ea"/>
          <a:cs typeface="+mn-cs"/>
        </a:defRPr>
      </a:lvl2pPr>
      <a:lvl3pPr marL="5486400" indent="-1096963" algn="l" defTabSz="4389438" rtl="0" eaLnBrk="0" fontAlgn="base" hangingPunct="0">
        <a:spcBef>
          <a:spcPct val="20000"/>
        </a:spcBef>
        <a:spcAft>
          <a:spcPct val="0"/>
        </a:spcAft>
        <a:buChar char="•"/>
        <a:defRPr sz="11500" kern="1200">
          <a:solidFill>
            <a:schemeClr val="tx1"/>
          </a:solidFill>
          <a:latin typeface="+mn-lt"/>
          <a:ea typeface="+mn-ea"/>
          <a:cs typeface="+mn-cs"/>
        </a:defRPr>
      </a:lvl3pPr>
      <a:lvl4pPr marL="7680325"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4pPr>
      <a:lvl5pPr marL="9875838"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www.si.edu/blog/escape-invasives-top-six-invasive-plant-species-united-states"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hyperlink" Target="http://www.jstor.org/stable/24810172" TargetMode="External"/><Relationship Id="rId2" Type="http://schemas.openxmlformats.org/officeDocument/2006/relationships/image" Target="../media/image1.png"/><Relationship Id="rId16" Type="http://schemas.openxmlformats.org/officeDocument/2006/relationships/hyperlink" Target="https://www.mass.gov/files/documents/2016/08/tm/invasive-plant-strategicplan.pdf" TargetMode="Externa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www.jstor.org/stable/27735338" TargetMode="External"/><Relationship Id="rId5" Type="http://schemas.openxmlformats.org/officeDocument/2006/relationships/image" Target="../media/image4.jpeg"/><Relationship Id="rId15" Type="http://schemas.openxmlformats.org/officeDocument/2006/relationships/hyperlink" Target="http://www.jstor.org/stable/23355963" TargetMode="External"/><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hyperlink" Target="https://www.jstor.org/stable/234344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B55EC2EF-6806-4EE0-8FC7-1A53FBAA7216}"/>
              </a:ext>
            </a:extLst>
          </p:cNvPr>
          <p:cNvSpPr>
            <a:spLocks noChangeArrowheads="1"/>
          </p:cNvSpPr>
          <p:nvPr/>
        </p:nvSpPr>
        <p:spPr bwMode="auto">
          <a:xfrm>
            <a:off x="9906000" y="1393825"/>
            <a:ext cx="326136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35655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5486400"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768032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9875838"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10333038"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10790238"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1247438"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1704638"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b="1" dirty="0">
                <a:solidFill>
                  <a:schemeClr val="tx2"/>
                </a:solidFill>
              </a:rPr>
              <a:t>A Systems View of Terrestrial Invasive Species: Problem, Prevention, and Management</a:t>
            </a:r>
            <a:br>
              <a:rPr lang="en-US" altLang="en-US" sz="6000" dirty="0">
                <a:solidFill>
                  <a:schemeClr val="tx2"/>
                </a:solidFill>
              </a:rPr>
            </a:br>
            <a:r>
              <a:rPr lang="en-US" altLang="en-US" sz="4800" dirty="0">
                <a:solidFill>
                  <a:schemeClr val="tx2"/>
                </a:solidFill>
              </a:rPr>
              <a:t>Cory W. Fichtenbaum</a:t>
            </a:r>
          </a:p>
          <a:p>
            <a:pPr eaLnBrk="1" hangingPunct="1">
              <a:spcBef>
                <a:spcPct val="0"/>
              </a:spcBef>
              <a:buFontTx/>
              <a:buNone/>
            </a:pPr>
            <a:r>
              <a:rPr lang="en-US" altLang="en-US" sz="4800" dirty="0">
                <a:solidFill>
                  <a:schemeClr val="tx2"/>
                </a:solidFill>
              </a:rPr>
              <a:t>Faculty Mentor: Professor Ashwani </a:t>
            </a:r>
            <a:r>
              <a:rPr lang="en-US" altLang="en-US" sz="4800" dirty="0" err="1">
                <a:solidFill>
                  <a:schemeClr val="tx2"/>
                </a:solidFill>
              </a:rPr>
              <a:t>Vasishth</a:t>
            </a:r>
            <a:br>
              <a:rPr lang="en-US" altLang="en-US" sz="4800" dirty="0">
                <a:solidFill>
                  <a:schemeClr val="tx2"/>
                </a:solidFill>
              </a:rPr>
            </a:br>
            <a:r>
              <a:rPr lang="en-US" altLang="en-US" sz="4800" dirty="0">
                <a:solidFill>
                  <a:schemeClr val="tx2"/>
                </a:solidFill>
              </a:rPr>
              <a:t>School of Theoretical and Applied Science, Ramapo College of New Jersey, Mahwah, NJ, 07430</a:t>
            </a:r>
            <a:endParaRPr lang="en-US" altLang="en-US" sz="21100" dirty="0">
              <a:solidFill>
                <a:schemeClr val="tx2"/>
              </a:solidFill>
            </a:endParaRPr>
          </a:p>
        </p:txBody>
      </p:sp>
      <p:sp>
        <p:nvSpPr>
          <p:cNvPr id="2051" name="Rectangle 6">
            <a:extLst>
              <a:ext uri="{FF2B5EF4-FFF2-40B4-BE49-F238E27FC236}">
                <a16:creationId xmlns:a16="http://schemas.microsoft.com/office/drawing/2014/main" id="{73690D49-1205-4B1B-BCE8-25B89E96B79D}"/>
              </a:ext>
            </a:extLst>
          </p:cNvPr>
          <p:cNvSpPr>
            <a:spLocks noChangeArrowheads="1"/>
          </p:cNvSpPr>
          <p:nvPr/>
        </p:nvSpPr>
        <p:spPr bwMode="auto">
          <a:xfrm>
            <a:off x="29565600" y="4800600"/>
            <a:ext cx="12573000" cy="11049000"/>
          </a:xfrm>
          <a:prstGeom prst="rect">
            <a:avLst/>
          </a:prstGeom>
          <a:noFill/>
          <a:ln w="9525">
            <a:solidFill>
              <a:srgbClr val="6C0600"/>
            </a:solidFill>
            <a:miter lim="800000"/>
            <a:headEnd/>
            <a:tailEnd/>
          </a:ln>
          <a:extLst>
            <a:ext uri="{909E8E84-426E-40DD-AFC4-6F175D3DCCD1}">
              <a14:hiddenFill xmlns:a14="http://schemas.microsoft.com/office/drawing/2010/main">
                <a:solidFill>
                  <a:srgbClr val="FFFFFF"/>
                </a:solidFill>
              </a14:hiddenFill>
            </a:ext>
          </a:extLst>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u="sng" dirty="0"/>
              <a:t>Systems Thinking</a:t>
            </a:r>
          </a:p>
          <a:p>
            <a:endParaRPr lang="en-US" altLang="en-US" dirty="0"/>
          </a:p>
          <a:p>
            <a:pPr>
              <a:lnSpc>
                <a:spcPct val="107000"/>
              </a:lnSpc>
            </a:pPr>
            <a:r>
              <a:rPr lang="en-US" altLang="en-US" sz="2200" dirty="0">
                <a:ea typeface="Calibri" panose="020F0502020204030204" pitchFamily="34" charset="0"/>
                <a:cs typeface="Times New Roman" panose="02020603050405020304" pitchFamily="18" charset="0"/>
              </a:rPr>
              <a:t>	Systems thinkers uses a long-range view of a problem rather a linear one, while looking</a:t>
            </a:r>
          </a:p>
          <a:p>
            <a:pPr>
              <a:lnSpc>
                <a:spcPct val="107000"/>
              </a:lnSpc>
            </a:pPr>
            <a:r>
              <a:rPr lang="en-US" altLang="en-US" sz="2200" dirty="0">
                <a:ea typeface="Calibri" panose="020F0502020204030204" pitchFamily="34" charset="0"/>
                <a:cs typeface="Times New Roman" panose="02020603050405020304" pitchFamily="18" charset="0"/>
              </a:rPr>
              <a:t>for relationships or feedback loops between elements and delays. They are concerned </a:t>
            </a:r>
          </a:p>
          <a:p>
            <a:pPr>
              <a:lnSpc>
                <a:spcPct val="107000"/>
              </a:lnSpc>
            </a:pPr>
            <a:r>
              <a:rPr lang="en-US" altLang="en-US" sz="2200" dirty="0">
                <a:ea typeface="Calibri" panose="020F0502020204030204" pitchFamily="34" charset="0"/>
                <a:cs typeface="Times New Roman" panose="02020603050405020304" pitchFamily="18" charset="0"/>
              </a:rPr>
              <a:t>with the whole, the process, underlying dynamics, patterns, and interactions, beginning </a:t>
            </a:r>
          </a:p>
          <a:p>
            <a:pPr>
              <a:lnSpc>
                <a:spcPct val="107000"/>
              </a:lnSpc>
            </a:pPr>
            <a:r>
              <a:rPr lang="en-US" altLang="en-US" sz="2200" dirty="0">
                <a:ea typeface="Calibri" panose="020F0502020204030204" pitchFamily="34" charset="0"/>
                <a:cs typeface="Times New Roman" panose="02020603050405020304" pitchFamily="18" charset="0"/>
              </a:rPr>
              <a:t>with its history. Using a systems approach facilitates finding solutions for the problem of </a:t>
            </a:r>
          </a:p>
          <a:p>
            <a:pPr>
              <a:lnSpc>
                <a:spcPct val="107000"/>
              </a:lnSpc>
            </a:pPr>
            <a:r>
              <a:rPr lang="en-US" altLang="en-US" sz="2200" dirty="0">
                <a:ea typeface="Calibri" panose="020F0502020204030204" pitchFamily="34" charset="0"/>
                <a:cs typeface="Times New Roman" panose="02020603050405020304" pitchFamily="18" charset="0"/>
              </a:rPr>
              <a:t>plant invasive species and impact of their spread into native or minimally managed plant </a:t>
            </a:r>
          </a:p>
          <a:p>
            <a:pPr>
              <a:lnSpc>
                <a:spcPct val="107000"/>
              </a:lnSpc>
            </a:pPr>
            <a:r>
              <a:rPr lang="en-US" altLang="en-US" sz="2200" dirty="0">
                <a:ea typeface="Calibri" panose="020F0502020204030204" pitchFamily="34" charset="0"/>
                <a:cs typeface="Times New Roman" panose="02020603050405020304" pitchFamily="18" charset="0"/>
              </a:rPr>
              <a:t>systems. </a:t>
            </a:r>
          </a:p>
          <a:p>
            <a:pPr>
              <a:lnSpc>
                <a:spcPct val="107000"/>
              </a:lnSpc>
            </a:pPr>
            <a:r>
              <a:rPr lang="en-US" altLang="en-US" sz="2200" dirty="0">
                <a:ea typeface="Calibri" panose="020F0502020204030204" pitchFamily="34" charset="0"/>
                <a:cs typeface="Times New Roman" panose="02020603050405020304" pitchFamily="18" charset="0"/>
              </a:rPr>
              <a:t>	Invasive plants like all complex systems are robust, self-sustaining, and self-organizing.</a:t>
            </a:r>
          </a:p>
          <a:p>
            <a:pPr>
              <a:lnSpc>
                <a:spcPct val="107000"/>
              </a:lnSpc>
            </a:pPr>
            <a:r>
              <a:rPr lang="en-US" altLang="en-US" sz="2200" dirty="0">
                <a:ea typeface="Calibri" panose="020F0502020204030204" pitchFamily="34" charset="0"/>
                <a:cs typeface="Times New Roman" panose="02020603050405020304" pitchFamily="18" charset="0"/>
              </a:rPr>
              <a:t>Their reinforcing feedback loops allow them to recover and bounce back more than</a:t>
            </a:r>
          </a:p>
          <a:p>
            <a:pPr>
              <a:lnSpc>
                <a:spcPct val="107000"/>
              </a:lnSpc>
            </a:pPr>
            <a:r>
              <a:rPr lang="en-US" altLang="en-US" sz="2200" dirty="0">
                <a:ea typeface="Calibri" panose="020F0502020204030204" pitchFamily="34" charset="0"/>
                <a:cs typeface="Times New Roman" panose="02020603050405020304" pitchFamily="18" charset="0"/>
              </a:rPr>
              <a:t>native plants over which they dominate.</a:t>
            </a:r>
          </a:p>
          <a:p>
            <a:pPr>
              <a:lnSpc>
                <a:spcPct val="107000"/>
              </a:lnSpc>
            </a:pPr>
            <a:r>
              <a:rPr lang="en-US" altLang="en-US" sz="2200" dirty="0">
                <a:ea typeface="Calibri" panose="020F0502020204030204" pitchFamily="34" charset="0"/>
                <a:cs typeface="Times New Roman" panose="02020603050405020304" pitchFamily="18" charset="0"/>
              </a:rPr>
              <a:t>Since native and non-native plants are connected looking at their relationship, allows us </a:t>
            </a:r>
          </a:p>
          <a:p>
            <a:pPr>
              <a:lnSpc>
                <a:spcPct val="107000"/>
              </a:lnSpc>
            </a:pPr>
            <a:r>
              <a:rPr lang="en-US" altLang="en-US" sz="2200" dirty="0">
                <a:ea typeface="Calibri" panose="020F0502020204030204" pitchFamily="34" charset="0"/>
                <a:cs typeface="Times New Roman" panose="02020603050405020304" pitchFamily="18" charset="0"/>
              </a:rPr>
              <a:t>to predict  when, where, and how to intervene to prevent future invasions and control</a:t>
            </a:r>
          </a:p>
          <a:p>
            <a:pPr>
              <a:lnSpc>
                <a:spcPct val="107000"/>
              </a:lnSpc>
            </a:pPr>
            <a:r>
              <a:rPr lang="en-US" altLang="en-US" sz="2200" dirty="0">
                <a:ea typeface="Calibri" panose="020F0502020204030204" pitchFamily="34" charset="0"/>
                <a:cs typeface="Times New Roman" panose="02020603050405020304" pitchFamily="18" charset="0"/>
              </a:rPr>
              <a:t>and manage present ones. </a:t>
            </a:r>
          </a:p>
          <a:p>
            <a:pPr>
              <a:lnSpc>
                <a:spcPct val="107000"/>
              </a:lnSpc>
            </a:pPr>
            <a:r>
              <a:rPr lang="en-US" altLang="en-US" sz="2200" dirty="0">
                <a:ea typeface="Calibri" panose="020F0502020204030204" pitchFamily="34" charset="0"/>
                <a:cs typeface="Times New Roman" panose="02020603050405020304" pitchFamily="18" charset="0"/>
              </a:rPr>
              <a:t>	In nature, the systems trap of success to the successful occurs with competition. When </a:t>
            </a:r>
          </a:p>
          <a:p>
            <a:pPr>
              <a:lnSpc>
                <a:spcPct val="107000"/>
              </a:lnSpc>
            </a:pPr>
            <a:r>
              <a:rPr lang="en-US" altLang="en-US" sz="2200" dirty="0">
                <a:ea typeface="Calibri" panose="020F0502020204030204" pitchFamily="34" charset="0"/>
                <a:cs typeface="Times New Roman" panose="02020603050405020304" pitchFamily="18" charset="0"/>
              </a:rPr>
              <a:t>two different species, for example invasive and native plants, compete for the same food </a:t>
            </a:r>
          </a:p>
          <a:p>
            <a:pPr>
              <a:lnSpc>
                <a:spcPct val="107000"/>
              </a:lnSpc>
            </a:pPr>
            <a:r>
              <a:rPr lang="en-US" altLang="en-US" sz="2200" dirty="0">
                <a:ea typeface="Calibri" panose="020F0502020204030204" pitchFamily="34" charset="0"/>
                <a:cs typeface="Times New Roman" panose="02020603050405020304" pitchFamily="18" charset="0"/>
              </a:rPr>
              <a:t>and resources, one species will get an advantage and will either deplete the available</a:t>
            </a:r>
          </a:p>
          <a:p>
            <a:pPr>
              <a:lnSpc>
                <a:spcPct val="107000"/>
              </a:lnSpc>
            </a:pPr>
            <a:r>
              <a:rPr lang="en-US" altLang="en-US" sz="2200" dirty="0">
                <a:ea typeface="Calibri" panose="020F0502020204030204" pitchFamily="34" charset="0"/>
                <a:cs typeface="Times New Roman" panose="02020603050405020304" pitchFamily="18" charset="0"/>
              </a:rPr>
              <a:t>resources, until none is left for the weaker competitor who will either adapt or become </a:t>
            </a:r>
          </a:p>
          <a:p>
            <a:pPr>
              <a:lnSpc>
                <a:spcPct val="107000"/>
              </a:lnSpc>
            </a:pPr>
            <a:r>
              <a:rPr lang="en-US" altLang="en-US" sz="2200" dirty="0">
                <a:ea typeface="Calibri" panose="020F0502020204030204" pitchFamily="34" charset="0"/>
                <a:cs typeface="Times New Roman" panose="02020603050405020304" pitchFamily="18" charset="0"/>
              </a:rPr>
              <a:t>extinct. In other words, success of the invasive plants leads to the failure of native plants.</a:t>
            </a:r>
          </a:p>
          <a:p>
            <a:pPr lvl="1">
              <a:lnSpc>
                <a:spcPct val="107000"/>
              </a:lnSpc>
            </a:pPr>
            <a:r>
              <a:rPr lang="en-US" altLang="en-US" sz="2200" dirty="0">
                <a:ea typeface="Calibri" panose="020F0502020204030204" pitchFamily="34" charset="0"/>
                <a:cs typeface="Times New Roman" panose="02020603050405020304" pitchFamily="18" charset="0"/>
              </a:rPr>
              <a:t> The model of intervention involves limiting the invasive </a:t>
            </a:r>
          </a:p>
          <a:p>
            <a:pPr>
              <a:lnSpc>
                <a:spcPct val="107000"/>
              </a:lnSpc>
            </a:pPr>
            <a:r>
              <a:rPr lang="en-US" altLang="en-US" sz="2200" dirty="0">
                <a:ea typeface="Calibri" panose="020F0502020204030204" pitchFamily="34" charset="0"/>
                <a:cs typeface="Times New Roman" panose="02020603050405020304" pitchFamily="18" charset="0"/>
              </a:rPr>
              <a:t>plants that are causing the problem or making the losers, in this case native plants, more</a:t>
            </a:r>
          </a:p>
          <a:p>
            <a:pPr>
              <a:lnSpc>
                <a:spcPct val="107000"/>
              </a:lnSpc>
            </a:pPr>
            <a:r>
              <a:rPr lang="en-US" altLang="en-US" sz="2200" dirty="0">
                <a:ea typeface="Calibri" panose="020F0502020204030204" pitchFamily="34" charset="0"/>
                <a:cs typeface="Times New Roman" panose="02020603050405020304" pitchFamily="18" charset="0"/>
              </a:rPr>
              <a:t>resistant, for example, through genetics.</a:t>
            </a:r>
          </a:p>
          <a:p>
            <a:pPr>
              <a:lnSpc>
                <a:spcPct val="107000"/>
              </a:lnSpc>
            </a:pPr>
            <a:r>
              <a:rPr lang="en-US" altLang="en-US" sz="2200" dirty="0">
                <a:ea typeface="Calibri" panose="020F0502020204030204" pitchFamily="34" charset="0"/>
                <a:cs typeface="Times New Roman" panose="02020603050405020304" pitchFamily="18" charset="0"/>
              </a:rPr>
              <a:t>	It is only through a systems perspective can we learn and solve a complex system </a:t>
            </a:r>
          </a:p>
          <a:p>
            <a:pPr>
              <a:lnSpc>
                <a:spcPct val="107000"/>
              </a:lnSpc>
            </a:pPr>
            <a:r>
              <a:rPr lang="en-US" altLang="en-US" sz="2200" dirty="0">
                <a:ea typeface="Calibri" panose="020F0502020204030204" pitchFamily="34" charset="0"/>
                <a:cs typeface="Times New Roman" panose="02020603050405020304" pitchFamily="18" charset="0"/>
              </a:rPr>
              <a:t>problem such as invasive plant species. Quick fixes, such as an attempt to eradicate</a:t>
            </a:r>
          </a:p>
          <a:p>
            <a:pPr>
              <a:lnSpc>
                <a:spcPct val="107000"/>
              </a:lnSpc>
            </a:pPr>
            <a:r>
              <a:rPr lang="en-US" altLang="en-US" sz="2200" dirty="0">
                <a:ea typeface="Calibri" panose="020F0502020204030204" pitchFamily="34" charset="0"/>
                <a:cs typeface="Times New Roman" panose="02020603050405020304" pitchFamily="18" charset="0"/>
              </a:rPr>
              <a:t>an invasive plant species that are entrenched, will result in negative consequences over</a:t>
            </a:r>
          </a:p>
          <a:p>
            <a:pPr>
              <a:lnSpc>
                <a:spcPct val="107000"/>
              </a:lnSpc>
            </a:pPr>
            <a:r>
              <a:rPr lang="en-US" altLang="en-US" sz="2200" dirty="0">
                <a:ea typeface="Calibri" panose="020F0502020204030204" pitchFamily="34" charset="0"/>
                <a:cs typeface="Times New Roman" panose="02020603050405020304" pitchFamily="18" charset="0"/>
              </a:rPr>
              <a:t> time. Like cancer cells, leaving a few plants behind, will result in their reappearance</a:t>
            </a:r>
          </a:p>
          <a:p>
            <a:pPr>
              <a:lnSpc>
                <a:spcPct val="107000"/>
              </a:lnSpc>
            </a:pPr>
            <a:r>
              <a:rPr lang="en-US" altLang="en-US" sz="2200" dirty="0">
                <a:ea typeface="Calibri" panose="020F0502020204030204" pitchFamily="34" charset="0"/>
                <a:cs typeface="Times New Roman" panose="02020603050405020304" pitchFamily="18" charset="0"/>
              </a:rPr>
              <a:t> and invasion. Short successes that focus on prevention and control of areas with</a:t>
            </a:r>
          </a:p>
          <a:p>
            <a:pPr>
              <a:lnSpc>
                <a:spcPct val="107000"/>
              </a:lnSpc>
            </a:pPr>
            <a:r>
              <a:rPr lang="en-US" altLang="en-US" sz="2200" dirty="0">
                <a:ea typeface="Calibri" panose="020F0502020204030204" pitchFamily="34" charset="0"/>
                <a:cs typeface="Times New Roman" panose="02020603050405020304" pitchFamily="18" charset="0"/>
              </a:rPr>
              <a:t>limited invasives may yield leveraged results. Restoration of robust plant native</a:t>
            </a:r>
          </a:p>
          <a:p>
            <a:pPr>
              <a:lnSpc>
                <a:spcPct val="107000"/>
              </a:lnSpc>
            </a:pPr>
            <a:r>
              <a:rPr lang="en-US" altLang="en-US" sz="2200" dirty="0">
                <a:ea typeface="Calibri" panose="020F0502020204030204" pitchFamily="34" charset="0"/>
                <a:cs typeface="Times New Roman" panose="02020603050405020304" pitchFamily="18" charset="0"/>
              </a:rPr>
              <a:t>communities is key once the invasive plant species problem is solved. </a:t>
            </a:r>
          </a:p>
          <a:p>
            <a:endParaRPr lang="en-US" altLang="en-US" dirty="0"/>
          </a:p>
        </p:txBody>
      </p:sp>
      <p:grpSp>
        <p:nvGrpSpPr>
          <p:cNvPr id="2052" name="Group 24">
            <a:extLst>
              <a:ext uri="{FF2B5EF4-FFF2-40B4-BE49-F238E27FC236}">
                <a16:creationId xmlns:a16="http://schemas.microsoft.com/office/drawing/2014/main" id="{DCF9B8B7-EC03-4AC9-8422-D1C9A84ACCA8}"/>
              </a:ext>
            </a:extLst>
          </p:cNvPr>
          <p:cNvGrpSpPr>
            <a:grpSpLocks/>
          </p:cNvGrpSpPr>
          <p:nvPr/>
        </p:nvGrpSpPr>
        <p:grpSpPr bwMode="auto">
          <a:xfrm>
            <a:off x="0" y="-1905000"/>
            <a:ext cx="43891200" cy="37338000"/>
            <a:chOff x="0" y="0"/>
            <a:chExt cx="27648" cy="20736"/>
          </a:xfrm>
        </p:grpSpPr>
        <p:sp>
          <p:nvSpPr>
            <p:cNvPr id="2069" name="Rectangle 5">
              <a:extLst>
                <a:ext uri="{FF2B5EF4-FFF2-40B4-BE49-F238E27FC236}">
                  <a16:creationId xmlns:a16="http://schemas.microsoft.com/office/drawing/2014/main" id="{4925AFDD-742E-4273-986E-B0DB35A99108}"/>
                </a:ext>
              </a:extLst>
            </p:cNvPr>
            <p:cNvSpPr>
              <a:spLocks noChangeArrowheads="1"/>
            </p:cNvSpPr>
            <p:nvPr/>
          </p:nvSpPr>
          <p:spPr bwMode="auto">
            <a:xfrm>
              <a:off x="0" y="20544"/>
              <a:ext cx="27648" cy="192"/>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21939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4389438"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6583363"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877887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92360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96932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01504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06076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6700" baseline="-25000"/>
            </a:p>
          </p:txBody>
        </p:sp>
        <p:sp>
          <p:nvSpPr>
            <p:cNvPr id="3" name="Rectangle 7">
              <a:extLst>
                <a:ext uri="{FF2B5EF4-FFF2-40B4-BE49-F238E27FC236}">
                  <a16:creationId xmlns:a16="http://schemas.microsoft.com/office/drawing/2014/main" id="{7FA1915F-DD4D-4494-9E90-EE9B717FF645}"/>
                </a:ext>
              </a:extLst>
            </p:cNvPr>
            <p:cNvSpPr>
              <a:spLocks noChangeArrowheads="1"/>
            </p:cNvSpPr>
            <p:nvPr/>
          </p:nvSpPr>
          <p:spPr bwMode="auto">
            <a:xfrm>
              <a:off x="0" y="0"/>
              <a:ext cx="27648" cy="576"/>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21939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4389438"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6583363"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877887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92360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96932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01504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06076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6700" baseline="-25000"/>
            </a:p>
          </p:txBody>
        </p:sp>
        <p:sp>
          <p:nvSpPr>
            <p:cNvPr id="2071" name="Rectangle 8">
              <a:extLst>
                <a:ext uri="{FF2B5EF4-FFF2-40B4-BE49-F238E27FC236}">
                  <a16:creationId xmlns:a16="http://schemas.microsoft.com/office/drawing/2014/main" id="{10BE0CFA-11AA-4F9B-B865-0C1D47CCA3F2}"/>
                </a:ext>
              </a:extLst>
            </p:cNvPr>
            <p:cNvSpPr>
              <a:spLocks noChangeArrowheads="1"/>
            </p:cNvSpPr>
            <p:nvPr/>
          </p:nvSpPr>
          <p:spPr bwMode="auto">
            <a:xfrm>
              <a:off x="0" y="0"/>
              <a:ext cx="576" cy="20736"/>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21939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4389438"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6583363"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877887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92360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96932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01504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06076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6700" baseline="-25000"/>
            </a:p>
          </p:txBody>
        </p:sp>
        <p:sp>
          <p:nvSpPr>
            <p:cNvPr id="2072" name="Rectangle 9">
              <a:extLst>
                <a:ext uri="{FF2B5EF4-FFF2-40B4-BE49-F238E27FC236}">
                  <a16:creationId xmlns:a16="http://schemas.microsoft.com/office/drawing/2014/main" id="{AB996994-F725-4B4C-B714-F19C1D994887}"/>
                </a:ext>
              </a:extLst>
            </p:cNvPr>
            <p:cNvSpPr>
              <a:spLocks noChangeArrowheads="1"/>
            </p:cNvSpPr>
            <p:nvPr/>
          </p:nvSpPr>
          <p:spPr bwMode="auto">
            <a:xfrm>
              <a:off x="27072" y="0"/>
              <a:ext cx="576" cy="20736"/>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21939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4389438"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6583363"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877887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92360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96932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01504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06076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6700" baseline="-25000"/>
            </a:p>
          </p:txBody>
        </p:sp>
      </p:grpSp>
      <p:sp>
        <p:nvSpPr>
          <p:cNvPr id="2053" name="Rectangle 11">
            <a:extLst>
              <a:ext uri="{FF2B5EF4-FFF2-40B4-BE49-F238E27FC236}">
                <a16:creationId xmlns:a16="http://schemas.microsoft.com/office/drawing/2014/main" id="{C62BC0B4-8533-456A-8768-FE0C475D5F21}"/>
              </a:ext>
            </a:extLst>
          </p:cNvPr>
          <p:cNvSpPr>
            <a:spLocks noChangeArrowheads="1"/>
          </p:cNvSpPr>
          <p:nvPr/>
        </p:nvSpPr>
        <p:spPr bwMode="auto">
          <a:xfrm>
            <a:off x="762000" y="10591800"/>
            <a:ext cx="12801600" cy="12649200"/>
          </a:xfrm>
          <a:prstGeom prst="rect">
            <a:avLst/>
          </a:prstGeom>
          <a:noFill/>
          <a:ln w="9525">
            <a:solidFill>
              <a:srgbClr val="6C0600"/>
            </a:solidFill>
            <a:miter lim="800000"/>
            <a:headEnd/>
            <a:tailEnd/>
          </a:ln>
          <a:extLst>
            <a:ext uri="{909E8E84-426E-40DD-AFC4-6F175D3DCCD1}">
              <a14:hiddenFill xmlns:a14="http://schemas.microsoft.com/office/drawing/2010/main">
                <a:solidFill>
                  <a:srgbClr val="FFFFFF"/>
                </a:solidFill>
              </a14:hiddenFill>
            </a:ext>
          </a:extLst>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u="sng" dirty="0">
                <a:ea typeface="Calibri" panose="020F0502020204030204" pitchFamily="34" charset="0"/>
                <a:cs typeface="Times New Roman" panose="02020603050405020304" pitchFamily="18" charset="0"/>
              </a:rPr>
              <a:t>History</a:t>
            </a:r>
            <a:endParaRPr lang="en-US" altLang="en-US" u="sng" dirty="0">
              <a:ea typeface="Calibri" panose="020F0502020204030204" pitchFamily="34" charset="0"/>
              <a:cs typeface="Times New Roman" panose="02020603050405020304" pitchFamily="18" charset="0"/>
            </a:endParaRPr>
          </a:p>
          <a:p>
            <a:pPr>
              <a:spcAft>
                <a:spcPts val="800"/>
              </a:spcAft>
            </a:pPr>
            <a:endParaRPr lang="en-US" altLang="en-US" dirty="0">
              <a:ea typeface="Calibri" panose="020F0502020204030204" pitchFamily="34" charset="0"/>
              <a:cs typeface="Arial" panose="020B0604020202020204" pitchFamily="34" charset="0"/>
            </a:endParaRPr>
          </a:p>
          <a:p>
            <a:pPr>
              <a:spcAft>
                <a:spcPts val="800"/>
              </a:spcAft>
            </a:pPr>
            <a:r>
              <a:rPr lang="en-US" altLang="en-US" sz="2200" dirty="0">
                <a:ea typeface="Calibri" panose="020F0502020204030204" pitchFamily="34" charset="0"/>
                <a:cs typeface="Arial" panose="020B0604020202020204" pitchFamily="34" charset="0"/>
              </a:rPr>
              <a:t>	Invasive plant species which threaten natural ecosystems in the US  were introduced to  </a:t>
            </a:r>
          </a:p>
          <a:p>
            <a:pPr>
              <a:spcAft>
                <a:spcPts val="800"/>
              </a:spcAft>
            </a:pPr>
            <a:r>
              <a:rPr lang="en-US" altLang="en-US" sz="2200" dirty="0">
                <a:ea typeface="Calibri" panose="020F0502020204030204" pitchFamily="34" charset="0"/>
                <a:cs typeface="Arial" panose="020B0604020202020204" pitchFamily="34" charset="0"/>
              </a:rPr>
              <a:t>the US as early as the 1700’s for either ornamental,  erosion control, or medicinal</a:t>
            </a:r>
          </a:p>
          <a:p>
            <a:pPr>
              <a:spcAft>
                <a:spcPts val="800"/>
              </a:spcAft>
            </a:pPr>
            <a:r>
              <a:rPr lang="en-US" altLang="en-US" sz="2200" dirty="0">
                <a:ea typeface="Calibri" panose="020F0502020204030204" pitchFamily="34" charset="0"/>
                <a:cs typeface="Arial" panose="020B0604020202020204" pitchFamily="34" charset="0"/>
              </a:rPr>
              <a:t>purposes. Knowing invasive species history will expose their vulnerability early </a:t>
            </a:r>
          </a:p>
          <a:p>
            <a:pPr>
              <a:spcAft>
                <a:spcPts val="800"/>
              </a:spcAft>
            </a:pPr>
            <a:r>
              <a:rPr lang="en-US" altLang="en-US" sz="2200" dirty="0">
                <a:ea typeface="Calibri" panose="020F0502020204030204" pitchFamily="34" charset="0"/>
                <a:cs typeface="Arial" panose="020B0604020202020204" pitchFamily="34" charset="0"/>
              </a:rPr>
              <a:t>when they are easier to control through interventions. </a:t>
            </a:r>
          </a:p>
          <a:p>
            <a:pPr>
              <a:spcAft>
                <a:spcPts val="800"/>
              </a:spcAft>
            </a:pPr>
            <a:endParaRPr lang="en-US" altLang="en-US" sz="2800" dirty="0">
              <a:ea typeface="Calibri" panose="020F0502020204030204" pitchFamily="34" charset="0"/>
              <a:cs typeface="Arial" panose="020B0604020202020204" pitchFamily="34" charset="0"/>
            </a:endParaRPr>
          </a:p>
          <a:p>
            <a:pPr>
              <a:spcAft>
                <a:spcPts val="800"/>
              </a:spcAft>
            </a:pPr>
            <a:r>
              <a:rPr lang="en-US" altLang="en-US" sz="2800" dirty="0">
                <a:ea typeface="Calibri" panose="020F0502020204030204" pitchFamily="34" charset="0"/>
                <a:cs typeface="Arial" panose="020B0604020202020204" pitchFamily="34" charset="0"/>
              </a:rPr>
              <a:t> </a:t>
            </a:r>
            <a:r>
              <a:rPr lang="en-US" altLang="en-US" sz="2800" u="sng" dirty="0">
                <a:ea typeface="Calibri" panose="020F0502020204030204" pitchFamily="34" charset="0"/>
                <a:cs typeface="Arial" panose="020B0604020202020204" pitchFamily="34" charset="0"/>
              </a:rPr>
              <a:t>Agencies </a:t>
            </a:r>
            <a:endParaRPr lang="en-US" altLang="en-US" u="sng" dirty="0">
              <a:ea typeface="Calibri" panose="020F0502020204030204" pitchFamily="34" charset="0"/>
              <a:cs typeface="Arial" panose="020B0604020202020204" pitchFamily="34" charset="0"/>
            </a:endParaRPr>
          </a:p>
          <a:p>
            <a:pPr>
              <a:spcAft>
                <a:spcPts val="800"/>
              </a:spcAft>
            </a:pPr>
            <a:r>
              <a:rPr lang="en-US" altLang="en-US" sz="2200" dirty="0">
                <a:ea typeface="Calibri" panose="020F0502020204030204" pitchFamily="34" charset="0"/>
                <a:cs typeface="Times New Roman" panose="02020603050405020304" pitchFamily="18" charset="0"/>
              </a:rPr>
              <a:t>	The USDA, APHIS , USFS and other natural resource conservation services all work to</a:t>
            </a:r>
          </a:p>
          <a:p>
            <a:pPr>
              <a:spcAft>
                <a:spcPts val="800"/>
              </a:spcAft>
            </a:pPr>
            <a:r>
              <a:rPr lang="en-US" altLang="en-US" sz="2200" dirty="0">
                <a:ea typeface="Calibri" panose="020F0502020204030204" pitchFamily="34" charset="0"/>
                <a:cs typeface="Times New Roman" panose="02020603050405020304" pitchFamily="18" charset="0"/>
              </a:rPr>
              <a:t>identify nonnative plants, provide data bases, education and promote efforts to control </a:t>
            </a:r>
          </a:p>
          <a:p>
            <a:pPr>
              <a:spcAft>
                <a:spcPts val="800"/>
              </a:spcAft>
            </a:pPr>
            <a:r>
              <a:rPr lang="en-US" altLang="en-US" sz="2200" dirty="0">
                <a:ea typeface="Calibri" panose="020F0502020204030204" pitchFamily="34" charset="0"/>
                <a:cs typeface="Times New Roman" panose="02020603050405020304" pitchFamily="18" charset="0"/>
              </a:rPr>
              <a:t>them and restore the land. Funding for research is necessary to mitigate threats to plants,</a:t>
            </a:r>
          </a:p>
          <a:p>
            <a:pPr>
              <a:spcAft>
                <a:spcPts val="800"/>
              </a:spcAft>
            </a:pPr>
            <a:r>
              <a:rPr lang="en-US" altLang="en-US" sz="2200" dirty="0">
                <a:ea typeface="Calibri" panose="020F0502020204030204" pitchFamily="34" charset="0"/>
                <a:cs typeface="Times New Roman" panose="02020603050405020304" pitchFamily="18" charset="0"/>
              </a:rPr>
              <a:t>ensure plant diversity and improve restoration efforts.</a:t>
            </a:r>
          </a:p>
          <a:p>
            <a:pPr>
              <a:lnSpc>
                <a:spcPct val="107000"/>
              </a:lnSpc>
              <a:spcAft>
                <a:spcPts val="800"/>
              </a:spcAft>
            </a:pPr>
            <a:endParaRPr lang="en-US" altLang="en-US" sz="2200" u="sng" dirty="0">
              <a:ea typeface="Calibri" panose="020F0502020204030204" pitchFamily="34" charset="0"/>
              <a:cs typeface="Times New Roman" panose="02020603050405020304" pitchFamily="18" charset="0"/>
            </a:endParaRPr>
          </a:p>
          <a:p>
            <a:pPr>
              <a:lnSpc>
                <a:spcPct val="107000"/>
              </a:lnSpc>
              <a:spcAft>
                <a:spcPts val="800"/>
              </a:spcAft>
            </a:pPr>
            <a:r>
              <a:rPr lang="en-US" altLang="en-US" sz="2800" u="sng" dirty="0">
                <a:ea typeface="Calibri" panose="020F0502020204030204" pitchFamily="34" charset="0"/>
                <a:cs typeface="Times New Roman" panose="02020603050405020304" pitchFamily="18" charset="0"/>
              </a:rPr>
              <a:t>Education and Financing</a:t>
            </a:r>
          </a:p>
          <a:p>
            <a:pPr>
              <a:lnSpc>
                <a:spcPct val="107000"/>
              </a:lnSpc>
            </a:pPr>
            <a:r>
              <a:rPr lang="en-US" altLang="en-US" sz="2200" dirty="0">
                <a:ea typeface="Calibri" panose="020F0502020204030204" pitchFamily="34" charset="0"/>
                <a:cs typeface="Times New Roman" panose="02020603050405020304" pitchFamily="18" charset="0"/>
              </a:rPr>
              <a:t>	The invasive plants have competitive advantages over native species since they come</a:t>
            </a:r>
          </a:p>
          <a:p>
            <a:pPr>
              <a:lnSpc>
                <a:spcPct val="107000"/>
              </a:lnSpc>
            </a:pPr>
            <a:r>
              <a:rPr lang="en-US" altLang="en-US" sz="2200" dirty="0">
                <a:ea typeface="Calibri" panose="020F0502020204030204" pitchFamily="34" charset="0"/>
                <a:cs typeface="Times New Roman" panose="02020603050405020304" pitchFamily="18" charset="0"/>
              </a:rPr>
              <a:t>from nonnative environments. Invasive plants have look-alikes which makes it difficult</a:t>
            </a:r>
          </a:p>
          <a:p>
            <a:pPr>
              <a:lnSpc>
                <a:spcPct val="107000"/>
              </a:lnSpc>
            </a:pPr>
            <a:r>
              <a:rPr lang="en-US" altLang="en-US" sz="2200" dirty="0">
                <a:ea typeface="Calibri" panose="020F0502020204030204" pitchFamily="34" charset="0"/>
                <a:cs typeface="Times New Roman" panose="02020603050405020304" pitchFamily="18" charset="0"/>
              </a:rPr>
              <a:t>to identify without training. They are visually beautiful, and ecological issues are not </a:t>
            </a:r>
          </a:p>
          <a:p>
            <a:pPr>
              <a:lnSpc>
                <a:spcPct val="107000"/>
              </a:lnSpc>
            </a:pPr>
            <a:r>
              <a:rPr lang="en-US" altLang="en-US" sz="2200" dirty="0">
                <a:ea typeface="Calibri" panose="020F0502020204030204" pitchFamily="34" charset="0"/>
                <a:cs typeface="Times New Roman" panose="02020603050405020304" pitchFamily="18" charset="0"/>
              </a:rPr>
              <a:t>immediately apparent. Outreach and education will raise awareness of the extent of</a:t>
            </a:r>
          </a:p>
          <a:p>
            <a:pPr>
              <a:lnSpc>
                <a:spcPct val="107000"/>
              </a:lnSpc>
            </a:pPr>
            <a:r>
              <a:rPr lang="en-US" altLang="en-US" sz="2200" dirty="0">
                <a:ea typeface="Calibri" panose="020F0502020204030204" pitchFamily="34" charset="0"/>
                <a:cs typeface="Times New Roman" panose="02020603050405020304" pitchFamily="18" charset="0"/>
              </a:rPr>
              <a:t>invasive species and our roles in protecting and controlling them. Commercial industries </a:t>
            </a:r>
          </a:p>
          <a:p>
            <a:pPr>
              <a:lnSpc>
                <a:spcPct val="107000"/>
              </a:lnSpc>
            </a:pPr>
            <a:r>
              <a:rPr lang="en-US" altLang="en-US" sz="2200" dirty="0">
                <a:ea typeface="Calibri" panose="020F0502020204030204" pitchFamily="34" charset="0"/>
                <a:cs typeface="Times New Roman" panose="02020603050405020304" pitchFamily="18" charset="0"/>
              </a:rPr>
              <a:t>should phase out those invasive plant species from trading. Education should be funded to</a:t>
            </a:r>
          </a:p>
          <a:p>
            <a:pPr>
              <a:lnSpc>
                <a:spcPct val="107000"/>
              </a:lnSpc>
            </a:pPr>
            <a:r>
              <a:rPr lang="en-US" altLang="en-US" sz="2200" dirty="0">
                <a:ea typeface="Calibri" panose="020F0502020204030204" pitchFamily="34" charset="0"/>
                <a:cs typeface="Times New Roman" panose="02020603050405020304" pitchFamily="18" charset="0"/>
              </a:rPr>
              <a:t>reduce consumer demand. Public and private partnerships should be strengthened as part </a:t>
            </a:r>
          </a:p>
          <a:p>
            <a:pPr>
              <a:lnSpc>
                <a:spcPct val="107000"/>
              </a:lnSpc>
            </a:pPr>
            <a:r>
              <a:rPr lang="en-US" altLang="en-US" sz="2200" dirty="0">
                <a:ea typeface="Calibri" panose="020F0502020204030204" pitchFamily="34" charset="0"/>
                <a:cs typeface="Times New Roman" panose="02020603050405020304" pitchFamily="18" charset="0"/>
              </a:rPr>
              <a:t>of the plan, and regional and national partnerships and source of funding should be </a:t>
            </a:r>
          </a:p>
          <a:p>
            <a:pPr>
              <a:lnSpc>
                <a:spcPct val="107000"/>
              </a:lnSpc>
            </a:pPr>
            <a:r>
              <a:rPr lang="en-US" altLang="en-US" sz="2200" dirty="0">
                <a:ea typeface="Calibri" panose="020F0502020204030204" pitchFamily="34" charset="0"/>
                <a:cs typeface="Times New Roman" panose="02020603050405020304" pitchFamily="18" charset="0"/>
              </a:rPr>
              <a:t>promoted and integrated. </a:t>
            </a:r>
            <a:r>
              <a:rPr lang="en-US" altLang="en-US" sz="2200" dirty="0">
                <a:solidFill>
                  <a:srgbClr val="000000"/>
                </a:solidFill>
                <a:ea typeface="Calibri" panose="020F0502020204030204" pitchFamily="34" charset="0"/>
                <a:cs typeface="Times New Roman" panose="02020603050405020304" pitchFamily="18" charset="0"/>
              </a:rPr>
              <a:t>Responses to invasive species are limited by economics, and</a:t>
            </a:r>
          </a:p>
          <a:p>
            <a:pPr>
              <a:lnSpc>
                <a:spcPct val="107000"/>
              </a:lnSpc>
            </a:pPr>
            <a:r>
              <a:rPr lang="en-US" altLang="en-US" sz="2200" dirty="0">
                <a:solidFill>
                  <a:srgbClr val="000000"/>
                </a:solidFill>
                <a:ea typeface="Calibri" panose="020F0502020204030204" pitchFamily="34" charset="0"/>
                <a:cs typeface="Times New Roman" panose="02020603050405020304" pitchFamily="18" charset="0"/>
              </a:rPr>
              <a:t>costs are smaller in the early stages than they are when invasives are firmly established. </a:t>
            </a:r>
          </a:p>
          <a:p>
            <a:pPr>
              <a:lnSpc>
                <a:spcPct val="107000"/>
              </a:lnSpc>
            </a:pPr>
            <a:r>
              <a:rPr lang="en-US" altLang="en-US" sz="2200" dirty="0">
                <a:solidFill>
                  <a:srgbClr val="000000"/>
                </a:solidFill>
                <a:ea typeface="Calibri" panose="020F0502020204030204" pitchFamily="34" charset="0"/>
                <a:cs typeface="Times New Roman" panose="02020603050405020304" pitchFamily="18" charset="0"/>
              </a:rPr>
              <a:t>Solicitation of funds, private donations, and grants are needed. Finding an agency to</a:t>
            </a:r>
          </a:p>
          <a:p>
            <a:pPr>
              <a:lnSpc>
                <a:spcPct val="107000"/>
              </a:lnSpc>
            </a:pPr>
            <a:r>
              <a:rPr lang="en-US" altLang="en-US" sz="2200" dirty="0">
                <a:solidFill>
                  <a:srgbClr val="000000"/>
                </a:solidFill>
                <a:ea typeface="Calibri" panose="020F0502020204030204" pitchFamily="34" charset="0"/>
                <a:cs typeface="Times New Roman" panose="02020603050405020304" pitchFamily="18" charset="0"/>
              </a:rPr>
              <a:t>hold the monies or to increase their immediate release when necessary, would </a:t>
            </a:r>
            <a:endParaRPr lang="en-US" altLang="en-US" sz="2200" dirty="0">
              <a:ea typeface="Calibri" panose="020F0502020204030204" pitchFamily="34" charset="0"/>
              <a:cs typeface="Times New Roman" panose="02020603050405020304" pitchFamily="18" charset="0"/>
            </a:endParaRPr>
          </a:p>
          <a:p>
            <a:pPr>
              <a:lnSpc>
                <a:spcPct val="107000"/>
              </a:lnSpc>
            </a:pPr>
            <a:r>
              <a:rPr lang="en-US" altLang="en-US" sz="2200" dirty="0">
                <a:solidFill>
                  <a:srgbClr val="000000"/>
                </a:solidFill>
                <a:ea typeface="Calibri" panose="020F0502020204030204" pitchFamily="34" charset="0"/>
                <a:cs typeface="Times New Roman" panose="02020603050405020304" pitchFamily="18" charset="0"/>
              </a:rPr>
              <a:t>also be helpful. Waiting for government budgets alone slow down the process. </a:t>
            </a:r>
          </a:p>
          <a:p>
            <a:pPr>
              <a:lnSpc>
                <a:spcPct val="107000"/>
              </a:lnSpc>
            </a:pPr>
            <a:r>
              <a:rPr lang="en-US" altLang="en-US" sz="2200" dirty="0">
                <a:solidFill>
                  <a:srgbClr val="000000"/>
                </a:solidFill>
                <a:ea typeface="Calibri" panose="020F0502020204030204" pitchFamily="34" charset="0"/>
                <a:cs typeface="Times New Roman" panose="02020603050405020304" pitchFamily="18" charset="0"/>
              </a:rPr>
              <a:t>Public education and volunteers are key parts of the program.</a:t>
            </a:r>
            <a:endParaRPr lang="en-US" altLang="en-US" sz="2200" dirty="0">
              <a:ea typeface="Calibri" panose="020F0502020204030204" pitchFamily="34" charset="0"/>
              <a:cs typeface="Times New Roman" panose="02020603050405020304" pitchFamily="18" charset="0"/>
            </a:endParaRPr>
          </a:p>
          <a:p>
            <a:pPr>
              <a:lnSpc>
                <a:spcPct val="200000"/>
              </a:lnSpc>
            </a:pPr>
            <a:endParaRPr lang="en-US" altLang="en-US" dirty="0">
              <a:ea typeface="Calibri" panose="020F0502020204030204" pitchFamily="34" charset="0"/>
              <a:cs typeface="Times New Roman" panose="02020603050405020304" pitchFamily="18" charset="0"/>
            </a:endParaRPr>
          </a:p>
          <a:p>
            <a:pPr>
              <a:lnSpc>
                <a:spcPct val="200000"/>
              </a:lnSpc>
            </a:pPr>
            <a:r>
              <a:rPr lang="en-US" altLang="en-US" sz="2800" u="sng" dirty="0">
                <a:ea typeface="Calibri" panose="020F0502020204030204" pitchFamily="34" charset="0"/>
                <a:cs typeface="Times New Roman" panose="02020603050405020304" pitchFamily="18" charset="0"/>
              </a:rPr>
              <a:t>Prevention, Control, Management, and Restoration</a:t>
            </a:r>
          </a:p>
          <a:p>
            <a:pPr>
              <a:lnSpc>
                <a:spcPct val="107000"/>
              </a:lnSpc>
            </a:pPr>
            <a:r>
              <a:rPr lang="en-US" altLang="en-US" sz="2200" dirty="0">
                <a:ea typeface="Calibri" panose="020F0502020204030204" pitchFamily="34" charset="0"/>
                <a:cs typeface="Times New Roman" panose="02020603050405020304" pitchFamily="18" charset="0"/>
              </a:rPr>
              <a:t>	Prevention, control, and management of terrestrial invasive species requires education</a:t>
            </a:r>
          </a:p>
          <a:p>
            <a:pPr>
              <a:lnSpc>
                <a:spcPct val="107000"/>
              </a:lnSpc>
            </a:pPr>
            <a:r>
              <a:rPr lang="en-US" altLang="en-US" sz="2200" dirty="0">
                <a:ea typeface="Calibri" panose="020F0502020204030204" pitchFamily="34" charset="0"/>
                <a:cs typeface="Times New Roman" panose="02020603050405020304" pitchFamily="18" charset="0"/>
              </a:rPr>
              <a:t>about best practices, early detection, and rapid response to new invasions. Except when</a:t>
            </a:r>
          </a:p>
          <a:p>
            <a:pPr>
              <a:lnSpc>
                <a:spcPct val="107000"/>
              </a:lnSpc>
            </a:pPr>
            <a:r>
              <a:rPr lang="en-US" altLang="en-US" sz="2200" dirty="0">
                <a:ea typeface="Calibri" panose="020F0502020204030204" pitchFamily="34" charset="0"/>
                <a:cs typeface="Times New Roman" panose="02020603050405020304" pitchFamily="18" charset="0"/>
              </a:rPr>
              <a:t>eradication is feasible, control  efforts should work towards conservation of resources</a:t>
            </a:r>
          </a:p>
          <a:p>
            <a:pPr>
              <a:lnSpc>
                <a:spcPct val="107000"/>
              </a:lnSpc>
            </a:pPr>
            <a:r>
              <a:rPr lang="en-US" altLang="en-US" sz="2200" dirty="0">
                <a:ea typeface="Calibri" panose="020F0502020204030204" pitchFamily="34" charset="0"/>
                <a:cs typeface="Times New Roman" panose="02020603050405020304" pitchFamily="18" charset="0"/>
              </a:rPr>
              <a:t>impacted by invasive plants and </a:t>
            </a:r>
            <a:r>
              <a:rPr lang="en-US" altLang="en-US" sz="2200" u="sng" dirty="0">
                <a:ea typeface="Calibri" panose="020F0502020204030204" pitchFamily="34" charset="0"/>
                <a:cs typeface="Times New Roman" panose="02020603050405020304" pitchFamily="18" charset="0"/>
              </a:rPr>
              <a:t>not</a:t>
            </a:r>
            <a:r>
              <a:rPr lang="en-US" altLang="en-US" sz="2200" dirty="0">
                <a:ea typeface="Calibri" panose="020F0502020204030204" pitchFamily="34" charset="0"/>
                <a:cs typeface="Times New Roman" panose="02020603050405020304" pitchFamily="18" charset="0"/>
              </a:rPr>
              <a:t> the invasive plants themselves.</a:t>
            </a:r>
          </a:p>
          <a:p>
            <a:pPr>
              <a:lnSpc>
                <a:spcPct val="107000"/>
              </a:lnSpc>
            </a:pPr>
            <a:endParaRPr lang="en-US" altLang="en-US" sz="2200" dirty="0">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US" altLang="en-US" sz="2200" dirty="0">
                <a:ea typeface="Calibri" panose="020F0502020204030204" pitchFamily="34" charset="0"/>
                <a:cs typeface="Times New Roman" panose="02020603050405020304" pitchFamily="18" charset="0"/>
              </a:rPr>
              <a:t> Prevention and protection of land that is relatively invasive free provides greatest</a:t>
            </a:r>
          </a:p>
          <a:p>
            <a:pPr>
              <a:lnSpc>
                <a:spcPct val="107000"/>
              </a:lnSpc>
            </a:pPr>
            <a:r>
              <a:rPr lang="en-US" altLang="en-US" sz="2200" dirty="0">
                <a:ea typeface="Calibri" panose="020F0502020204030204" pitchFamily="34" charset="0"/>
                <a:cs typeface="Times New Roman" panose="02020603050405020304" pitchFamily="18" charset="0"/>
              </a:rPr>
              <a:t>    economic return.</a:t>
            </a:r>
          </a:p>
          <a:p>
            <a:pPr>
              <a:lnSpc>
                <a:spcPct val="107000"/>
              </a:lnSpc>
            </a:pPr>
            <a:endParaRPr lang="en-US" altLang="en-US" sz="2200" dirty="0">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US" altLang="en-US" sz="2200" dirty="0">
                <a:ea typeface="Calibri" panose="020F0502020204030204" pitchFamily="34" charset="0"/>
                <a:cs typeface="Times New Roman" panose="02020603050405020304" pitchFamily="18" charset="0"/>
              </a:rPr>
              <a:t> Control of moderate infestations and increase in desired species. </a:t>
            </a:r>
          </a:p>
          <a:p>
            <a:pPr>
              <a:lnSpc>
                <a:spcPct val="107000"/>
              </a:lnSpc>
            </a:pPr>
            <a:endParaRPr lang="en-US" altLang="en-US" sz="2200" dirty="0">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US" altLang="en-US" sz="2200" dirty="0">
                <a:ea typeface="Calibri" panose="020F0502020204030204" pitchFamily="34" charset="0"/>
                <a:cs typeface="Times New Roman" panose="02020603050405020304" pitchFamily="18" charset="0"/>
              </a:rPr>
              <a:t> Management of heavy infestations without presence of desired species. </a:t>
            </a:r>
          </a:p>
          <a:p>
            <a:pPr>
              <a:lnSpc>
                <a:spcPct val="107000"/>
              </a:lnSpc>
              <a:buFont typeface="Symbol" panose="05050102010706020507" pitchFamily="18" charset="2"/>
              <a:buChar char=""/>
            </a:pPr>
            <a:endParaRPr lang="en-US" altLang="en-US" sz="2200" dirty="0">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US" altLang="en-US" sz="2200" dirty="0">
                <a:ea typeface="Calibri" panose="020F0502020204030204" pitchFamily="34" charset="0"/>
                <a:cs typeface="Times New Roman" panose="02020603050405020304" pitchFamily="18" charset="0"/>
              </a:rPr>
              <a:t> Restoration of desired plants is the key to breaking the invasive plant cycle </a:t>
            </a:r>
          </a:p>
          <a:p>
            <a:pPr>
              <a:lnSpc>
                <a:spcPct val="107000"/>
              </a:lnSpc>
            </a:pPr>
            <a:r>
              <a:rPr lang="en-US" altLang="en-US" sz="2200" dirty="0">
                <a:ea typeface="Calibri" panose="020F0502020204030204" pitchFamily="34" charset="0"/>
                <a:cs typeface="Times New Roman" panose="02020603050405020304" pitchFamily="18" charset="0"/>
              </a:rPr>
              <a:t>    and planting perennials that are fire resistant and have altered germ seeds to</a:t>
            </a:r>
          </a:p>
          <a:p>
            <a:pPr>
              <a:lnSpc>
                <a:spcPct val="107000"/>
              </a:lnSpc>
            </a:pPr>
            <a:r>
              <a:rPr lang="en-US" altLang="en-US" sz="2200" dirty="0">
                <a:ea typeface="Calibri" panose="020F0502020204030204" pitchFamily="34" charset="0"/>
                <a:cs typeface="Times New Roman" panose="02020603050405020304" pitchFamily="18" charset="0"/>
              </a:rPr>
              <a:t>    biologically compete with invasive plants.</a:t>
            </a:r>
          </a:p>
          <a:p>
            <a:pPr>
              <a:lnSpc>
                <a:spcPct val="200000"/>
              </a:lnSpc>
            </a:pPr>
            <a:endParaRPr lang="en-US" altLang="en-US" dirty="0">
              <a:ea typeface="Calibri" panose="020F0502020204030204" pitchFamily="34" charset="0"/>
              <a:cs typeface="Times New Roman" panose="02020603050405020304" pitchFamily="18" charset="0"/>
            </a:endParaRPr>
          </a:p>
        </p:txBody>
      </p:sp>
      <p:sp>
        <p:nvSpPr>
          <p:cNvPr id="2" name="Rectangle 12">
            <a:extLst>
              <a:ext uri="{FF2B5EF4-FFF2-40B4-BE49-F238E27FC236}">
                <a16:creationId xmlns:a16="http://schemas.microsoft.com/office/drawing/2014/main" id="{DC9C0E52-FA9F-494E-8F6D-5001ADBAB61B}"/>
              </a:ext>
            </a:extLst>
          </p:cNvPr>
          <p:cNvSpPr>
            <a:spLocks noChangeArrowheads="1"/>
          </p:cNvSpPr>
          <p:nvPr/>
        </p:nvSpPr>
        <p:spPr bwMode="auto">
          <a:xfrm>
            <a:off x="14097000" y="4800600"/>
            <a:ext cx="14854238" cy="13409613"/>
          </a:xfrm>
          <a:prstGeom prst="rect">
            <a:avLst/>
          </a:prstGeom>
          <a:noFill/>
          <a:ln w="9525">
            <a:solidFill>
              <a:srgbClr val="6C0600"/>
            </a:solidFill>
            <a:miter lim="800000"/>
            <a:headEnd/>
            <a:tailEnd/>
          </a:ln>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2800" u="sng" dirty="0">
                <a:latin typeface="+mj-lt"/>
              </a:rPr>
              <a:t>Terrestrial Invasive Species</a:t>
            </a:r>
            <a:r>
              <a:rPr lang="en-US" altLang="en-US" sz="2800" dirty="0">
                <a:latin typeface="+mj-lt"/>
              </a:rPr>
              <a:t>                                                       </a:t>
            </a:r>
            <a:r>
              <a:rPr lang="en-US" altLang="en-US" sz="2800" u="sng" dirty="0">
                <a:latin typeface="+mj-lt"/>
              </a:rPr>
              <a:t>Native Look-Alikes</a:t>
            </a:r>
          </a:p>
          <a:p>
            <a:pPr>
              <a:defRPr/>
            </a:pPr>
            <a:endParaRPr lang="en-US" altLang="en-US" u="sng" dirty="0">
              <a:latin typeface="+mj-lt"/>
            </a:endParaRPr>
          </a:p>
          <a:p>
            <a:pPr>
              <a:defRPr/>
            </a:pPr>
            <a:r>
              <a:rPr lang="en-US" altLang="en-US" dirty="0">
                <a:latin typeface="+mj-lt"/>
              </a:rPr>
              <a:t>         </a:t>
            </a:r>
            <a:r>
              <a:rPr lang="en-US" altLang="en-US" dirty="0" err="1">
                <a:latin typeface="+mj-lt"/>
              </a:rPr>
              <a:t>MultiFlora</a:t>
            </a:r>
            <a:r>
              <a:rPr lang="en-US" altLang="en-US" dirty="0">
                <a:latin typeface="+mj-lt"/>
              </a:rPr>
              <a:t> Rose                                                                                        Carolina Rose</a:t>
            </a:r>
          </a:p>
        </p:txBody>
      </p:sp>
      <p:sp>
        <p:nvSpPr>
          <p:cNvPr id="2055" name="Rectangle 13">
            <a:extLst>
              <a:ext uri="{FF2B5EF4-FFF2-40B4-BE49-F238E27FC236}">
                <a16:creationId xmlns:a16="http://schemas.microsoft.com/office/drawing/2014/main" id="{80D29516-1515-40B5-9DC1-DB55DC8135A1}"/>
              </a:ext>
            </a:extLst>
          </p:cNvPr>
          <p:cNvSpPr>
            <a:spLocks noChangeArrowheads="1"/>
          </p:cNvSpPr>
          <p:nvPr/>
        </p:nvSpPr>
        <p:spPr bwMode="auto">
          <a:xfrm>
            <a:off x="14173200" y="18364200"/>
            <a:ext cx="14859000" cy="13182600"/>
          </a:xfrm>
          <a:prstGeom prst="rect">
            <a:avLst/>
          </a:prstGeom>
          <a:noFill/>
          <a:ln w="9525">
            <a:solidFill>
              <a:srgbClr val="6C0600"/>
            </a:solidFill>
            <a:miter lim="800000"/>
            <a:headEnd/>
            <a:tailEnd/>
          </a:ln>
          <a:extLst>
            <a:ext uri="{909E8E84-426E-40DD-AFC4-6F175D3DCCD1}">
              <a14:hiddenFill xmlns:a14="http://schemas.microsoft.com/office/drawing/2010/main">
                <a:solidFill>
                  <a:schemeClr val="accent1"/>
                </a:solidFill>
              </a14:hiddenFill>
            </a:ext>
          </a:extLst>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dirty="0"/>
              <a:t>  </a:t>
            </a:r>
          </a:p>
          <a:p>
            <a:r>
              <a:rPr lang="en-US" altLang="en-US" sz="2800" dirty="0"/>
              <a:t> </a:t>
            </a:r>
            <a:r>
              <a:rPr lang="en-US" altLang="en-US" sz="2800" u="sng" dirty="0"/>
              <a:t>Terrestrial Invasive Species</a:t>
            </a:r>
            <a:r>
              <a:rPr lang="en-US" altLang="en-US" sz="2800" dirty="0"/>
              <a:t>                                             </a:t>
            </a:r>
            <a:r>
              <a:rPr lang="en-US" altLang="en-US" sz="2800" u="sng" dirty="0"/>
              <a:t> Native Look-Alikes </a:t>
            </a:r>
            <a:endParaRPr lang="en-US" altLang="en-US" sz="2800" dirty="0"/>
          </a:p>
          <a:p>
            <a:r>
              <a:rPr lang="en-US" altLang="en-US" sz="2800" dirty="0"/>
              <a:t>                                                                                   </a:t>
            </a:r>
          </a:p>
          <a:p>
            <a:r>
              <a:rPr lang="en-US" altLang="en-US" sz="2800" dirty="0"/>
              <a:t>  </a:t>
            </a:r>
            <a:r>
              <a:rPr lang="en-US" altLang="en-US" dirty="0"/>
              <a:t>Japanese Stilt Grass                                                                                                      White Grass </a:t>
            </a:r>
          </a:p>
        </p:txBody>
      </p:sp>
      <p:sp>
        <p:nvSpPr>
          <p:cNvPr id="2056" name="Rectangle 16">
            <a:extLst>
              <a:ext uri="{FF2B5EF4-FFF2-40B4-BE49-F238E27FC236}">
                <a16:creationId xmlns:a16="http://schemas.microsoft.com/office/drawing/2014/main" id="{5A8BE780-9C89-467B-8D87-B2E835F5497D}"/>
              </a:ext>
            </a:extLst>
          </p:cNvPr>
          <p:cNvSpPr>
            <a:spLocks noChangeArrowheads="1"/>
          </p:cNvSpPr>
          <p:nvPr/>
        </p:nvSpPr>
        <p:spPr bwMode="auto">
          <a:xfrm>
            <a:off x="5419725" y="70072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057" name="Picture 60" descr="Ramapologo-multicolor">
            <a:extLst>
              <a:ext uri="{FF2B5EF4-FFF2-40B4-BE49-F238E27FC236}">
                <a16:creationId xmlns:a16="http://schemas.microsoft.com/office/drawing/2014/main" id="{6A349A0C-E7F9-4327-9857-860AE1488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742156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9">
            <a:extLst>
              <a:ext uri="{FF2B5EF4-FFF2-40B4-BE49-F238E27FC236}">
                <a16:creationId xmlns:a16="http://schemas.microsoft.com/office/drawing/2014/main" id="{3E618972-1AAF-42F0-965D-5DFAB88FA110}"/>
              </a:ext>
            </a:extLst>
          </p:cNvPr>
          <p:cNvSpPr>
            <a:spLocks noChangeArrowheads="1"/>
          </p:cNvSpPr>
          <p:nvPr/>
        </p:nvSpPr>
        <p:spPr bwMode="auto">
          <a:xfrm>
            <a:off x="29718000" y="22936200"/>
            <a:ext cx="12649200" cy="8534400"/>
          </a:xfrm>
          <a:prstGeom prst="rect">
            <a:avLst/>
          </a:prstGeom>
          <a:noFill/>
          <a:ln w="9525">
            <a:solidFill>
              <a:srgbClr val="6C0600"/>
            </a:solidFill>
            <a:miter lim="800000"/>
            <a:headEnd/>
            <a:tailEnd/>
          </a:ln>
          <a:extLst>
            <a:ext uri="{909E8E84-426E-40DD-AFC4-6F175D3DCCD1}">
              <a14:hiddenFill xmlns:a14="http://schemas.microsoft.com/office/drawing/2010/main">
                <a:solidFill>
                  <a:schemeClr val="accent1"/>
                </a:solidFill>
              </a14:hiddenFill>
            </a:ext>
          </a:extLst>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2068" name="Rectangle 20">
            <a:extLst>
              <a:ext uri="{FF2B5EF4-FFF2-40B4-BE49-F238E27FC236}">
                <a16:creationId xmlns:a16="http://schemas.microsoft.com/office/drawing/2014/main" id="{7E000528-0153-4F3D-93A4-F930D10DBBC0}"/>
              </a:ext>
            </a:extLst>
          </p:cNvPr>
          <p:cNvSpPr>
            <a:spLocks noChangeArrowheads="1"/>
          </p:cNvSpPr>
          <p:nvPr/>
        </p:nvSpPr>
        <p:spPr bwMode="auto">
          <a:xfrm>
            <a:off x="29565600" y="16154400"/>
            <a:ext cx="12706350" cy="6324600"/>
          </a:xfrm>
          <a:prstGeom prst="rect">
            <a:avLst/>
          </a:prstGeom>
          <a:noFill/>
          <a:ln w="9525">
            <a:solidFill>
              <a:srgbClr val="6C0600"/>
            </a:solidFill>
            <a:miter lim="800000"/>
            <a:headEnd/>
            <a:tailEnd/>
          </a:ln>
        </p:spPr>
        <p:txBody>
          <a:bodyPr wrap="none" lIns="438912" tIns="438912" rIns="438912" bIns="438912"/>
          <a:lstStyle/>
          <a:p>
            <a:pPr>
              <a:defRPr/>
            </a:pPr>
            <a:endParaRPr lang="en-US" altLang="en-US" sz="2800" u="sng" dirty="0"/>
          </a:p>
          <a:p>
            <a:pPr>
              <a:defRPr/>
            </a:pPr>
            <a:r>
              <a:rPr lang="en-US" altLang="en-US" sz="2800" u="sng" dirty="0"/>
              <a:t>Conclusions</a:t>
            </a:r>
          </a:p>
          <a:p>
            <a:pPr>
              <a:defRPr/>
            </a:pPr>
            <a:endParaRPr lang="en-US" altLang="en-US" dirty="0">
              <a:latin typeface="+mn-lt"/>
            </a:endParaRP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	An invasive species is the appearance of something troubling which rapidly grows and </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spreads over large areas. Native species occur naturally in specific locations. They are</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needed to sustain indigenous insects, birds, mammals, and reptiles. The vast majority of </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non-indigenous species cause harm to the environment, economy, ecosystem, and even </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human health in the new environment they invade. Terrestrial invasive species harm native</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plants, at times to the point of extinction and their ecosystems. The management of plant </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invasives through mechanical, herbivory, or genetic means will only be accomplished</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through understanding the system that maintains them. Systems thinking will result in </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well-informed decision making based on history, evidence, and data to solve the</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problem of plant invasive systems by using efforts from a variety of sources to find </a:t>
            </a:r>
          </a:p>
          <a:p>
            <a:pPr>
              <a:lnSpc>
                <a:spcPct val="107000"/>
              </a:lnSpc>
              <a:spcBef>
                <a:spcPts val="0"/>
              </a:spcBef>
              <a:spcAft>
                <a:spcPts val="0"/>
              </a:spcAft>
              <a:defRPr/>
            </a:pPr>
            <a:r>
              <a:rPr lang="en-US" sz="2200" dirty="0">
                <a:latin typeface="+mn-lt"/>
                <a:ea typeface="Calibri" panose="020F0502020204030204" pitchFamily="34" charset="0"/>
                <a:cs typeface="Times New Roman" panose="02020603050405020304" pitchFamily="18" charset="0"/>
              </a:rPr>
              <a:t>leveraged points of intervention. </a:t>
            </a:r>
          </a:p>
          <a:p>
            <a:pPr>
              <a:lnSpc>
                <a:spcPct val="107000"/>
              </a:lnSpc>
              <a:spcBef>
                <a:spcPts val="0"/>
              </a:spcBef>
              <a:spcAft>
                <a:spcPts val="800"/>
              </a:spcAft>
              <a:defRPr/>
            </a:pPr>
            <a:r>
              <a:rPr lang="en-US" sz="2200" dirty="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defRPr/>
            </a:pPr>
            <a:r>
              <a:rPr lang="en-US" altLang="en-US" sz="4000" dirty="0"/>
              <a:t> </a:t>
            </a:r>
            <a:endParaRPr lang="en-US" altLang="en-US" dirty="0"/>
          </a:p>
        </p:txBody>
      </p:sp>
      <p:sp>
        <p:nvSpPr>
          <p:cNvPr id="2070" name="Rectangle 22">
            <a:extLst>
              <a:ext uri="{FF2B5EF4-FFF2-40B4-BE49-F238E27FC236}">
                <a16:creationId xmlns:a16="http://schemas.microsoft.com/office/drawing/2014/main" id="{CA55D15E-EB6A-4647-A29B-A81B689F5769}"/>
              </a:ext>
            </a:extLst>
          </p:cNvPr>
          <p:cNvSpPr>
            <a:spLocks noChangeArrowheads="1"/>
          </p:cNvSpPr>
          <p:nvPr/>
        </p:nvSpPr>
        <p:spPr bwMode="auto">
          <a:xfrm>
            <a:off x="838200" y="4800600"/>
            <a:ext cx="12649200" cy="5640388"/>
          </a:xfrm>
          <a:prstGeom prst="rect">
            <a:avLst/>
          </a:prstGeom>
          <a:noFill/>
          <a:ln w="9525">
            <a:solidFill>
              <a:srgbClr val="6C0600"/>
            </a:solidFill>
            <a:miter lim="800000"/>
            <a:headEnd/>
            <a:tailEnd/>
          </a:ln>
        </p:spPr>
        <p:txBody>
          <a:bodyPr wrap="none" lIns="438912" tIns="438912" rIns="438912" bIns="438912"/>
          <a:lstStyle/>
          <a:p>
            <a:pPr>
              <a:defRPr/>
            </a:pPr>
            <a:r>
              <a:rPr lang="en-US" dirty="0">
                <a:latin typeface="+mn-lt"/>
                <a:ea typeface="Calibri" panose="020F0502020204030204" pitchFamily="34" charset="0"/>
              </a:rPr>
              <a:t>.</a:t>
            </a:r>
            <a:endParaRPr lang="en-US" altLang="en-US" dirty="0">
              <a:latin typeface="+mn-lt"/>
            </a:endParaRPr>
          </a:p>
          <a:p>
            <a:pPr>
              <a:defRPr/>
            </a:pPr>
            <a:endParaRPr lang="en-US" altLang="en-US" dirty="0"/>
          </a:p>
        </p:txBody>
      </p:sp>
      <p:sp>
        <p:nvSpPr>
          <p:cNvPr id="2061" name="Rectangle 23">
            <a:extLst>
              <a:ext uri="{FF2B5EF4-FFF2-40B4-BE49-F238E27FC236}">
                <a16:creationId xmlns:a16="http://schemas.microsoft.com/office/drawing/2014/main" id="{BAFAD0A4-66F6-4107-9D85-C7BB87FA2E6C}"/>
              </a:ext>
            </a:extLst>
          </p:cNvPr>
          <p:cNvSpPr>
            <a:spLocks noChangeArrowheads="1"/>
          </p:cNvSpPr>
          <p:nvPr/>
        </p:nvSpPr>
        <p:spPr bwMode="auto">
          <a:xfrm>
            <a:off x="838200" y="23393400"/>
            <a:ext cx="12801600" cy="8229600"/>
          </a:xfrm>
          <a:prstGeom prst="rect">
            <a:avLst/>
          </a:prstGeom>
          <a:noFill/>
          <a:ln w="9525">
            <a:solidFill>
              <a:srgbClr val="6C0600"/>
            </a:solidFill>
            <a:miter lim="800000"/>
            <a:headEnd/>
            <a:tailEnd/>
          </a:ln>
          <a:extLst>
            <a:ext uri="{909E8E84-426E-40DD-AFC4-6F175D3DCCD1}">
              <a14:hiddenFill xmlns:a14="http://schemas.microsoft.com/office/drawing/2010/main">
                <a:solidFill>
                  <a:schemeClr val="accent1"/>
                </a:solidFill>
              </a14:hiddenFill>
            </a:ext>
          </a:extLst>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062" name="Picture 19">
            <a:extLst>
              <a:ext uri="{FF2B5EF4-FFF2-40B4-BE49-F238E27FC236}">
                <a16:creationId xmlns:a16="http://schemas.microsoft.com/office/drawing/2014/main" id="{B0312789-92E8-42FD-8BEE-9921C9143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00" y="20726400"/>
            <a:ext cx="65516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1" descr="Multiflora rose">
            <a:extLst>
              <a:ext uri="{FF2B5EF4-FFF2-40B4-BE49-F238E27FC236}">
                <a16:creationId xmlns:a16="http://schemas.microsoft.com/office/drawing/2014/main" id="{6A58D6B9-8019-450E-B7DF-BF16CD68C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6988" y="6729413"/>
            <a:ext cx="74723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Box 20">
            <a:extLst>
              <a:ext uri="{FF2B5EF4-FFF2-40B4-BE49-F238E27FC236}">
                <a16:creationId xmlns:a16="http://schemas.microsoft.com/office/drawing/2014/main" id="{224B790F-ABA3-445D-98CE-60C13BBBF14E}"/>
              </a:ext>
            </a:extLst>
          </p:cNvPr>
          <p:cNvSpPr txBox="1">
            <a:spLocks noChangeArrowheads="1"/>
          </p:cNvSpPr>
          <p:nvPr/>
        </p:nvSpPr>
        <p:spPr bwMode="auto">
          <a:xfrm>
            <a:off x="1905000" y="5715000"/>
            <a:ext cx="11477625" cy="297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u="sng" dirty="0"/>
              <a:t>Problem </a:t>
            </a:r>
            <a:endParaRPr lang="en-US" altLang="en-US" sz="2000" u="sng" dirty="0"/>
          </a:p>
          <a:p>
            <a:endParaRPr lang="en-US" altLang="en-US" sz="2000" u="sng" dirty="0"/>
          </a:p>
          <a:p>
            <a:pPr>
              <a:lnSpc>
                <a:spcPct val="107000"/>
              </a:lnSpc>
            </a:pPr>
            <a:r>
              <a:rPr lang="en-US" altLang="en-US" sz="2200" dirty="0">
                <a:ea typeface="Calibri" panose="020F0502020204030204" pitchFamily="34" charset="0"/>
                <a:cs typeface="Times New Roman" panose="02020603050405020304" pitchFamily="18" charset="0"/>
              </a:rPr>
              <a:t>	In the USA invasive or non-native plants cover 100 million acres and spread an average of 14% per year. Invasive plants species compete and crowd out native plants. This leads to ecosystem degradation, and loss of habitats and biodiversity. They also alter fire regimes, and hydrology and impact ecological processes through competition, herbivory, bio- geochemical disturbances, and geomorphological processes such as surface process erosion, sedimentation, marsh surface elevations, and landforms</a:t>
            </a:r>
            <a:endParaRPr lang="en-US" altLang="en-US" sz="2200" dirty="0"/>
          </a:p>
        </p:txBody>
      </p:sp>
      <p:pic>
        <p:nvPicPr>
          <p:cNvPr id="2065" name="Picture 23">
            <a:extLst>
              <a:ext uri="{FF2B5EF4-FFF2-40B4-BE49-F238E27FC236}">
                <a16:creationId xmlns:a16="http://schemas.microsoft.com/office/drawing/2014/main" id="{5F9C1C63-D66E-4D6A-992E-40E8CF842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6200" y="12954000"/>
            <a:ext cx="7472363"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5">
            <a:extLst>
              <a:ext uri="{FF2B5EF4-FFF2-40B4-BE49-F238E27FC236}">
                <a16:creationId xmlns:a16="http://schemas.microsoft.com/office/drawing/2014/main" id="{A71EB9CA-AE07-434D-B9B3-964D65C8A577}"/>
              </a:ext>
            </a:extLst>
          </p:cNvPr>
          <p:cNvSpPr txBox="1">
            <a:spLocks noChangeArrowheads="1"/>
          </p:cNvSpPr>
          <p:nvPr/>
        </p:nvSpPr>
        <p:spPr bwMode="auto">
          <a:xfrm>
            <a:off x="14859000" y="124206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    Tree-of Heaven </a:t>
            </a:r>
          </a:p>
        </p:txBody>
      </p:sp>
      <p:pic>
        <p:nvPicPr>
          <p:cNvPr id="1026" name="Picture 2">
            <a:extLst>
              <a:ext uri="{FF2B5EF4-FFF2-40B4-BE49-F238E27FC236}">
                <a16:creationId xmlns:a16="http://schemas.microsoft.com/office/drawing/2014/main" id="{06FD9DDE-CCB4-40D5-B6AB-C128390471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23088600" y="12192000"/>
            <a:ext cx="5486400" cy="4824932"/>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205FC8-CD9C-4ADA-9F87-FCC1D9C200C4}"/>
              </a:ext>
            </a:extLst>
          </p:cNvPr>
          <p:cNvSpPr txBox="1"/>
          <p:nvPr/>
        </p:nvSpPr>
        <p:spPr>
          <a:xfrm>
            <a:off x="24765000" y="10972800"/>
            <a:ext cx="3437159" cy="461665"/>
          </a:xfrm>
          <a:prstGeom prst="rect">
            <a:avLst/>
          </a:prstGeom>
          <a:noFill/>
        </p:spPr>
        <p:txBody>
          <a:bodyPr wrap="none" rtlCol="0">
            <a:spAutoFit/>
          </a:bodyPr>
          <a:lstStyle/>
          <a:p>
            <a:r>
              <a:rPr lang="en-US" dirty="0"/>
              <a:t>                          Sumac </a:t>
            </a:r>
          </a:p>
        </p:txBody>
      </p:sp>
      <p:sp>
        <p:nvSpPr>
          <p:cNvPr id="13" name="TextBox 12">
            <a:extLst>
              <a:ext uri="{FF2B5EF4-FFF2-40B4-BE49-F238E27FC236}">
                <a16:creationId xmlns:a16="http://schemas.microsoft.com/office/drawing/2014/main" id="{1D4DAB0A-E773-4E20-B4F1-B7FE4C650A14}"/>
              </a:ext>
            </a:extLst>
          </p:cNvPr>
          <p:cNvSpPr txBox="1"/>
          <p:nvPr/>
        </p:nvSpPr>
        <p:spPr>
          <a:xfrm>
            <a:off x="21510171" y="15588343"/>
            <a:ext cx="914400" cy="461665"/>
          </a:xfrm>
          <a:prstGeom prst="rect">
            <a:avLst/>
          </a:prstGeom>
          <a:noFill/>
        </p:spPr>
        <p:txBody>
          <a:bodyPr wrap="square" rtlCol="0">
            <a:spAutoFit/>
          </a:bodyPr>
          <a:lstStyle/>
          <a:p>
            <a:r>
              <a:rPr lang="en-US" dirty="0"/>
              <a:t>L</a:t>
            </a:r>
          </a:p>
        </p:txBody>
      </p:sp>
      <p:pic>
        <p:nvPicPr>
          <p:cNvPr id="1028" name="Picture 4">
            <a:extLst>
              <a:ext uri="{FF2B5EF4-FFF2-40B4-BE49-F238E27FC236}">
                <a16:creationId xmlns:a16="http://schemas.microsoft.com/office/drawing/2014/main" id="{DA988611-F92A-45A1-9068-8FC6579E1E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23621999" y="6553197"/>
            <a:ext cx="4571999" cy="41596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C2F0B4A-BDA9-4450-A871-B50D0E8C50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55200" y="20574000"/>
            <a:ext cx="61468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18FF420-74BB-4EC3-BA6F-514D7459FB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92400" y="25222200"/>
            <a:ext cx="3581400" cy="39544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9DEFED8-3E56-4DE4-A7E0-B6D5A11DFF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26400" y="25603200"/>
            <a:ext cx="77724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A4A4C25-68CD-4C60-BD54-E608EB37EB30}"/>
              </a:ext>
            </a:extLst>
          </p:cNvPr>
          <p:cNvSpPr txBox="1"/>
          <p:nvPr/>
        </p:nvSpPr>
        <p:spPr>
          <a:xfrm>
            <a:off x="15468600" y="24841200"/>
            <a:ext cx="13563600" cy="461665"/>
          </a:xfrm>
          <a:prstGeom prst="rect">
            <a:avLst/>
          </a:prstGeom>
          <a:noFill/>
        </p:spPr>
        <p:txBody>
          <a:bodyPr wrap="square" rtlCol="0">
            <a:spAutoFit/>
          </a:bodyPr>
          <a:lstStyle/>
          <a:p>
            <a:r>
              <a:rPr lang="en-US" dirty="0"/>
              <a:t> 	Norway Maple                                                                                          Sugar Maple                       </a:t>
            </a:r>
          </a:p>
        </p:txBody>
      </p:sp>
      <p:sp>
        <p:nvSpPr>
          <p:cNvPr id="33" name="TextBox 32">
            <a:extLst>
              <a:ext uri="{FF2B5EF4-FFF2-40B4-BE49-F238E27FC236}">
                <a16:creationId xmlns:a16="http://schemas.microsoft.com/office/drawing/2014/main" id="{684C2FC8-98F3-4BA6-9996-4466A164B2FE}"/>
              </a:ext>
            </a:extLst>
          </p:cNvPr>
          <p:cNvSpPr txBox="1"/>
          <p:nvPr/>
        </p:nvSpPr>
        <p:spPr>
          <a:xfrm>
            <a:off x="14782800" y="29794200"/>
            <a:ext cx="13106400" cy="1200329"/>
          </a:xfrm>
          <a:prstGeom prst="rect">
            <a:avLst/>
          </a:prstGeom>
          <a:noFill/>
        </p:spPr>
        <p:txBody>
          <a:bodyPr wrap="square">
            <a:spAutoFit/>
          </a:bodyPr>
          <a:lstStyle/>
          <a:p>
            <a:r>
              <a:rPr lang="en-US" altLang="en-US" dirty="0"/>
              <a:t>Photos of Invasive species                                                      Photos  Look-Alikes</a:t>
            </a:r>
          </a:p>
          <a:p>
            <a:r>
              <a:rPr lang="en-US" altLang="en-US" dirty="0"/>
              <a:t>USDA  National Invasive Species Center                                Images Search Yahoo.com</a:t>
            </a:r>
          </a:p>
          <a:p>
            <a:r>
              <a:rPr lang="en-US" altLang="en-US" dirty="0"/>
              <a:t> https://www.invasivespeciesinfo.gov/terrestrial/plants?</a:t>
            </a:r>
          </a:p>
        </p:txBody>
      </p:sp>
      <p:sp>
        <p:nvSpPr>
          <p:cNvPr id="6" name="TextBox 5">
            <a:extLst>
              <a:ext uri="{FF2B5EF4-FFF2-40B4-BE49-F238E27FC236}">
                <a16:creationId xmlns:a16="http://schemas.microsoft.com/office/drawing/2014/main" id="{4EE8F9BC-49F5-4776-8988-30967617DFA7}"/>
              </a:ext>
            </a:extLst>
          </p:cNvPr>
          <p:cNvSpPr txBox="1"/>
          <p:nvPr/>
        </p:nvSpPr>
        <p:spPr>
          <a:xfrm>
            <a:off x="29794200" y="23393400"/>
            <a:ext cx="12115800" cy="9480416"/>
          </a:xfrm>
          <a:prstGeom prst="rect">
            <a:avLst/>
          </a:prstGeom>
          <a:noFill/>
        </p:spPr>
        <p:txBody>
          <a:bodyPr wrap="square" rtlCol="0">
            <a:spAutoFit/>
          </a:bodyPr>
          <a:lstStyle/>
          <a:p>
            <a:r>
              <a:rPr lang="en-US" sz="2800" dirty="0">
                <a:latin typeface="+mj-lt"/>
              </a:rPr>
              <a:t>References</a:t>
            </a:r>
          </a:p>
          <a:p>
            <a:endParaRPr lang="en-US" sz="2800" dirty="0">
              <a:latin typeface="+mj-lt"/>
            </a:endParaRPr>
          </a:p>
          <a:p>
            <a:pPr marL="457200" marR="484505" indent="-457200">
              <a:lnSpc>
                <a:spcPct val="107000"/>
              </a:lnSpc>
              <a:spcBef>
                <a:spcPts val="0"/>
              </a:spcBef>
              <a:spcAft>
                <a:spcPts val="0"/>
              </a:spcAf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Devoe</a:t>
            </a:r>
            <a:r>
              <a:rPr lang="en-US" sz="2000" dirty="0">
                <a:effectLst/>
                <a:latin typeface="Arial" panose="020B0604020202020204" pitchFamily="34" charset="0"/>
                <a:ea typeface="Calibri" panose="020F0502020204030204" pitchFamily="34" charset="0"/>
                <a:cs typeface="Times New Roman" panose="02020603050405020304" pitchFamily="18" charset="0"/>
              </a:rPr>
              <a:t>, N., Nowak, B., &amp; Florence, S. (2009). Effective Management of Invasive Plants. </a:t>
            </a:r>
            <a:r>
              <a:rPr lang="en-US" sz="2000" i="1" dirty="0">
                <a:effectLst/>
                <a:latin typeface="Arial" panose="020B0604020202020204" pitchFamily="34" charset="0"/>
                <a:ea typeface="Calibri" panose="020F0502020204030204" pitchFamily="34" charset="0"/>
                <a:cs typeface="Times New Roman" panose="02020603050405020304" pitchFamily="18" charset="0"/>
              </a:rPr>
              <a:t>Rangelands,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a:lnSpc>
                <a:spcPct val="107000"/>
              </a:lnSpc>
              <a:spcBef>
                <a:spcPts val="0"/>
              </a:spcBef>
              <a:spcAft>
                <a:spcPts val="0"/>
              </a:spcAft>
            </a:pPr>
            <a:r>
              <a:rPr lang="en-US" sz="2000" i="1" dirty="0">
                <a:effectLst/>
                <a:latin typeface="Arial" panose="020B0604020202020204" pitchFamily="34" charset="0"/>
                <a:ea typeface="Calibri" panose="020F0502020204030204" pitchFamily="34" charset="0"/>
                <a:cs typeface="Times New Roman" panose="02020603050405020304" pitchFamily="18" charset="0"/>
              </a:rPr>
              <a:t>31</a:t>
            </a:r>
            <a:r>
              <a:rPr lang="en-US" sz="2000" dirty="0">
                <a:effectLst/>
                <a:latin typeface="Arial" panose="020B0604020202020204" pitchFamily="34" charset="0"/>
                <a:ea typeface="Calibri" panose="020F0502020204030204" pitchFamily="34" charset="0"/>
                <a:cs typeface="Times New Roman" panose="02020603050405020304" pitchFamily="18" charset="0"/>
              </a:rPr>
              <a:t>(3), 21-24. Retrieved October 4, 2020, from </a:t>
            </a:r>
            <a:r>
              <a:rPr lang="en-US" sz="2000" u="sng" dirty="0">
                <a:effectLst/>
                <a:latin typeface="Arial" panose="020B060402020202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http://www.jstor.org/stable/27735338</a:t>
            </a:r>
            <a:r>
              <a:rPr lang="en-US" sz="2000" u="sng"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indent="-45720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Fei, S., Phillips, J., &amp;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Shouse</a:t>
            </a:r>
            <a:r>
              <a:rPr lang="en-US" sz="2000" dirty="0">
                <a:effectLst/>
                <a:latin typeface="Arial" panose="020B0604020202020204" pitchFamily="34" charset="0"/>
                <a:ea typeface="Calibri" panose="020F0502020204030204" pitchFamily="34" charset="0"/>
                <a:cs typeface="Times New Roman" panose="02020603050405020304" pitchFamily="18" charset="0"/>
              </a:rPr>
              <a:t>, M. (2014).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Biogeomorphic</a:t>
            </a:r>
            <a:r>
              <a:rPr lang="en-US" sz="2000" dirty="0">
                <a:effectLst/>
                <a:latin typeface="Arial" panose="020B0604020202020204" pitchFamily="34" charset="0"/>
                <a:ea typeface="Calibri" panose="020F0502020204030204" pitchFamily="34" charset="0"/>
                <a:cs typeface="Times New Roman" panose="02020603050405020304" pitchFamily="18" charset="0"/>
              </a:rPr>
              <a:t> Impacts of Invasive Species. Annual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Review of Ecology, Evolution, and Systematics, 45, 69-87. Retrieved October 4, 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from </a:t>
            </a:r>
            <a:r>
              <a:rPr lang="en-US" sz="2000" u="sng" dirty="0">
                <a:effectLst/>
                <a:latin typeface="Arial" panose="020B060402020202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http://www.jstor.org/stable/24810172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indent="-457200">
              <a:lnSpc>
                <a:spcPct val="107000"/>
              </a:lnSpc>
              <a:spcBef>
                <a:spcPts val="0"/>
              </a:spcBef>
              <a:spcAft>
                <a:spcPts val="0"/>
              </a:spcAf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Grebinstein</a:t>
            </a:r>
            <a:r>
              <a:rPr lang="en-US" sz="2000" dirty="0">
                <a:effectLst/>
                <a:latin typeface="Arial" panose="020B0604020202020204" pitchFamily="34" charset="0"/>
                <a:ea typeface="Calibri" panose="020F0502020204030204" pitchFamily="34" charset="0"/>
                <a:cs typeface="Times New Roman" panose="02020603050405020304" pitchFamily="18" charset="0"/>
              </a:rPr>
              <a:t>, Emily (19 Sep 2013). Escape of the Invasives: Top Six Plant Invasive Species in the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United States. Smithsonian Blog. Retrieved October 4, 2020 from,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a:lnSpc>
                <a:spcPct val="107000"/>
              </a:lnSpc>
              <a:spcBef>
                <a:spcPts val="0"/>
              </a:spcBef>
              <a:spcAft>
                <a:spcPts val="0"/>
              </a:spcAft>
            </a:pPr>
            <a:r>
              <a:rPr lang="en-US" sz="2000" u="sng" dirty="0">
                <a:effectLst/>
                <a:latin typeface="Arial" panose="020B060402020202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https://www.si.edu/blog/escape-invasives-top-six-invasive-plant-species-united-states</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484505">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Goddard, W. (2019. )Systems Thinking: The Vocabulary, Tools and Theory. itchronicles.com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indent="-457200">
              <a:lnSpc>
                <a:spcPct val="107000"/>
              </a:lnSpc>
              <a:spcBef>
                <a:spcPts val="0"/>
              </a:spcBef>
              <a:spcAft>
                <a:spcPts val="0"/>
              </a:spcAf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Lehan</a:t>
            </a:r>
            <a:r>
              <a:rPr lang="en-US" sz="2000" dirty="0">
                <a:effectLst/>
                <a:latin typeface="Arial" panose="020B0604020202020204" pitchFamily="34" charset="0"/>
                <a:ea typeface="Calibri" panose="020F0502020204030204" pitchFamily="34" charset="0"/>
                <a:cs typeface="Times New Roman" panose="02020603050405020304" pitchFamily="18" charset="0"/>
              </a:rPr>
              <a:t>, N., Murphy, J., Thorburn, L., &amp; Bradley, B. (2013). Accidental introductions are an important source of invasive plants in the continental United States. </a:t>
            </a:r>
            <a:r>
              <a:rPr lang="en-US" sz="2000" i="1" dirty="0">
                <a:effectLst/>
                <a:latin typeface="Arial" panose="020B0604020202020204" pitchFamily="34" charset="0"/>
                <a:ea typeface="Calibri" panose="020F0502020204030204" pitchFamily="34" charset="0"/>
                <a:cs typeface="Times New Roman" panose="02020603050405020304" pitchFamily="18" charset="0"/>
              </a:rPr>
              <a:t>American Journal of Botany</a:t>
            </a:r>
            <a:r>
              <a:rPr lang="en-US" sz="2000" dirty="0">
                <a:effectLst/>
                <a:latin typeface="Arial" panose="020B0604020202020204" pitchFamily="34" charset="0"/>
                <a:ea typeface="Calibri" panose="020F0502020204030204" pitchFamily="34" charset="0"/>
                <a:cs typeface="Times New Roman" panose="02020603050405020304" pitchFamily="18" charset="0"/>
              </a:rPr>
              <a:t>, 100(7), 1287-1293.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Retrieved October 2, 2020 from </a:t>
            </a:r>
            <a:r>
              <a:rPr lang="en-US" sz="2000" u="sng" dirty="0">
                <a:effectLst/>
                <a:latin typeface="Arial" panose="020B060402020202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https://www.jstor.org/stable/23434483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484505">
              <a:lnSpc>
                <a:spcPct val="107000"/>
              </a:lnSpc>
              <a:spcBef>
                <a:spcPts val="0"/>
              </a:spcBef>
              <a:spcAft>
                <a:spcPts val="0"/>
              </a:spcAft>
            </a:pP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Meadows, Donella, H). </a:t>
            </a:r>
            <a:r>
              <a:rPr lang="en-US" sz="2000" i="1" u="none" strike="noStrike" dirty="0">
                <a:effectLst/>
                <a:latin typeface="Arial" panose="020B0604020202020204" pitchFamily="34" charset="0"/>
                <a:ea typeface="Calibri" panose="020F0502020204030204" pitchFamily="34" charset="0"/>
                <a:cs typeface="Times New Roman" panose="02020603050405020304" pitchFamily="18" charset="0"/>
              </a:rPr>
              <a:t>Thinking in Systems</a:t>
            </a:r>
            <a:r>
              <a:rPr lang="en-US" sz="2000" u="none" strike="noStrike" dirty="0">
                <a:effectLst/>
                <a:latin typeface="Arial" panose="020B0604020202020204" pitchFamily="34" charset="0"/>
                <a:ea typeface="Calibri" panose="020F0502020204030204" pitchFamily="34" charset="0"/>
                <a:cs typeface="Times New Roman" panose="02020603050405020304" pitchFamily="18" charset="0"/>
              </a:rPr>
              <a:t>. The Sustainability Institute.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indent="-45720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Rutherford, A. (2018). </a:t>
            </a:r>
            <a:r>
              <a:rPr lang="en-US" sz="2000" i="1" dirty="0">
                <a:effectLst/>
                <a:latin typeface="Arial" panose="020B0604020202020204" pitchFamily="34" charset="0"/>
                <a:ea typeface="Calibri" panose="020F0502020204030204" pitchFamily="34" charset="0"/>
                <a:cs typeface="Times New Roman" panose="02020603050405020304" pitchFamily="18" charset="0"/>
              </a:rPr>
              <a:t>The Systems Thinker</a:t>
            </a:r>
            <a:r>
              <a:rPr lang="en-US" sz="2000" dirty="0">
                <a:effectLst/>
                <a:latin typeface="Arial" panose="020B0604020202020204" pitchFamily="34" charset="0"/>
                <a:ea typeface="Calibri" panose="020F0502020204030204" pitchFamily="34" charset="0"/>
                <a:cs typeface="Times New Roman" panose="02020603050405020304" pitchFamily="18" charset="0"/>
              </a:rPr>
              <a:t>. USA: Kindle Direct Publishing, pp. 117-165, 197-198, 202-207.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Sheley</a:t>
            </a:r>
            <a:r>
              <a:rPr lang="en-US" sz="2000" dirty="0">
                <a:effectLst/>
                <a:latin typeface="Arial" panose="020B0604020202020204" pitchFamily="34" charset="0"/>
                <a:ea typeface="Calibri" panose="020F0502020204030204" pitchFamily="34" charset="0"/>
                <a:cs typeface="Times New Roman" panose="02020603050405020304" pitchFamily="18" charset="0"/>
              </a:rPr>
              <a:t>, R., &amp; Smith, B. (2012). Prioritizing Invasive Plant Management Strategies. Rangelands, 34(6), 11-14.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Retrieved November 22, 2020, from </a:t>
            </a:r>
            <a:r>
              <a:rPr lang="en-US" sz="2000" u="sng" dirty="0">
                <a:effectLst/>
                <a:latin typeface="Arial" panose="020B060402020202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http://www.jstor.org/stable/23355963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indent="-45720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Strategic Recommendations for Managing Invasive Plants in Massachusetts (2005). Retrieved 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indent="-45720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October 7, 2020, from </a:t>
            </a:r>
            <a:r>
              <a:rPr lang="en-US" sz="2000" u="sng" dirty="0">
                <a:effectLst/>
                <a:latin typeface="Arial" panose="020B060402020202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https://www.mass.gov/files/documents/2016/08/tm/invasive-plant-strategicplan.pdf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4505" indent="-457200">
              <a:lnSpc>
                <a:spcPct val="200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mj-lt"/>
            </a:endParaRPr>
          </a:p>
        </p:txBody>
      </p:sp>
    </p:spTree>
  </p:cSld>
  <p:clrMapOvr>
    <a:masterClrMapping/>
  </p:clrMapOvr>
</p:sld>
</file>

<file path=ppt/theme/theme1.xml><?xml version="1.0" encoding="utf-8"?>
<a:theme xmlns:a="http://schemas.openxmlformats.org/drawingml/2006/main" name="Blank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1506</Words>
  <Application>Microsoft Office PowerPoint</Application>
  <PresentationFormat>Custom</PresentationFormat>
  <Paragraphs>131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Blank Presentation</vt:lpstr>
      <vt:lpstr>PowerPoint Presentation</vt:lpstr>
    </vt:vector>
  </TitlesOfParts>
  <Company>Ramapo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Ramapo College</dc:creator>
  <cp:lastModifiedBy>Joyce Fichtenbaum</cp:lastModifiedBy>
  <cp:revision>43</cp:revision>
  <dcterms:created xsi:type="dcterms:W3CDTF">2012-02-21T18:18:44Z</dcterms:created>
  <dcterms:modified xsi:type="dcterms:W3CDTF">2021-03-17T12:03:20Z</dcterms:modified>
</cp:coreProperties>
</file>