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945600" cy="164592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5" d="100"/>
          <a:sy n="25" d="100"/>
        </p:scale>
        <p:origin x="169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2693671"/>
            <a:ext cx="18653760" cy="573024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8644891"/>
            <a:ext cx="16459200" cy="3973829"/>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55338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60430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876300"/>
            <a:ext cx="4732020"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876300"/>
            <a:ext cx="13921740" cy="13948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234573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14731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4103375"/>
            <a:ext cx="18928080" cy="6846569"/>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11014715"/>
            <a:ext cx="18928080" cy="3600449"/>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7C969-4F3A-48C4-AEE6-780B834DDD4E}"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379330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4381500"/>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4381500"/>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67C969-4F3A-48C4-AEE6-780B834DDD4E}"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425683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876304"/>
            <a:ext cx="1892808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4034791"/>
            <a:ext cx="9284016"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6012180"/>
            <a:ext cx="9284016"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4034791"/>
            <a:ext cx="9329738"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6012180"/>
            <a:ext cx="9329738"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67C969-4F3A-48C4-AEE6-780B834DDD4E}"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405390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67C969-4F3A-48C4-AEE6-780B834DDD4E}"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212318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7C969-4F3A-48C4-AEE6-780B834DDD4E}"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91735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2369824"/>
            <a:ext cx="1110996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EE67C969-4F3A-48C4-AEE6-780B834DDD4E}"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309781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2369824"/>
            <a:ext cx="11109960" cy="116967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EE67C969-4F3A-48C4-AEE6-780B834DDD4E}"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251858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876304"/>
            <a:ext cx="1892808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4381500"/>
            <a:ext cx="1892808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15255244"/>
            <a:ext cx="493776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EE67C969-4F3A-48C4-AEE6-780B834DDD4E}" type="datetimeFigureOut">
              <a:rPr lang="en-US" smtClean="0"/>
              <a:t>3/30/2021</a:t>
            </a:fld>
            <a:endParaRPr lang="en-US"/>
          </a:p>
        </p:txBody>
      </p:sp>
      <p:sp>
        <p:nvSpPr>
          <p:cNvPr id="5" name="Footer Placeholder 4"/>
          <p:cNvSpPr>
            <a:spLocks noGrp="1"/>
          </p:cNvSpPr>
          <p:nvPr>
            <p:ph type="ftr" sz="quarter" idx="3"/>
          </p:nvPr>
        </p:nvSpPr>
        <p:spPr>
          <a:xfrm>
            <a:off x="7269480" y="15255244"/>
            <a:ext cx="740664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15255244"/>
            <a:ext cx="493776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9008D645-B775-46BA-B9DF-CCF719648517}" type="slidenum">
              <a:rPr lang="en-US" smtClean="0"/>
              <a:t>‹#›</a:t>
            </a:fld>
            <a:endParaRPr lang="en-US"/>
          </a:p>
        </p:txBody>
      </p:sp>
    </p:spTree>
    <p:extLst>
      <p:ext uri="{BB962C8B-B14F-4D97-AF65-F5344CB8AC3E}">
        <p14:creationId xmlns:p14="http://schemas.microsoft.com/office/powerpoint/2010/main" val="1117015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10E609-D6F9-48D4-AC23-42FA3F34EF38}"/>
              </a:ext>
            </a:extLst>
          </p:cNvPr>
          <p:cNvSpPr/>
          <p:nvPr/>
        </p:nvSpPr>
        <p:spPr>
          <a:xfrm>
            <a:off x="0" y="485094"/>
            <a:ext cx="21945600" cy="221005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5400" b="1" dirty="0">
                <a:solidFill>
                  <a:schemeClr val="bg1"/>
                </a:solidFill>
                <a:latin typeface="Times New Roman" panose="02020603050405020304" pitchFamily="18" charset="0"/>
                <a:cs typeface="Times New Roman" panose="02020603050405020304" pitchFamily="18" charset="0"/>
              </a:rPr>
              <a:t>The Visualization of Information </a:t>
            </a:r>
          </a:p>
          <a:p>
            <a:pPr algn="ctr"/>
            <a:r>
              <a:rPr lang="en-US" sz="3600" b="1" dirty="0">
                <a:solidFill>
                  <a:schemeClr val="bg1"/>
                </a:solidFill>
                <a:latin typeface="Times New Roman" panose="02020603050405020304" pitchFamily="18" charset="0"/>
                <a:cs typeface="Times New Roman" panose="02020603050405020304" pitchFamily="18" charset="0"/>
              </a:rPr>
              <a:t>Danielle Opitz</a:t>
            </a:r>
          </a:p>
          <a:p>
            <a:pPr algn="ctr"/>
            <a:r>
              <a:rPr lang="en-US" sz="3600" b="1" dirty="0">
                <a:solidFill>
                  <a:schemeClr val="bg1"/>
                </a:solidFill>
                <a:latin typeface="Times New Roman" panose="02020603050405020304" pitchFamily="18" charset="0"/>
                <a:cs typeface="Times New Roman" panose="02020603050405020304" pitchFamily="18" charset="0"/>
              </a:rPr>
              <a:t>Ramapo College of New Jersey, Mahwah, NJ, 07430</a:t>
            </a:r>
          </a:p>
        </p:txBody>
      </p:sp>
      <p:sp>
        <p:nvSpPr>
          <p:cNvPr id="7" name="Rectangle 6">
            <a:extLst>
              <a:ext uri="{FF2B5EF4-FFF2-40B4-BE49-F238E27FC236}">
                <a16:creationId xmlns:a16="http://schemas.microsoft.com/office/drawing/2014/main" id="{3D68AC31-9950-4CD8-B577-B3CD5993FBDF}"/>
              </a:ext>
            </a:extLst>
          </p:cNvPr>
          <p:cNvSpPr/>
          <p:nvPr/>
        </p:nvSpPr>
        <p:spPr>
          <a:xfrm>
            <a:off x="960120" y="3299460"/>
            <a:ext cx="6187440" cy="908304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200" b="0" i="0" u="none" strike="noStrike" dirty="0">
                <a:solidFill>
                  <a:schemeClr val="bg1"/>
                </a:solidFill>
                <a:effectLst/>
                <a:latin typeface="Franklin Gothic Medium" panose="020B0603020102020204" pitchFamily="34" charset="0"/>
              </a:rPr>
              <a:t>Introduction:</a:t>
            </a:r>
          </a:p>
          <a:p>
            <a:r>
              <a:rPr lang="en-US" sz="3200" b="0" i="0" u="none" strike="noStrike" dirty="0">
                <a:solidFill>
                  <a:schemeClr val="bg1"/>
                </a:solidFill>
                <a:effectLst/>
                <a:latin typeface="Franklin Gothic Medium" panose="020B0603020102020204" pitchFamily="34" charset="0"/>
              </a:rPr>
              <a:t>When information is only presented in a written manner, it can be difficult to fully grasp for those both familiar and unfamiliar with the terminology being used. The goal of this project is to provide a process for making imaginative visual representations, for otherwise unseeable events, to make understanding information easier than before.</a:t>
            </a:r>
            <a:endParaRPr lang="en-US" sz="3200" dirty="0">
              <a:solidFill>
                <a:schemeClr val="bg1"/>
              </a:solidFill>
              <a:latin typeface="Franklin Gothic Medium" panose="020B060302010202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F7A4B830-1D53-47FD-9719-1B32826306AE}"/>
              </a:ext>
            </a:extLst>
          </p:cNvPr>
          <p:cNvSpPr/>
          <p:nvPr/>
        </p:nvSpPr>
        <p:spPr>
          <a:xfrm>
            <a:off x="14798040" y="3299460"/>
            <a:ext cx="6187440" cy="1226707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200" dirty="0">
                <a:solidFill>
                  <a:schemeClr val="bg1"/>
                </a:solidFill>
                <a:latin typeface="Franklin Gothic Medium" panose="020B0603020102020204" pitchFamily="34" charset="0"/>
                <a:cs typeface="Times New Roman" panose="02020603050405020304" pitchFamily="18" charset="0"/>
              </a:rPr>
              <a:t>Process: </a:t>
            </a:r>
          </a:p>
          <a:p>
            <a:r>
              <a:rPr lang="en-US" sz="3200" b="0" i="0" u="none" strike="noStrike" dirty="0">
                <a:solidFill>
                  <a:schemeClr val="bg1"/>
                </a:solidFill>
                <a:effectLst/>
                <a:latin typeface="Franklin Gothic Medium" panose="020B0603020102020204" pitchFamily="34" charset="0"/>
              </a:rPr>
              <a:t>When starting this process, it is important to decide how to make a figure or scene, identifiable, clear in action, clear in result, and aesthetically pleasing.</a:t>
            </a:r>
          </a:p>
          <a:p>
            <a:r>
              <a:rPr lang="en-US" sz="3200" b="0" i="0" u="none" strike="noStrike" dirty="0">
                <a:solidFill>
                  <a:schemeClr val="bg1"/>
                </a:solidFill>
                <a:effectLst/>
                <a:latin typeface="Franklin Gothic Medium" panose="020B0603020102020204" pitchFamily="34" charset="0"/>
              </a:rPr>
              <a:t>Spheroids are a cell structure that is visible under a microscope, so keeping the imagined visual closely to its actual color and leaves the structure identifiable when looking between the video and original research.  The rest of the visuals are imaginary and use complimentary colors along with slow pacing to keep information distinct and aesthetically pleasing.  Captions provide clarification for all structures and actions in the video.  The use of animation keeps the actions of how things may be happening from being ambiguous and presents a clear ending result.</a:t>
            </a:r>
            <a:endParaRPr lang="en-US" sz="3200" dirty="0">
              <a:solidFill>
                <a:schemeClr val="bg1"/>
              </a:solidFill>
              <a:latin typeface="Franklin Gothic Medium" panose="020B06030201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A8F57382-519B-4057-B1A2-90674E0D7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195" y="11664309"/>
            <a:ext cx="6944754" cy="3906424"/>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61CF128E-2630-4DBF-BD54-F22DE4EF6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423" y="3299460"/>
            <a:ext cx="6944753" cy="3906424"/>
          </a:xfrm>
          <a:prstGeom prst="rect">
            <a:avLst/>
          </a:prstGeom>
        </p:spPr>
      </p:pic>
      <p:pic>
        <p:nvPicPr>
          <p:cNvPr id="24" name="Picture 23" descr="A picture containing blur&#10;&#10;Description automatically generated">
            <a:extLst>
              <a:ext uri="{FF2B5EF4-FFF2-40B4-BE49-F238E27FC236}">
                <a16:creationId xmlns:a16="http://schemas.microsoft.com/office/drawing/2014/main" id="{CECE61A5-AEC2-4D0F-A176-B98E56C37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8195" y="7481884"/>
            <a:ext cx="6944754" cy="3906424"/>
          </a:xfrm>
          <a:prstGeom prst="rect">
            <a:avLst/>
          </a:prstGeom>
        </p:spPr>
      </p:pic>
      <p:pic>
        <p:nvPicPr>
          <p:cNvPr id="1026" name="Picture 2" descr="Ramapo College of New Jersey - New Jersey's Public Liberal Arts College">
            <a:extLst>
              <a:ext uri="{FF2B5EF4-FFF2-40B4-BE49-F238E27FC236}">
                <a16:creationId xmlns:a16="http://schemas.microsoft.com/office/drawing/2014/main" id="{57EA476C-ED8C-4F5B-84F0-2813246F46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120" y="12801600"/>
            <a:ext cx="6187440" cy="2764934"/>
          </a:xfrm>
          <a:prstGeom prst="rect">
            <a:avLst/>
          </a:prstGeom>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33074588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TotalTime>
  <Words>205</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Franklin Gothic Medium</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12014191083</dc:creator>
  <cp:lastModifiedBy>Danielle Opitz</cp:lastModifiedBy>
  <cp:revision>14</cp:revision>
  <dcterms:created xsi:type="dcterms:W3CDTF">2020-04-01T15:44:06Z</dcterms:created>
  <dcterms:modified xsi:type="dcterms:W3CDTF">2021-03-31T05:02:41Z</dcterms:modified>
</cp:coreProperties>
</file>