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Abril Fatface" panose="020B0604020202020204" charset="0"/>
      <p:regular r:id="rId4"/>
    </p:embeddedFont>
    <p:embeddedFont>
      <p:font typeface="Cambria" panose="02040503050406030204" pitchFamily="18"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000000"/>
          </p15:clr>
        </p15:guide>
        <p15:guide id="2" pos="13824">
          <p15:clr>
            <a:srgbClr val="000000"/>
          </p15:clr>
        </p15:guide>
        <p15:guide id="3" orient="horz" pos="2376">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qPqJEaDpulHSvIaT8saUl7Ask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AEA374-E899-424D-AAE0-1FE3EED429AB}">
  <a:tblStyle styleId="{8CAEA374-E899-424D-AAE0-1FE3EED429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524" y="120"/>
      </p:cViewPr>
      <p:guideLst>
        <p:guide orient="horz" pos="10368"/>
        <p:guide pos="13824"/>
        <p:guide orient="horz" pos="23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 name="Google Shape;1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2130425"/>
            <a:ext cx="7772400" cy="1470025"/>
          </a:xfrm>
          <a:prstGeom prst="rect">
            <a:avLst/>
          </a:prstGeom>
          <a:noFill/>
          <a:ln>
            <a:noFill/>
          </a:ln>
        </p:spPr>
        <p:txBody>
          <a:bodyPr spcFirstLastPara="1" wrap="square" lIns="438900" tIns="219450" rIns="438900" bIns="2194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371600" y="3886200"/>
            <a:ext cx="6400800" cy="1752600"/>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14" name="Google Shape;14;p3"/>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lvl="0" indent="0" algn="r">
              <a:lnSpc>
                <a:spcPct val="100000"/>
              </a:lnSpc>
              <a:spcBef>
                <a:spcPts val="0"/>
              </a:spcBef>
              <a:spcAft>
                <a:spcPts val="0"/>
              </a:spcAft>
              <a:buNone/>
              <a:defRPr sz="6700"/>
            </a:lvl1pPr>
            <a:lvl2pPr marL="0" lvl="1" indent="0" algn="r">
              <a:lnSpc>
                <a:spcPct val="100000"/>
              </a:lnSpc>
              <a:spcBef>
                <a:spcPts val="0"/>
              </a:spcBef>
              <a:spcAft>
                <a:spcPts val="0"/>
              </a:spcAft>
              <a:buNone/>
              <a:defRPr sz="6700"/>
            </a:lvl2pPr>
            <a:lvl3pPr marL="0" lvl="2" indent="0" algn="r">
              <a:lnSpc>
                <a:spcPct val="100000"/>
              </a:lnSpc>
              <a:spcBef>
                <a:spcPts val="0"/>
              </a:spcBef>
              <a:spcAft>
                <a:spcPts val="0"/>
              </a:spcAft>
              <a:buNone/>
              <a:defRPr sz="6700"/>
            </a:lvl3pPr>
            <a:lvl4pPr marL="0" lvl="3" indent="0" algn="r">
              <a:lnSpc>
                <a:spcPct val="100000"/>
              </a:lnSpc>
              <a:spcBef>
                <a:spcPts val="0"/>
              </a:spcBef>
              <a:spcAft>
                <a:spcPts val="0"/>
              </a:spcAft>
              <a:buNone/>
              <a:defRPr sz="6700"/>
            </a:lvl4pPr>
            <a:lvl5pPr marL="0" lvl="4" indent="0" algn="r">
              <a:lnSpc>
                <a:spcPct val="100000"/>
              </a:lnSpc>
              <a:spcBef>
                <a:spcPts val="0"/>
              </a:spcBef>
              <a:spcAft>
                <a:spcPts val="0"/>
              </a:spcAft>
              <a:buNone/>
              <a:defRPr sz="6700"/>
            </a:lvl5pPr>
            <a:lvl6pPr marL="0" lvl="5" indent="0" algn="r">
              <a:lnSpc>
                <a:spcPct val="100000"/>
              </a:lnSpc>
              <a:spcBef>
                <a:spcPts val="0"/>
              </a:spcBef>
              <a:spcAft>
                <a:spcPts val="0"/>
              </a:spcAft>
              <a:buNone/>
              <a:defRPr sz="6700"/>
            </a:lvl6pPr>
            <a:lvl7pPr marL="0" lvl="6" indent="0" algn="r">
              <a:lnSpc>
                <a:spcPct val="100000"/>
              </a:lnSpc>
              <a:spcBef>
                <a:spcPts val="0"/>
              </a:spcBef>
              <a:spcAft>
                <a:spcPts val="0"/>
              </a:spcAft>
              <a:buNone/>
              <a:defRPr sz="6700"/>
            </a:lvl7pPr>
            <a:lvl8pPr marL="0" lvl="7" indent="0" algn="r">
              <a:lnSpc>
                <a:spcPct val="100000"/>
              </a:lnSpc>
              <a:spcBef>
                <a:spcPts val="0"/>
              </a:spcBef>
              <a:spcAft>
                <a:spcPts val="0"/>
              </a:spcAft>
              <a:buNone/>
              <a:defRPr sz="6700"/>
            </a:lvl8pPr>
            <a:lvl9pPr marL="0" lvl="8" indent="0" algn="r">
              <a:lnSpc>
                <a:spcPct val="100000"/>
              </a:lnSpc>
              <a:spcBef>
                <a:spcPts val="0"/>
              </a:spcBef>
              <a:spcAft>
                <a:spcPts val="0"/>
              </a:spcAft>
              <a:buNone/>
              <a:defRPr sz="67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292475" y="2925762"/>
            <a:ext cx="37306249" cy="5486400"/>
          </a:xfrm>
          <a:prstGeom prst="rect">
            <a:avLst/>
          </a:prstGeom>
          <a:noFill/>
          <a:ln>
            <a:noFill/>
          </a:ln>
        </p:spPr>
        <p:txBody>
          <a:bodyPr spcFirstLastPara="1" wrap="square" lIns="438900" tIns="219450" rIns="438900" bIns="219450" anchor="ctr" anchorCtr="0">
            <a:noAutofit/>
          </a:bodyPr>
          <a:lstStyle>
            <a:lvl1pPr marR="0" lvl="0"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292475" y="9509125"/>
            <a:ext cx="37306249" cy="19751676"/>
          </a:xfrm>
          <a:prstGeom prst="rect">
            <a:avLst/>
          </a:prstGeom>
          <a:noFill/>
          <a:ln>
            <a:noFill/>
          </a:ln>
        </p:spPr>
        <p:txBody>
          <a:bodyPr spcFirstLastPara="1" wrap="square" lIns="438900" tIns="219450" rIns="438900" bIns="219450" anchor="t" anchorCtr="0">
            <a:noAutofit/>
          </a:bodyPr>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3292475" y="29992638"/>
            <a:ext cx="9144000" cy="2193925"/>
          </a:xfrm>
          <a:prstGeom prst="rect">
            <a:avLst/>
          </a:prstGeom>
          <a:noFill/>
          <a:ln>
            <a:noFill/>
          </a:ln>
        </p:spPr>
        <p:txBody>
          <a:bodyPr spcFirstLastPara="1" wrap="square" lIns="438900" tIns="219450" rIns="438900" bIns="219450" anchor="t" anchorCtr="0">
            <a:noAutofit/>
          </a:bodyPr>
          <a:lstStyle>
            <a:lvl1pPr marR="0" lvl="0" algn="l" rtl="0">
              <a:lnSpc>
                <a:spcPct val="100000"/>
              </a:lnSpc>
              <a:spcBef>
                <a:spcPts val="0"/>
              </a:spcBef>
              <a:spcAft>
                <a:spcPts val="0"/>
              </a:spcAft>
              <a:buSzPts val="1400"/>
              <a:buNone/>
              <a:defRPr sz="6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4995525" y="29992638"/>
            <a:ext cx="13900150" cy="2193925"/>
          </a:xfrm>
          <a:prstGeom prst="rect">
            <a:avLst/>
          </a:prstGeom>
          <a:noFill/>
          <a:ln>
            <a:noFill/>
          </a:ln>
        </p:spPr>
        <p:txBody>
          <a:bodyPr spcFirstLastPara="1" wrap="square" lIns="438900" tIns="219450" rIns="438900" bIns="219450" anchor="t" anchorCtr="0">
            <a:noAutofit/>
          </a:bodyPr>
          <a:lstStyle>
            <a:lvl1pPr marR="0" lvl="0" algn="ctr" rtl="0">
              <a:lnSpc>
                <a:spcPct val="100000"/>
              </a:lnSpc>
              <a:spcBef>
                <a:spcPts val="0"/>
              </a:spcBef>
              <a:spcAft>
                <a:spcPts val="0"/>
              </a:spcAft>
              <a:buSzPts val="1400"/>
              <a:buNone/>
              <a:defRPr sz="6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31454725" y="29992638"/>
            <a:ext cx="9144000" cy="2193925"/>
          </a:xfrm>
          <a:prstGeom prst="rect">
            <a:avLst/>
          </a:prstGeom>
          <a:noFill/>
          <a:ln>
            <a:noFill/>
          </a:ln>
        </p:spPr>
        <p:txBody>
          <a:bodyPr spcFirstLastPara="1" wrap="square" lIns="438900" tIns="219450" rIns="438900" bIns="219450" anchor="t" anchorCtr="0">
            <a:noAutofit/>
          </a:bodyPr>
          <a:lstStyle>
            <a:lvl1pPr marL="0" marR="0" lvl="0"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C7E1">
            <a:alpha val="68720"/>
          </a:srgbClr>
        </a:solidFill>
        <a:effectLst/>
      </p:bgPr>
    </p:bg>
    <p:spTree>
      <p:nvGrpSpPr>
        <p:cNvPr id="1" name="Shape 20"/>
        <p:cNvGrpSpPr/>
        <p:nvPr/>
      </p:nvGrpSpPr>
      <p:grpSpPr>
        <a:xfrm>
          <a:off x="0" y="0"/>
          <a:ext cx="0" cy="0"/>
          <a:chOff x="0" y="0"/>
          <a:chExt cx="0" cy="0"/>
        </a:xfrm>
      </p:grpSpPr>
      <p:sp>
        <p:nvSpPr>
          <p:cNvPr id="21" name="Google Shape;21;p1"/>
          <p:cNvSpPr txBox="1"/>
          <p:nvPr/>
        </p:nvSpPr>
        <p:spPr>
          <a:xfrm>
            <a:off x="954061" y="24129925"/>
            <a:ext cx="12344400" cy="78375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Objective</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1500">
              <a:solidFill>
                <a:schemeClr val="dk1"/>
              </a:solidFill>
            </a:endParaRPr>
          </a:p>
          <a:p>
            <a:pPr marL="457200" lvl="0" indent="-241300" algn="l" rtl="0">
              <a:lnSpc>
                <a:spcPct val="115000"/>
              </a:lnSpc>
              <a:spcBef>
                <a:spcPts val="0"/>
              </a:spcBef>
              <a:spcAft>
                <a:spcPts val="0"/>
              </a:spcAft>
              <a:buClr>
                <a:schemeClr val="dk1"/>
              </a:buClr>
              <a:buSzPts val="2000"/>
              <a:buFont typeface="Cambria"/>
              <a:buChar char="🏈"/>
            </a:pPr>
            <a:r>
              <a:rPr lang="en-US" sz="2700">
                <a:latin typeface="Cambria"/>
                <a:ea typeface="Cambria"/>
                <a:cs typeface="Cambria"/>
                <a:sym typeface="Cambria"/>
              </a:rPr>
              <a:t>Can we predict if a recruit will commit to a school in a Power 5 conference?</a:t>
            </a:r>
            <a:endParaRPr sz="2700">
              <a:latin typeface="Cambria"/>
              <a:ea typeface="Cambria"/>
              <a:cs typeface="Cambria"/>
              <a:sym typeface="Cambria"/>
            </a:endParaRPr>
          </a:p>
          <a:p>
            <a:pPr marL="457200" lvl="0" indent="-241300" algn="l" rtl="0">
              <a:lnSpc>
                <a:spcPct val="115000"/>
              </a:lnSpc>
              <a:spcBef>
                <a:spcPts val="1000"/>
              </a:spcBef>
              <a:spcAft>
                <a:spcPts val="0"/>
              </a:spcAft>
              <a:buClr>
                <a:schemeClr val="dk1"/>
              </a:buClr>
              <a:buSzPts val="2000"/>
              <a:buFont typeface="Cambria"/>
              <a:buChar char="🏈"/>
            </a:pPr>
            <a:r>
              <a:rPr lang="en-US" sz="2700">
                <a:latin typeface="Cambria"/>
                <a:ea typeface="Cambria"/>
                <a:cs typeface="Cambria"/>
                <a:sym typeface="Cambria"/>
              </a:rPr>
              <a:t>Which factors contribute to a recruit’s commitment to a Power 5 School?</a:t>
            </a:r>
            <a:endParaRPr sz="2700">
              <a:latin typeface="Cambria"/>
              <a:ea typeface="Cambria"/>
              <a:cs typeface="Cambria"/>
              <a:sym typeface="Cambria"/>
            </a:endParaRPr>
          </a:p>
          <a:p>
            <a:pPr marL="0" lvl="0" indent="0" algn="ctr" rtl="0">
              <a:spcBef>
                <a:spcPts val="1600"/>
              </a:spcBef>
              <a:spcAft>
                <a:spcPts val="0"/>
              </a:spcAft>
              <a:buClr>
                <a:schemeClr val="dk1"/>
              </a:buClr>
              <a:buSzPts val="1100"/>
              <a:buFont typeface="Arial"/>
              <a:buNone/>
            </a:pPr>
            <a:endParaRPr sz="2400">
              <a:latin typeface="Abril Fatface"/>
              <a:ea typeface="Abril Fatface"/>
              <a:cs typeface="Abril Fatface"/>
              <a:sym typeface="Abril Fatface"/>
            </a:endParaRPr>
          </a:p>
          <a:p>
            <a:pPr marL="0" lvl="0" indent="0" algn="ctr" rtl="0">
              <a:spcBef>
                <a:spcPts val="0"/>
              </a:spcBef>
              <a:spcAft>
                <a:spcPts val="0"/>
              </a:spcAft>
              <a:buClr>
                <a:schemeClr val="dk1"/>
              </a:buClr>
              <a:buSzPts val="1100"/>
              <a:buFont typeface="Arial"/>
              <a:buNone/>
            </a:pPr>
            <a:endParaRPr sz="2400">
              <a:latin typeface="Abril Fatface"/>
              <a:ea typeface="Abril Fatface"/>
              <a:cs typeface="Abril Fatface"/>
              <a:sym typeface="Abril Fatface"/>
            </a:endParaRPr>
          </a:p>
        </p:txBody>
      </p:sp>
      <p:sp>
        <p:nvSpPr>
          <p:cNvPr id="22" name="Google Shape;22;p1"/>
          <p:cNvSpPr txBox="1"/>
          <p:nvPr/>
        </p:nvSpPr>
        <p:spPr>
          <a:xfrm>
            <a:off x="9906000" y="1524000"/>
            <a:ext cx="28085700" cy="3200400"/>
          </a:xfrm>
          <a:prstGeom prst="rect">
            <a:avLst/>
          </a:prstGeom>
          <a:noFill/>
          <a:ln>
            <a:noFill/>
          </a:ln>
        </p:spPr>
        <p:txBody>
          <a:bodyPr spcFirstLastPara="1" wrap="square" lIns="438825" tIns="219400" rIns="438825" bIns="219400" anchor="t" anchorCtr="0">
            <a:noAutofit/>
          </a:bodyPr>
          <a:lstStyle/>
          <a:p>
            <a:pPr marL="0" marR="0" lvl="0" indent="0" algn="ctr" rtl="0">
              <a:lnSpc>
                <a:spcPct val="100000"/>
              </a:lnSpc>
              <a:spcBef>
                <a:spcPts val="0"/>
              </a:spcBef>
              <a:spcAft>
                <a:spcPts val="0"/>
              </a:spcAft>
              <a:buClr>
                <a:schemeClr val="dk2"/>
              </a:buClr>
              <a:buSzPts val="6000"/>
              <a:buFont typeface="Arial"/>
              <a:buNone/>
            </a:pPr>
            <a:r>
              <a:rPr lang="en-US" sz="5100" b="1">
                <a:solidFill>
                  <a:srgbClr val="980000"/>
                </a:solidFill>
              </a:rPr>
              <a:t>College Football Recruiting Using Machine Learning Techniques</a:t>
            </a:r>
            <a:br>
              <a:rPr lang="en-US" sz="5100" b="0" i="0" u="none" strike="noStrike" cap="none">
                <a:solidFill>
                  <a:schemeClr val="dk2"/>
                </a:solidFill>
                <a:latin typeface="Arial"/>
                <a:ea typeface="Arial"/>
                <a:cs typeface="Arial"/>
                <a:sym typeface="Arial"/>
              </a:rPr>
            </a:br>
            <a:r>
              <a:rPr lang="en-US" sz="4300">
                <a:solidFill>
                  <a:schemeClr val="dk2"/>
                </a:solidFill>
                <a:latin typeface="Cambria"/>
                <a:ea typeface="Cambria"/>
                <a:cs typeface="Cambria"/>
                <a:sym typeface="Cambria"/>
              </a:rPr>
              <a:t>Colette Barca, Keith Osani, </a:t>
            </a:r>
            <a:r>
              <a:rPr lang="en-US" sz="4300">
                <a:solidFill>
                  <a:schemeClr val="dk1"/>
                </a:solidFill>
                <a:latin typeface="Cambria"/>
                <a:ea typeface="Cambria"/>
                <a:cs typeface="Cambria"/>
                <a:sym typeface="Cambria"/>
              </a:rPr>
              <a:t>Nisha Srishan, William Brady Wulster, </a:t>
            </a:r>
            <a:r>
              <a:rPr lang="en-US" sz="4300">
                <a:solidFill>
                  <a:schemeClr val="dk2"/>
                </a:solidFill>
                <a:latin typeface="Cambria"/>
                <a:ea typeface="Cambria"/>
                <a:cs typeface="Cambria"/>
                <a:sym typeface="Cambria"/>
              </a:rPr>
              <a:t>Osei Tweneboah PhD</a:t>
            </a:r>
            <a:endParaRPr sz="4300">
              <a:solidFill>
                <a:schemeClr val="dk2"/>
              </a:solidFill>
              <a:latin typeface="Cambria"/>
              <a:ea typeface="Cambria"/>
              <a:cs typeface="Cambria"/>
              <a:sym typeface="Cambria"/>
            </a:endParaRPr>
          </a:p>
          <a:p>
            <a:pPr marL="0" marR="0" lvl="0" indent="0" algn="ctr" rtl="0">
              <a:lnSpc>
                <a:spcPct val="100000"/>
              </a:lnSpc>
              <a:spcBef>
                <a:spcPts val="0"/>
              </a:spcBef>
              <a:spcAft>
                <a:spcPts val="0"/>
              </a:spcAft>
              <a:buClr>
                <a:schemeClr val="dk2"/>
              </a:buClr>
              <a:buSzPts val="6000"/>
              <a:buFont typeface="Arial"/>
              <a:buNone/>
            </a:pPr>
            <a:r>
              <a:rPr lang="en-US" sz="4300" i="0" u="none" strike="noStrike" cap="none">
                <a:solidFill>
                  <a:schemeClr val="dk2"/>
                </a:solidFill>
                <a:latin typeface="Cambria"/>
                <a:ea typeface="Cambria"/>
                <a:cs typeface="Cambria"/>
                <a:sym typeface="Cambria"/>
              </a:rPr>
              <a:t>Dat</a:t>
            </a:r>
            <a:r>
              <a:rPr lang="en-US" sz="4300">
                <a:solidFill>
                  <a:schemeClr val="dk2"/>
                </a:solidFill>
                <a:latin typeface="Cambria"/>
                <a:ea typeface="Cambria"/>
                <a:cs typeface="Cambria"/>
                <a:sym typeface="Cambria"/>
              </a:rPr>
              <a:t>a Science Program, </a:t>
            </a:r>
            <a:r>
              <a:rPr lang="en-US" sz="4300" i="0" u="none" strike="noStrike" cap="none">
                <a:solidFill>
                  <a:schemeClr val="dk2"/>
                </a:solidFill>
                <a:latin typeface="Cambria"/>
                <a:ea typeface="Cambria"/>
                <a:cs typeface="Cambria"/>
                <a:sym typeface="Cambria"/>
              </a:rPr>
              <a:t>School of Theoretical and Applied Science, Ramapo College of New Jersey, Mahwah, NJ, 07430</a:t>
            </a:r>
            <a:endParaRPr sz="4300">
              <a:latin typeface="Cambria"/>
              <a:ea typeface="Cambria"/>
              <a:cs typeface="Cambria"/>
              <a:sym typeface="Cambria"/>
            </a:endParaRPr>
          </a:p>
        </p:txBody>
      </p:sp>
      <p:sp>
        <p:nvSpPr>
          <p:cNvPr id="23" name="Google Shape;23;p1"/>
          <p:cNvSpPr txBox="1"/>
          <p:nvPr/>
        </p:nvSpPr>
        <p:spPr>
          <a:xfrm>
            <a:off x="30369361" y="4885314"/>
            <a:ext cx="12509100" cy="21979773"/>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Results</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4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lvl="0" indent="0" algn="ctr" rtl="0">
              <a:spcBef>
                <a:spcPts val="0"/>
              </a:spcBef>
              <a:spcAft>
                <a:spcPts val="0"/>
              </a:spcAft>
              <a:buClr>
                <a:schemeClr val="dk1"/>
              </a:buClr>
              <a:buSzPts val="4000"/>
              <a:buFont typeface="Arial"/>
              <a:buNone/>
            </a:pPr>
            <a:r>
              <a:rPr lang="en-US" sz="2700">
                <a:solidFill>
                  <a:schemeClr val="dk1"/>
                </a:solidFill>
                <a:latin typeface="Cambria"/>
                <a:ea typeface="Cambria"/>
                <a:cs typeface="Cambria"/>
                <a:sym typeface="Cambria"/>
              </a:rPr>
              <a:t>Based on the performance metrics shown above, Random Forest was the best model. Random Forest model was then applied to the 2019 data. </a:t>
            </a:r>
            <a:endParaRPr sz="2700">
              <a:solidFill>
                <a:schemeClr val="dk1"/>
              </a:solidFill>
              <a:latin typeface="Cambria"/>
              <a:ea typeface="Cambria"/>
              <a:cs typeface="Cambria"/>
              <a:sym typeface="Cambria"/>
            </a:endParaRPr>
          </a:p>
        </p:txBody>
      </p:sp>
      <p:grpSp>
        <p:nvGrpSpPr>
          <p:cNvPr id="24" name="Google Shape;24;p1"/>
          <p:cNvGrpSpPr/>
          <p:nvPr/>
        </p:nvGrpSpPr>
        <p:grpSpPr>
          <a:xfrm>
            <a:off x="0" y="0"/>
            <a:ext cx="43891202" cy="32918401"/>
            <a:chOff x="0" y="0"/>
            <a:chExt cx="27648" cy="20736"/>
          </a:xfrm>
        </p:grpSpPr>
        <p:sp>
          <p:nvSpPr>
            <p:cNvPr id="25" name="Google Shape;25;p1"/>
            <p:cNvSpPr txBox="1"/>
            <p:nvPr/>
          </p:nvSpPr>
          <p:spPr>
            <a:xfrm>
              <a:off x="0" y="20160"/>
              <a:ext cx="27648" cy="576"/>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ctr" rtl="0">
                <a:lnSpc>
                  <a:spcPct val="100000"/>
                </a:lnSpc>
                <a:spcBef>
                  <a:spcPts val="0"/>
                </a:spcBef>
                <a:spcAft>
                  <a:spcPts val="0"/>
                </a:spcAft>
                <a:buClr>
                  <a:schemeClr val="dk1"/>
                </a:buClr>
                <a:buSzPts val="6700"/>
                <a:buFont typeface="Arial"/>
                <a:buNone/>
              </a:pPr>
              <a:r>
                <a:rPr lang="en-US" sz="6700" b="0" i="0" u="none" strike="noStrike" cap="none" baseline="-25000">
                  <a:solidFill>
                    <a:schemeClr val="dk1"/>
                  </a:solidFill>
                  <a:latin typeface="Arial"/>
                  <a:ea typeface="Arial"/>
                  <a:cs typeface="Arial"/>
                  <a:sym typeface="Arial"/>
                </a:rPr>
                <a:t>*</a:t>
              </a:r>
              <a:endParaRPr/>
            </a:p>
          </p:txBody>
        </p:sp>
        <p:sp>
          <p:nvSpPr>
            <p:cNvPr id="26" name="Google Shape;26;p1"/>
            <p:cNvSpPr txBox="1"/>
            <p:nvPr/>
          </p:nvSpPr>
          <p:spPr>
            <a:xfrm>
              <a:off x="0" y="0"/>
              <a:ext cx="27648" cy="576"/>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ctr" rtl="0">
                <a:lnSpc>
                  <a:spcPct val="100000"/>
                </a:lnSpc>
                <a:spcBef>
                  <a:spcPts val="0"/>
                </a:spcBef>
                <a:spcAft>
                  <a:spcPts val="0"/>
                </a:spcAft>
                <a:buClr>
                  <a:schemeClr val="dk1"/>
                </a:buClr>
                <a:buSzPts val="6700"/>
                <a:buFont typeface="Arial"/>
                <a:buNone/>
              </a:pPr>
              <a:r>
                <a:rPr lang="en-US" sz="6700" b="0" i="0" u="none" strike="noStrike" cap="none" baseline="-25000">
                  <a:solidFill>
                    <a:schemeClr val="dk1"/>
                  </a:solidFill>
                  <a:latin typeface="Arial"/>
                  <a:ea typeface="Arial"/>
                  <a:cs typeface="Arial"/>
                  <a:sym typeface="Arial"/>
                </a:rPr>
                <a:t>*</a:t>
              </a:r>
              <a:endParaRPr/>
            </a:p>
          </p:txBody>
        </p:sp>
        <p:sp>
          <p:nvSpPr>
            <p:cNvPr id="27" name="Google Shape;27;p1"/>
            <p:cNvSpPr txBox="1"/>
            <p:nvPr/>
          </p:nvSpPr>
          <p:spPr>
            <a:xfrm>
              <a:off x="0" y="0"/>
              <a:ext cx="576" cy="20736"/>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ctr" rtl="0">
                <a:lnSpc>
                  <a:spcPct val="100000"/>
                </a:lnSpc>
                <a:spcBef>
                  <a:spcPts val="0"/>
                </a:spcBef>
                <a:spcAft>
                  <a:spcPts val="0"/>
                </a:spcAft>
                <a:buClr>
                  <a:schemeClr val="dk1"/>
                </a:buClr>
                <a:buSzPts val="6700"/>
                <a:buFont typeface="Arial"/>
                <a:buNone/>
              </a:pPr>
              <a:r>
                <a:rPr lang="en-US" sz="6700" b="0" i="0" u="none" strike="noStrike" cap="none" baseline="-25000">
                  <a:solidFill>
                    <a:schemeClr val="dk1"/>
                  </a:solidFill>
                  <a:latin typeface="Arial"/>
                  <a:ea typeface="Arial"/>
                  <a:cs typeface="Arial"/>
                  <a:sym typeface="Arial"/>
                </a:rPr>
                <a:t>*</a:t>
              </a:r>
              <a:endParaRPr/>
            </a:p>
          </p:txBody>
        </p:sp>
        <p:sp>
          <p:nvSpPr>
            <p:cNvPr id="28" name="Google Shape;28;p1"/>
            <p:cNvSpPr txBox="1"/>
            <p:nvPr/>
          </p:nvSpPr>
          <p:spPr>
            <a:xfrm>
              <a:off x="27072" y="0"/>
              <a:ext cx="576" cy="20736"/>
            </a:xfrm>
            <a:prstGeom prst="rect">
              <a:avLst/>
            </a:prstGeom>
            <a:solidFill>
              <a:srgbClr val="E1E1E1"/>
            </a:solidFill>
            <a:ln>
              <a:noFill/>
            </a:ln>
          </p:spPr>
          <p:txBody>
            <a:bodyPr spcFirstLastPara="1" wrap="square" lIns="438825" tIns="219400" rIns="438825" bIns="219400" anchor="t" anchorCtr="0">
              <a:noAutofit/>
            </a:bodyPr>
            <a:lstStyle/>
            <a:p>
              <a:pPr marL="0" marR="0" lvl="0" indent="0" algn="ctr" rtl="0">
                <a:lnSpc>
                  <a:spcPct val="100000"/>
                </a:lnSpc>
                <a:spcBef>
                  <a:spcPts val="0"/>
                </a:spcBef>
                <a:spcAft>
                  <a:spcPts val="0"/>
                </a:spcAft>
                <a:buClr>
                  <a:schemeClr val="dk1"/>
                </a:buClr>
                <a:buSzPts val="6700"/>
                <a:buFont typeface="Arial"/>
                <a:buNone/>
              </a:pPr>
              <a:r>
                <a:rPr lang="en-US" sz="6700" b="0" i="0" u="none" strike="noStrike" cap="none" baseline="-25000">
                  <a:solidFill>
                    <a:schemeClr val="dk1"/>
                  </a:solidFill>
                  <a:latin typeface="Arial"/>
                  <a:ea typeface="Arial"/>
                  <a:cs typeface="Arial"/>
                  <a:sym typeface="Arial"/>
                </a:rPr>
                <a:t>*</a:t>
              </a:r>
              <a:endParaRPr/>
            </a:p>
          </p:txBody>
        </p:sp>
      </p:grpSp>
      <p:sp>
        <p:nvSpPr>
          <p:cNvPr id="29" name="Google Shape;29;p1"/>
          <p:cNvSpPr txBox="1"/>
          <p:nvPr/>
        </p:nvSpPr>
        <p:spPr>
          <a:xfrm>
            <a:off x="960300" y="13504200"/>
            <a:ext cx="12344400" cy="10293244"/>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Introduction</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1500">
              <a:solidFill>
                <a:schemeClr val="dk1"/>
              </a:solidFill>
            </a:endParaRPr>
          </a:p>
          <a:p>
            <a:pPr marL="457200" lvl="0" indent="-241300" algn="l" rtl="0">
              <a:lnSpc>
                <a:spcPct val="115000"/>
              </a:lnSpc>
              <a:spcBef>
                <a:spcPts val="0"/>
              </a:spcBef>
              <a:spcAft>
                <a:spcPts val="0"/>
              </a:spcAft>
              <a:buClr>
                <a:schemeClr val="dk1"/>
              </a:buClr>
              <a:buSzPts val="2000"/>
              <a:buFont typeface="Cambria"/>
              <a:buChar char="🏈"/>
            </a:pPr>
            <a:r>
              <a:rPr lang="en-US" sz="2700">
                <a:latin typeface="Cambria"/>
                <a:ea typeface="Cambria"/>
                <a:cs typeface="Cambria"/>
                <a:sym typeface="Cambria"/>
              </a:rPr>
              <a:t>Football garners more revenue than the next 35 other sports combined at Division 1 schools.</a:t>
            </a:r>
            <a:endParaRPr sz="2700">
              <a:latin typeface="Cambria"/>
              <a:ea typeface="Cambria"/>
              <a:cs typeface="Cambria"/>
              <a:sym typeface="Cambria"/>
            </a:endParaRPr>
          </a:p>
          <a:p>
            <a:pPr marL="457200" lvl="0" indent="-241300" algn="l" rtl="0">
              <a:lnSpc>
                <a:spcPct val="115000"/>
              </a:lnSpc>
              <a:spcBef>
                <a:spcPts val="1000"/>
              </a:spcBef>
              <a:spcAft>
                <a:spcPts val="0"/>
              </a:spcAft>
              <a:buClr>
                <a:schemeClr val="dk1"/>
              </a:buClr>
              <a:buSzPts val="2000"/>
              <a:buFont typeface="Cambria"/>
              <a:buChar char="🏈"/>
            </a:pPr>
            <a:r>
              <a:rPr lang="en-US" sz="2700">
                <a:latin typeface="Cambria"/>
                <a:ea typeface="Cambria"/>
                <a:cs typeface="Cambria"/>
                <a:sym typeface="Cambria"/>
              </a:rPr>
              <a:t>On average, football brings in $31.9M in revenue while men’s basketball (2nd highest grossing sport) comes in a distant second at $8.1M</a:t>
            </a:r>
            <a:endParaRPr sz="2700">
              <a:latin typeface="Cambria"/>
              <a:ea typeface="Cambria"/>
              <a:cs typeface="Cambria"/>
              <a:sym typeface="Cambria"/>
            </a:endParaRPr>
          </a:p>
          <a:p>
            <a:pPr marL="0" marR="0" lvl="0" indent="0" algn="l" rtl="0">
              <a:lnSpc>
                <a:spcPct val="100000"/>
              </a:lnSpc>
              <a:spcBef>
                <a:spcPts val="160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p:txBody>
      </p:sp>
      <p:sp>
        <p:nvSpPr>
          <p:cNvPr id="30" name="Google Shape;30;p1"/>
          <p:cNvSpPr txBox="1"/>
          <p:nvPr/>
        </p:nvSpPr>
        <p:spPr>
          <a:xfrm>
            <a:off x="13639800" y="4876800"/>
            <a:ext cx="16356000" cy="99009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Methodology</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3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700"/>
          </a:p>
          <a:p>
            <a:pPr marL="0" marR="0" lvl="0" indent="0" algn="l" rtl="0">
              <a:lnSpc>
                <a:spcPct val="100000"/>
              </a:lnSpc>
              <a:spcBef>
                <a:spcPts val="0"/>
              </a:spcBef>
              <a:spcAft>
                <a:spcPts val="0"/>
              </a:spcAft>
              <a:buClr>
                <a:schemeClr val="dk1"/>
              </a:buClr>
              <a:buSzPts val="4000"/>
              <a:buFont typeface="Arial"/>
              <a:buNone/>
            </a:pPr>
            <a:endParaRPr sz="4700"/>
          </a:p>
          <a:p>
            <a:pPr marL="0" marR="0" lvl="0" indent="0" algn="l" rtl="0">
              <a:lnSpc>
                <a:spcPct val="100000"/>
              </a:lnSpc>
              <a:spcBef>
                <a:spcPts val="0"/>
              </a:spcBef>
              <a:spcAft>
                <a:spcPts val="0"/>
              </a:spcAft>
              <a:buClr>
                <a:schemeClr val="dk1"/>
              </a:buClr>
              <a:buSzPts val="4000"/>
              <a:buFont typeface="Arial"/>
              <a:buNone/>
            </a:pPr>
            <a:endParaRPr sz="4700"/>
          </a:p>
          <a:p>
            <a:pPr marL="457200" lvl="0" indent="-3556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Supervised Learning Dataset: Classification Problem</a:t>
            </a:r>
            <a:endParaRPr sz="2700">
              <a:latin typeface="Cambria"/>
              <a:ea typeface="Cambria"/>
              <a:cs typeface="Cambria"/>
              <a:sym typeface="Cambria"/>
            </a:endParaRPr>
          </a:p>
          <a:p>
            <a:pPr marL="1371600" lvl="2" indent="-368300" algn="l" rtl="0">
              <a:lnSpc>
                <a:spcPct val="115000"/>
              </a:lnSpc>
              <a:spcBef>
                <a:spcPts val="0"/>
              </a:spcBef>
              <a:spcAft>
                <a:spcPts val="0"/>
              </a:spcAft>
              <a:buClr>
                <a:srgbClr val="000000"/>
              </a:buClr>
              <a:buSzPts val="2200"/>
              <a:buFont typeface="Cambria"/>
              <a:buChar char="🚩"/>
            </a:pPr>
            <a:r>
              <a:rPr lang="en-US" sz="2700">
                <a:latin typeface="Cambria"/>
                <a:ea typeface="Cambria"/>
                <a:cs typeface="Cambria"/>
                <a:sym typeface="Cambria"/>
              </a:rPr>
              <a:t>Decision Tree &amp; Ensemble Learning Methods</a:t>
            </a:r>
            <a:endParaRPr sz="2700">
              <a:latin typeface="Cambria"/>
              <a:ea typeface="Cambria"/>
              <a:cs typeface="Cambria"/>
              <a:sym typeface="Cambria"/>
            </a:endParaRPr>
          </a:p>
          <a:p>
            <a:pPr marL="1371600" lvl="2" indent="-368300" algn="l" rtl="0">
              <a:lnSpc>
                <a:spcPct val="115000"/>
              </a:lnSpc>
              <a:spcBef>
                <a:spcPts val="0"/>
              </a:spcBef>
              <a:spcAft>
                <a:spcPts val="0"/>
              </a:spcAft>
              <a:buClr>
                <a:srgbClr val="000000"/>
              </a:buClr>
              <a:buSzPts val="2200"/>
              <a:buFont typeface="Cambria"/>
              <a:buChar char="🚩"/>
            </a:pPr>
            <a:r>
              <a:rPr lang="en-US" sz="2700">
                <a:latin typeface="Cambria"/>
                <a:ea typeface="Cambria"/>
                <a:cs typeface="Cambria"/>
                <a:sym typeface="Cambria"/>
              </a:rPr>
              <a:t>Support Vector Machines</a:t>
            </a:r>
            <a:endParaRPr sz="2700">
              <a:latin typeface="Cambria"/>
              <a:ea typeface="Cambria"/>
              <a:cs typeface="Cambria"/>
              <a:sym typeface="Cambria"/>
            </a:endParaRPr>
          </a:p>
          <a:p>
            <a:pPr marL="1371600" lvl="2" indent="-368300" algn="l" rtl="0">
              <a:lnSpc>
                <a:spcPct val="115000"/>
              </a:lnSpc>
              <a:spcBef>
                <a:spcPts val="0"/>
              </a:spcBef>
              <a:spcAft>
                <a:spcPts val="0"/>
              </a:spcAft>
              <a:buClr>
                <a:srgbClr val="000000"/>
              </a:buClr>
              <a:buSzPts val="2200"/>
              <a:buFont typeface="Cambria"/>
              <a:buChar char="🚩"/>
            </a:pPr>
            <a:r>
              <a:rPr lang="en-US" sz="2700">
                <a:latin typeface="Cambria"/>
                <a:ea typeface="Cambria"/>
                <a:cs typeface="Cambria"/>
                <a:sym typeface="Cambria"/>
              </a:rPr>
              <a:t>Logistic Regression</a:t>
            </a:r>
            <a:endParaRPr sz="2700">
              <a:latin typeface="Cambria"/>
              <a:ea typeface="Cambria"/>
              <a:cs typeface="Cambria"/>
              <a:sym typeface="Cambria"/>
            </a:endParaRPr>
          </a:p>
          <a:p>
            <a:pPr marL="1371600" lvl="2" indent="-368300" algn="l" rtl="0">
              <a:lnSpc>
                <a:spcPct val="115000"/>
              </a:lnSpc>
              <a:spcBef>
                <a:spcPts val="0"/>
              </a:spcBef>
              <a:spcAft>
                <a:spcPts val="0"/>
              </a:spcAft>
              <a:buClr>
                <a:srgbClr val="000000"/>
              </a:buClr>
              <a:buSzPts val="2200"/>
              <a:buFont typeface="Cambria"/>
              <a:buChar char="🚩"/>
            </a:pPr>
            <a:r>
              <a:rPr lang="en-US" sz="2700">
                <a:latin typeface="Cambria"/>
                <a:ea typeface="Cambria"/>
                <a:cs typeface="Cambria"/>
                <a:sym typeface="Cambria"/>
              </a:rPr>
              <a:t>Generalized Additive Model</a:t>
            </a:r>
            <a:endParaRPr sz="2700"/>
          </a:p>
        </p:txBody>
      </p:sp>
      <p:sp>
        <p:nvSpPr>
          <p:cNvPr id="31" name="Google Shape;31;p1"/>
          <p:cNvSpPr txBox="1"/>
          <p:nvPr/>
        </p:nvSpPr>
        <p:spPr>
          <a:xfrm>
            <a:off x="13639800" y="15104713"/>
            <a:ext cx="16356000" cy="137109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Exploratory Data Analysis</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a:p>
            <a:pPr marL="0" lvl="0" indent="0" algn="l" rtl="0">
              <a:spcBef>
                <a:spcPts val="0"/>
              </a:spcBef>
              <a:spcAft>
                <a:spcPts val="0"/>
              </a:spcAft>
              <a:buClr>
                <a:schemeClr val="dk1"/>
              </a:buClr>
              <a:buSzPts val="1100"/>
              <a:buFont typeface="Arial"/>
              <a:buNone/>
            </a:pPr>
            <a:r>
              <a:rPr lang="en-US" sz="2000">
                <a:solidFill>
                  <a:schemeClr val="dk1"/>
                </a:solidFill>
                <a:latin typeface="Cambria"/>
                <a:ea typeface="Cambria"/>
                <a:cs typeface="Cambria"/>
                <a:sym typeface="Cambria"/>
              </a:rPr>
              <a:t>Important Variables Plot</a:t>
            </a:r>
            <a:endParaRPr sz="200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4000"/>
              <a:buFont typeface="Arial"/>
              <a:buNone/>
            </a:pPr>
            <a:endParaRPr sz="4000">
              <a:solidFill>
                <a:schemeClr val="dk1"/>
              </a:solidFill>
            </a:endParaRPr>
          </a:p>
        </p:txBody>
      </p:sp>
      <p:sp>
        <p:nvSpPr>
          <p:cNvPr id="32" name="Google Shape;32;p1"/>
          <p:cNvSpPr txBox="1"/>
          <p:nvPr/>
        </p:nvSpPr>
        <p:spPr>
          <a:xfrm>
            <a:off x="5419725" y="7007225"/>
            <a:ext cx="18415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3" name="Google Shape;33;p1"/>
          <p:cNvSpPr txBox="1"/>
          <p:nvPr/>
        </p:nvSpPr>
        <p:spPr>
          <a:xfrm>
            <a:off x="13616761" y="29142625"/>
            <a:ext cx="16356000" cy="28248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ctr"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a:solidFill>
                  <a:srgbClr val="980000"/>
                </a:solidFill>
              </a:rPr>
              <a:t>References</a:t>
            </a:r>
            <a:endParaRPr sz="3000" b="1">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2700">
                <a:solidFill>
                  <a:schemeClr val="dk1"/>
                </a:solidFill>
                <a:latin typeface="Cambria"/>
                <a:ea typeface="Cambria"/>
                <a:cs typeface="Cambria"/>
                <a:sym typeface="Cambria"/>
              </a:rPr>
              <a:t>https://finance.zacks.com/much-money-college-sports-generate-10346.html</a:t>
            </a:r>
            <a:endParaRPr sz="2700">
              <a:solidFill>
                <a:schemeClr val="dk1"/>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US" sz="2700">
                <a:solidFill>
                  <a:schemeClr val="dk1"/>
                </a:solidFill>
                <a:latin typeface="Cambria"/>
                <a:ea typeface="Cambria"/>
                <a:cs typeface="Cambria"/>
                <a:sym typeface="Cambria"/>
              </a:rPr>
              <a:t>https://247sports.com/Article/college-football-recruiting-rankings-spending-budget-134080367/</a:t>
            </a:r>
            <a:endParaRPr sz="2700">
              <a:solidFill>
                <a:schemeClr val="dk1"/>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US" sz="2700">
                <a:solidFill>
                  <a:schemeClr val="dk1"/>
                </a:solidFill>
                <a:latin typeface="Cambria"/>
                <a:ea typeface="Cambria"/>
                <a:cs typeface="Cambria"/>
                <a:sym typeface="Cambria"/>
              </a:rPr>
              <a:t>https://api.collegefootballdata.com/api/docs/?url=/api-docs.json </a:t>
            </a:r>
            <a:endParaRPr sz="2700">
              <a:solidFill>
                <a:schemeClr val="dk1"/>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US" sz="2700">
                <a:solidFill>
                  <a:schemeClr val="dk1"/>
                </a:solidFill>
                <a:latin typeface="Cambria"/>
                <a:ea typeface="Cambria"/>
                <a:cs typeface="Cambria"/>
                <a:sym typeface="Cambria"/>
              </a:rPr>
              <a:t>https://www.bannersociety.com/2020/2/4/21111828/college-football-recruits-by-state </a:t>
            </a:r>
            <a:endParaRPr sz="2700">
              <a:solidFill>
                <a:schemeClr val="dk1"/>
              </a:solidFill>
              <a:latin typeface="Cambria"/>
              <a:ea typeface="Cambria"/>
              <a:cs typeface="Cambria"/>
              <a:sym typeface="Cambria"/>
            </a:endParaRPr>
          </a:p>
        </p:txBody>
      </p:sp>
      <p:sp>
        <p:nvSpPr>
          <p:cNvPr id="34" name="Google Shape;34;p1"/>
          <p:cNvSpPr txBox="1"/>
          <p:nvPr/>
        </p:nvSpPr>
        <p:spPr>
          <a:xfrm>
            <a:off x="30372300" y="27222325"/>
            <a:ext cx="12509100" cy="4745100"/>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000" b="1" dirty="0">
                <a:solidFill>
                  <a:srgbClr val="980000"/>
                </a:solidFill>
              </a:rPr>
              <a:t>Conclusions</a:t>
            </a:r>
            <a:endParaRPr sz="3000" b="1" dirty="0">
              <a:solidFill>
                <a:srgbClr val="980000"/>
              </a:solidFill>
            </a:endParaRPr>
          </a:p>
          <a:p>
            <a:pPr marL="0" marR="0" lvl="0" indent="0" algn="l" rtl="0">
              <a:lnSpc>
                <a:spcPct val="100000"/>
              </a:lnSpc>
              <a:spcBef>
                <a:spcPts val="0"/>
              </a:spcBef>
              <a:spcAft>
                <a:spcPts val="0"/>
              </a:spcAft>
              <a:buClr>
                <a:schemeClr val="dk1"/>
              </a:buClr>
              <a:buSzPts val="4000"/>
              <a:buFont typeface="Arial"/>
              <a:buNone/>
            </a:pPr>
            <a:endParaRPr sz="1500" dirty="0">
              <a:solidFill>
                <a:schemeClr val="dk1"/>
              </a:solidFill>
            </a:endParaRPr>
          </a:p>
          <a:p>
            <a:pPr marL="0" marR="0" lvl="0" indent="0" algn="l" rtl="0">
              <a:lnSpc>
                <a:spcPct val="100000"/>
              </a:lnSpc>
              <a:spcBef>
                <a:spcPts val="0"/>
              </a:spcBef>
              <a:spcAft>
                <a:spcPts val="0"/>
              </a:spcAft>
              <a:buClr>
                <a:schemeClr val="dk1"/>
              </a:buClr>
              <a:buSzPts val="4000"/>
              <a:buFont typeface="Arial"/>
              <a:buNone/>
            </a:pPr>
            <a:r>
              <a:rPr lang="en-US" sz="2400" dirty="0">
                <a:solidFill>
                  <a:schemeClr val="dk1"/>
                </a:solidFill>
                <a:latin typeface="Cambria"/>
                <a:ea typeface="Cambria"/>
                <a:cs typeface="Cambria"/>
                <a:sym typeface="Cambria"/>
              </a:rPr>
              <a:t>Based on our findings, a recruit’s national ranking is indisputably the most important predictor of whether a recruit commits to a school in the Power Five conference. These results support intuition, as the highest ranked athletes are most likely to be recruited by Power Five schools, as they want to create a winning team. Since these Power Five schools have the best teams, they are the most frequented schools by NFL scouts, making these schools highly desired by recruits. Consequently, individuals recruited by Power Five schools are highly likely to sign with them. Conversely, students who are nationally ranked lower are less likely to be recruited by Power Five schools, making it unlikely for them to commit to one of these schools. </a:t>
            </a:r>
            <a:endParaRPr sz="2400" dirty="0">
              <a:solidFill>
                <a:schemeClr val="dk1"/>
              </a:solidFill>
              <a:latin typeface="Cambria"/>
              <a:ea typeface="Cambria"/>
              <a:cs typeface="Cambria"/>
              <a:sym typeface="Cambria"/>
            </a:endParaRPr>
          </a:p>
        </p:txBody>
      </p:sp>
      <p:sp>
        <p:nvSpPr>
          <p:cNvPr id="35" name="Google Shape;35;p1"/>
          <p:cNvSpPr txBox="1"/>
          <p:nvPr/>
        </p:nvSpPr>
        <p:spPr>
          <a:xfrm>
            <a:off x="914400" y="4876800"/>
            <a:ext cx="12344400" cy="8305588"/>
          </a:xfrm>
          <a:prstGeom prst="rect">
            <a:avLst/>
          </a:prstGeom>
          <a:noFill/>
          <a:ln w="9525" cap="flat" cmpd="sng">
            <a:solidFill>
              <a:srgbClr val="6C0600"/>
            </a:solidFill>
            <a:prstDash val="solid"/>
            <a:miter lim="800000"/>
            <a:headEnd type="none" w="sm" len="sm"/>
            <a:tailEnd type="none" w="sm" len="sm"/>
          </a:ln>
        </p:spPr>
        <p:txBody>
          <a:bodyPr spcFirstLastPara="1" wrap="square" lIns="438900" tIns="438900" rIns="438900" bIns="438900" anchor="ctr" anchorCtr="0">
            <a:noAutofit/>
          </a:bodyPr>
          <a:lstStyle/>
          <a:p>
            <a:pPr marL="0" lvl="0" indent="0" algn="l" rtl="0">
              <a:spcBef>
                <a:spcPts val="0"/>
              </a:spcBef>
              <a:spcAft>
                <a:spcPts val="0"/>
              </a:spcAft>
              <a:buNone/>
            </a:pPr>
            <a:r>
              <a:rPr lang="en-US" sz="3000" b="1">
                <a:solidFill>
                  <a:srgbClr val="980000"/>
                </a:solidFill>
              </a:rPr>
              <a:t>Abstract</a:t>
            </a:r>
            <a:endParaRPr sz="3000" b="1">
              <a:solidFill>
                <a:srgbClr val="980000"/>
              </a:solidFill>
            </a:endParaRPr>
          </a:p>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r>
              <a:rPr lang="en-US" sz="2700">
                <a:solidFill>
                  <a:schemeClr val="dk1"/>
                </a:solidFill>
                <a:latin typeface="Cambria"/>
                <a:ea typeface="Cambria"/>
                <a:cs typeface="Cambria"/>
                <a:sym typeface="Cambria"/>
              </a:rPr>
              <a:t>College football is big business. To create a winning team that will continue to generate revenue, Division I Football Bowl Subdivision (FBS) Power Five schools need to choose their recruits wisely. Recruits are selected based on certain player attributes. Power Five schools are the most frequented schools by NFL scouts, making these schools highly desired by recruits. In this regard, we built a model to predict whether a high school recruit will commit to a school in one of the Power Five Conferences. Such a model could allow a school to optimize its recruiting process, maximizing its return on investment. We used our dataset to fit several machine learning  models. We determined the Random Forest model produced the best results when applied to the testing set, as it splits observations using only the most influential predictor from a subset of the predictors for each internal node and decorrelates its produced trees. This model revealed which particular attributes are indisputably the most important  predictors of commitment to a Power Five school. Based on our findings, we think this model could be successfully used to improve the recruiting process.</a:t>
            </a:r>
            <a:endParaRPr sz="2700" b="1">
              <a:latin typeface="Cambria"/>
              <a:ea typeface="Cambria"/>
              <a:cs typeface="Cambria"/>
              <a:sym typeface="Cambria"/>
            </a:endParaRPr>
          </a:p>
        </p:txBody>
      </p:sp>
      <p:pic>
        <p:nvPicPr>
          <p:cNvPr id="36" name="Google Shape;36;p1"/>
          <p:cNvPicPr preferRelativeResize="0"/>
          <p:nvPr/>
        </p:nvPicPr>
        <p:blipFill>
          <a:blip r:embed="rId3">
            <a:alphaModFix/>
          </a:blip>
          <a:stretch>
            <a:fillRect/>
          </a:stretch>
        </p:blipFill>
        <p:spPr>
          <a:xfrm>
            <a:off x="37991664" y="1574451"/>
            <a:ext cx="4060711" cy="2570150"/>
          </a:xfrm>
          <a:prstGeom prst="rect">
            <a:avLst/>
          </a:prstGeom>
          <a:noFill/>
          <a:ln>
            <a:noFill/>
          </a:ln>
        </p:spPr>
      </p:pic>
      <p:sp>
        <p:nvSpPr>
          <p:cNvPr id="37" name="Google Shape;37;p1"/>
          <p:cNvSpPr txBox="1"/>
          <p:nvPr/>
        </p:nvSpPr>
        <p:spPr>
          <a:xfrm>
            <a:off x="20214298" y="5678275"/>
            <a:ext cx="10115400" cy="512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800">
                <a:solidFill>
                  <a:srgbClr val="FFFFFF"/>
                </a:solidFill>
                <a:latin typeface="Cambria"/>
                <a:ea typeface="Cambria"/>
                <a:cs typeface="Cambria"/>
                <a:sym typeface="Cambria"/>
              </a:rPr>
              <a:t> </a:t>
            </a:r>
            <a:endParaRPr sz="1800">
              <a:solidFill>
                <a:srgbClr val="FFFFFF"/>
              </a:solidFill>
              <a:latin typeface="Cambria"/>
              <a:ea typeface="Cambria"/>
              <a:cs typeface="Cambria"/>
              <a:sym typeface="Cambria"/>
            </a:endParaRPr>
          </a:p>
        </p:txBody>
      </p:sp>
      <p:sp>
        <p:nvSpPr>
          <p:cNvPr id="38" name="Google Shape;38;p1"/>
          <p:cNvSpPr txBox="1"/>
          <p:nvPr/>
        </p:nvSpPr>
        <p:spPr>
          <a:xfrm>
            <a:off x="24576308" y="6239012"/>
            <a:ext cx="5010900" cy="474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a:latin typeface="Cambria"/>
                <a:ea typeface="Cambria"/>
                <a:cs typeface="Cambria"/>
                <a:sym typeface="Cambria"/>
              </a:rPr>
              <a:t> </a:t>
            </a:r>
            <a:r>
              <a:rPr lang="en-US" sz="2700" b="1">
                <a:latin typeface="Cambria"/>
                <a:ea typeface="Cambria"/>
                <a:cs typeface="Cambria"/>
                <a:sym typeface="Cambria"/>
              </a:rPr>
              <a:t>Continuous predictors (10):</a:t>
            </a:r>
            <a:endParaRPr sz="2700" b="1">
              <a:latin typeface="Cambria"/>
              <a:ea typeface="Cambria"/>
              <a:cs typeface="Cambria"/>
              <a:sym typeface="Cambria"/>
            </a:endParaRPr>
          </a:p>
          <a:p>
            <a:pPr marL="628650" lvl="0" indent="-298450" algn="l" rtl="0">
              <a:lnSpc>
                <a:spcPct val="115000"/>
              </a:lnSpc>
              <a:spcBef>
                <a:spcPts val="1600"/>
              </a:spcBef>
              <a:spcAft>
                <a:spcPts val="0"/>
              </a:spcAft>
              <a:buClr>
                <a:srgbClr val="000000"/>
              </a:buClr>
              <a:buSzPts val="2000"/>
              <a:buFont typeface="Cambria"/>
              <a:buChar char="🏈"/>
            </a:pPr>
            <a:r>
              <a:rPr lang="en-US" sz="2700">
                <a:latin typeface="Cambria"/>
                <a:ea typeface="Cambria"/>
                <a:cs typeface="Cambria"/>
                <a:sym typeface="Cambria"/>
              </a:rPr>
              <a:t>State ranking</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Distance to School</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Income per household</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Average house value</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Height</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Weight</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Number of stars</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247sports composite rating</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National ranking</a:t>
            </a:r>
            <a:endParaRPr sz="2700">
              <a:latin typeface="Cambria"/>
              <a:ea typeface="Cambria"/>
              <a:cs typeface="Cambria"/>
              <a:sym typeface="Cambria"/>
            </a:endParaRPr>
          </a:p>
          <a:p>
            <a:pPr marL="628650" lvl="0" indent="-29845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Position ranking (national)</a:t>
            </a:r>
            <a:endParaRPr sz="2700">
              <a:latin typeface="Cambria"/>
              <a:ea typeface="Cambria"/>
              <a:cs typeface="Cambria"/>
              <a:sym typeface="Cambria"/>
            </a:endParaRPr>
          </a:p>
          <a:p>
            <a:pPr marL="0" lvl="0" indent="0" algn="l" rtl="0">
              <a:lnSpc>
                <a:spcPct val="115000"/>
              </a:lnSpc>
              <a:spcBef>
                <a:spcPts val="1600"/>
              </a:spcBef>
              <a:spcAft>
                <a:spcPts val="1600"/>
              </a:spcAft>
              <a:buNone/>
            </a:pPr>
            <a:endParaRPr sz="1300">
              <a:solidFill>
                <a:srgbClr val="FFFFFF"/>
              </a:solidFill>
              <a:latin typeface="Cambria"/>
              <a:ea typeface="Cambria"/>
              <a:cs typeface="Cambria"/>
              <a:sym typeface="Cambria"/>
            </a:endParaRPr>
          </a:p>
        </p:txBody>
      </p:sp>
      <p:sp>
        <p:nvSpPr>
          <p:cNvPr id="39" name="Google Shape;39;p1"/>
          <p:cNvSpPr txBox="1"/>
          <p:nvPr/>
        </p:nvSpPr>
        <p:spPr>
          <a:xfrm>
            <a:off x="14449425" y="10231088"/>
            <a:ext cx="4171200" cy="15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b="1">
                <a:latin typeface="Cambria"/>
                <a:ea typeface="Cambria"/>
                <a:cs typeface="Cambria"/>
                <a:sym typeface="Cambria"/>
              </a:rPr>
              <a:t>Target Variable (Binary)</a:t>
            </a:r>
            <a:r>
              <a:rPr lang="en-US" sz="2700">
                <a:latin typeface="Cambria"/>
                <a:ea typeface="Cambria"/>
                <a:cs typeface="Cambria"/>
                <a:sym typeface="Cambria"/>
              </a:rPr>
              <a:t>:</a:t>
            </a:r>
            <a:endParaRPr sz="2700">
              <a:latin typeface="Cambria"/>
              <a:ea typeface="Cambria"/>
              <a:cs typeface="Cambria"/>
              <a:sym typeface="Cambria"/>
            </a:endParaRPr>
          </a:p>
          <a:p>
            <a:pPr marL="457200" lvl="0" indent="-241300" algn="l" rtl="0">
              <a:lnSpc>
                <a:spcPct val="115000"/>
              </a:lnSpc>
              <a:spcBef>
                <a:spcPts val="1600"/>
              </a:spcBef>
              <a:spcAft>
                <a:spcPts val="0"/>
              </a:spcAft>
              <a:buClr>
                <a:srgbClr val="000000"/>
              </a:buClr>
              <a:buSzPts val="2000"/>
              <a:buFont typeface="Cambria"/>
              <a:buChar char="🏈"/>
            </a:pPr>
            <a:r>
              <a:rPr lang="en-US" sz="2700">
                <a:latin typeface="Cambria"/>
                <a:ea typeface="Cambria"/>
                <a:cs typeface="Cambria"/>
                <a:sym typeface="Cambria"/>
              </a:rPr>
              <a:t>Power Five school</a:t>
            </a:r>
            <a:endParaRPr sz="2800"/>
          </a:p>
        </p:txBody>
      </p:sp>
      <p:sp>
        <p:nvSpPr>
          <p:cNvPr id="40" name="Google Shape;40;p1"/>
          <p:cNvSpPr txBox="1"/>
          <p:nvPr/>
        </p:nvSpPr>
        <p:spPr>
          <a:xfrm>
            <a:off x="14420850" y="6239000"/>
            <a:ext cx="5010900" cy="343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b="1">
                <a:latin typeface="Cambria"/>
                <a:ea typeface="Cambria"/>
                <a:cs typeface="Cambria"/>
                <a:sym typeface="Cambria"/>
              </a:rPr>
              <a:t>Holdout Data</a:t>
            </a:r>
            <a:r>
              <a:rPr lang="en-US" sz="2700">
                <a:latin typeface="Cambria"/>
                <a:ea typeface="Cambria"/>
                <a:cs typeface="Cambria"/>
                <a:sym typeface="Cambria"/>
              </a:rPr>
              <a:t>= 2,391 samples (the class of 2019)</a:t>
            </a:r>
            <a:endParaRPr sz="2700">
              <a:latin typeface="Cambria"/>
              <a:ea typeface="Cambria"/>
              <a:cs typeface="Cambria"/>
              <a:sym typeface="Cambria"/>
            </a:endParaRPr>
          </a:p>
          <a:p>
            <a:pPr marL="0" lvl="0" indent="0" algn="l" rtl="0">
              <a:lnSpc>
                <a:spcPct val="115000"/>
              </a:lnSpc>
              <a:spcBef>
                <a:spcPts val="1600"/>
              </a:spcBef>
              <a:spcAft>
                <a:spcPts val="0"/>
              </a:spcAft>
              <a:buNone/>
            </a:pPr>
            <a:endParaRPr sz="800">
              <a:latin typeface="Cambria"/>
              <a:ea typeface="Cambria"/>
              <a:cs typeface="Cambria"/>
              <a:sym typeface="Cambria"/>
            </a:endParaRPr>
          </a:p>
          <a:p>
            <a:pPr marL="0" lvl="0" indent="0" algn="l" rtl="0">
              <a:lnSpc>
                <a:spcPct val="115000"/>
              </a:lnSpc>
              <a:spcBef>
                <a:spcPts val="1600"/>
              </a:spcBef>
              <a:spcAft>
                <a:spcPts val="0"/>
              </a:spcAft>
              <a:buNone/>
            </a:pPr>
            <a:endParaRPr sz="800">
              <a:latin typeface="Cambria"/>
              <a:ea typeface="Cambria"/>
              <a:cs typeface="Cambria"/>
              <a:sym typeface="Cambria"/>
            </a:endParaRPr>
          </a:p>
          <a:p>
            <a:pPr marL="0" lvl="0" indent="0" algn="l" rtl="0">
              <a:lnSpc>
                <a:spcPct val="115000"/>
              </a:lnSpc>
              <a:spcBef>
                <a:spcPts val="1600"/>
              </a:spcBef>
              <a:spcAft>
                <a:spcPts val="0"/>
              </a:spcAft>
              <a:buNone/>
            </a:pPr>
            <a:r>
              <a:rPr lang="en-US" sz="2700" b="1">
                <a:latin typeface="Cambria"/>
                <a:ea typeface="Cambria"/>
                <a:cs typeface="Cambria"/>
                <a:sym typeface="Cambria"/>
              </a:rPr>
              <a:t>Remaining Data</a:t>
            </a:r>
            <a:r>
              <a:rPr lang="en-US" sz="2700">
                <a:latin typeface="Cambria"/>
                <a:ea typeface="Cambria"/>
                <a:cs typeface="Cambria"/>
                <a:sym typeface="Cambria"/>
              </a:rPr>
              <a:t> -&gt; split 2:1</a:t>
            </a:r>
            <a:endParaRPr sz="2700">
              <a:latin typeface="Cambria"/>
              <a:ea typeface="Cambria"/>
              <a:cs typeface="Cambria"/>
              <a:sym typeface="Cambria"/>
            </a:endParaRPr>
          </a:p>
          <a:p>
            <a:pPr marL="457200" lvl="0" indent="-241300" algn="l" rtl="0">
              <a:lnSpc>
                <a:spcPct val="115000"/>
              </a:lnSpc>
              <a:spcBef>
                <a:spcPts val="1600"/>
              </a:spcBef>
              <a:spcAft>
                <a:spcPts val="0"/>
              </a:spcAft>
              <a:buClr>
                <a:srgbClr val="000000"/>
              </a:buClr>
              <a:buSzPts val="2000"/>
              <a:buFont typeface="Cambria"/>
              <a:buChar char="🏈"/>
            </a:pPr>
            <a:r>
              <a:rPr lang="en-US" sz="2700">
                <a:latin typeface="Cambria"/>
                <a:ea typeface="Cambria"/>
                <a:cs typeface="Cambria"/>
                <a:sym typeface="Cambria"/>
              </a:rPr>
              <a:t>Training set = 6,116 samples </a:t>
            </a:r>
            <a:endParaRPr sz="2700">
              <a:latin typeface="Cambria"/>
              <a:ea typeface="Cambria"/>
              <a:cs typeface="Cambria"/>
              <a:sym typeface="Cambria"/>
            </a:endParaRPr>
          </a:p>
          <a:p>
            <a:pPr marL="457200" lvl="0" indent="-2413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Testing set = 3,152 samples</a:t>
            </a:r>
            <a:endParaRPr sz="2700">
              <a:latin typeface="Cambria"/>
              <a:ea typeface="Cambria"/>
              <a:cs typeface="Cambria"/>
              <a:sym typeface="Cambria"/>
            </a:endParaRPr>
          </a:p>
          <a:p>
            <a:pPr marL="0" lvl="0" indent="0" algn="l" rtl="0">
              <a:lnSpc>
                <a:spcPct val="115000"/>
              </a:lnSpc>
              <a:spcBef>
                <a:spcPts val="1600"/>
              </a:spcBef>
              <a:spcAft>
                <a:spcPts val="0"/>
              </a:spcAft>
              <a:buNone/>
            </a:pPr>
            <a:endParaRPr sz="1300" i="1">
              <a:solidFill>
                <a:srgbClr val="FFFFFF"/>
              </a:solidFill>
              <a:latin typeface="Cambria"/>
              <a:ea typeface="Cambria"/>
              <a:cs typeface="Cambria"/>
              <a:sym typeface="Cambria"/>
            </a:endParaRPr>
          </a:p>
          <a:p>
            <a:pPr marL="0" lvl="0" indent="0" algn="l" rtl="0">
              <a:lnSpc>
                <a:spcPct val="115000"/>
              </a:lnSpc>
              <a:spcBef>
                <a:spcPts val="1600"/>
              </a:spcBef>
              <a:spcAft>
                <a:spcPts val="1600"/>
              </a:spcAft>
              <a:buNone/>
            </a:pPr>
            <a:endParaRPr sz="1300">
              <a:solidFill>
                <a:srgbClr val="FFFFFF"/>
              </a:solidFill>
              <a:latin typeface="Cambria"/>
              <a:ea typeface="Cambria"/>
              <a:cs typeface="Cambria"/>
              <a:sym typeface="Cambria"/>
            </a:endParaRPr>
          </a:p>
        </p:txBody>
      </p:sp>
      <p:sp>
        <p:nvSpPr>
          <p:cNvPr id="41" name="Google Shape;41;p1"/>
          <p:cNvSpPr txBox="1"/>
          <p:nvPr/>
        </p:nvSpPr>
        <p:spPr>
          <a:xfrm>
            <a:off x="19431738" y="6239000"/>
            <a:ext cx="6197700" cy="49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b="1">
                <a:latin typeface="Cambria"/>
                <a:ea typeface="Cambria"/>
                <a:cs typeface="Cambria"/>
                <a:sym typeface="Cambria"/>
              </a:rPr>
              <a:t>Categorical predictors (5):</a:t>
            </a:r>
            <a:endParaRPr sz="2700" b="1">
              <a:latin typeface="Cambria"/>
              <a:ea typeface="Cambria"/>
              <a:cs typeface="Cambria"/>
              <a:sym typeface="Cambria"/>
            </a:endParaRPr>
          </a:p>
          <a:p>
            <a:pPr marL="457200" lvl="0" indent="-241300" algn="l" rtl="0">
              <a:lnSpc>
                <a:spcPct val="115000"/>
              </a:lnSpc>
              <a:spcBef>
                <a:spcPts val="1600"/>
              </a:spcBef>
              <a:spcAft>
                <a:spcPts val="0"/>
              </a:spcAft>
              <a:buClr>
                <a:srgbClr val="000000"/>
              </a:buClr>
              <a:buSzPts val="2000"/>
              <a:buFont typeface="Cambria"/>
              <a:buChar char="🏈"/>
            </a:pPr>
            <a:r>
              <a:rPr lang="en-US" sz="2700">
                <a:latin typeface="Cambria"/>
                <a:ea typeface="Cambria"/>
                <a:cs typeface="Cambria"/>
                <a:sym typeface="Cambria"/>
              </a:rPr>
              <a:t>“Skilled” position?</a:t>
            </a:r>
            <a:endParaRPr sz="2700">
              <a:latin typeface="Cambria"/>
              <a:ea typeface="Cambria"/>
              <a:cs typeface="Cambria"/>
              <a:sym typeface="Cambria"/>
            </a:endParaRPr>
          </a:p>
          <a:p>
            <a:pPr marL="457200" lvl="0" indent="-2413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Offensive position?</a:t>
            </a:r>
            <a:endParaRPr sz="2700">
              <a:latin typeface="Cambria"/>
              <a:ea typeface="Cambria"/>
              <a:cs typeface="Cambria"/>
              <a:sym typeface="Cambria"/>
            </a:endParaRPr>
          </a:p>
          <a:p>
            <a:pPr marL="457200" lvl="0" indent="-2413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Defensive position?</a:t>
            </a:r>
            <a:endParaRPr sz="2700">
              <a:latin typeface="Cambria"/>
              <a:ea typeface="Cambria"/>
              <a:cs typeface="Cambria"/>
              <a:sym typeface="Cambria"/>
            </a:endParaRPr>
          </a:p>
          <a:p>
            <a:pPr marL="457200" lvl="0" indent="-2413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College in recruit’s homestate?</a:t>
            </a:r>
            <a:endParaRPr sz="2700">
              <a:latin typeface="Cambria"/>
              <a:ea typeface="Cambria"/>
              <a:cs typeface="Cambria"/>
              <a:sym typeface="Cambria"/>
            </a:endParaRPr>
          </a:p>
          <a:p>
            <a:pPr marL="457200" lvl="0" indent="-241300" algn="l" rtl="0">
              <a:lnSpc>
                <a:spcPct val="115000"/>
              </a:lnSpc>
              <a:spcBef>
                <a:spcPts val="0"/>
              </a:spcBef>
              <a:spcAft>
                <a:spcPts val="0"/>
              </a:spcAft>
              <a:buClr>
                <a:srgbClr val="000000"/>
              </a:buClr>
              <a:buSzPts val="2000"/>
              <a:buFont typeface="Cambria"/>
              <a:buChar char="🏈"/>
            </a:pPr>
            <a:r>
              <a:rPr lang="en-US" sz="2700">
                <a:latin typeface="Cambria"/>
                <a:ea typeface="Cambria"/>
                <a:cs typeface="Cambria"/>
                <a:sym typeface="Cambria"/>
              </a:rPr>
              <a:t>Recruit’s homestate a hotbed?</a:t>
            </a:r>
            <a:endParaRPr sz="2700">
              <a:latin typeface="Cambria"/>
              <a:ea typeface="Cambria"/>
              <a:cs typeface="Cambria"/>
              <a:sym typeface="Cambria"/>
            </a:endParaRPr>
          </a:p>
          <a:p>
            <a:pPr marL="0" lvl="0" indent="0" algn="l" rtl="0">
              <a:lnSpc>
                <a:spcPct val="115000"/>
              </a:lnSpc>
              <a:spcBef>
                <a:spcPts val="1600"/>
              </a:spcBef>
              <a:spcAft>
                <a:spcPts val="1600"/>
              </a:spcAft>
              <a:buNone/>
            </a:pPr>
            <a:endParaRPr sz="1300">
              <a:solidFill>
                <a:srgbClr val="FFFFFF"/>
              </a:solidFill>
              <a:latin typeface="Cambria"/>
              <a:ea typeface="Cambria"/>
              <a:cs typeface="Cambria"/>
              <a:sym typeface="Cambria"/>
            </a:endParaRPr>
          </a:p>
        </p:txBody>
      </p:sp>
      <p:pic>
        <p:nvPicPr>
          <p:cNvPr id="42" name="Google Shape;42;p1"/>
          <p:cNvPicPr preferRelativeResize="0"/>
          <p:nvPr/>
        </p:nvPicPr>
        <p:blipFill rotWithShape="1">
          <a:blip r:embed="rId4">
            <a:alphaModFix/>
          </a:blip>
          <a:srcRect t="2627" b="1824"/>
          <a:stretch/>
        </p:blipFill>
        <p:spPr>
          <a:xfrm>
            <a:off x="35517816" y="21442175"/>
            <a:ext cx="6647434" cy="4930500"/>
          </a:xfrm>
          <a:prstGeom prst="rect">
            <a:avLst/>
          </a:prstGeom>
          <a:noFill/>
          <a:ln>
            <a:noFill/>
          </a:ln>
        </p:spPr>
      </p:pic>
      <p:pic>
        <p:nvPicPr>
          <p:cNvPr id="43" name="Google Shape;43;p1"/>
          <p:cNvPicPr preferRelativeResize="0"/>
          <p:nvPr/>
        </p:nvPicPr>
        <p:blipFill rotWithShape="1">
          <a:blip r:embed="rId5">
            <a:alphaModFix/>
          </a:blip>
          <a:srcRect t="2286"/>
          <a:stretch/>
        </p:blipFill>
        <p:spPr>
          <a:xfrm>
            <a:off x="31112250" y="15480488"/>
            <a:ext cx="8948124" cy="5439951"/>
          </a:xfrm>
          <a:prstGeom prst="rect">
            <a:avLst/>
          </a:prstGeom>
          <a:noFill/>
          <a:ln>
            <a:noFill/>
          </a:ln>
        </p:spPr>
      </p:pic>
      <p:graphicFrame>
        <p:nvGraphicFramePr>
          <p:cNvPr id="44" name="Google Shape;44;p1"/>
          <p:cNvGraphicFramePr/>
          <p:nvPr/>
        </p:nvGraphicFramePr>
        <p:xfrm>
          <a:off x="31112250" y="6248913"/>
          <a:ext cx="11339900" cy="6169625"/>
        </p:xfrm>
        <a:graphic>
          <a:graphicData uri="http://schemas.openxmlformats.org/drawingml/2006/table">
            <a:tbl>
              <a:tblPr>
                <a:noFill/>
                <a:tableStyleId>{8CAEA374-E899-424D-AAE0-1FE3EED429AB}</a:tableStyleId>
              </a:tblPr>
              <a:tblGrid>
                <a:gridCol w="2560150">
                  <a:extLst>
                    <a:ext uri="{9D8B030D-6E8A-4147-A177-3AD203B41FA5}">
                      <a16:colId xmlns:a16="http://schemas.microsoft.com/office/drawing/2014/main" val="20000"/>
                    </a:ext>
                  </a:extLst>
                </a:gridCol>
                <a:gridCol w="1755950">
                  <a:extLst>
                    <a:ext uri="{9D8B030D-6E8A-4147-A177-3AD203B41FA5}">
                      <a16:colId xmlns:a16="http://schemas.microsoft.com/office/drawing/2014/main" val="20001"/>
                    </a:ext>
                  </a:extLst>
                </a:gridCol>
                <a:gridCol w="1755950">
                  <a:extLst>
                    <a:ext uri="{9D8B030D-6E8A-4147-A177-3AD203B41FA5}">
                      <a16:colId xmlns:a16="http://schemas.microsoft.com/office/drawing/2014/main" val="20002"/>
                    </a:ext>
                  </a:extLst>
                </a:gridCol>
                <a:gridCol w="1755950">
                  <a:extLst>
                    <a:ext uri="{9D8B030D-6E8A-4147-A177-3AD203B41FA5}">
                      <a16:colId xmlns:a16="http://schemas.microsoft.com/office/drawing/2014/main" val="20003"/>
                    </a:ext>
                  </a:extLst>
                </a:gridCol>
                <a:gridCol w="1755950">
                  <a:extLst>
                    <a:ext uri="{9D8B030D-6E8A-4147-A177-3AD203B41FA5}">
                      <a16:colId xmlns:a16="http://schemas.microsoft.com/office/drawing/2014/main" val="20004"/>
                    </a:ext>
                  </a:extLst>
                </a:gridCol>
                <a:gridCol w="1755950">
                  <a:extLst>
                    <a:ext uri="{9D8B030D-6E8A-4147-A177-3AD203B41FA5}">
                      <a16:colId xmlns:a16="http://schemas.microsoft.com/office/drawing/2014/main" val="20005"/>
                    </a:ext>
                  </a:extLst>
                </a:gridCol>
              </a:tblGrid>
              <a:tr h="599500">
                <a:tc>
                  <a:txBody>
                    <a:bodyPr/>
                    <a:lstStyle/>
                    <a:p>
                      <a:pPr marL="0" lvl="0" indent="0" algn="ctr" rtl="0">
                        <a:spcBef>
                          <a:spcPts val="0"/>
                        </a:spcBef>
                        <a:spcAft>
                          <a:spcPts val="0"/>
                        </a:spcAft>
                        <a:buNone/>
                      </a:pPr>
                      <a:r>
                        <a:rPr lang="en-US" sz="2400" b="1">
                          <a:latin typeface="Cambria"/>
                          <a:ea typeface="Cambria"/>
                          <a:cs typeface="Cambria"/>
                          <a:sym typeface="Cambria"/>
                        </a:rPr>
                        <a:t>Model</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Accuracy</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AUC</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MSE</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Precision</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Recall</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Unpruned C.T.</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82.11%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0.8730</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0.1336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0.8451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0.8524</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Pruned C.T.</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82.11%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0.8143</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0.1461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0.8451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0.8524</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Bagging</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84.11%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0.9075</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0.1189</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0.8538</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0.8809</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774125">
                <a:tc>
                  <a:txBody>
                    <a:bodyPr/>
                    <a:lstStyle/>
                    <a:p>
                      <a:pPr marL="0" lvl="0" indent="0" algn="ctr" rtl="0">
                        <a:spcBef>
                          <a:spcPts val="0"/>
                        </a:spcBef>
                        <a:spcAft>
                          <a:spcPts val="0"/>
                        </a:spcAft>
                        <a:buNone/>
                      </a:pPr>
                      <a:r>
                        <a:rPr lang="en-US" sz="2400" b="1">
                          <a:latin typeface="Cambria"/>
                          <a:ea typeface="Cambria"/>
                          <a:cs typeface="Cambria"/>
                          <a:sym typeface="Cambria"/>
                        </a:rPr>
                        <a:t>Random Forest</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83.88%</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0.9091</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0.1179</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0.8518</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0.8793</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Boosting</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82.87%</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0.8987</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0.1343</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0.8493</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0.8621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Linear SVM</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83.06%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0.9017</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0.1236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0.8322</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0.8922</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Radial SVM</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81.85%</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0.8946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0.1245</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0.8374</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0.8852</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Logistic</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82.90%</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0.8173</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0.1226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0.8358</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0.8831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599500">
                <a:tc>
                  <a:txBody>
                    <a:bodyPr/>
                    <a:lstStyle/>
                    <a:p>
                      <a:pPr marL="0" lvl="0" indent="0" algn="ctr" rtl="0">
                        <a:spcBef>
                          <a:spcPts val="0"/>
                        </a:spcBef>
                        <a:spcAft>
                          <a:spcPts val="0"/>
                        </a:spcAft>
                        <a:buNone/>
                      </a:pPr>
                      <a:r>
                        <a:rPr lang="en-US" sz="2400">
                          <a:latin typeface="Cambria"/>
                          <a:ea typeface="Cambria"/>
                          <a:cs typeface="Cambria"/>
                          <a:sym typeface="Cambria"/>
                        </a:rPr>
                        <a:t>GAM</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82.90%</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0.9036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0.1226</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0.8358</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2400">
                          <a:latin typeface="Cambria"/>
                          <a:ea typeface="Cambria"/>
                          <a:cs typeface="Cambria"/>
                          <a:sym typeface="Cambria"/>
                        </a:rPr>
                        <a:t>0.8831</a:t>
                      </a:r>
                      <a:endParaRPr sz="2400">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bl>
          </a:graphicData>
        </a:graphic>
      </p:graphicFrame>
      <p:graphicFrame>
        <p:nvGraphicFramePr>
          <p:cNvPr id="45" name="Google Shape;45;p1"/>
          <p:cNvGraphicFramePr/>
          <p:nvPr/>
        </p:nvGraphicFramePr>
        <p:xfrm>
          <a:off x="31112263" y="14137525"/>
          <a:ext cx="11339875" cy="973650"/>
        </p:xfrm>
        <a:graphic>
          <a:graphicData uri="http://schemas.openxmlformats.org/drawingml/2006/table">
            <a:tbl>
              <a:tblPr>
                <a:noFill/>
                <a:tableStyleId>{8CAEA374-E899-424D-AAE0-1FE3EED429AB}</a:tableStyleId>
              </a:tblPr>
              <a:tblGrid>
                <a:gridCol w="2649600">
                  <a:extLst>
                    <a:ext uri="{9D8B030D-6E8A-4147-A177-3AD203B41FA5}">
                      <a16:colId xmlns:a16="http://schemas.microsoft.com/office/drawing/2014/main" val="20000"/>
                    </a:ext>
                  </a:extLst>
                </a:gridCol>
                <a:gridCol w="1755950">
                  <a:extLst>
                    <a:ext uri="{9D8B030D-6E8A-4147-A177-3AD203B41FA5}">
                      <a16:colId xmlns:a16="http://schemas.microsoft.com/office/drawing/2014/main" val="20001"/>
                    </a:ext>
                  </a:extLst>
                </a:gridCol>
                <a:gridCol w="1755950">
                  <a:extLst>
                    <a:ext uri="{9D8B030D-6E8A-4147-A177-3AD203B41FA5}">
                      <a16:colId xmlns:a16="http://schemas.microsoft.com/office/drawing/2014/main" val="20002"/>
                    </a:ext>
                  </a:extLst>
                </a:gridCol>
                <a:gridCol w="1755950">
                  <a:extLst>
                    <a:ext uri="{9D8B030D-6E8A-4147-A177-3AD203B41FA5}">
                      <a16:colId xmlns:a16="http://schemas.microsoft.com/office/drawing/2014/main" val="20003"/>
                    </a:ext>
                  </a:extLst>
                </a:gridCol>
                <a:gridCol w="1755950">
                  <a:extLst>
                    <a:ext uri="{9D8B030D-6E8A-4147-A177-3AD203B41FA5}">
                      <a16:colId xmlns:a16="http://schemas.microsoft.com/office/drawing/2014/main" val="20004"/>
                    </a:ext>
                  </a:extLst>
                </a:gridCol>
                <a:gridCol w="1666475">
                  <a:extLst>
                    <a:ext uri="{9D8B030D-6E8A-4147-A177-3AD203B41FA5}">
                      <a16:colId xmlns:a16="http://schemas.microsoft.com/office/drawing/2014/main" val="20005"/>
                    </a:ext>
                  </a:extLst>
                </a:gridCol>
              </a:tblGrid>
              <a:tr h="973650">
                <a:tc>
                  <a:txBody>
                    <a:bodyPr/>
                    <a:lstStyle/>
                    <a:p>
                      <a:pPr marL="0" lvl="0" indent="0" algn="ctr" rtl="0">
                        <a:spcBef>
                          <a:spcPts val="0"/>
                        </a:spcBef>
                        <a:spcAft>
                          <a:spcPts val="0"/>
                        </a:spcAft>
                        <a:buNone/>
                      </a:pPr>
                      <a:r>
                        <a:rPr lang="en-US" sz="2400" b="1">
                          <a:latin typeface="Cambria"/>
                          <a:ea typeface="Cambria"/>
                          <a:cs typeface="Cambria"/>
                          <a:sym typeface="Cambria"/>
                        </a:rPr>
                        <a:t>Final Model: Random Forest</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84.94%</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0.9301</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0.1136</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0.8231</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400" b="1">
                          <a:latin typeface="Cambria"/>
                          <a:ea typeface="Cambria"/>
                          <a:cs typeface="Cambria"/>
                          <a:sym typeface="Cambria"/>
                        </a:rPr>
                        <a:t>0.9167</a:t>
                      </a:r>
                      <a:endParaRPr sz="2400" b="1">
                        <a:latin typeface="Cambria"/>
                        <a:ea typeface="Cambria"/>
                        <a:cs typeface="Cambria"/>
                        <a:sym typeface="Cambria"/>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46" name="Google Shape;46;p1"/>
          <p:cNvSpPr/>
          <p:nvPr/>
        </p:nvSpPr>
        <p:spPr>
          <a:xfrm>
            <a:off x="5212300" y="28109224"/>
            <a:ext cx="4693800" cy="946200"/>
          </a:xfrm>
          <a:prstGeom prst="leftRightArrow">
            <a:avLst>
              <a:gd name="adj1" fmla="val 50000"/>
              <a:gd name="adj2" fmla="val 50000"/>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1"/>
          <p:cNvGrpSpPr/>
          <p:nvPr/>
        </p:nvGrpSpPr>
        <p:grpSpPr>
          <a:xfrm>
            <a:off x="2377500" y="26821225"/>
            <a:ext cx="9417978" cy="4643475"/>
            <a:chOff x="2154150" y="25802675"/>
            <a:chExt cx="9417978" cy="4643475"/>
          </a:xfrm>
        </p:grpSpPr>
        <p:sp>
          <p:nvSpPr>
            <p:cNvPr id="48" name="Google Shape;48;p1"/>
            <p:cNvSpPr/>
            <p:nvPr/>
          </p:nvSpPr>
          <p:spPr>
            <a:xfrm>
              <a:off x="9021838" y="28603285"/>
              <a:ext cx="2032500" cy="1360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1"/>
            <p:cNvGrpSpPr/>
            <p:nvPr/>
          </p:nvGrpSpPr>
          <p:grpSpPr>
            <a:xfrm>
              <a:off x="2154150" y="25802675"/>
              <a:ext cx="9417978" cy="4643475"/>
              <a:chOff x="2154150" y="25802675"/>
              <a:chExt cx="9417978" cy="4643475"/>
            </a:xfrm>
          </p:grpSpPr>
          <p:pic>
            <p:nvPicPr>
              <p:cNvPr id="50" name="Google Shape;50;p1"/>
              <p:cNvPicPr preferRelativeResize="0"/>
              <p:nvPr/>
            </p:nvPicPr>
            <p:blipFill>
              <a:blip r:embed="rId6">
                <a:alphaModFix/>
              </a:blip>
              <a:stretch>
                <a:fillRect/>
              </a:stretch>
            </p:blipFill>
            <p:spPr>
              <a:xfrm>
                <a:off x="2347375" y="26813500"/>
                <a:ext cx="2613544" cy="2207350"/>
              </a:xfrm>
              <a:prstGeom prst="rect">
                <a:avLst/>
              </a:prstGeom>
              <a:noFill/>
              <a:ln>
                <a:noFill/>
              </a:ln>
            </p:spPr>
          </p:pic>
          <p:pic>
            <p:nvPicPr>
              <p:cNvPr id="51" name="Google Shape;51;p1"/>
              <p:cNvPicPr preferRelativeResize="0"/>
              <p:nvPr/>
            </p:nvPicPr>
            <p:blipFill>
              <a:blip r:embed="rId7">
                <a:alphaModFix/>
              </a:blip>
              <a:stretch>
                <a:fillRect/>
              </a:stretch>
            </p:blipFill>
            <p:spPr>
              <a:xfrm>
                <a:off x="8504203" y="26679492"/>
                <a:ext cx="3067925" cy="1689863"/>
              </a:xfrm>
              <a:prstGeom prst="rect">
                <a:avLst/>
              </a:prstGeom>
              <a:noFill/>
              <a:ln>
                <a:noFill/>
              </a:ln>
            </p:spPr>
          </p:pic>
          <p:pic>
            <p:nvPicPr>
              <p:cNvPr id="52" name="Google Shape;52;p1"/>
              <p:cNvPicPr preferRelativeResize="0"/>
              <p:nvPr/>
            </p:nvPicPr>
            <p:blipFill>
              <a:blip r:embed="rId8">
                <a:alphaModFix/>
              </a:blip>
              <a:stretch>
                <a:fillRect/>
              </a:stretch>
            </p:blipFill>
            <p:spPr>
              <a:xfrm>
                <a:off x="6042891" y="27143175"/>
                <a:ext cx="1221424" cy="1548000"/>
              </a:xfrm>
              <a:prstGeom prst="rect">
                <a:avLst/>
              </a:prstGeom>
              <a:noFill/>
              <a:ln>
                <a:noFill/>
              </a:ln>
            </p:spPr>
          </p:pic>
          <p:sp>
            <p:nvSpPr>
              <p:cNvPr id="53" name="Google Shape;53;p1"/>
              <p:cNvSpPr txBox="1"/>
              <p:nvPr/>
            </p:nvSpPr>
            <p:spPr>
              <a:xfrm>
                <a:off x="8544175" y="25802675"/>
                <a:ext cx="3000000" cy="117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chemeClr val="dk1"/>
                    </a:solidFill>
                    <a:latin typeface="Abril Fatface"/>
                    <a:ea typeface="Abril Fatface"/>
                    <a:cs typeface="Abril Fatface"/>
                    <a:sym typeface="Abril Fatface"/>
                  </a:rPr>
                  <a:t>Group of 5 Conferences</a:t>
                </a:r>
                <a:endParaRPr sz="2400"/>
              </a:p>
            </p:txBody>
          </p:sp>
          <p:pic>
            <p:nvPicPr>
              <p:cNvPr id="54" name="Google Shape;54;p1"/>
              <p:cNvPicPr preferRelativeResize="0"/>
              <p:nvPr/>
            </p:nvPicPr>
            <p:blipFill>
              <a:blip r:embed="rId9">
                <a:alphaModFix/>
              </a:blip>
              <a:stretch>
                <a:fillRect/>
              </a:stretch>
            </p:blipFill>
            <p:spPr>
              <a:xfrm>
                <a:off x="8975797" y="28691167"/>
                <a:ext cx="2124730" cy="1170736"/>
              </a:xfrm>
              <a:prstGeom prst="rect">
                <a:avLst/>
              </a:prstGeom>
              <a:noFill/>
              <a:ln>
                <a:noFill/>
              </a:ln>
            </p:spPr>
          </p:pic>
          <p:sp>
            <p:nvSpPr>
              <p:cNvPr id="55" name="Google Shape;55;p1"/>
              <p:cNvSpPr txBox="1"/>
              <p:nvPr/>
            </p:nvSpPr>
            <p:spPr>
              <a:xfrm>
                <a:off x="2154150" y="26278475"/>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Abril Fatface"/>
                    <a:ea typeface="Abril Fatface"/>
                    <a:cs typeface="Abril Fatface"/>
                    <a:sym typeface="Abril Fatface"/>
                  </a:rPr>
                  <a:t>Power 5</a:t>
                </a:r>
                <a:endParaRPr/>
              </a:p>
            </p:txBody>
          </p:sp>
          <p:sp>
            <p:nvSpPr>
              <p:cNvPr id="56" name="Google Shape;56;p1"/>
              <p:cNvSpPr txBox="1"/>
              <p:nvPr/>
            </p:nvSpPr>
            <p:spPr>
              <a:xfrm>
                <a:off x="8504200" y="29917550"/>
                <a:ext cx="30000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Abril Fatface"/>
                    <a:ea typeface="Abril Fatface"/>
                    <a:cs typeface="Abril Fatface"/>
                    <a:sym typeface="Abril Fatface"/>
                  </a:rPr>
                  <a:t>Independents</a:t>
                </a:r>
                <a:endParaRPr sz="2400"/>
              </a:p>
            </p:txBody>
          </p:sp>
        </p:grpSp>
      </p:grpSp>
      <p:pic>
        <p:nvPicPr>
          <p:cNvPr id="57" name="Google Shape;57;p1"/>
          <p:cNvPicPr preferRelativeResize="0"/>
          <p:nvPr/>
        </p:nvPicPr>
        <p:blipFill>
          <a:blip r:embed="rId10">
            <a:alphaModFix/>
          </a:blip>
          <a:stretch>
            <a:fillRect/>
          </a:stretch>
        </p:blipFill>
        <p:spPr>
          <a:xfrm>
            <a:off x="2946864" y="16970811"/>
            <a:ext cx="8572275" cy="6423966"/>
          </a:xfrm>
          <a:prstGeom prst="rect">
            <a:avLst/>
          </a:prstGeom>
          <a:noFill/>
          <a:ln>
            <a:noFill/>
          </a:ln>
        </p:spPr>
      </p:pic>
      <p:pic>
        <p:nvPicPr>
          <p:cNvPr id="58" name="Google Shape;58;p1"/>
          <p:cNvPicPr preferRelativeResize="0"/>
          <p:nvPr/>
        </p:nvPicPr>
        <p:blipFill>
          <a:blip r:embed="rId11">
            <a:alphaModFix/>
          </a:blip>
          <a:stretch>
            <a:fillRect/>
          </a:stretch>
        </p:blipFill>
        <p:spPr>
          <a:xfrm>
            <a:off x="1143000" y="1593550"/>
            <a:ext cx="7695437" cy="2570150"/>
          </a:xfrm>
          <a:prstGeom prst="rect">
            <a:avLst/>
          </a:prstGeom>
          <a:noFill/>
          <a:ln>
            <a:noFill/>
          </a:ln>
        </p:spPr>
      </p:pic>
      <p:sp>
        <p:nvSpPr>
          <p:cNvPr id="59" name="Google Shape;59;p1"/>
          <p:cNvSpPr txBox="1"/>
          <p:nvPr/>
        </p:nvSpPr>
        <p:spPr>
          <a:xfrm>
            <a:off x="34570063" y="20907881"/>
            <a:ext cx="2032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980000"/>
                </a:solidFill>
                <a:latin typeface="Cambria"/>
                <a:ea typeface="Cambria"/>
                <a:cs typeface="Cambria"/>
                <a:sym typeface="Cambria"/>
              </a:rPr>
              <a:t>ROC AUC Plot</a:t>
            </a:r>
            <a:endParaRPr sz="2000" b="1">
              <a:solidFill>
                <a:srgbClr val="980000"/>
              </a:solidFill>
              <a:latin typeface="Cambria"/>
              <a:ea typeface="Cambria"/>
              <a:cs typeface="Cambria"/>
              <a:sym typeface="Cambria"/>
            </a:endParaRPr>
          </a:p>
        </p:txBody>
      </p:sp>
      <p:sp>
        <p:nvSpPr>
          <p:cNvPr id="60" name="Google Shape;60;p1"/>
          <p:cNvSpPr txBox="1"/>
          <p:nvPr/>
        </p:nvSpPr>
        <p:spPr>
          <a:xfrm>
            <a:off x="37307624" y="26372675"/>
            <a:ext cx="384037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rgbClr val="980000"/>
                </a:solidFill>
                <a:latin typeface="Cambria"/>
                <a:ea typeface="Cambria"/>
                <a:cs typeface="Cambria"/>
                <a:sym typeface="Cambria"/>
              </a:rPr>
              <a:t>Important Variables Plot</a:t>
            </a:r>
            <a:endParaRPr sz="2000" b="1" dirty="0">
              <a:solidFill>
                <a:srgbClr val="980000"/>
              </a:solidFill>
              <a:latin typeface="Cambria"/>
              <a:ea typeface="Cambria"/>
              <a:cs typeface="Cambria"/>
              <a:sym typeface="Cambria"/>
            </a:endParaRPr>
          </a:p>
        </p:txBody>
      </p:sp>
      <p:pic>
        <p:nvPicPr>
          <p:cNvPr id="61" name="Google Shape;61;p1"/>
          <p:cNvPicPr preferRelativeResize="0"/>
          <p:nvPr/>
        </p:nvPicPr>
        <p:blipFill>
          <a:blip r:embed="rId12">
            <a:alphaModFix/>
          </a:blip>
          <a:stretch>
            <a:fillRect/>
          </a:stretch>
        </p:blipFill>
        <p:spPr>
          <a:xfrm>
            <a:off x="13840399" y="16363450"/>
            <a:ext cx="15908801" cy="6693375"/>
          </a:xfrm>
          <a:prstGeom prst="rect">
            <a:avLst/>
          </a:prstGeom>
          <a:noFill/>
          <a:ln>
            <a:noFill/>
          </a:ln>
        </p:spPr>
      </p:pic>
      <p:sp>
        <p:nvSpPr>
          <p:cNvPr id="62" name="Google Shape;62;p1"/>
          <p:cNvSpPr txBox="1"/>
          <p:nvPr/>
        </p:nvSpPr>
        <p:spPr>
          <a:xfrm>
            <a:off x="20681250" y="23147100"/>
            <a:ext cx="2528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b="1">
                <a:solidFill>
                  <a:srgbClr val="980000"/>
                </a:solidFill>
                <a:latin typeface="Cambria"/>
                <a:ea typeface="Cambria"/>
                <a:cs typeface="Cambria"/>
                <a:sym typeface="Cambria"/>
              </a:rPr>
              <a:t>Correlation Matrix</a:t>
            </a:r>
            <a:endParaRPr b="1">
              <a:solidFill>
                <a:srgbClr val="980000"/>
              </a:solidFill>
            </a:endParaRPr>
          </a:p>
        </p:txBody>
      </p:sp>
      <p:pic>
        <p:nvPicPr>
          <p:cNvPr id="63" name="Google Shape;63;p1"/>
          <p:cNvPicPr preferRelativeResize="0"/>
          <p:nvPr/>
        </p:nvPicPr>
        <p:blipFill rotWithShape="1">
          <a:blip r:embed="rId13">
            <a:alphaModFix/>
          </a:blip>
          <a:srcRect l="2689" r="2271" b="5882"/>
          <a:stretch/>
        </p:blipFill>
        <p:spPr>
          <a:xfrm>
            <a:off x="14386775" y="24561353"/>
            <a:ext cx="6197700" cy="3716350"/>
          </a:xfrm>
          <a:prstGeom prst="rect">
            <a:avLst/>
          </a:prstGeom>
          <a:noFill/>
          <a:ln w="25400" cap="flat" cmpd="sng">
            <a:solidFill>
              <a:srgbClr val="000000"/>
            </a:solidFill>
            <a:prstDash val="solid"/>
            <a:miter lim="8000"/>
            <a:headEnd type="none" w="sm" len="sm"/>
            <a:tailEnd type="none" w="sm" len="sm"/>
          </a:ln>
        </p:spPr>
      </p:pic>
      <p:pic>
        <p:nvPicPr>
          <p:cNvPr id="64" name="Google Shape;64;p1"/>
          <p:cNvPicPr preferRelativeResize="0"/>
          <p:nvPr/>
        </p:nvPicPr>
        <p:blipFill>
          <a:blip r:embed="rId14">
            <a:alphaModFix/>
          </a:blip>
          <a:stretch>
            <a:fillRect/>
          </a:stretch>
        </p:blipFill>
        <p:spPr>
          <a:xfrm>
            <a:off x="22775550" y="24405275"/>
            <a:ext cx="6197701" cy="3949450"/>
          </a:xfrm>
          <a:prstGeom prst="rect">
            <a:avLst/>
          </a:prstGeom>
          <a:noFill/>
          <a:ln>
            <a:noFill/>
          </a:ln>
        </p:spPr>
      </p:pic>
      <p:sp>
        <p:nvSpPr>
          <p:cNvPr id="65" name="Google Shape;65;p1"/>
          <p:cNvSpPr txBox="1"/>
          <p:nvPr/>
        </p:nvSpPr>
        <p:spPr>
          <a:xfrm>
            <a:off x="14650463" y="28250763"/>
            <a:ext cx="5733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b="1">
                <a:solidFill>
                  <a:srgbClr val="980000"/>
                </a:solidFill>
                <a:latin typeface="Cambria"/>
                <a:ea typeface="Cambria"/>
                <a:cs typeface="Cambria"/>
                <a:sym typeface="Cambria"/>
              </a:rPr>
              <a:t>Distribution of Recruit Commitments</a:t>
            </a:r>
            <a:endParaRPr b="1">
              <a:solidFill>
                <a:srgbClr val="980000"/>
              </a:solidFill>
            </a:endParaRPr>
          </a:p>
        </p:txBody>
      </p:sp>
      <p:sp>
        <p:nvSpPr>
          <p:cNvPr id="66" name="Google Shape;66;p1"/>
          <p:cNvSpPr txBox="1"/>
          <p:nvPr/>
        </p:nvSpPr>
        <p:spPr>
          <a:xfrm>
            <a:off x="22775550" y="28259825"/>
            <a:ext cx="6197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b="1">
                <a:solidFill>
                  <a:srgbClr val="980000"/>
                </a:solidFill>
                <a:latin typeface="Cambria"/>
                <a:ea typeface="Cambria"/>
                <a:cs typeface="Cambria"/>
                <a:sym typeface="Cambria"/>
              </a:rPr>
              <a:t>Distribution of FBS Recruits and Hotbed States</a:t>
            </a:r>
            <a:endParaRPr b="1">
              <a:solidFill>
                <a:srgbClr val="980000"/>
              </a:solidFill>
            </a:endParaRPr>
          </a:p>
        </p:txBody>
      </p:sp>
      <p:sp>
        <p:nvSpPr>
          <p:cNvPr id="67" name="Google Shape;67;p1"/>
          <p:cNvSpPr txBox="1"/>
          <p:nvPr/>
        </p:nvSpPr>
        <p:spPr>
          <a:xfrm>
            <a:off x="14386600" y="23604492"/>
            <a:ext cx="147705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latin typeface="Cambria"/>
                <a:ea typeface="Cambria"/>
                <a:cs typeface="Cambria"/>
                <a:sym typeface="Cambria"/>
              </a:rPr>
              <a:t>The highlighted cells indicate a strong correlation between two predictors. </a:t>
            </a:r>
            <a:endParaRPr sz="2700">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Blank Presentation">
  <a:themeElements>
    <a:clrScheme name="Blank Presentatio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Custom</PresentationFormat>
  <Paragraphs>164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Abril Fatface</vt:lpstr>
      <vt:lpstr>Cambria</vt:lpstr>
      <vt:lpstr>Arial</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Ramapo College</dc:creator>
  <cp:lastModifiedBy>GREGORY BARCA</cp:lastModifiedBy>
  <cp:revision>1</cp:revision>
  <dcterms:created xsi:type="dcterms:W3CDTF">2012-02-21T18:18:44Z</dcterms:created>
  <dcterms:modified xsi:type="dcterms:W3CDTF">2021-03-31T00:00:43Z</dcterms:modified>
</cp:coreProperties>
</file>