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58" r:id="rId3"/>
    <p:sldId id="259" r:id="rId4"/>
    <p:sldId id="257"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0" autoAdjust="0"/>
    <p:restoredTop sz="94660"/>
  </p:normalViewPr>
  <p:slideViewPr>
    <p:cSldViewPr snapToGrid="0">
      <p:cViewPr varScale="1">
        <p:scale>
          <a:sx n="61" d="100"/>
          <a:sy n="61" d="100"/>
        </p:scale>
        <p:origin x="72" y="24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0BEC76-CD8C-40FA-AFDE-3D03656542AE}"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D2C6B2B7-593E-4B74-BA90-0C0D9BC942A7}" type="slidenum">
              <a:rPr lang="en-US" smtClean="0"/>
              <a:t>‹#›</a:t>
            </a:fld>
            <a:endParaRPr lang="en-US"/>
          </a:p>
        </p:txBody>
      </p:sp>
    </p:spTree>
    <p:extLst>
      <p:ext uri="{BB962C8B-B14F-4D97-AF65-F5344CB8AC3E}">
        <p14:creationId xmlns:p14="http://schemas.microsoft.com/office/powerpoint/2010/main" val="2928024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0BEC76-CD8C-40FA-AFDE-3D03656542AE}"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6B2B7-593E-4B74-BA90-0C0D9BC942A7}" type="slidenum">
              <a:rPr lang="en-US" smtClean="0"/>
              <a:t>‹#›</a:t>
            </a:fld>
            <a:endParaRPr lang="en-US"/>
          </a:p>
        </p:txBody>
      </p:sp>
    </p:spTree>
    <p:extLst>
      <p:ext uri="{BB962C8B-B14F-4D97-AF65-F5344CB8AC3E}">
        <p14:creationId xmlns:p14="http://schemas.microsoft.com/office/powerpoint/2010/main" val="518628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0BEC76-CD8C-40FA-AFDE-3D03656542AE}"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6B2B7-593E-4B74-BA90-0C0D9BC942A7}" type="slidenum">
              <a:rPr lang="en-US" smtClean="0"/>
              <a:t>‹#›</a:t>
            </a:fld>
            <a:endParaRPr lang="en-US"/>
          </a:p>
        </p:txBody>
      </p:sp>
    </p:spTree>
    <p:extLst>
      <p:ext uri="{BB962C8B-B14F-4D97-AF65-F5344CB8AC3E}">
        <p14:creationId xmlns:p14="http://schemas.microsoft.com/office/powerpoint/2010/main" val="3021300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0BEC76-CD8C-40FA-AFDE-3D03656542AE}"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6B2B7-593E-4B74-BA90-0C0D9BC942A7}" type="slidenum">
              <a:rPr lang="en-US" smtClean="0"/>
              <a:t>‹#›</a:t>
            </a:fld>
            <a:endParaRPr lang="en-US"/>
          </a:p>
        </p:txBody>
      </p:sp>
    </p:spTree>
    <p:extLst>
      <p:ext uri="{BB962C8B-B14F-4D97-AF65-F5344CB8AC3E}">
        <p14:creationId xmlns:p14="http://schemas.microsoft.com/office/powerpoint/2010/main" val="1347973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F20BEC76-CD8C-40FA-AFDE-3D03656542AE}" type="datetimeFigureOut">
              <a:rPr lang="en-US" smtClean="0"/>
              <a:t>11/2/2020</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D2C6B2B7-593E-4B74-BA90-0C0D9BC942A7}" type="slidenum">
              <a:rPr lang="en-US" smtClean="0"/>
              <a:t>‹#›</a:t>
            </a:fld>
            <a:endParaRPr lang="en-US"/>
          </a:p>
        </p:txBody>
      </p:sp>
    </p:spTree>
    <p:extLst>
      <p:ext uri="{BB962C8B-B14F-4D97-AF65-F5344CB8AC3E}">
        <p14:creationId xmlns:p14="http://schemas.microsoft.com/office/powerpoint/2010/main" val="1510982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0BEC76-CD8C-40FA-AFDE-3D03656542AE}"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C6B2B7-593E-4B74-BA90-0C0D9BC942A7}" type="slidenum">
              <a:rPr lang="en-US" smtClean="0"/>
              <a:t>‹#›</a:t>
            </a:fld>
            <a:endParaRPr lang="en-US"/>
          </a:p>
        </p:txBody>
      </p:sp>
    </p:spTree>
    <p:extLst>
      <p:ext uri="{BB962C8B-B14F-4D97-AF65-F5344CB8AC3E}">
        <p14:creationId xmlns:p14="http://schemas.microsoft.com/office/powerpoint/2010/main" val="1466109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0BEC76-CD8C-40FA-AFDE-3D03656542AE}" type="datetimeFigureOut">
              <a:rPr lang="en-US" smtClean="0"/>
              <a:t>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C6B2B7-593E-4B74-BA90-0C0D9BC942A7}" type="slidenum">
              <a:rPr lang="en-US" smtClean="0"/>
              <a:t>‹#›</a:t>
            </a:fld>
            <a:endParaRPr lang="en-US"/>
          </a:p>
        </p:txBody>
      </p:sp>
    </p:spTree>
    <p:extLst>
      <p:ext uri="{BB962C8B-B14F-4D97-AF65-F5344CB8AC3E}">
        <p14:creationId xmlns:p14="http://schemas.microsoft.com/office/powerpoint/2010/main" val="3993267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0BEC76-CD8C-40FA-AFDE-3D03656542AE}" type="datetimeFigureOut">
              <a:rPr lang="en-US" smtClean="0"/>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C6B2B7-593E-4B74-BA90-0C0D9BC942A7}" type="slidenum">
              <a:rPr lang="en-US" smtClean="0"/>
              <a:t>‹#›</a:t>
            </a:fld>
            <a:endParaRPr lang="en-US"/>
          </a:p>
        </p:txBody>
      </p:sp>
    </p:spTree>
    <p:extLst>
      <p:ext uri="{BB962C8B-B14F-4D97-AF65-F5344CB8AC3E}">
        <p14:creationId xmlns:p14="http://schemas.microsoft.com/office/powerpoint/2010/main" val="2070520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0BEC76-CD8C-40FA-AFDE-3D03656542AE}" type="datetimeFigureOut">
              <a:rPr lang="en-US" smtClean="0"/>
              <a:t>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C6B2B7-593E-4B74-BA90-0C0D9BC942A7}" type="slidenum">
              <a:rPr lang="en-US" smtClean="0"/>
              <a:t>‹#›</a:t>
            </a:fld>
            <a:endParaRPr lang="en-US"/>
          </a:p>
        </p:txBody>
      </p:sp>
    </p:spTree>
    <p:extLst>
      <p:ext uri="{BB962C8B-B14F-4D97-AF65-F5344CB8AC3E}">
        <p14:creationId xmlns:p14="http://schemas.microsoft.com/office/powerpoint/2010/main" val="2401817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0BEC76-CD8C-40FA-AFDE-3D03656542AE}"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2C6B2B7-593E-4B74-BA90-0C0D9BC942A7}" type="slidenum">
              <a:rPr lang="en-US" smtClean="0"/>
              <a:t>‹#›</a:t>
            </a:fld>
            <a:endParaRPr lang="en-US"/>
          </a:p>
        </p:txBody>
      </p:sp>
    </p:spTree>
    <p:extLst>
      <p:ext uri="{BB962C8B-B14F-4D97-AF65-F5344CB8AC3E}">
        <p14:creationId xmlns:p14="http://schemas.microsoft.com/office/powerpoint/2010/main" val="763917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0BEC76-CD8C-40FA-AFDE-3D03656542AE}" type="datetimeFigureOut">
              <a:rPr lang="en-US" smtClean="0"/>
              <a:t>11/2/2020</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2C6B2B7-593E-4B74-BA90-0C0D9BC942A7}" type="slidenum">
              <a:rPr lang="en-US" smtClean="0"/>
              <a:t>‹#›</a:t>
            </a:fld>
            <a:endParaRPr lang="en-US"/>
          </a:p>
        </p:txBody>
      </p:sp>
    </p:spTree>
    <p:extLst>
      <p:ext uri="{BB962C8B-B14F-4D97-AF65-F5344CB8AC3E}">
        <p14:creationId xmlns:p14="http://schemas.microsoft.com/office/powerpoint/2010/main" val="4193380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F20BEC76-CD8C-40FA-AFDE-3D03656542AE}" type="datetimeFigureOut">
              <a:rPr lang="en-US" smtClean="0"/>
              <a:t>11/2/2020</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D2C6B2B7-593E-4B74-BA90-0C0D9BC942A7}" type="slidenum">
              <a:rPr lang="en-US" smtClean="0"/>
              <a:t>‹#›</a:t>
            </a:fld>
            <a:endParaRPr lang="en-US"/>
          </a:p>
        </p:txBody>
      </p:sp>
    </p:spTree>
    <p:extLst>
      <p:ext uri="{BB962C8B-B14F-4D97-AF65-F5344CB8AC3E}">
        <p14:creationId xmlns:p14="http://schemas.microsoft.com/office/powerpoint/2010/main" val="1567819262"/>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mmille14@rampo.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C47BC-63E9-46AC-88F1-C53BB950377C}"/>
              </a:ext>
            </a:extLst>
          </p:cNvPr>
          <p:cNvSpPr>
            <a:spLocks noGrp="1"/>
          </p:cNvSpPr>
          <p:nvPr>
            <p:ph type="ctrTitle"/>
          </p:nvPr>
        </p:nvSpPr>
        <p:spPr/>
        <p:txBody>
          <a:bodyPr>
            <a:normAutofit/>
          </a:bodyPr>
          <a:lstStyle/>
          <a:p>
            <a:r>
              <a:rPr lang="en-US" sz="2000" b="0" i="0" u="none" strike="noStrike" baseline="0" dirty="0">
                <a:solidFill>
                  <a:srgbClr val="000000"/>
                </a:solidFill>
                <a:latin typeface="Arial" panose="020B0604020202020204" pitchFamily="34" charset="0"/>
              </a:rPr>
              <a:t/>
            </a:r>
            <a:br>
              <a:rPr lang="en-US" sz="2000" b="0" i="0" u="none" strike="noStrike" baseline="0" dirty="0">
                <a:solidFill>
                  <a:srgbClr val="000000"/>
                </a:solidFill>
                <a:latin typeface="Arial" panose="020B0604020202020204" pitchFamily="34" charset="0"/>
              </a:rPr>
            </a:br>
            <a:r>
              <a:rPr lang="en-US" sz="6000" b="0" i="0" u="none" strike="noStrike" baseline="0" dirty="0">
                <a:solidFill>
                  <a:srgbClr val="0D5774"/>
                </a:solidFill>
                <a:latin typeface="Arial" panose="020B0604020202020204" pitchFamily="34" charset="0"/>
              </a:rPr>
              <a:t>Confidently Leading In Times Of Chaos, Crisis And Change</a:t>
            </a:r>
            <a:endParaRPr lang="en-US" dirty="0"/>
          </a:p>
        </p:txBody>
      </p:sp>
      <p:sp>
        <p:nvSpPr>
          <p:cNvPr id="4" name="TextBox 3">
            <a:extLst>
              <a:ext uri="{FF2B5EF4-FFF2-40B4-BE49-F238E27FC236}">
                <a16:creationId xmlns:a16="http://schemas.microsoft.com/office/drawing/2014/main" id="{EE44B51F-B158-467E-83F3-56815765AC90}"/>
              </a:ext>
            </a:extLst>
          </p:cNvPr>
          <p:cNvSpPr txBox="1"/>
          <p:nvPr/>
        </p:nvSpPr>
        <p:spPr>
          <a:xfrm>
            <a:off x="543697" y="4720281"/>
            <a:ext cx="3797644" cy="1754326"/>
          </a:xfrm>
          <a:prstGeom prst="rect">
            <a:avLst/>
          </a:prstGeom>
          <a:noFill/>
        </p:spPr>
        <p:txBody>
          <a:bodyPr wrap="square" rtlCol="0">
            <a:spAutoFit/>
          </a:bodyPr>
          <a:lstStyle/>
          <a:p>
            <a:r>
              <a:rPr lang="en-US" dirty="0"/>
              <a:t>Mark Miller</a:t>
            </a:r>
          </a:p>
          <a:p>
            <a:r>
              <a:rPr lang="en-US" dirty="0"/>
              <a:t>Entrepreneur-In-Residence</a:t>
            </a:r>
          </a:p>
          <a:p>
            <a:r>
              <a:rPr lang="en-US" dirty="0"/>
              <a:t>Adjunct Professor</a:t>
            </a:r>
          </a:p>
          <a:p>
            <a:r>
              <a:rPr lang="en-US" dirty="0"/>
              <a:t>Ramapo College of New Jersey</a:t>
            </a:r>
          </a:p>
          <a:p>
            <a:r>
              <a:rPr lang="en-US" dirty="0">
                <a:hlinkClick r:id="rId2"/>
              </a:rPr>
              <a:t>mmille14@ramapo.edu</a:t>
            </a:r>
            <a:endParaRPr lang="en-US" dirty="0"/>
          </a:p>
          <a:p>
            <a:r>
              <a:rPr lang="en-US" dirty="0"/>
              <a:t>CEO - Biosynthetic Technologies</a:t>
            </a:r>
          </a:p>
        </p:txBody>
      </p:sp>
      <p:pic>
        <p:nvPicPr>
          <p:cNvPr id="5" name="Picture 4">
            <a:extLst>
              <a:ext uri="{FF2B5EF4-FFF2-40B4-BE49-F238E27FC236}">
                <a16:creationId xmlns:a16="http://schemas.microsoft.com/office/drawing/2014/main" id="{A50F7F53-D44B-41FA-AD0C-257A93E59AF7}"/>
              </a:ext>
            </a:extLst>
          </p:cNvPr>
          <p:cNvPicPr>
            <a:picLocks noChangeAspect="1"/>
          </p:cNvPicPr>
          <p:nvPr/>
        </p:nvPicPr>
        <p:blipFill>
          <a:blip r:embed="rId3"/>
          <a:stretch>
            <a:fillRect/>
          </a:stretch>
        </p:blipFill>
        <p:spPr>
          <a:xfrm>
            <a:off x="4719637" y="4525881"/>
            <a:ext cx="2143125" cy="2143125"/>
          </a:xfrm>
          <a:prstGeom prst="rect">
            <a:avLst/>
          </a:prstGeom>
        </p:spPr>
      </p:pic>
    </p:spTree>
    <p:extLst>
      <p:ext uri="{BB962C8B-B14F-4D97-AF65-F5344CB8AC3E}">
        <p14:creationId xmlns:p14="http://schemas.microsoft.com/office/powerpoint/2010/main" val="3702694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FF3FFE-0ABB-4D7D-9E93-D3B3C6F78B0C}"/>
              </a:ext>
            </a:extLst>
          </p:cNvPr>
          <p:cNvSpPr>
            <a:spLocks noGrp="1"/>
          </p:cNvSpPr>
          <p:nvPr>
            <p:ph idx="1"/>
          </p:nvPr>
        </p:nvSpPr>
        <p:spPr/>
        <p:txBody>
          <a:bodyPr>
            <a:normAutofit/>
          </a:bodyPr>
          <a:lstStyle/>
          <a:p>
            <a:pPr algn="l"/>
            <a:endParaRPr lang="en-US" sz="1600" b="0" i="0" u="none" strike="noStrike" baseline="0" dirty="0">
              <a:solidFill>
                <a:srgbClr val="000000"/>
              </a:solidFill>
              <a:latin typeface="Arial" panose="020B0604020202020204" pitchFamily="34" charset="0"/>
            </a:endParaRPr>
          </a:p>
          <a:p>
            <a:r>
              <a:rPr lang="en-US" sz="2800" b="0" i="0" u="none" strike="noStrike" baseline="0" dirty="0">
                <a:solidFill>
                  <a:srgbClr val="677480"/>
                </a:solidFill>
                <a:latin typeface="Segoe UI" panose="020B0502040204020203" pitchFamily="34" charset="0"/>
              </a:rPr>
              <a:t>Refocus Culture on Service and Commitment &amp; Develop a Plan</a:t>
            </a:r>
          </a:p>
          <a:p>
            <a:r>
              <a:rPr lang="en-US" sz="2800" b="0" i="0" u="none" strike="noStrike" baseline="0" dirty="0">
                <a:solidFill>
                  <a:srgbClr val="677480"/>
                </a:solidFill>
                <a:latin typeface="Segoe UI" panose="020B0502040204020203" pitchFamily="34" charset="0"/>
              </a:rPr>
              <a:t>Provide Employees with Training and Education and opportunities to take on new challenges</a:t>
            </a:r>
          </a:p>
          <a:p>
            <a:r>
              <a:rPr lang="en-US" sz="2800" b="0" i="0" u="none" strike="noStrike" baseline="0" dirty="0">
                <a:solidFill>
                  <a:srgbClr val="677480"/>
                </a:solidFill>
                <a:latin typeface="Segoe UI" panose="020B0502040204020203" pitchFamily="34" charset="0"/>
              </a:rPr>
              <a:t>Offer Incentives for Good Performance</a:t>
            </a:r>
          </a:p>
          <a:p>
            <a:r>
              <a:rPr lang="en-US" sz="2800" b="0" i="0" u="none" strike="noStrike" baseline="0" dirty="0">
                <a:solidFill>
                  <a:srgbClr val="677480"/>
                </a:solidFill>
                <a:latin typeface="Segoe UI" panose="020B0502040204020203" pitchFamily="34" charset="0"/>
              </a:rPr>
              <a:t>Provide Examples of Good Customer Service</a:t>
            </a:r>
          </a:p>
          <a:p>
            <a:endParaRPr lang="en-US" dirty="0"/>
          </a:p>
        </p:txBody>
      </p:sp>
      <p:sp>
        <p:nvSpPr>
          <p:cNvPr id="5" name="Title 4">
            <a:extLst>
              <a:ext uri="{FF2B5EF4-FFF2-40B4-BE49-F238E27FC236}">
                <a16:creationId xmlns:a16="http://schemas.microsoft.com/office/drawing/2014/main" id="{874F54BC-804B-4C00-9172-8FEACDB7AFC3}"/>
              </a:ext>
            </a:extLst>
          </p:cNvPr>
          <p:cNvSpPr>
            <a:spLocks noGrp="1"/>
          </p:cNvSpPr>
          <p:nvPr>
            <p:ph type="title"/>
          </p:nvPr>
        </p:nvSpPr>
        <p:spPr/>
        <p:txBody>
          <a:bodyPr/>
          <a:lstStyle/>
          <a:p>
            <a:r>
              <a:rPr lang="en-US" dirty="0"/>
              <a:t>How Do Leaders Accomplish That?</a:t>
            </a:r>
          </a:p>
        </p:txBody>
      </p:sp>
    </p:spTree>
    <p:extLst>
      <p:ext uri="{BB962C8B-B14F-4D97-AF65-F5344CB8AC3E}">
        <p14:creationId xmlns:p14="http://schemas.microsoft.com/office/powerpoint/2010/main" val="356095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33D0F3E-50D5-44F3-BD08-367EFB3DE6E5}"/>
              </a:ext>
            </a:extLst>
          </p:cNvPr>
          <p:cNvSpPr>
            <a:spLocks noGrp="1"/>
          </p:cNvSpPr>
          <p:nvPr>
            <p:ph idx="1"/>
          </p:nvPr>
        </p:nvSpPr>
        <p:spPr/>
        <p:txBody>
          <a:bodyPr>
            <a:normAutofit fontScale="92500" lnSpcReduction="10000"/>
          </a:bodyPr>
          <a:lstStyle/>
          <a:p>
            <a:r>
              <a:rPr lang="en-US" sz="2800" b="0" i="0" u="none" strike="noStrike" baseline="0" dirty="0">
                <a:solidFill>
                  <a:srgbClr val="677480"/>
                </a:solidFill>
                <a:latin typeface="Segoe UI" panose="020B0502040204020203" pitchFamily="34" charset="0"/>
              </a:rPr>
              <a:t>“Strategic Thinking is a broader and more innovative way of thinking on a daily basis about the overall goals of your job, team, and organization. </a:t>
            </a:r>
          </a:p>
          <a:p>
            <a:r>
              <a:rPr lang="en-US" sz="2800" b="0" i="0" u="none" strike="noStrike" baseline="0" dirty="0">
                <a:solidFill>
                  <a:srgbClr val="677480"/>
                </a:solidFill>
                <a:latin typeface="Segoe UI" panose="020B0502040204020203" pitchFamily="34" charset="0"/>
              </a:rPr>
              <a:t>It is longer-term oriented with a more systemic and holistic view of your environment.   </a:t>
            </a:r>
          </a:p>
          <a:p>
            <a:r>
              <a:rPr lang="en-US" sz="2800" b="0" i="0" u="none" strike="noStrike" baseline="0" dirty="0">
                <a:solidFill>
                  <a:srgbClr val="677480"/>
                </a:solidFill>
                <a:latin typeface="Segoe UI" panose="020B0502040204020203" pitchFamily="34" charset="0"/>
              </a:rPr>
              <a:t>It is also </a:t>
            </a:r>
            <a:r>
              <a:rPr lang="en-US" sz="2800" b="1" i="0" u="none" strike="noStrike" baseline="0" dirty="0">
                <a:solidFill>
                  <a:srgbClr val="677480"/>
                </a:solidFill>
                <a:latin typeface="Segoe UI" panose="020B0502040204020203" pitchFamily="34" charset="0"/>
              </a:rPr>
              <a:t>disciplined thinking </a:t>
            </a:r>
            <a:r>
              <a:rPr lang="en-US" sz="2800" b="0" i="0" u="none" strike="noStrike" baseline="0" dirty="0">
                <a:solidFill>
                  <a:srgbClr val="677480"/>
                </a:solidFill>
                <a:latin typeface="Segoe UI" panose="020B0502040204020203" pitchFamily="34" charset="0"/>
              </a:rPr>
              <a:t>with a focus first on the desired outcomes of your entire business as a system and then on the relationships between your organizational components along with constant feedback about results to find the leverage points that best achieve your </a:t>
            </a:r>
            <a:r>
              <a:rPr lang="en-US" sz="2800" b="1" i="0" u="none" strike="noStrike" baseline="0" dirty="0">
                <a:solidFill>
                  <a:srgbClr val="677480"/>
                </a:solidFill>
                <a:latin typeface="Segoe UI" panose="020B0502040204020203" pitchFamily="34" charset="0"/>
              </a:rPr>
              <a:t>desired outcomes</a:t>
            </a:r>
            <a:r>
              <a:rPr lang="en-US" sz="2800" b="0" i="0" u="none" strike="noStrike" baseline="0" dirty="0">
                <a:solidFill>
                  <a:srgbClr val="677480"/>
                </a:solidFill>
                <a:latin typeface="Segoe UI" panose="020B0502040204020203" pitchFamily="34" charset="0"/>
              </a:rPr>
              <a:t>.”</a:t>
            </a:r>
          </a:p>
          <a:p>
            <a:r>
              <a:rPr lang="fr-FR" sz="800" b="0" i="1" u="none" strike="noStrike" baseline="0" dirty="0">
                <a:solidFill>
                  <a:srgbClr val="677480"/>
                </a:solidFill>
                <a:latin typeface="Segoe UI" panose="020B0502040204020203" pitchFamily="34" charset="0"/>
              </a:rPr>
              <a:t>-Haines Centre for Strategic Management  </a:t>
            </a:r>
            <a:endParaRPr lang="fr-FR" sz="800" b="0" i="0" u="none" strike="noStrike" baseline="0" dirty="0">
              <a:solidFill>
                <a:srgbClr val="677480"/>
              </a:solidFill>
              <a:latin typeface="Segoe UI" panose="020B0502040204020203" pitchFamily="34" charset="0"/>
            </a:endParaRPr>
          </a:p>
        </p:txBody>
      </p:sp>
      <p:sp>
        <p:nvSpPr>
          <p:cNvPr id="7" name="Title 6">
            <a:extLst>
              <a:ext uri="{FF2B5EF4-FFF2-40B4-BE49-F238E27FC236}">
                <a16:creationId xmlns:a16="http://schemas.microsoft.com/office/drawing/2014/main" id="{CEFAB971-9F76-4BC7-9086-8B3602FA5077}"/>
              </a:ext>
            </a:extLst>
          </p:cNvPr>
          <p:cNvSpPr>
            <a:spLocks noGrp="1"/>
          </p:cNvSpPr>
          <p:nvPr>
            <p:ph type="title"/>
          </p:nvPr>
        </p:nvSpPr>
        <p:spPr/>
        <p:txBody>
          <a:bodyPr/>
          <a:lstStyle/>
          <a:p>
            <a:r>
              <a:rPr lang="en-US" dirty="0"/>
              <a:t>Leaders must think strategically and engage employees in the process.</a:t>
            </a:r>
          </a:p>
        </p:txBody>
      </p:sp>
    </p:spTree>
    <p:extLst>
      <p:ext uri="{BB962C8B-B14F-4D97-AF65-F5344CB8AC3E}">
        <p14:creationId xmlns:p14="http://schemas.microsoft.com/office/powerpoint/2010/main" val="2750435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62BED-E358-4639-9290-7E14D0CC60F4}"/>
              </a:ext>
            </a:extLst>
          </p:cNvPr>
          <p:cNvSpPr>
            <a:spLocks noGrp="1"/>
          </p:cNvSpPr>
          <p:nvPr>
            <p:ph type="ctrTitle"/>
          </p:nvPr>
        </p:nvSpPr>
        <p:spPr/>
        <p:txBody>
          <a:bodyPr/>
          <a:lstStyle/>
          <a:p>
            <a:r>
              <a:rPr lang="en-US" dirty="0"/>
              <a:t>Employee Engagement</a:t>
            </a:r>
          </a:p>
        </p:txBody>
      </p:sp>
    </p:spTree>
    <p:extLst>
      <p:ext uri="{BB962C8B-B14F-4D97-AF65-F5344CB8AC3E}">
        <p14:creationId xmlns:p14="http://schemas.microsoft.com/office/powerpoint/2010/main" val="4141759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7F433B-4C37-4C68-88EC-98B1E77AAAE7}"/>
              </a:ext>
            </a:extLst>
          </p:cNvPr>
          <p:cNvSpPr>
            <a:spLocks noGrp="1"/>
          </p:cNvSpPr>
          <p:nvPr>
            <p:ph idx="1"/>
          </p:nvPr>
        </p:nvSpPr>
        <p:spPr/>
        <p:txBody>
          <a:bodyPr/>
          <a:lstStyle/>
          <a:p>
            <a:pPr algn="l"/>
            <a:endParaRPr lang="en-US" sz="1200" b="0" i="0" u="none" strike="noStrike" baseline="0" dirty="0">
              <a:solidFill>
                <a:srgbClr val="000000"/>
              </a:solidFill>
              <a:latin typeface="Arial" panose="020B0604020202020204" pitchFamily="34" charset="0"/>
            </a:endParaRPr>
          </a:p>
          <a:p>
            <a:r>
              <a:rPr lang="en-US" sz="2800" dirty="0">
                <a:solidFill>
                  <a:srgbClr val="677480"/>
                </a:solidFill>
                <a:latin typeface="Segoe UI" panose="020B0502040204020203" pitchFamily="34" charset="0"/>
              </a:rPr>
              <a:t>Employee engagement first.  </a:t>
            </a:r>
          </a:p>
          <a:p>
            <a:r>
              <a:rPr lang="en-US" sz="2800" dirty="0">
                <a:solidFill>
                  <a:srgbClr val="677480"/>
                </a:solidFill>
                <a:latin typeface="Segoe UI" panose="020B0502040204020203" pitchFamily="34" charset="0"/>
              </a:rPr>
              <a:t>No company can survive over the long run without energized employees who believe in the mission and understand how to achieve it”.</a:t>
            </a:r>
          </a:p>
          <a:p>
            <a:r>
              <a:rPr lang="en-US" sz="900" b="0" i="0" u="none" strike="noStrike" baseline="0" dirty="0">
                <a:solidFill>
                  <a:srgbClr val="677480"/>
                </a:solidFill>
                <a:latin typeface="Calibri" panose="020F0502020204030204" pitchFamily="34" charset="0"/>
              </a:rPr>
              <a:t>Source:  Business Week Online: </a:t>
            </a:r>
            <a:r>
              <a:rPr lang="en-US" sz="900" b="1" i="0" u="none" strike="noStrike" baseline="0" dirty="0">
                <a:solidFill>
                  <a:srgbClr val="677480"/>
                </a:solidFill>
                <a:latin typeface="Calibri" panose="020F0502020204030204" pitchFamily="34" charset="0"/>
              </a:rPr>
              <a:t>How Healthy Is Your </a:t>
            </a:r>
            <a:r>
              <a:rPr lang="en-US" sz="900" b="1" i="0" u="none" strike="noStrike" baseline="0" dirty="0" err="1">
                <a:solidFill>
                  <a:srgbClr val="677480"/>
                </a:solidFill>
                <a:latin typeface="Calibri" panose="020F0502020204030204" pitchFamily="34" charset="0"/>
              </a:rPr>
              <a:t>Company?</a:t>
            </a:r>
            <a:r>
              <a:rPr lang="en-US" sz="900" b="0" i="0" u="none" strike="noStrike" baseline="0" dirty="0" err="1">
                <a:solidFill>
                  <a:srgbClr val="677480"/>
                </a:solidFill>
                <a:latin typeface="Calibri" panose="020F0502020204030204" pitchFamily="34" charset="0"/>
              </a:rPr>
              <a:t>By</a:t>
            </a:r>
            <a:r>
              <a:rPr lang="en-US" sz="900" b="0" i="0" u="none" strike="noStrike" baseline="0" dirty="0">
                <a:solidFill>
                  <a:srgbClr val="677480"/>
                </a:solidFill>
                <a:latin typeface="Calibri" panose="020F0502020204030204" pitchFamily="34" charset="0"/>
              </a:rPr>
              <a:t> </a:t>
            </a:r>
            <a:r>
              <a:rPr lang="en-US" sz="900" b="1" i="0" u="none" strike="noStrike" baseline="0" dirty="0">
                <a:solidFill>
                  <a:srgbClr val="677480"/>
                </a:solidFill>
                <a:latin typeface="Calibri" panose="020F0502020204030204" pitchFamily="34" charset="0"/>
              </a:rPr>
              <a:t>Jack and Susie Welch.</a:t>
            </a:r>
            <a:endParaRPr lang="en-US" dirty="0"/>
          </a:p>
        </p:txBody>
      </p:sp>
      <p:sp>
        <p:nvSpPr>
          <p:cNvPr id="5" name="Title 4">
            <a:extLst>
              <a:ext uri="{FF2B5EF4-FFF2-40B4-BE49-F238E27FC236}">
                <a16:creationId xmlns:a16="http://schemas.microsoft.com/office/drawing/2014/main" id="{25E6B4B2-603E-41B0-997E-BFBC03AA138F}"/>
              </a:ext>
            </a:extLst>
          </p:cNvPr>
          <p:cNvSpPr>
            <a:spLocks noGrp="1"/>
          </p:cNvSpPr>
          <p:nvPr>
            <p:ph type="title"/>
          </p:nvPr>
        </p:nvSpPr>
        <p:spPr/>
        <p:txBody>
          <a:bodyPr/>
          <a:lstStyle/>
          <a:p>
            <a:r>
              <a:rPr lang="en-US" dirty="0"/>
              <a:t>Employee Engagement is Key</a:t>
            </a:r>
          </a:p>
        </p:txBody>
      </p:sp>
    </p:spTree>
    <p:extLst>
      <p:ext uri="{BB962C8B-B14F-4D97-AF65-F5344CB8AC3E}">
        <p14:creationId xmlns:p14="http://schemas.microsoft.com/office/powerpoint/2010/main" val="1701215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7E8DE4-174E-4B58-860C-3BC04AAC2519}"/>
              </a:ext>
            </a:extLst>
          </p:cNvPr>
          <p:cNvSpPr>
            <a:spLocks noGrp="1"/>
          </p:cNvSpPr>
          <p:nvPr>
            <p:ph idx="1"/>
          </p:nvPr>
        </p:nvSpPr>
        <p:spPr/>
        <p:txBody>
          <a:bodyPr>
            <a:normAutofit/>
          </a:bodyPr>
          <a:lstStyle/>
          <a:p>
            <a:pPr algn="l"/>
            <a:endParaRPr lang="en-US" sz="1400" b="0" i="0" u="none" strike="noStrike" baseline="0" dirty="0">
              <a:solidFill>
                <a:srgbClr val="000000"/>
              </a:solidFill>
              <a:latin typeface="Arial" panose="020B0604020202020204" pitchFamily="34" charset="0"/>
            </a:endParaRPr>
          </a:p>
          <a:p>
            <a:r>
              <a:rPr lang="en-US" sz="2800" b="0" i="0" u="none" strike="noStrike" baseline="0" dirty="0">
                <a:solidFill>
                  <a:srgbClr val="677480"/>
                </a:solidFill>
                <a:latin typeface="Segoe UI" panose="020B0502040204020203" pitchFamily="34" charset="0"/>
              </a:rPr>
              <a:t>Retention rates increase,</a:t>
            </a:r>
          </a:p>
          <a:p>
            <a:r>
              <a:rPr lang="en-US" sz="2800" b="0" i="0" u="none" strike="noStrike" baseline="0" dirty="0">
                <a:solidFill>
                  <a:srgbClr val="677480"/>
                </a:solidFill>
                <a:latin typeface="Segoe UI" panose="020B0502040204020203" pitchFamily="34" charset="0"/>
              </a:rPr>
              <a:t>Innovation and collaboration are enhanced,</a:t>
            </a:r>
          </a:p>
          <a:p>
            <a:r>
              <a:rPr lang="en-US" sz="2800" b="0" i="0" u="none" strike="noStrike" baseline="0" dirty="0">
                <a:solidFill>
                  <a:srgbClr val="677480"/>
                </a:solidFill>
                <a:latin typeface="Segoe UI" panose="020B0502040204020203" pitchFamily="34" charset="0"/>
              </a:rPr>
              <a:t>Customer satisfaction levels increase, and</a:t>
            </a:r>
          </a:p>
          <a:p>
            <a:r>
              <a:rPr lang="en-US" sz="2800" b="0" i="0" u="none" strike="noStrike" baseline="0" dirty="0">
                <a:solidFill>
                  <a:srgbClr val="677480"/>
                </a:solidFill>
                <a:latin typeface="Segoe UI" panose="020B0502040204020203" pitchFamily="34" charset="0"/>
              </a:rPr>
              <a:t>Over time, the results are reflected in concrete bottom line results, share value, improve   customer relationships and improve and return   on investment. </a:t>
            </a:r>
          </a:p>
          <a:p>
            <a:endParaRPr lang="en-US" dirty="0"/>
          </a:p>
        </p:txBody>
      </p:sp>
      <p:sp>
        <p:nvSpPr>
          <p:cNvPr id="5" name="Title 4">
            <a:extLst>
              <a:ext uri="{FF2B5EF4-FFF2-40B4-BE49-F238E27FC236}">
                <a16:creationId xmlns:a16="http://schemas.microsoft.com/office/drawing/2014/main" id="{FCCCD0A1-0CBC-4DAE-A66B-D072BF895AA0}"/>
              </a:ext>
            </a:extLst>
          </p:cNvPr>
          <p:cNvSpPr>
            <a:spLocks noGrp="1"/>
          </p:cNvSpPr>
          <p:nvPr>
            <p:ph type="title"/>
          </p:nvPr>
        </p:nvSpPr>
        <p:spPr/>
        <p:txBody>
          <a:bodyPr/>
          <a:lstStyle/>
          <a:p>
            <a:r>
              <a:rPr lang="en-US" dirty="0"/>
              <a:t>Benefits of an engaged workforce include:</a:t>
            </a:r>
          </a:p>
        </p:txBody>
      </p:sp>
    </p:spTree>
    <p:extLst>
      <p:ext uri="{BB962C8B-B14F-4D97-AF65-F5344CB8AC3E}">
        <p14:creationId xmlns:p14="http://schemas.microsoft.com/office/powerpoint/2010/main" val="4166778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FA08D-37F0-432E-858C-E14249E882E9}"/>
              </a:ext>
            </a:extLst>
          </p:cNvPr>
          <p:cNvSpPr>
            <a:spLocks noGrp="1"/>
          </p:cNvSpPr>
          <p:nvPr>
            <p:ph type="title"/>
          </p:nvPr>
        </p:nvSpPr>
        <p:spPr/>
        <p:txBody>
          <a:bodyPr/>
          <a:lstStyle/>
          <a:p>
            <a:r>
              <a:rPr lang="en-US" dirty="0"/>
              <a:t>How do we measure “Engagement?”</a:t>
            </a:r>
            <a:br>
              <a:rPr lang="en-US" dirty="0"/>
            </a:br>
            <a:endParaRPr lang="en-US" dirty="0"/>
          </a:p>
        </p:txBody>
      </p:sp>
      <p:sp>
        <p:nvSpPr>
          <p:cNvPr id="3" name="Content Placeholder 2">
            <a:extLst>
              <a:ext uri="{FF2B5EF4-FFF2-40B4-BE49-F238E27FC236}">
                <a16:creationId xmlns:a16="http://schemas.microsoft.com/office/drawing/2014/main" id="{3B8E143F-F400-45E2-9312-952C98CAEAF0}"/>
              </a:ext>
            </a:extLst>
          </p:cNvPr>
          <p:cNvSpPr>
            <a:spLocks noGrp="1"/>
          </p:cNvSpPr>
          <p:nvPr>
            <p:ph idx="1"/>
          </p:nvPr>
        </p:nvSpPr>
        <p:spPr>
          <a:xfrm>
            <a:off x="1069848" y="1639331"/>
            <a:ext cx="10058400" cy="4901512"/>
          </a:xfrm>
        </p:spPr>
        <p:txBody>
          <a:bodyPr>
            <a:normAutofit fontScale="62500" lnSpcReduction="20000"/>
          </a:bodyPr>
          <a:lstStyle/>
          <a:p>
            <a:pPr marL="0" indent="0">
              <a:buNone/>
            </a:pPr>
            <a:r>
              <a:rPr lang="en-US" sz="5100" b="1" i="0" u="none" strike="noStrike" baseline="0" dirty="0">
                <a:solidFill>
                  <a:srgbClr val="0D5774"/>
                </a:solidFill>
                <a:latin typeface="Arial" panose="020B0604020202020204" pitchFamily="34" charset="0"/>
              </a:rPr>
              <a:t>Employee Engagement:</a:t>
            </a:r>
          </a:p>
          <a:p>
            <a:pPr marL="0" indent="0">
              <a:buNone/>
            </a:pPr>
            <a:endParaRPr lang="en-US" sz="1400" b="0" i="0" u="none" strike="noStrike" baseline="0" dirty="0">
              <a:solidFill>
                <a:srgbClr val="0D5774"/>
              </a:solidFill>
              <a:latin typeface="Arial" panose="020B0604020202020204" pitchFamily="34" charset="0"/>
            </a:endParaRPr>
          </a:p>
          <a:p>
            <a:pPr marL="274320" lvl="1" indent="0">
              <a:buNone/>
            </a:pPr>
            <a:r>
              <a:rPr lang="en-US" sz="3500" i="1" dirty="0">
                <a:solidFill>
                  <a:srgbClr val="677480"/>
                </a:solidFill>
                <a:latin typeface="Segoe UI" panose="020B0502040204020203" pitchFamily="34" charset="0"/>
              </a:rPr>
              <a:t>The degree to which employees connect with their work and feel committed to their organization and its goals</a:t>
            </a:r>
          </a:p>
          <a:p>
            <a:pPr marL="274320" lvl="1" indent="0">
              <a:buNone/>
            </a:pPr>
            <a:endParaRPr lang="en-US" sz="2900" i="1" dirty="0">
              <a:solidFill>
                <a:srgbClr val="677480"/>
              </a:solidFill>
              <a:latin typeface="Segoe UI" panose="020B0502040204020203" pitchFamily="34" charset="0"/>
            </a:endParaRPr>
          </a:p>
          <a:p>
            <a:pPr marL="0" indent="0">
              <a:buNone/>
            </a:pPr>
            <a:r>
              <a:rPr lang="en-US" sz="5100" b="1" dirty="0">
                <a:solidFill>
                  <a:srgbClr val="0D5774"/>
                </a:solidFill>
                <a:latin typeface="Arial" panose="020B0604020202020204" pitchFamily="34" charset="0"/>
              </a:rPr>
              <a:t>People who are highly engaged in an activity are:</a:t>
            </a:r>
          </a:p>
          <a:p>
            <a:r>
              <a:rPr lang="en-US" sz="3500" b="0" i="0" u="none" strike="noStrike" baseline="0" dirty="0">
                <a:solidFill>
                  <a:srgbClr val="677480"/>
                </a:solidFill>
                <a:latin typeface="Segoe UI" panose="020B0502040204020203" pitchFamily="34" charset="0"/>
              </a:rPr>
              <a:t>Excited and enthusiastic,</a:t>
            </a:r>
          </a:p>
          <a:p>
            <a:r>
              <a:rPr lang="en-US" sz="3500" b="0" i="0" u="none" strike="noStrike" baseline="0" dirty="0">
                <a:solidFill>
                  <a:srgbClr val="677480"/>
                </a:solidFill>
                <a:latin typeface="Segoe UI" panose="020B0502040204020203" pitchFamily="34" charset="0"/>
              </a:rPr>
              <a:t>Less aware of the passage of time,</a:t>
            </a:r>
          </a:p>
          <a:p>
            <a:r>
              <a:rPr lang="en-US" sz="3500" b="0" i="0" u="none" strike="noStrike" baseline="0" dirty="0">
                <a:solidFill>
                  <a:srgbClr val="677480"/>
                </a:solidFill>
                <a:latin typeface="Segoe UI" panose="020B0502040204020203" pitchFamily="34" charset="0"/>
              </a:rPr>
              <a:t>Devotes discretionary effort ,</a:t>
            </a:r>
          </a:p>
          <a:p>
            <a:r>
              <a:rPr lang="en-US" sz="3500" b="0" i="0" u="none" strike="noStrike" baseline="0" dirty="0">
                <a:solidFill>
                  <a:srgbClr val="677480"/>
                </a:solidFill>
                <a:latin typeface="Segoe UI" panose="020B0502040204020203" pitchFamily="34" charset="0"/>
              </a:rPr>
              <a:t>Identifies with the tasks of the job,</a:t>
            </a:r>
          </a:p>
          <a:p>
            <a:r>
              <a:rPr lang="en-US" sz="3500" b="0" i="0" u="none" strike="noStrike" baseline="0" dirty="0">
                <a:solidFill>
                  <a:srgbClr val="677480"/>
                </a:solidFill>
                <a:latin typeface="Segoe UI" panose="020B0502040204020203" pitchFamily="34" charset="0"/>
              </a:rPr>
              <a:t>Thinks about the job activity,</a:t>
            </a:r>
          </a:p>
          <a:p>
            <a:r>
              <a:rPr lang="en-US" sz="3500" b="0" i="0" u="none" strike="noStrike" baseline="0" dirty="0">
                <a:solidFill>
                  <a:srgbClr val="677480"/>
                </a:solidFill>
                <a:latin typeface="Segoe UI" panose="020B0502040204020203" pitchFamily="34" charset="0"/>
              </a:rPr>
              <a:t>High level of Focus, and </a:t>
            </a:r>
          </a:p>
          <a:p>
            <a:r>
              <a:rPr lang="en-US" sz="3500" b="0" i="0" u="none" strike="noStrike" baseline="0" dirty="0">
                <a:solidFill>
                  <a:srgbClr val="677480"/>
                </a:solidFill>
                <a:latin typeface="Segoe UI" panose="020B0502040204020203" pitchFamily="34" charset="0"/>
              </a:rPr>
              <a:t>Openly discusses job with others.</a:t>
            </a:r>
          </a:p>
        </p:txBody>
      </p:sp>
    </p:spTree>
    <p:extLst>
      <p:ext uri="{BB962C8B-B14F-4D97-AF65-F5344CB8AC3E}">
        <p14:creationId xmlns:p14="http://schemas.microsoft.com/office/powerpoint/2010/main" val="317915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20813D-A846-41A2-9584-6F5608E20733}"/>
              </a:ext>
            </a:extLst>
          </p:cNvPr>
          <p:cNvSpPr>
            <a:spLocks noGrp="1"/>
          </p:cNvSpPr>
          <p:nvPr>
            <p:ph idx="1"/>
          </p:nvPr>
        </p:nvSpPr>
        <p:spPr/>
        <p:txBody>
          <a:bodyPr>
            <a:normAutofit fontScale="92500" lnSpcReduction="20000"/>
          </a:bodyPr>
          <a:lstStyle/>
          <a:p>
            <a:pPr algn="l"/>
            <a:endParaRPr lang="en-US" sz="2000" b="0" i="0" u="none" strike="noStrike" baseline="0" dirty="0">
              <a:solidFill>
                <a:srgbClr val="000000"/>
              </a:solidFill>
              <a:latin typeface="Arial" panose="020B0604020202020204" pitchFamily="34" charset="0"/>
            </a:endParaRPr>
          </a:p>
          <a:p>
            <a:pPr marL="0" indent="0">
              <a:buNone/>
            </a:pPr>
            <a:r>
              <a:rPr lang="en-US" sz="2800" b="0" i="0" u="none" strike="noStrike" baseline="0" dirty="0">
                <a:solidFill>
                  <a:srgbClr val="677480"/>
                </a:solidFill>
                <a:latin typeface="Segoe UI" panose="020B0502040204020203" pitchFamily="34" charset="0"/>
              </a:rPr>
              <a:t>Maslow’s Hierarchy of Needs</a:t>
            </a:r>
          </a:p>
          <a:p>
            <a:pPr lvl="1"/>
            <a:r>
              <a:rPr lang="en-US" sz="2600" b="0" i="0" u="none" strike="noStrike" baseline="0" dirty="0">
                <a:solidFill>
                  <a:srgbClr val="677480"/>
                </a:solidFill>
                <a:latin typeface="Segoe UI" panose="020B0502040204020203" pitchFamily="34" charset="0"/>
              </a:rPr>
              <a:t>Physiological needs</a:t>
            </a:r>
          </a:p>
          <a:p>
            <a:pPr lvl="1"/>
            <a:r>
              <a:rPr lang="en-US" sz="2600" b="0" i="0" u="none" strike="noStrike" baseline="0" dirty="0">
                <a:solidFill>
                  <a:srgbClr val="677480"/>
                </a:solidFill>
                <a:latin typeface="Segoe UI" panose="020B0502040204020203" pitchFamily="34" charset="0"/>
              </a:rPr>
              <a:t>Safety</a:t>
            </a:r>
          </a:p>
          <a:p>
            <a:pPr lvl="1"/>
            <a:r>
              <a:rPr lang="en-US" sz="2600" b="0" i="0" u="none" strike="noStrike" baseline="0" dirty="0">
                <a:solidFill>
                  <a:srgbClr val="677480"/>
                </a:solidFill>
                <a:latin typeface="Segoe UI" panose="020B0502040204020203" pitchFamily="34" charset="0"/>
              </a:rPr>
              <a:t>Love/belonging</a:t>
            </a:r>
          </a:p>
          <a:p>
            <a:pPr lvl="1"/>
            <a:r>
              <a:rPr lang="en-US" sz="2600" b="0" i="0" u="none" strike="noStrike" baseline="0" dirty="0">
                <a:solidFill>
                  <a:srgbClr val="677480"/>
                </a:solidFill>
                <a:latin typeface="Segoe UI" panose="020B0502040204020203" pitchFamily="34" charset="0"/>
              </a:rPr>
              <a:t>Esteem</a:t>
            </a:r>
          </a:p>
          <a:p>
            <a:pPr lvl="1"/>
            <a:r>
              <a:rPr lang="en-US" sz="2600" b="0" i="0" u="none" strike="noStrike" baseline="0" dirty="0">
                <a:solidFill>
                  <a:srgbClr val="677480"/>
                </a:solidFill>
                <a:latin typeface="Segoe UI" panose="020B0502040204020203" pitchFamily="34" charset="0"/>
              </a:rPr>
              <a:t>Self-Actualization</a:t>
            </a:r>
          </a:p>
          <a:p>
            <a:pPr marL="0" indent="0">
              <a:buNone/>
            </a:pPr>
            <a:r>
              <a:rPr lang="en-US" sz="2800" b="0" i="0" u="none" strike="noStrike" baseline="0" dirty="0">
                <a:solidFill>
                  <a:srgbClr val="677480"/>
                </a:solidFill>
                <a:latin typeface="Segoe UI" panose="020B0502040204020203" pitchFamily="34" charset="0"/>
              </a:rPr>
              <a:t>McClelland’s Three Needs Theory</a:t>
            </a:r>
          </a:p>
          <a:p>
            <a:pPr lvl="1"/>
            <a:r>
              <a:rPr lang="en-US" sz="2600" b="0" i="0" u="none" strike="noStrike" baseline="0" dirty="0">
                <a:solidFill>
                  <a:srgbClr val="677480"/>
                </a:solidFill>
                <a:latin typeface="Segoe UI" panose="020B0502040204020203" pitchFamily="34" charset="0"/>
              </a:rPr>
              <a:t>Affiliation</a:t>
            </a:r>
          </a:p>
          <a:p>
            <a:pPr lvl="1"/>
            <a:r>
              <a:rPr lang="en-US" sz="2600" b="0" i="0" u="none" strike="noStrike" baseline="0" dirty="0">
                <a:solidFill>
                  <a:srgbClr val="677480"/>
                </a:solidFill>
                <a:latin typeface="Segoe UI" panose="020B0502040204020203" pitchFamily="34" charset="0"/>
              </a:rPr>
              <a:t>Achievement</a:t>
            </a:r>
          </a:p>
          <a:p>
            <a:pPr lvl="1"/>
            <a:r>
              <a:rPr lang="en-US" sz="2600" b="0" i="0" u="none" strike="noStrike" baseline="0" dirty="0">
                <a:solidFill>
                  <a:srgbClr val="677480"/>
                </a:solidFill>
                <a:latin typeface="Segoe UI" panose="020B0502040204020203" pitchFamily="34" charset="0"/>
              </a:rPr>
              <a:t>Authority</a:t>
            </a:r>
          </a:p>
          <a:p>
            <a:endParaRPr lang="en-US" dirty="0"/>
          </a:p>
        </p:txBody>
      </p:sp>
      <p:sp>
        <p:nvSpPr>
          <p:cNvPr id="5" name="Title 4">
            <a:extLst>
              <a:ext uri="{FF2B5EF4-FFF2-40B4-BE49-F238E27FC236}">
                <a16:creationId xmlns:a16="http://schemas.microsoft.com/office/drawing/2014/main" id="{56BCA323-F8DF-4456-9C75-132C4D8A3B30}"/>
              </a:ext>
            </a:extLst>
          </p:cNvPr>
          <p:cNvSpPr>
            <a:spLocks noGrp="1"/>
          </p:cNvSpPr>
          <p:nvPr>
            <p:ph type="title"/>
          </p:nvPr>
        </p:nvSpPr>
        <p:spPr/>
        <p:txBody>
          <a:bodyPr/>
          <a:lstStyle/>
          <a:p>
            <a:r>
              <a:rPr lang="en-US" dirty="0"/>
              <a:t>It Isn’t About the Pay</a:t>
            </a:r>
          </a:p>
        </p:txBody>
      </p:sp>
    </p:spTree>
    <p:extLst>
      <p:ext uri="{BB962C8B-B14F-4D97-AF65-F5344CB8AC3E}">
        <p14:creationId xmlns:p14="http://schemas.microsoft.com/office/powerpoint/2010/main" val="3706378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004A25-B57E-4D7B-BD50-E32B28D7D733}"/>
              </a:ext>
            </a:extLst>
          </p:cNvPr>
          <p:cNvSpPr>
            <a:spLocks noGrp="1"/>
          </p:cNvSpPr>
          <p:nvPr>
            <p:ph idx="1"/>
          </p:nvPr>
        </p:nvSpPr>
        <p:spPr/>
        <p:txBody>
          <a:bodyPr>
            <a:normAutofit/>
          </a:bodyPr>
          <a:lstStyle/>
          <a:p>
            <a:pPr algn="l"/>
            <a:endParaRPr lang="en-US" sz="1400" b="0" i="0" u="none" strike="noStrike" baseline="0" dirty="0">
              <a:solidFill>
                <a:srgbClr val="000000"/>
              </a:solidFill>
              <a:latin typeface="Arial" panose="020B0604020202020204" pitchFamily="34" charset="0"/>
            </a:endParaRPr>
          </a:p>
          <a:p>
            <a:r>
              <a:rPr lang="en-US" sz="2800" b="0" i="0" u="none" strike="noStrike" baseline="0" dirty="0">
                <a:solidFill>
                  <a:srgbClr val="677480"/>
                </a:solidFill>
                <a:latin typeface="Segoe UI" panose="020B0502040204020203" pitchFamily="34" charset="0"/>
              </a:rPr>
              <a:t>Employee Opinion Surveys</a:t>
            </a:r>
          </a:p>
          <a:p>
            <a:r>
              <a:rPr lang="en-US" sz="2800" b="0" i="0" u="none" strike="noStrike" baseline="0" dirty="0">
                <a:solidFill>
                  <a:srgbClr val="677480"/>
                </a:solidFill>
                <a:latin typeface="Segoe UI" panose="020B0502040204020203" pitchFamily="34" charset="0"/>
              </a:rPr>
              <a:t>Engagement Surveys</a:t>
            </a:r>
          </a:p>
          <a:p>
            <a:r>
              <a:rPr lang="en-US" sz="2800" b="0" i="0" u="none" strike="noStrike" baseline="0" dirty="0">
                <a:solidFill>
                  <a:srgbClr val="677480"/>
                </a:solidFill>
                <a:latin typeface="Segoe UI" panose="020B0502040204020203" pitchFamily="34" charset="0"/>
              </a:rPr>
              <a:t>Assessments</a:t>
            </a:r>
          </a:p>
          <a:p>
            <a:r>
              <a:rPr lang="en-US" sz="2800" b="0" i="0" u="none" strike="noStrike" baseline="0" dirty="0">
                <a:solidFill>
                  <a:srgbClr val="677480"/>
                </a:solidFill>
                <a:latin typeface="Segoe UI" panose="020B0502040204020203" pitchFamily="34" charset="0"/>
              </a:rPr>
              <a:t>Focus Groups</a:t>
            </a:r>
          </a:p>
          <a:p>
            <a:r>
              <a:rPr lang="en-US" sz="2800" b="0" i="0" u="none" strike="noStrike" baseline="0" dirty="0">
                <a:solidFill>
                  <a:srgbClr val="677480"/>
                </a:solidFill>
                <a:latin typeface="Segoe UI" panose="020B0502040204020203" pitchFamily="34" charset="0"/>
              </a:rPr>
              <a:t>Employee Meetings</a:t>
            </a:r>
          </a:p>
          <a:p>
            <a:endParaRPr lang="en-US" sz="2800" b="0" i="0" u="none" strike="noStrike" baseline="0" dirty="0">
              <a:solidFill>
                <a:srgbClr val="677480"/>
              </a:solidFill>
              <a:latin typeface="Segoe UI" panose="020B0502040204020203" pitchFamily="34" charset="0"/>
            </a:endParaRPr>
          </a:p>
          <a:p>
            <a:r>
              <a:rPr lang="en-US" sz="2800" b="1" i="0" u="none" strike="noStrike" baseline="0" dirty="0">
                <a:solidFill>
                  <a:srgbClr val="47859F"/>
                </a:solidFill>
                <a:latin typeface="Segoe UI" panose="020B0502040204020203" pitchFamily="34" charset="0"/>
              </a:rPr>
              <a:t>What do you use?</a:t>
            </a:r>
            <a:endParaRPr lang="en-US" dirty="0"/>
          </a:p>
        </p:txBody>
      </p:sp>
      <p:sp>
        <p:nvSpPr>
          <p:cNvPr id="5" name="Title 4">
            <a:extLst>
              <a:ext uri="{FF2B5EF4-FFF2-40B4-BE49-F238E27FC236}">
                <a16:creationId xmlns:a16="http://schemas.microsoft.com/office/drawing/2014/main" id="{C9C18786-8793-41D1-B4DC-A090C4F2ADD1}"/>
              </a:ext>
            </a:extLst>
          </p:cNvPr>
          <p:cNvSpPr>
            <a:spLocks noGrp="1"/>
          </p:cNvSpPr>
          <p:nvPr>
            <p:ph type="title"/>
          </p:nvPr>
        </p:nvSpPr>
        <p:spPr/>
        <p:txBody>
          <a:bodyPr/>
          <a:lstStyle/>
          <a:p>
            <a:r>
              <a:rPr lang="en-US" dirty="0"/>
              <a:t>Tools to Measure Engagement</a:t>
            </a:r>
          </a:p>
        </p:txBody>
      </p:sp>
    </p:spTree>
    <p:extLst>
      <p:ext uri="{BB962C8B-B14F-4D97-AF65-F5344CB8AC3E}">
        <p14:creationId xmlns:p14="http://schemas.microsoft.com/office/powerpoint/2010/main" val="1902829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1EEC99-6A74-4F13-B894-7C7AF08D441C}"/>
              </a:ext>
            </a:extLst>
          </p:cNvPr>
          <p:cNvSpPr>
            <a:spLocks noGrp="1"/>
          </p:cNvSpPr>
          <p:nvPr>
            <p:ph idx="1"/>
          </p:nvPr>
        </p:nvSpPr>
        <p:spPr/>
        <p:txBody>
          <a:bodyPr>
            <a:normAutofit/>
          </a:bodyPr>
          <a:lstStyle/>
          <a:p>
            <a:r>
              <a:rPr lang="en-US" sz="2800" dirty="0">
                <a:solidFill>
                  <a:srgbClr val="677480"/>
                </a:solidFill>
                <a:latin typeface="Segoe UI" panose="020B0502040204020203" pitchFamily="34" charset="0"/>
              </a:rPr>
              <a:t>Are you fostering a “people culture”?  </a:t>
            </a:r>
          </a:p>
          <a:p>
            <a:r>
              <a:rPr lang="en-US" sz="2800" dirty="0">
                <a:solidFill>
                  <a:srgbClr val="677480"/>
                </a:solidFill>
                <a:latin typeface="Segoe UI" panose="020B0502040204020203" pitchFamily="34" charset="0"/>
              </a:rPr>
              <a:t>Do you believe your people are your greatest asset?  If no, why not? </a:t>
            </a:r>
          </a:p>
        </p:txBody>
      </p:sp>
      <p:sp>
        <p:nvSpPr>
          <p:cNvPr id="5" name="Title 4">
            <a:extLst>
              <a:ext uri="{FF2B5EF4-FFF2-40B4-BE49-F238E27FC236}">
                <a16:creationId xmlns:a16="http://schemas.microsoft.com/office/drawing/2014/main" id="{FE6A54EB-8AEA-4677-AAE7-C686E43E0F01}"/>
              </a:ext>
            </a:extLst>
          </p:cNvPr>
          <p:cNvSpPr>
            <a:spLocks noGrp="1"/>
          </p:cNvSpPr>
          <p:nvPr>
            <p:ph type="title"/>
          </p:nvPr>
        </p:nvSpPr>
        <p:spPr/>
        <p:txBody>
          <a:bodyPr/>
          <a:lstStyle/>
          <a:p>
            <a:r>
              <a:rPr lang="en-US" dirty="0"/>
              <a:t>Take a good look at your culture.</a:t>
            </a:r>
          </a:p>
        </p:txBody>
      </p:sp>
    </p:spTree>
    <p:extLst>
      <p:ext uri="{BB962C8B-B14F-4D97-AF65-F5344CB8AC3E}">
        <p14:creationId xmlns:p14="http://schemas.microsoft.com/office/powerpoint/2010/main" val="4125749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C7731-AA2A-4808-A650-5952AE127220}"/>
              </a:ext>
            </a:extLst>
          </p:cNvPr>
          <p:cNvSpPr>
            <a:spLocks noGrp="1"/>
          </p:cNvSpPr>
          <p:nvPr>
            <p:ph type="title"/>
          </p:nvPr>
        </p:nvSpPr>
        <p:spPr/>
        <p:txBody>
          <a:bodyPr/>
          <a:lstStyle/>
          <a:p>
            <a:r>
              <a:rPr lang="en-US" dirty="0"/>
              <a:t>Commit to developing people</a:t>
            </a:r>
          </a:p>
        </p:txBody>
      </p:sp>
      <p:sp>
        <p:nvSpPr>
          <p:cNvPr id="3" name="Content Placeholder 2">
            <a:extLst>
              <a:ext uri="{FF2B5EF4-FFF2-40B4-BE49-F238E27FC236}">
                <a16:creationId xmlns:a16="http://schemas.microsoft.com/office/drawing/2014/main" id="{9039FB18-1AB5-436C-B09E-E9C10F1B56C1}"/>
              </a:ext>
            </a:extLst>
          </p:cNvPr>
          <p:cNvSpPr>
            <a:spLocks noGrp="1"/>
          </p:cNvSpPr>
          <p:nvPr>
            <p:ph idx="1"/>
          </p:nvPr>
        </p:nvSpPr>
        <p:spPr/>
        <p:txBody>
          <a:bodyPr/>
          <a:lstStyle/>
          <a:p>
            <a:r>
              <a:rPr lang="en-US" sz="2800" dirty="0">
                <a:solidFill>
                  <a:srgbClr val="677480"/>
                </a:solidFill>
                <a:latin typeface="Segoe UI" panose="020B0502040204020203" pitchFamily="34" charset="0"/>
              </a:rPr>
              <a:t>Your results are achieved through the actions of each employee working individually, in teams, across functions.  Talent is your competitive advantage today and will be your competitive advantage for the future.</a:t>
            </a:r>
          </a:p>
        </p:txBody>
      </p:sp>
    </p:spTree>
    <p:extLst>
      <p:ext uri="{BB962C8B-B14F-4D97-AF65-F5344CB8AC3E}">
        <p14:creationId xmlns:p14="http://schemas.microsoft.com/office/powerpoint/2010/main" val="109805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CA89D-F306-422C-BCDD-9BFF680C2987}"/>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0D531D9E-2D37-45AF-8BDB-E8109212BFDA}"/>
              </a:ext>
            </a:extLst>
          </p:cNvPr>
          <p:cNvSpPr>
            <a:spLocks noGrp="1"/>
          </p:cNvSpPr>
          <p:nvPr>
            <p:ph idx="1"/>
          </p:nvPr>
        </p:nvSpPr>
        <p:spPr/>
        <p:txBody>
          <a:bodyPr>
            <a:normAutofit/>
          </a:bodyPr>
          <a:lstStyle/>
          <a:p>
            <a:pPr algn="l"/>
            <a:endParaRPr lang="en-US" sz="1400" b="0" i="0" u="none" strike="noStrike" baseline="0" dirty="0">
              <a:solidFill>
                <a:srgbClr val="000000"/>
              </a:solidFill>
              <a:latin typeface="Segoe UI" panose="020B0502040204020203" pitchFamily="34" charset="0"/>
            </a:endParaRPr>
          </a:p>
          <a:p>
            <a:endParaRPr lang="en-US" sz="1400" b="0" i="0" u="none" strike="noStrike" baseline="0" dirty="0">
              <a:latin typeface="Segoe UI" panose="020B0502040204020203" pitchFamily="34" charset="0"/>
            </a:endParaRPr>
          </a:p>
          <a:p>
            <a:r>
              <a:rPr lang="en-US" sz="2800" b="0" i="0" u="none" strike="noStrike" baseline="0" dirty="0">
                <a:solidFill>
                  <a:srgbClr val="677480"/>
                </a:solidFill>
                <a:latin typeface="Segoe UI" panose="020B0502040204020203" pitchFamily="34" charset="0"/>
              </a:rPr>
              <a:t>Sustaining Your Culture in Trying Times</a:t>
            </a:r>
          </a:p>
          <a:p>
            <a:r>
              <a:rPr lang="en-US" sz="2800" b="0" i="0" u="none" strike="noStrike" baseline="0" dirty="0">
                <a:solidFill>
                  <a:srgbClr val="677480"/>
                </a:solidFill>
                <a:latin typeface="Segoe UI" panose="020B0502040204020203" pitchFamily="34" charset="0"/>
              </a:rPr>
              <a:t>Resetting the Culture for Service –Employee Engagement</a:t>
            </a:r>
          </a:p>
          <a:p>
            <a:r>
              <a:rPr lang="en-US" sz="2800" b="0" i="0" u="none" strike="noStrike" baseline="0" dirty="0">
                <a:solidFill>
                  <a:srgbClr val="677480"/>
                </a:solidFill>
                <a:latin typeface="Segoe UI" panose="020B0502040204020203" pitchFamily="34" charset="0"/>
              </a:rPr>
              <a:t>What Employees Want</a:t>
            </a:r>
          </a:p>
          <a:p>
            <a:r>
              <a:rPr lang="en-US" sz="2800" b="0" i="0" u="none" strike="noStrike" baseline="0" dirty="0">
                <a:solidFill>
                  <a:srgbClr val="677480"/>
                </a:solidFill>
                <a:latin typeface="Segoe UI" panose="020B0502040204020203" pitchFamily="34" charset="0"/>
              </a:rPr>
              <a:t>Reinforcing the Right Behaviors</a:t>
            </a:r>
          </a:p>
          <a:p>
            <a:r>
              <a:rPr lang="en-US" sz="2800" b="0" i="0" u="none" strike="noStrike" baseline="0" dirty="0">
                <a:solidFill>
                  <a:srgbClr val="677480"/>
                </a:solidFill>
                <a:latin typeface="Segoe UI" panose="020B0502040204020203" pitchFamily="34" charset="0"/>
              </a:rPr>
              <a:t>Get Motivated!</a:t>
            </a:r>
          </a:p>
          <a:p>
            <a:r>
              <a:rPr lang="en-US" sz="2800" b="0" i="0" u="none" strike="noStrike" baseline="0" dirty="0">
                <a:solidFill>
                  <a:srgbClr val="677480"/>
                </a:solidFill>
                <a:latin typeface="Segoe UI" panose="020B0502040204020203" pitchFamily="34" charset="0"/>
              </a:rPr>
              <a:t>In Summary</a:t>
            </a:r>
          </a:p>
          <a:p>
            <a:endParaRPr lang="en-US" dirty="0"/>
          </a:p>
        </p:txBody>
      </p:sp>
    </p:spTree>
    <p:extLst>
      <p:ext uri="{BB962C8B-B14F-4D97-AF65-F5344CB8AC3E}">
        <p14:creationId xmlns:p14="http://schemas.microsoft.com/office/powerpoint/2010/main" val="19786473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2D55B-0D43-447A-A21B-39DB57EC4D0A}"/>
              </a:ext>
            </a:extLst>
          </p:cNvPr>
          <p:cNvSpPr>
            <a:spLocks noGrp="1"/>
          </p:cNvSpPr>
          <p:nvPr>
            <p:ph type="title"/>
          </p:nvPr>
        </p:nvSpPr>
        <p:spPr>
          <a:xfrm>
            <a:off x="1069848" y="484631"/>
            <a:ext cx="10058400" cy="1995921"/>
          </a:xfrm>
        </p:spPr>
        <p:txBody>
          <a:bodyPr>
            <a:normAutofit fontScale="90000"/>
          </a:bodyPr>
          <a:lstStyle/>
          <a:p>
            <a:r>
              <a:rPr lang="en-US" dirty="0">
                <a:latin typeface="Arial" panose="020B0604020202020204" pitchFamily="34" charset="0"/>
              </a:rPr>
              <a:t/>
            </a:r>
            <a:br>
              <a:rPr lang="en-US" dirty="0">
                <a:latin typeface="Arial" panose="020B0604020202020204" pitchFamily="34" charset="0"/>
              </a:rPr>
            </a:br>
            <a:r>
              <a:rPr lang="en-US" sz="6000" dirty="0"/>
              <a:t>Ensure the right person is in the right leadership position</a:t>
            </a:r>
            <a:r>
              <a:rPr lang="en-US" dirty="0">
                <a:latin typeface="Arial" panose="020B0604020202020204" pitchFamily="34" charset="0"/>
              </a:rPr>
              <a:t>.</a:t>
            </a:r>
            <a:endParaRPr lang="en-US" dirty="0"/>
          </a:p>
        </p:txBody>
      </p:sp>
      <p:sp>
        <p:nvSpPr>
          <p:cNvPr id="3" name="Content Placeholder 2">
            <a:extLst>
              <a:ext uri="{FF2B5EF4-FFF2-40B4-BE49-F238E27FC236}">
                <a16:creationId xmlns:a16="http://schemas.microsoft.com/office/drawing/2014/main" id="{4B5A8230-D112-4785-ADA2-1315B0A091C1}"/>
              </a:ext>
            </a:extLst>
          </p:cNvPr>
          <p:cNvSpPr>
            <a:spLocks noGrp="1"/>
          </p:cNvSpPr>
          <p:nvPr>
            <p:ph idx="1"/>
          </p:nvPr>
        </p:nvSpPr>
        <p:spPr>
          <a:xfrm>
            <a:off x="1069848" y="4176278"/>
            <a:ext cx="10058400" cy="1995922"/>
          </a:xfrm>
        </p:spPr>
        <p:txBody>
          <a:bodyPr/>
          <a:lstStyle/>
          <a:p>
            <a:r>
              <a:rPr lang="en-US" sz="2800" dirty="0">
                <a:solidFill>
                  <a:srgbClr val="677480"/>
                </a:solidFill>
                <a:latin typeface="Segoe UI" panose="020B0502040204020203" pitchFamily="34" charset="0"/>
              </a:rPr>
              <a:t>The best practices way is by measuring the person for </a:t>
            </a:r>
            <a:r>
              <a:rPr lang="en-US" sz="2800" dirty="0" err="1">
                <a:solidFill>
                  <a:srgbClr val="677480"/>
                </a:solidFill>
                <a:latin typeface="Segoe UI" panose="020B0502040204020203" pitchFamily="34" charset="0"/>
              </a:rPr>
              <a:t>JobFit</a:t>
            </a:r>
            <a:r>
              <a:rPr lang="en-US" sz="2800" dirty="0">
                <a:solidFill>
                  <a:srgbClr val="677480"/>
                </a:solidFill>
                <a:latin typeface="Segoe UI" panose="020B0502040204020203" pitchFamily="34" charset="0"/>
              </a:rPr>
              <a:t> and Leadership Skills with Solid Interviewing Practices and Proven Assessment Tools.</a:t>
            </a:r>
          </a:p>
        </p:txBody>
      </p:sp>
    </p:spTree>
    <p:extLst>
      <p:ext uri="{BB962C8B-B14F-4D97-AF65-F5344CB8AC3E}">
        <p14:creationId xmlns:p14="http://schemas.microsoft.com/office/powerpoint/2010/main" val="1733596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52F32-31B0-48D4-8436-53369A1B6B37}"/>
              </a:ext>
            </a:extLst>
          </p:cNvPr>
          <p:cNvSpPr>
            <a:spLocks noGrp="1"/>
          </p:cNvSpPr>
          <p:nvPr>
            <p:ph type="title"/>
          </p:nvPr>
        </p:nvSpPr>
        <p:spPr/>
        <p:txBody>
          <a:bodyPr>
            <a:normAutofit fontScale="90000"/>
          </a:bodyPr>
          <a:lstStyle/>
          <a:p>
            <a:r>
              <a:rPr lang="en-US" sz="6000" dirty="0"/>
              <a:t>Develop management styles to fit your people</a:t>
            </a:r>
            <a:r>
              <a:rPr lang="en-US" dirty="0">
                <a:latin typeface="Arial" panose="020B0604020202020204" pitchFamily="34" charset="0"/>
              </a:rPr>
              <a:t>.</a:t>
            </a:r>
            <a:endParaRPr lang="en-US" dirty="0"/>
          </a:p>
        </p:txBody>
      </p:sp>
      <p:sp>
        <p:nvSpPr>
          <p:cNvPr id="3" name="Content Placeholder 2">
            <a:extLst>
              <a:ext uri="{FF2B5EF4-FFF2-40B4-BE49-F238E27FC236}">
                <a16:creationId xmlns:a16="http://schemas.microsoft.com/office/drawing/2014/main" id="{3895FBC1-3A37-4E56-AB30-418E4C726A7F}"/>
              </a:ext>
            </a:extLst>
          </p:cNvPr>
          <p:cNvSpPr>
            <a:spLocks noGrp="1"/>
          </p:cNvSpPr>
          <p:nvPr>
            <p:ph idx="1"/>
          </p:nvPr>
        </p:nvSpPr>
        <p:spPr>
          <a:xfrm>
            <a:off x="1310887" y="3031076"/>
            <a:ext cx="10058400" cy="2635417"/>
          </a:xfrm>
        </p:spPr>
        <p:txBody>
          <a:bodyPr/>
          <a:lstStyle/>
          <a:p>
            <a:r>
              <a:rPr lang="en-US" sz="2800" dirty="0">
                <a:solidFill>
                  <a:srgbClr val="677480"/>
                </a:solidFill>
                <a:latin typeface="Segoe UI" panose="020B0502040204020203" pitchFamily="34" charset="0"/>
              </a:rPr>
              <a:t>In today’s diverse workforce containing multiple generations and cultures you must rethink your workforce strategies</a:t>
            </a:r>
          </a:p>
        </p:txBody>
      </p:sp>
    </p:spTree>
    <p:extLst>
      <p:ext uri="{BB962C8B-B14F-4D97-AF65-F5344CB8AC3E}">
        <p14:creationId xmlns:p14="http://schemas.microsoft.com/office/powerpoint/2010/main" val="2616252383"/>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AC210-4FAD-4891-A913-B40088820C85}"/>
              </a:ext>
            </a:extLst>
          </p:cNvPr>
          <p:cNvSpPr>
            <a:spLocks noGrp="1"/>
          </p:cNvSpPr>
          <p:nvPr>
            <p:ph type="title"/>
          </p:nvPr>
        </p:nvSpPr>
        <p:spPr/>
        <p:txBody>
          <a:bodyPr>
            <a:normAutofit/>
          </a:bodyPr>
          <a:lstStyle/>
          <a:p>
            <a:r>
              <a:rPr lang="en-US" dirty="0"/>
              <a:t>Understand your target employees (current and future).</a:t>
            </a:r>
          </a:p>
        </p:txBody>
      </p:sp>
      <p:sp>
        <p:nvSpPr>
          <p:cNvPr id="3" name="Content Placeholder 2">
            <a:extLst>
              <a:ext uri="{FF2B5EF4-FFF2-40B4-BE49-F238E27FC236}">
                <a16:creationId xmlns:a16="http://schemas.microsoft.com/office/drawing/2014/main" id="{BEE3EC4F-7585-4257-B597-0196612F5757}"/>
              </a:ext>
            </a:extLst>
          </p:cNvPr>
          <p:cNvSpPr>
            <a:spLocks noGrp="1"/>
          </p:cNvSpPr>
          <p:nvPr>
            <p:ph idx="1"/>
          </p:nvPr>
        </p:nvSpPr>
        <p:spPr>
          <a:xfrm>
            <a:off x="1069848" y="3239310"/>
            <a:ext cx="10058400" cy="2932889"/>
          </a:xfrm>
        </p:spPr>
        <p:txBody>
          <a:bodyPr/>
          <a:lstStyle/>
          <a:p>
            <a:r>
              <a:rPr lang="en-US" sz="2800" dirty="0">
                <a:solidFill>
                  <a:srgbClr val="677480"/>
                </a:solidFill>
                <a:latin typeface="Segoe UI" panose="020B0502040204020203" pitchFamily="34" charset="0"/>
              </a:rPr>
              <a:t>Successful organizations identify their target customer; </a:t>
            </a:r>
          </a:p>
          <a:p>
            <a:r>
              <a:rPr lang="en-US" sz="2800" dirty="0">
                <a:solidFill>
                  <a:srgbClr val="677480"/>
                </a:solidFill>
                <a:latin typeface="Segoe UI" panose="020B0502040204020203" pitchFamily="34" charset="0"/>
              </a:rPr>
              <a:t>The time has come to use science, technology and data to identify who is our target employee.</a:t>
            </a:r>
          </a:p>
        </p:txBody>
      </p:sp>
    </p:spTree>
    <p:extLst>
      <p:ext uri="{BB962C8B-B14F-4D97-AF65-F5344CB8AC3E}">
        <p14:creationId xmlns:p14="http://schemas.microsoft.com/office/powerpoint/2010/main" val="38735072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CFEDB-202E-493B-977D-AA588956AFDE}"/>
              </a:ext>
            </a:extLst>
          </p:cNvPr>
          <p:cNvSpPr>
            <a:spLocks noGrp="1"/>
          </p:cNvSpPr>
          <p:nvPr>
            <p:ph type="title"/>
          </p:nvPr>
        </p:nvSpPr>
        <p:spPr/>
        <p:txBody>
          <a:bodyPr/>
          <a:lstStyle/>
          <a:p>
            <a:r>
              <a:rPr lang="en-US" dirty="0"/>
              <a:t>Develop employee’s people skills. </a:t>
            </a:r>
          </a:p>
        </p:txBody>
      </p:sp>
      <p:sp>
        <p:nvSpPr>
          <p:cNvPr id="3" name="Content Placeholder 2">
            <a:extLst>
              <a:ext uri="{FF2B5EF4-FFF2-40B4-BE49-F238E27FC236}">
                <a16:creationId xmlns:a16="http://schemas.microsoft.com/office/drawing/2014/main" id="{D314420B-AD96-4BCD-A90B-EFD468561577}"/>
              </a:ext>
            </a:extLst>
          </p:cNvPr>
          <p:cNvSpPr>
            <a:spLocks noGrp="1"/>
          </p:cNvSpPr>
          <p:nvPr>
            <p:ph idx="1"/>
          </p:nvPr>
        </p:nvSpPr>
        <p:spPr>
          <a:xfrm>
            <a:off x="1147669" y="2093976"/>
            <a:ext cx="10058400" cy="4050792"/>
          </a:xfrm>
        </p:spPr>
        <p:txBody>
          <a:bodyPr/>
          <a:lstStyle/>
          <a:p>
            <a:pPr marL="0" indent="0">
              <a:buNone/>
            </a:pPr>
            <a:r>
              <a:rPr lang="en-US" sz="2800" dirty="0">
                <a:solidFill>
                  <a:srgbClr val="677480"/>
                </a:solidFill>
                <a:latin typeface="Segoe UI" panose="020B0502040204020203" pitchFamily="34" charset="0"/>
              </a:rPr>
              <a:t>Equip your managers with data so they know the basic behavioral tendencies that people have concerning productivity, quality of work, initiative, teamwork, and problem solving.</a:t>
            </a:r>
          </a:p>
        </p:txBody>
      </p:sp>
    </p:spTree>
    <p:extLst>
      <p:ext uri="{BB962C8B-B14F-4D97-AF65-F5344CB8AC3E}">
        <p14:creationId xmlns:p14="http://schemas.microsoft.com/office/powerpoint/2010/main" val="3772376828"/>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5D547-E846-4310-8FAB-2434439757BB}"/>
              </a:ext>
            </a:extLst>
          </p:cNvPr>
          <p:cNvSpPr>
            <a:spLocks noGrp="1"/>
          </p:cNvSpPr>
          <p:nvPr>
            <p:ph type="title"/>
          </p:nvPr>
        </p:nvSpPr>
        <p:spPr>
          <a:xfrm>
            <a:off x="1069848" y="484632"/>
            <a:ext cx="10058400" cy="2368685"/>
          </a:xfrm>
        </p:spPr>
        <p:txBody>
          <a:bodyPr>
            <a:normAutofit/>
          </a:bodyPr>
          <a:lstStyle/>
          <a:p>
            <a:r>
              <a:rPr lang="en-US" dirty="0"/>
              <a:t>Ensure that all your employees have a good solid job fit</a:t>
            </a:r>
          </a:p>
        </p:txBody>
      </p:sp>
      <p:sp>
        <p:nvSpPr>
          <p:cNvPr id="3" name="Content Placeholder 2">
            <a:extLst>
              <a:ext uri="{FF2B5EF4-FFF2-40B4-BE49-F238E27FC236}">
                <a16:creationId xmlns:a16="http://schemas.microsoft.com/office/drawing/2014/main" id="{539D2BB9-2831-40D5-BDA8-2987154EDE29}"/>
              </a:ext>
            </a:extLst>
          </p:cNvPr>
          <p:cNvSpPr>
            <a:spLocks noGrp="1"/>
          </p:cNvSpPr>
          <p:nvPr>
            <p:ph idx="1"/>
          </p:nvPr>
        </p:nvSpPr>
        <p:spPr>
          <a:xfrm>
            <a:off x="1069848" y="3803514"/>
            <a:ext cx="10058400" cy="2368685"/>
          </a:xfrm>
        </p:spPr>
        <p:txBody>
          <a:bodyPr>
            <a:normAutofit/>
          </a:bodyPr>
          <a:lstStyle/>
          <a:p>
            <a:pPr marL="0" indent="0">
              <a:lnSpc>
                <a:spcPct val="70000"/>
              </a:lnSpc>
              <a:buNone/>
            </a:pPr>
            <a:r>
              <a:rPr lang="en-US" sz="2800" dirty="0">
                <a:solidFill>
                  <a:srgbClr val="677480"/>
                </a:solidFill>
                <a:latin typeface="Segoe UI" panose="020B0502040204020203" pitchFamily="34" charset="0"/>
              </a:rPr>
              <a:t>Research has shown that success on the job has little to do with experience, or education, and everything to do with job fit.</a:t>
            </a:r>
          </a:p>
        </p:txBody>
      </p:sp>
    </p:spTree>
    <p:extLst>
      <p:ext uri="{BB962C8B-B14F-4D97-AF65-F5344CB8AC3E}">
        <p14:creationId xmlns:p14="http://schemas.microsoft.com/office/powerpoint/2010/main" val="3446961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92493-9A46-43B0-A653-693FF8972A03}"/>
              </a:ext>
            </a:extLst>
          </p:cNvPr>
          <p:cNvSpPr>
            <a:spLocks noGrp="1"/>
          </p:cNvSpPr>
          <p:nvPr>
            <p:ph type="title"/>
          </p:nvPr>
        </p:nvSpPr>
        <p:spPr/>
        <p:txBody>
          <a:bodyPr/>
          <a:lstStyle/>
          <a:p>
            <a:r>
              <a:rPr lang="en-US" dirty="0"/>
              <a:t>Understand what “Employees Experience</a:t>
            </a:r>
          </a:p>
        </p:txBody>
      </p:sp>
      <p:sp>
        <p:nvSpPr>
          <p:cNvPr id="3" name="Content Placeholder 2">
            <a:extLst>
              <a:ext uri="{FF2B5EF4-FFF2-40B4-BE49-F238E27FC236}">
                <a16:creationId xmlns:a16="http://schemas.microsoft.com/office/drawing/2014/main" id="{E39F0D58-32F3-474E-8CDF-FC5C2DF0D32F}"/>
              </a:ext>
            </a:extLst>
          </p:cNvPr>
          <p:cNvSpPr>
            <a:spLocks noGrp="1"/>
          </p:cNvSpPr>
          <p:nvPr>
            <p:ph idx="1"/>
          </p:nvPr>
        </p:nvSpPr>
        <p:spPr/>
        <p:txBody>
          <a:bodyPr>
            <a:normAutofit/>
          </a:bodyPr>
          <a:lstStyle/>
          <a:p>
            <a:pPr>
              <a:lnSpc>
                <a:spcPct val="70000"/>
              </a:lnSpc>
            </a:pPr>
            <a:r>
              <a:rPr lang="en-US" sz="2400" dirty="0">
                <a:solidFill>
                  <a:srgbClr val="677480"/>
                </a:solidFill>
                <a:latin typeface="Segoe UI" panose="020B0502040204020203" pitchFamily="34" charset="0"/>
              </a:rPr>
              <a:t>You work hard to establish your company’s brand.  Brand creates customer loyalty.  You also have a “brand” where your employees are concerned. </a:t>
            </a:r>
          </a:p>
          <a:p>
            <a:pPr marL="182880" lvl="2">
              <a:lnSpc>
                <a:spcPct val="70000"/>
              </a:lnSpc>
              <a:spcBef>
                <a:spcPts val="1200"/>
              </a:spcBef>
            </a:pPr>
            <a:r>
              <a:rPr lang="en-US" sz="2400" dirty="0">
                <a:solidFill>
                  <a:srgbClr val="677480"/>
                </a:solidFill>
                <a:latin typeface="Segoe UI" panose="020B0502040204020203" pitchFamily="34" charset="0"/>
              </a:rPr>
              <a:t>Listen</a:t>
            </a:r>
          </a:p>
          <a:p>
            <a:pPr marL="182880" lvl="2">
              <a:lnSpc>
                <a:spcPct val="70000"/>
              </a:lnSpc>
              <a:spcBef>
                <a:spcPts val="1200"/>
              </a:spcBef>
            </a:pPr>
            <a:r>
              <a:rPr lang="en-US" sz="2400" dirty="0">
                <a:solidFill>
                  <a:srgbClr val="677480"/>
                </a:solidFill>
                <a:latin typeface="Segoe UI" panose="020B0502040204020203" pitchFamily="34" charset="0"/>
              </a:rPr>
              <a:t>Show Compassion</a:t>
            </a:r>
          </a:p>
          <a:p>
            <a:pPr marL="182880" lvl="2">
              <a:lnSpc>
                <a:spcPct val="70000"/>
              </a:lnSpc>
              <a:spcBef>
                <a:spcPts val="1200"/>
              </a:spcBef>
            </a:pPr>
            <a:r>
              <a:rPr lang="en-US" sz="2400" dirty="0">
                <a:solidFill>
                  <a:srgbClr val="677480"/>
                </a:solidFill>
                <a:latin typeface="Segoe UI" panose="020B0502040204020203" pitchFamily="34" charset="0"/>
              </a:rPr>
              <a:t>Provide Stability</a:t>
            </a:r>
          </a:p>
          <a:p>
            <a:pPr marL="182880" lvl="2">
              <a:lnSpc>
                <a:spcPct val="70000"/>
              </a:lnSpc>
              <a:spcBef>
                <a:spcPts val="1200"/>
              </a:spcBef>
            </a:pPr>
            <a:r>
              <a:rPr lang="en-US" sz="2400" dirty="0">
                <a:solidFill>
                  <a:srgbClr val="677480"/>
                </a:solidFill>
                <a:latin typeface="Segoe UI" panose="020B0502040204020203" pitchFamily="34" charset="0"/>
              </a:rPr>
              <a:t>Take Steps to Build Trust</a:t>
            </a:r>
          </a:p>
          <a:p>
            <a:pPr marL="182880" lvl="2">
              <a:lnSpc>
                <a:spcPct val="70000"/>
              </a:lnSpc>
              <a:spcBef>
                <a:spcPts val="1200"/>
              </a:spcBef>
            </a:pPr>
            <a:r>
              <a:rPr lang="en-US" sz="2400" dirty="0">
                <a:solidFill>
                  <a:srgbClr val="677480"/>
                </a:solidFill>
                <a:latin typeface="Segoe UI" panose="020B0502040204020203" pitchFamily="34" charset="0"/>
              </a:rPr>
              <a:t>Provide Hope.</a:t>
            </a:r>
          </a:p>
        </p:txBody>
      </p:sp>
    </p:spTree>
    <p:extLst>
      <p:ext uri="{BB962C8B-B14F-4D97-AF65-F5344CB8AC3E}">
        <p14:creationId xmlns:p14="http://schemas.microsoft.com/office/powerpoint/2010/main" val="38661409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2A972-DFC4-4FE2-B2C8-05AC45ACAE90}"/>
              </a:ext>
            </a:extLst>
          </p:cNvPr>
          <p:cNvSpPr>
            <a:spLocks noGrp="1"/>
          </p:cNvSpPr>
          <p:nvPr>
            <p:ph type="title"/>
          </p:nvPr>
        </p:nvSpPr>
        <p:spPr/>
        <p:txBody>
          <a:bodyPr/>
          <a:lstStyle/>
          <a:p>
            <a:r>
              <a:rPr lang="en-US" dirty="0"/>
              <a:t>Leadership Traits</a:t>
            </a:r>
          </a:p>
        </p:txBody>
      </p:sp>
      <p:sp>
        <p:nvSpPr>
          <p:cNvPr id="3" name="Content Placeholder 2">
            <a:extLst>
              <a:ext uri="{FF2B5EF4-FFF2-40B4-BE49-F238E27FC236}">
                <a16:creationId xmlns:a16="http://schemas.microsoft.com/office/drawing/2014/main" id="{ED5FC30D-757D-4BEA-B2B0-40FAFC93AE37}"/>
              </a:ext>
            </a:extLst>
          </p:cNvPr>
          <p:cNvSpPr>
            <a:spLocks noGrp="1"/>
          </p:cNvSpPr>
          <p:nvPr>
            <p:ph idx="1"/>
          </p:nvPr>
        </p:nvSpPr>
        <p:spPr/>
        <p:txBody>
          <a:bodyPr>
            <a:normAutofit/>
          </a:bodyPr>
          <a:lstStyle/>
          <a:p>
            <a:pPr algn="l"/>
            <a:endParaRPr lang="en-US" sz="1400" b="0" i="0" u="none" strike="noStrike" baseline="0" dirty="0">
              <a:solidFill>
                <a:srgbClr val="000000"/>
              </a:solidFill>
              <a:latin typeface="Arial" panose="020B0604020202020204" pitchFamily="34" charset="0"/>
            </a:endParaRPr>
          </a:p>
          <a:p>
            <a:r>
              <a:rPr lang="en-US" sz="2800" b="0" i="0" u="none" strike="noStrike" baseline="0" dirty="0">
                <a:solidFill>
                  <a:srgbClr val="677480"/>
                </a:solidFill>
                <a:latin typeface="Segoe UI" panose="020B0502040204020203" pitchFamily="34" charset="0"/>
              </a:rPr>
              <a:t>Leaders must demonstrate a strong commitment to ethical business practices and fairness.</a:t>
            </a:r>
          </a:p>
          <a:p>
            <a:r>
              <a:rPr lang="en-US" sz="2800" b="0" i="0" u="none" strike="noStrike" baseline="0" dirty="0">
                <a:solidFill>
                  <a:srgbClr val="677480"/>
                </a:solidFill>
                <a:latin typeface="Segoe UI" panose="020B0502040204020203" pitchFamily="34" charset="0"/>
              </a:rPr>
              <a:t>Leaders must think strategically and engage employees in the process.</a:t>
            </a:r>
          </a:p>
          <a:p>
            <a:r>
              <a:rPr lang="en-US" sz="2800" b="0" i="0" u="none" strike="noStrike" baseline="0" dirty="0">
                <a:solidFill>
                  <a:srgbClr val="677480"/>
                </a:solidFill>
                <a:latin typeface="Segoe UI" panose="020B0502040204020203" pitchFamily="34" charset="0"/>
              </a:rPr>
              <a:t>Leaders must provide opportunities for employee development.</a:t>
            </a:r>
          </a:p>
          <a:p>
            <a:r>
              <a:rPr lang="en-US" sz="2800" b="0" i="0" u="none" strike="noStrike" baseline="0" dirty="0">
                <a:solidFill>
                  <a:srgbClr val="677480"/>
                </a:solidFill>
                <a:latin typeface="Segoe UI" panose="020B0502040204020203" pitchFamily="34" charset="0"/>
              </a:rPr>
              <a:t>Leaders must recognize performance/achievement timely.</a:t>
            </a:r>
          </a:p>
          <a:p>
            <a:endParaRPr lang="en-US" dirty="0"/>
          </a:p>
        </p:txBody>
      </p:sp>
    </p:spTree>
    <p:extLst>
      <p:ext uri="{BB962C8B-B14F-4D97-AF65-F5344CB8AC3E}">
        <p14:creationId xmlns:p14="http://schemas.microsoft.com/office/powerpoint/2010/main" val="20412604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98DEE-9F3E-4EC2-ABB8-A3355BF4EBD9}"/>
              </a:ext>
            </a:extLst>
          </p:cNvPr>
          <p:cNvSpPr>
            <a:spLocks noGrp="1"/>
          </p:cNvSpPr>
          <p:nvPr>
            <p:ph type="title"/>
          </p:nvPr>
        </p:nvSpPr>
        <p:spPr/>
        <p:txBody>
          <a:bodyPr/>
          <a:lstStyle/>
          <a:p>
            <a:r>
              <a:rPr lang="en-US" dirty="0"/>
              <a:t>Generally, What Do Employees Want?</a:t>
            </a:r>
            <a:br>
              <a:rPr lang="en-US" dirty="0"/>
            </a:br>
            <a:endParaRPr lang="en-US" dirty="0"/>
          </a:p>
        </p:txBody>
      </p:sp>
      <p:sp>
        <p:nvSpPr>
          <p:cNvPr id="3" name="Content Placeholder 2">
            <a:extLst>
              <a:ext uri="{FF2B5EF4-FFF2-40B4-BE49-F238E27FC236}">
                <a16:creationId xmlns:a16="http://schemas.microsoft.com/office/drawing/2014/main" id="{E339A7E6-CC16-43A1-8C39-49DC90EBC83B}"/>
              </a:ext>
            </a:extLst>
          </p:cNvPr>
          <p:cNvSpPr>
            <a:spLocks noGrp="1"/>
          </p:cNvSpPr>
          <p:nvPr>
            <p:ph idx="1"/>
          </p:nvPr>
        </p:nvSpPr>
        <p:spPr/>
        <p:txBody>
          <a:bodyPr>
            <a:normAutofit fontScale="92500" lnSpcReduction="20000"/>
          </a:bodyPr>
          <a:lstStyle/>
          <a:p>
            <a:pPr algn="l"/>
            <a:endParaRPr lang="en-US" sz="1400" b="0" i="0" u="none" strike="noStrike" baseline="0" dirty="0">
              <a:solidFill>
                <a:srgbClr val="000000"/>
              </a:solidFill>
              <a:latin typeface="Arial" panose="020B0604020202020204" pitchFamily="34" charset="0"/>
            </a:endParaRPr>
          </a:p>
          <a:p>
            <a:r>
              <a:rPr lang="en-US" sz="2600" dirty="0">
                <a:solidFill>
                  <a:srgbClr val="677480"/>
                </a:solidFill>
                <a:latin typeface="Segoe UI" panose="020B0502040204020203" pitchFamily="34" charset="0"/>
              </a:rPr>
              <a:t>25%:  Fairness</a:t>
            </a:r>
          </a:p>
          <a:p>
            <a:r>
              <a:rPr lang="en-US" sz="2600" dirty="0">
                <a:solidFill>
                  <a:srgbClr val="677480"/>
                </a:solidFill>
                <a:latin typeface="Segoe UI" panose="020B0502040204020203" pitchFamily="34" charset="0"/>
              </a:rPr>
              <a:t>20%:  Challenging Work</a:t>
            </a:r>
          </a:p>
          <a:p>
            <a:r>
              <a:rPr lang="en-US" sz="2600" dirty="0">
                <a:solidFill>
                  <a:srgbClr val="677480"/>
                </a:solidFill>
                <a:latin typeface="Segoe UI" panose="020B0502040204020203" pitchFamily="34" charset="0"/>
              </a:rPr>
              <a:t>16%:  Camaraderie</a:t>
            </a:r>
          </a:p>
          <a:p>
            <a:r>
              <a:rPr lang="en-US" sz="2600" dirty="0">
                <a:solidFill>
                  <a:srgbClr val="677480"/>
                </a:solidFill>
                <a:latin typeface="Segoe UI" panose="020B0502040204020203" pitchFamily="34" charset="0"/>
              </a:rPr>
              <a:t>13%:  Pay</a:t>
            </a:r>
          </a:p>
          <a:p>
            <a:r>
              <a:rPr lang="en-US" sz="2600" dirty="0">
                <a:solidFill>
                  <a:srgbClr val="677480"/>
                </a:solidFill>
                <a:latin typeface="Segoe UI" panose="020B0502040204020203" pitchFamily="34" charset="0"/>
              </a:rPr>
              <a:t>13%:  Work/life Balance</a:t>
            </a:r>
          </a:p>
          <a:p>
            <a:r>
              <a:rPr lang="en-US" sz="2600" dirty="0">
                <a:solidFill>
                  <a:srgbClr val="677480"/>
                </a:solidFill>
                <a:latin typeface="Segoe UI" panose="020B0502040204020203" pitchFamily="34" charset="0"/>
              </a:rPr>
              <a:t>10%:  Development</a:t>
            </a:r>
          </a:p>
          <a:p>
            <a:r>
              <a:rPr lang="en-US" sz="2600" dirty="0">
                <a:solidFill>
                  <a:srgbClr val="677480"/>
                </a:solidFill>
                <a:latin typeface="Segoe UI" panose="020B0502040204020203" pitchFamily="34" charset="0"/>
              </a:rPr>
              <a:t>3%:  Benefits</a:t>
            </a:r>
          </a:p>
          <a:p>
            <a:endParaRPr lang="en-US" sz="2800" b="0" i="0" u="none" strike="noStrike" baseline="0" dirty="0">
              <a:solidFill>
                <a:srgbClr val="677480"/>
              </a:solidFill>
              <a:latin typeface="Segoe UI" panose="020B0502040204020203" pitchFamily="34" charset="0"/>
            </a:endParaRPr>
          </a:p>
          <a:p>
            <a:r>
              <a:rPr lang="en-US" sz="1000" b="0" i="0" u="none" strike="noStrike" baseline="0" dirty="0">
                <a:solidFill>
                  <a:srgbClr val="677480"/>
                </a:solidFill>
                <a:latin typeface="Segoe UI" panose="020B0502040204020203" pitchFamily="34" charset="0"/>
              </a:rPr>
              <a:t>Sirota Survey Intelligence study</a:t>
            </a:r>
            <a:endParaRPr lang="en-US" dirty="0"/>
          </a:p>
        </p:txBody>
      </p:sp>
    </p:spTree>
    <p:extLst>
      <p:ext uri="{BB962C8B-B14F-4D97-AF65-F5344CB8AC3E}">
        <p14:creationId xmlns:p14="http://schemas.microsoft.com/office/powerpoint/2010/main" val="29717168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F2A40-216B-43C8-8CFF-2AFA0C19BEA1}"/>
              </a:ext>
            </a:extLst>
          </p:cNvPr>
          <p:cNvSpPr>
            <a:spLocks noGrp="1"/>
          </p:cNvSpPr>
          <p:nvPr>
            <p:ph type="title"/>
          </p:nvPr>
        </p:nvSpPr>
        <p:spPr/>
        <p:txBody>
          <a:bodyPr>
            <a:normAutofit/>
          </a:bodyPr>
          <a:lstStyle/>
          <a:p>
            <a:r>
              <a:rPr lang="en-US" dirty="0"/>
              <a:t>How to Improve Retention in a Tough Economy</a:t>
            </a:r>
          </a:p>
        </p:txBody>
      </p:sp>
      <p:sp>
        <p:nvSpPr>
          <p:cNvPr id="3" name="Content Placeholder 2">
            <a:extLst>
              <a:ext uri="{FF2B5EF4-FFF2-40B4-BE49-F238E27FC236}">
                <a16:creationId xmlns:a16="http://schemas.microsoft.com/office/drawing/2014/main" id="{74CD0786-2989-4D23-BB25-13705F2BD195}"/>
              </a:ext>
            </a:extLst>
          </p:cNvPr>
          <p:cNvSpPr>
            <a:spLocks noGrp="1"/>
          </p:cNvSpPr>
          <p:nvPr>
            <p:ph idx="1"/>
          </p:nvPr>
        </p:nvSpPr>
        <p:spPr/>
        <p:txBody>
          <a:bodyPr>
            <a:normAutofit fontScale="77500" lnSpcReduction="20000"/>
          </a:bodyPr>
          <a:lstStyle/>
          <a:p>
            <a:pPr algn="l"/>
            <a:endParaRPr lang="en-US" sz="1800" b="0" i="0" u="none" strike="noStrike" baseline="0" dirty="0">
              <a:solidFill>
                <a:srgbClr val="000000"/>
              </a:solidFill>
              <a:latin typeface="Arial" panose="020B0604020202020204" pitchFamily="34" charset="0"/>
            </a:endParaRPr>
          </a:p>
          <a:p>
            <a:r>
              <a:rPr lang="en-US" sz="2800" b="0" i="0" u="none" strike="noStrike" baseline="0" dirty="0">
                <a:solidFill>
                  <a:srgbClr val="677480"/>
                </a:solidFill>
                <a:latin typeface="Segoe UI" panose="020B0502040204020203" pitchFamily="34" charset="0"/>
              </a:rPr>
              <a:t>Communicate with employees openly and often. Show compassion.</a:t>
            </a:r>
          </a:p>
          <a:p>
            <a:r>
              <a:rPr lang="en-US" sz="2800" b="0" i="0" u="none" strike="noStrike" baseline="0" dirty="0">
                <a:solidFill>
                  <a:srgbClr val="677480"/>
                </a:solidFill>
                <a:latin typeface="Segoe UI" panose="020B0502040204020203" pitchFamily="34" charset="0"/>
              </a:rPr>
              <a:t>Foster adaptation; anticipate &amp; address employee/customer questions.</a:t>
            </a:r>
          </a:p>
          <a:p>
            <a:r>
              <a:rPr lang="en-US" sz="2800" b="0" i="0" u="none" strike="noStrike" baseline="0" dirty="0">
                <a:solidFill>
                  <a:srgbClr val="677480"/>
                </a:solidFill>
                <a:latin typeface="Segoe UI" panose="020B0502040204020203" pitchFamily="34" charset="0"/>
              </a:rPr>
              <a:t>Be honest and proactive with employees about your organization’s financial health and its business plans. Establish clear communication, expectations and priorities.</a:t>
            </a:r>
          </a:p>
          <a:p>
            <a:r>
              <a:rPr lang="en-US" sz="2800" b="0" i="0" u="none" strike="noStrike" baseline="0" dirty="0">
                <a:solidFill>
                  <a:srgbClr val="677480"/>
                </a:solidFill>
                <a:latin typeface="Segoe UI" panose="020B0502040204020203" pitchFamily="34" charset="0"/>
              </a:rPr>
              <a:t>Ask employees for cost-savings and business improvement ideas.</a:t>
            </a:r>
          </a:p>
          <a:p>
            <a:r>
              <a:rPr lang="en-US" sz="2800" b="0" i="0" u="none" strike="noStrike" baseline="0" dirty="0">
                <a:solidFill>
                  <a:srgbClr val="677480"/>
                </a:solidFill>
                <a:latin typeface="Segoe UI" panose="020B0502040204020203" pitchFamily="34" charset="0"/>
              </a:rPr>
              <a:t>Strive to retain the current culture: retain the low-cost/high impact touches in your workplace from providing quality coffee to company picnics.</a:t>
            </a:r>
          </a:p>
          <a:p>
            <a:r>
              <a:rPr lang="en-US" sz="2800" b="0" i="0" u="none" strike="noStrike" baseline="0" dirty="0">
                <a:solidFill>
                  <a:srgbClr val="677480"/>
                </a:solidFill>
                <a:latin typeface="Segoe UI" panose="020B0502040204020203" pitchFamily="34" charset="0"/>
              </a:rPr>
              <a:t>Embrace disequilibrium.</a:t>
            </a:r>
          </a:p>
          <a:p>
            <a:r>
              <a:rPr lang="en-US" sz="2800" b="0" i="0" u="none" strike="noStrike" baseline="0" dirty="0">
                <a:solidFill>
                  <a:srgbClr val="677480"/>
                </a:solidFill>
                <a:latin typeface="Segoe UI" panose="020B0502040204020203" pitchFamily="34" charset="0"/>
              </a:rPr>
              <a:t>Focus on individual achievement and development-generate leadership.</a:t>
            </a:r>
          </a:p>
          <a:p>
            <a:endParaRPr lang="en-US" dirty="0"/>
          </a:p>
        </p:txBody>
      </p:sp>
    </p:spTree>
    <p:extLst>
      <p:ext uri="{BB962C8B-B14F-4D97-AF65-F5344CB8AC3E}">
        <p14:creationId xmlns:p14="http://schemas.microsoft.com/office/powerpoint/2010/main" val="36083959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491D2-EF37-4F08-A72E-3329267A2E63}"/>
              </a:ext>
            </a:extLst>
          </p:cNvPr>
          <p:cNvSpPr>
            <a:spLocks noGrp="1"/>
          </p:cNvSpPr>
          <p:nvPr>
            <p:ph type="title"/>
          </p:nvPr>
        </p:nvSpPr>
        <p:spPr/>
        <p:txBody>
          <a:bodyPr/>
          <a:lstStyle/>
          <a:p>
            <a:r>
              <a:rPr lang="en-US" dirty="0"/>
              <a:t>A Few More Takeaways</a:t>
            </a:r>
          </a:p>
        </p:txBody>
      </p:sp>
      <p:sp>
        <p:nvSpPr>
          <p:cNvPr id="3" name="Content Placeholder 2">
            <a:extLst>
              <a:ext uri="{FF2B5EF4-FFF2-40B4-BE49-F238E27FC236}">
                <a16:creationId xmlns:a16="http://schemas.microsoft.com/office/drawing/2014/main" id="{AB2B8673-D5F5-41FC-B17D-E2AF22540525}"/>
              </a:ext>
            </a:extLst>
          </p:cNvPr>
          <p:cNvSpPr>
            <a:spLocks noGrp="1"/>
          </p:cNvSpPr>
          <p:nvPr>
            <p:ph idx="1"/>
          </p:nvPr>
        </p:nvSpPr>
        <p:spPr/>
        <p:txBody>
          <a:bodyPr>
            <a:normAutofit fontScale="55000" lnSpcReduction="20000"/>
          </a:bodyPr>
          <a:lstStyle/>
          <a:p>
            <a:pPr algn="l"/>
            <a:endParaRPr lang="en-US" sz="2400" b="0" i="0" u="none" strike="noStrike" baseline="0" dirty="0">
              <a:solidFill>
                <a:srgbClr val="000000"/>
              </a:solidFill>
              <a:latin typeface="Arial" panose="020B0604020202020204" pitchFamily="34" charset="0"/>
            </a:endParaRPr>
          </a:p>
          <a:p>
            <a:r>
              <a:rPr lang="en-US" sz="4000" dirty="0">
                <a:solidFill>
                  <a:srgbClr val="677480"/>
                </a:solidFill>
                <a:latin typeface="Segoe UI" panose="020B0502040204020203" pitchFamily="34" charset="0"/>
              </a:rPr>
              <a:t>Work to sustain the Corporate Culture.</a:t>
            </a:r>
          </a:p>
          <a:p>
            <a:r>
              <a:rPr lang="en-US" sz="4000" dirty="0">
                <a:solidFill>
                  <a:srgbClr val="677480"/>
                </a:solidFill>
                <a:latin typeface="Segoe UI" panose="020B0502040204020203" pitchFamily="34" charset="0"/>
              </a:rPr>
              <a:t>Take Steps to Actively Engage the Workforce.</a:t>
            </a:r>
          </a:p>
          <a:p>
            <a:r>
              <a:rPr lang="en-US" sz="4000" dirty="0">
                <a:solidFill>
                  <a:srgbClr val="677480"/>
                </a:solidFill>
                <a:latin typeface="Segoe UI" panose="020B0502040204020203" pitchFamily="34" charset="0"/>
              </a:rPr>
              <a:t>Support and Acknowledge Needs and Reward and Recognize the “Right Behaviors”.</a:t>
            </a:r>
          </a:p>
          <a:p>
            <a:r>
              <a:rPr lang="en-US" sz="4000" dirty="0">
                <a:solidFill>
                  <a:srgbClr val="677480"/>
                </a:solidFill>
                <a:latin typeface="Segoe UI" panose="020B0502040204020203" pitchFamily="34" charset="0"/>
              </a:rPr>
              <a:t>Through understanding needs, keep the “A” players –understand needs, focus on development, feedback and communication –empower employees to “make things happen”.</a:t>
            </a:r>
          </a:p>
          <a:p>
            <a:r>
              <a:rPr lang="en-US" sz="4000" dirty="0">
                <a:solidFill>
                  <a:srgbClr val="677480"/>
                </a:solidFill>
                <a:latin typeface="Segoe UI" panose="020B0502040204020203" pitchFamily="34" charset="0"/>
              </a:rPr>
              <a:t>Using surveys, asking questions, &amp; provide employees the opportunity to participate in making improvements and being “part” of programs.</a:t>
            </a:r>
          </a:p>
          <a:p>
            <a:r>
              <a:rPr lang="en-US" sz="4000" dirty="0">
                <a:solidFill>
                  <a:srgbClr val="677480"/>
                </a:solidFill>
                <a:latin typeface="Segoe UI" panose="020B0502040204020203" pitchFamily="34" charset="0"/>
              </a:rPr>
              <a:t>Treat employees like family.  Show Compassion. And they will treat others the </a:t>
            </a:r>
            <a:r>
              <a:rPr lang="en-US" sz="4000" dirty="0" err="1">
                <a:solidFill>
                  <a:srgbClr val="677480"/>
                </a:solidFill>
                <a:latin typeface="Segoe UI" panose="020B0502040204020203" pitchFamily="34" charset="0"/>
              </a:rPr>
              <a:t>same!</a:t>
            </a:r>
            <a:r>
              <a:rPr lang="en-US" sz="2800" b="1" i="0" u="none" strike="noStrike" baseline="0" dirty="0" err="1">
                <a:solidFill>
                  <a:srgbClr val="FFFFFF"/>
                </a:solidFill>
                <a:latin typeface="Segoe UI" panose="020B0502040204020203" pitchFamily="34" charset="0"/>
              </a:rPr>
              <a:t>d</a:t>
            </a:r>
            <a:r>
              <a:rPr lang="en-US" sz="2800" b="1" i="0" u="none" strike="noStrike" baseline="0" dirty="0">
                <a:solidFill>
                  <a:srgbClr val="FFFFFF"/>
                </a:solidFill>
                <a:latin typeface="Segoe UI" panose="020B0502040204020203" pitchFamily="34" charset="0"/>
              </a:rPr>
              <a:t> “self care”.</a:t>
            </a:r>
            <a:endParaRPr lang="en-US" sz="2800" b="0" i="0" u="none" strike="noStrike" baseline="0" dirty="0">
              <a:solidFill>
                <a:srgbClr val="FFFFFF"/>
              </a:solidFill>
              <a:latin typeface="Segoe UI" panose="020B0502040204020203" pitchFamily="34" charset="0"/>
            </a:endParaRPr>
          </a:p>
          <a:p>
            <a:endParaRPr lang="en-US" dirty="0"/>
          </a:p>
        </p:txBody>
      </p:sp>
    </p:spTree>
    <p:extLst>
      <p:ext uri="{BB962C8B-B14F-4D97-AF65-F5344CB8AC3E}">
        <p14:creationId xmlns:p14="http://schemas.microsoft.com/office/powerpoint/2010/main" val="4056475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3F267EB-A3E9-4AC0-8A44-F47BE38D988A}"/>
              </a:ext>
            </a:extLst>
          </p:cNvPr>
          <p:cNvSpPr>
            <a:spLocks noGrp="1"/>
          </p:cNvSpPr>
          <p:nvPr>
            <p:ph type="ctrTitle"/>
          </p:nvPr>
        </p:nvSpPr>
        <p:spPr/>
        <p:txBody>
          <a:bodyPr/>
          <a:lstStyle/>
          <a:p>
            <a:r>
              <a:rPr lang="en-US" dirty="0"/>
              <a:t>Sustaining Culture</a:t>
            </a:r>
          </a:p>
        </p:txBody>
      </p:sp>
      <p:sp>
        <p:nvSpPr>
          <p:cNvPr id="5" name="Subtitle 4">
            <a:extLst>
              <a:ext uri="{FF2B5EF4-FFF2-40B4-BE49-F238E27FC236}">
                <a16:creationId xmlns:a16="http://schemas.microsoft.com/office/drawing/2014/main" id="{28CC375D-636E-4DB6-8286-DDE30BDC3CA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567329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B1BFA-0AF2-4399-8A36-CFB56649C6F3}"/>
              </a:ext>
            </a:extLst>
          </p:cNvPr>
          <p:cNvSpPr>
            <a:spLocks noGrp="1"/>
          </p:cNvSpPr>
          <p:nvPr>
            <p:ph type="title"/>
          </p:nvPr>
        </p:nvSpPr>
        <p:spPr>
          <a:xfrm>
            <a:off x="875294" y="290079"/>
            <a:ext cx="10058400" cy="1609344"/>
          </a:xfrm>
        </p:spPr>
        <p:txBody>
          <a:bodyPr/>
          <a:lstStyle/>
          <a:p>
            <a:r>
              <a:rPr lang="en-US" dirty="0"/>
              <a:t>Sustaining Your Culture</a:t>
            </a:r>
          </a:p>
        </p:txBody>
      </p:sp>
      <p:sp>
        <p:nvSpPr>
          <p:cNvPr id="3" name="Content Placeholder 2">
            <a:extLst>
              <a:ext uri="{FF2B5EF4-FFF2-40B4-BE49-F238E27FC236}">
                <a16:creationId xmlns:a16="http://schemas.microsoft.com/office/drawing/2014/main" id="{2A4CCDA9-B016-42A3-A9EA-CE45B0EF8DC4}"/>
              </a:ext>
            </a:extLst>
          </p:cNvPr>
          <p:cNvSpPr>
            <a:spLocks noGrp="1"/>
          </p:cNvSpPr>
          <p:nvPr>
            <p:ph idx="1"/>
          </p:nvPr>
        </p:nvSpPr>
        <p:spPr/>
        <p:txBody>
          <a:bodyPr/>
          <a:lstStyle/>
          <a:p>
            <a:pPr algn="l"/>
            <a:endParaRPr lang="en-US" sz="1400" b="0" i="0" u="none" strike="noStrike" baseline="0" dirty="0">
              <a:solidFill>
                <a:srgbClr val="000000"/>
              </a:solidFill>
              <a:latin typeface="Arial" panose="020B0604020202020204" pitchFamily="34" charset="0"/>
            </a:endParaRPr>
          </a:p>
          <a:p>
            <a:r>
              <a:rPr lang="en-US" sz="2800" b="0" i="0" u="none" strike="noStrike" baseline="0" dirty="0">
                <a:solidFill>
                  <a:srgbClr val="677480"/>
                </a:solidFill>
                <a:latin typeface="Segoe UI" panose="020B0502040204020203" pitchFamily="34" charset="0"/>
              </a:rPr>
              <a:t>How you treat people really matters!</a:t>
            </a:r>
          </a:p>
          <a:p>
            <a:r>
              <a:rPr lang="en-US" sz="2800" b="0" i="0" u="none" strike="noStrike" baseline="0" dirty="0">
                <a:solidFill>
                  <a:srgbClr val="677480"/>
                </a:solidFill>
                <a:latin typeface="Segoe UI" panose="020B0502040204020203" pitchFamily="34" charset="0"/>
              </a:rPr>
              <a:t>Must preserve critical intellectual &amp; human capital necessary to keep your business going.</a:t>
            </a:r>
          </a:p>
          <a:p>
            <a:r>
              <a:rPr lang="en-US" sz="2800" b="0" i="0" u="none" strike="noStrike" baseline="0" dirty="0">
                <a:solidFill>
                  <a:srgbClr val="677480"/>
                </a:solidFill>
                <a:latin typeface="Segoe UI" panose="020B0502040204020203" pitchFamily="34" charset="0"/>
              </a:rPr>
              <a:t>Create a High Impact Culture that Improves and Rewards Great Service!</a:t>
            </a:r>
          </a:p>
          <a:p>
            <a:endParaRPr lang="en-US" dirty="0"/>
          </a:p>
        </p:txBody>
      </p:sp>
    </p:spTree>
    <p:extLst>
      <p:ext uri="{BB962C8B-B14F-4D97-AF65-F5344CB8AC3E}">
        <p14:creationId xmlns:p14="http://schemas.microsoft.com/office/powerpoint/2010/main" val="615935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259771E-DB10-4256-9337-1F9A4C67E7E1}"/>
              </a:ext>
            </a:extLst>
          </p:cNvPr>
          <p:cNvSpPr txBox="1"/>
          <p:nvPr/>
        </p:nvSpPr>
        <p:spPr>
          <a:xfrm>
            <a:off x="6523229" y="1701503"/>
            <a:ext cx="3546389" cy="4462760"/>
          </a:xfrm>
          <a:prstGeom prst="rect">
            <a:avLst/>
          </a:prstGeom>
          <a:noFill/>
        </p:spPr>
        <p:txBody>
          <a:bodyPr wrap="square">
            <a:spAutoFit/>
          </a:bodyPr>
          <a:lstStyle/>
          <a:p>
            <a:pPr algn="l"/>
            <a:endParaRPr lang="en-US" sz="1200" b="0" i="0" u="none" strike="noStrike" baseline="0" dirty="0">
              <a:solidFill>
                <a:srgbClr val="000000"/>
              </a:solidFill>
              <a:latin typeface="Arial" panose="020B0604020202020204" pitchFamily="34" charset="0"/>
            </a:endParaRPr>
          </a:p>
          <a:p>
            <a:r>
              <a:rPr lang="en-US" sz="1600" b="1" i="0" u="none" strike="noStrike" baseline="0" dirty="0">
                <a:solidFill>
                  <a:srgbClr val="0D5774"/>
                </a:solidFill>
                <a:latin typeface="Segoe UI" panose="020B0502040204020203" pitchFamily="34" charset="0"/>
              </a:rPr>
              <a:t>Psychological</a:t>
            </a:r>
            <a:endParaRPr lang="en-US" sz="1600" b="0" i="0" u="none" strike="noStrike" baseline="0" dirty="0">
              <a:solidFill>
                <a:srgbClr val="0D5774"/>
              </a:solidFill>
              <a:latin typeface="Segoe UI" panose="020B0502040204020203" pitchFamily="34" charset="0"/>
            </a:endParaRPr>
          </a:p>
          <a:p>
            <a:pPr lvl="1"/>
            <a:r>
              <a:rPr lang="en-US" sz="1600" b="1" i="0" u="none" strike="noStrike" baseline="0" dirty="0">
                <a:solidFill>
                  <a:srgbClr val="0D5774"/>
                </a:solidFill>
                <a:latin typeface="Segoe UI" panose="020B0502040204020203" pitchFamily="34" charset="0"/>
              </a:rPr>
              <a:t>Decreased Commitment</a:t>
            </a:r>
            <a:endParaRPr lang="en-US" sz="1600" b="0" i="0" u="none" strike="noStrike" baseline="0" dirty="0">
              <a:solidFill>
                <a:srgbClr val="0D5774"/>
              </a:solidFill>
              <a:latin typeface="Segoe UI" panose="020B0502040204020203" pitchFamily="34" charset="0"/>
            </a:endParaRPr>
          </a:p>
          <a:p>
            <a:pPr lvl="1"/>
            <a:r>
              <a:rPr lang="en-US" sz="1600" b="1" i="0" u="none" strike="noStrike" baseline="0" dirty="0">
                <a:solidFill>
                  <a:srgbClr val="0D5774"/>
                </a:solidFill>
                <a:latin typeface="Segoe UI" panose="020B0502040204020203" pitchFamily="34" charset="0"/>
              </a:rPr>
              <a:t>Decreased Job Involvement</a:t>
            </a:r>
            <a:endParaRPr lang="en-US" sz="1600" b="0" i="0" u="none" strike="noStrike" baseline="0" dirty="0">
              <a:solidFill>
                <a:srgbClr val="0D5774"/>
              </a:solidFill>
              <a:latin typeface="Segoe UI" panose="020B0502040204020203" pitchFamily="34" charset="0"/>
            </a:endParaRPr>
          </a:p>
          <a:p>
            <a:pPr lvl="1"/>
            <a:r>
              <a:rPr lang="en-US" sz="1600" b="1" i="0" u="none" strike="noStrike" baseline="0" dirty="0">
                <a:solidFill>
                  <a:srgbClr val="0D5774"/>
                </a:solidFill>
                <a:latin typeface="Segoe UI" panose="020B0502040204020203" pitchFamily="34" charset="0"/>
              </a:rPr>
              <a:t>Burnout</a:t>
            </a:r>
            <a:endParaRPr lang="en-US" sz="1600" b="0" i="0" u="none" strike="noStrike" baseline="0" dirty="0">
              <a:solidFill>
                <a:srgbClr val="0D5774"/>
              </a:solidFill>
              <a:latin typeface="Segoe UI" panose="020B0502040204020203" pitchFamily="34" charset="0"/>
            </a:endParaRPr>
          </a:p>
          <a:p>
            <a:r>
              <a:rPr lang="en-US" sz="1600" b="1" i="0" u="none" strike="noStrike" baseline="0" dirty="0">
                <a:solidFill>
                  <a:srgbClr val="0D5774"/>
                </a:solidFill>
                <a:latin typeface="Segoe UI" panose="020B0502040204020203" pitchFamily="34" charset="0"/>
              </a:rPr>
              <a:t>Behavioral</a:t>
            </a:r>
            <a:endParaRPr lang="en-US" sz="1600" b="0" i="0" u="none" strike="noStrike" baseline="0" dirty="0">
              <a:solidFill>
                <a:srgbClr val="0D5774"/>
              </a:solidFill>
              <a:latin typeface="Segoe UI" panose="020B0502040204020203" pitchFamily="34" charset="0"/>
            </a:endParaRPr>
          </a:p>
          <a:p>
            <a:pPr lvl="1"/>
            <a:r>
              <a:rPr lang="en-US" sz="1600" b="1" i="0" u="none" strike="noStrike" baseline="0" dirty="0">
                <a:solidFill>
                  <a:srgbClr val="0D5774"/>
                </a:solidFill>
                <a:latin typeface="Segoe UI" panose="020B0502040204020203" pitchFamily="34" charset="0"/>
              </a:rPr>
              <a:t>Absenteeism</a:t>
            </a:r>
            <a:endParaRPr lang="en-US" sz="1600" b="0" i="0" u="none" strike="noStrike" baseline="0" dirty="0">
              <a:solidFill>
                <a:srgbClr val="0D5774"/>
              </a:solidFill>
              <a:latin typeface="Segoe UI" panose="020B0502040204020203" pitchFamily="34" charset="0"/>
            </a:endParaRPr>
          </a:p>
          <a:p>
            <a:pPr lvl="1"/>
            <a:r>
              <a:rPr lang="en-US" sz="1600" b="1" i="0" u="none" strike="noStrike" baseline="0" dirty="0">
                <a:solidFill>
                  <a:srgbClr val="0D5774"/>
                </a:solidFill>
                <a:latin typeface="Segoe UI" panose="020B0502040204020203" pitchFamily="34" charset="0"/>
              </a:rPr>
              <a:t>Turnover</a:t>
            </a:r>
            <a:endParaRPr lang="en-US" sz="1600" b="0" i="0" u="none" strike="noStrike" baseline="0" dirty="0">
              <a:solidFill>
                <a:srgbClr val="0D5774"/>
              </a:solidFill>
              <a:latin typeface="Segoe UI" panose="020B0502040204020203" pitchFamily="34" charset="0"/>
            </a:endParaRPr>
          </a:p>
          <a:p>
            <a:pPr lvl="1"/>
            <a:r>
              <a:rPr lang="en-US" sz="1600" b="1" i="0" u="none" strike="noStrike" baseline="0" dirty="0">
                <a:solidFill>
                  <a:srgbClr val="0D5774"/>
                </a:solidFill>
                <a:latin typeface="Segoe UI" panose="020B0502040204020203" pitchFamily="34" charset="0"/>
              </a:rPr>
              <a:t>Accidents</a:t>
            </a:r>
            <a:endParaRPr lang="en-US" sz="1600" b="0" i="0" u="none" strike="noStrike" baseline="0" dirty="0">
              <a:solidFill>
                <a:srgbClr val="0D5774"/>
              </a:solidFill>
              <a:latin typeface="Segoe UI" panose="020B0502040204020203" pitchFamily="34" charset="0"/>
            </a:endParaRPr>
          </a:p>
          <a:p>
            <a:pPr lvl="1"/>
            <a:r>
              <a:rPr lang="en-US" sz="1600" b="1" i="0" u="none" strike="noStrike" baseline="0" dirty="0">
                <a:solidFill>
                  <a:srgbClr val="0D5774"/>
                </a:solidFill>
                <a:latin typeface="Segoe UI" panose="020B0502040204020203" pitchFamily="34" charset="0"/>
              </a:rPr>
              <a:t>Substance Abuse</a:t>
            </a:r>
            <a:endParaRPr lang="en-US" sz="1600" b="0" i="0" u="none" strike="noStrike" baseline="0" dirty="0">
              <a:solidFill>
                <a:srgbClr val="0D5774"/>
              </a:solidFill>
              <a:latin typeface="Segoe UI" panose="020B0502040204020203" pitchFamily="34" charset="0"/>
            </a:endParaRPr>
          </a:p>
          <a:p>
            <a:r>
              <a:rPr lang="en-US" sz="1600" b="1" i="0" u="none" strike="noStrike" baseline="0" dirty="0">
                <a:solidFill>
                  <a:srgbClr val="0D5774"/>
                </a:solidFill>
                <a:latin typeface="Segoe UI" panose="020B0502040204020203" pitchFamily="34" charset="0"/>
              </a:rPr>
              <a:t>Cognitive</a:t>
            </a:r>
            <a:endParaRPr lang="en-US" sz="1600" b="0" i="0" u="none" strike="noStrike" baseline="0" dirty="0">
              <a:solidFill>
                <a:srgbClr val="0D5774"/>
              </a:solidFill>
              <a:latin typeface="Segoe UI" panose="020B0502040204020203" pitchFamily="34" charset="0"/>
            </a:endParaRPr>
          </a:p>
          <a:p>
            <a:pPr lvl="1"/>
            <a:r>
              <a:rPr lang="en-US" sz="1600" b="1" i="0" u="none" strike="noStrike" baseline="0" dirty="0">
                <a:solidFill>
                  <a:srgbClr val="0D5774"/>
                </a:solidFill>
                <a:latin typeface="Segoe UI" panose="020B0502040204020203" pitchFamily="34" charset="0"/>
              </a:rPr>
              <a:t>Poor Decision Making</a:t>
            </a:r>
            <a:endParaRPr lang="en-US" sz="1600" b="0" i="0" u="none" strike="noStrike" baseline="0" dirty="0">
              <a:solidFill>
                <a:srgbClr val="0D5774"/>
              </a:solidFill>
              <a:latin typeface="Segoe UI" panose="020B0502040204020203" pitchFamily="34" charset="0"/>
            </a:endParaRPr>
          </a:p>
          <a:p>
            <a:pPr lvl="1"/>
            <a:r>
              <a:rPr lang="en-US" sz="1600" b="1" i="0" u="none" strike="noStrike" baseline="0" dirty="0">
                <a:solidFill>
                  <a:srgbClr val="0D5774"/>
                </a:solidFill>
                <a:latin typeface="Segoe UI" panose="020B0502040204020203" pitchFamily="34" charset="0"/>
              </a:rPr>
              <a:t>Lack of Concentration</a:t>
            </a:r>
            <a:endParaRPr lang="en-US" sz="1600" b="0" i="0" u="none" strike="noStrike" baseline="0" dirty="0">
              <a:solidFill>
                <a:srgbClr val="0D5774"/>
              </a:solidFill>
              <a:latin typeface="Segoe UI" panose="020B0502040204020203" pitchFamily="34" charset="0"/>
            </a:endParaRPr>
          </a:p>
          <a:p>
            <a:pPr lvl="1"/>
            <a:r>
              <a:rPr lang="en-US" sz="1600" b="1" i="0" u="none" strike="noStrike" baseline="0" dirty="0">
                <a:solidFill>
                  <a:srgbClr val="0D5774"/>
                </a:solidFill>
                <a:latin typeface="Segoe UI" panose="020B0502040204020203" pitchFamily="34" charset="0"/>
              </a:rPr>
              <a:t>Forgetfulness</a:t>
            </a:r>
            <a:endParaRPr lang="en-US" sz="1600" b="0" i="0" u="none" strike="noStrike" baseline="0" dirty="0">
              <a:solidFill>
                <a:srgbClr val="0D5774"/>
              </a:solidFill>
              <a:latin typeface="Segoe UI" panose="020B0502040204020203" pitchFamily="34" charset="0"/>
            </a:endParaRPr>
          </a:p>
          <a:p>
            <a:r>
              <a:rPr lang="en-US" sz="1600" b="1" i="0" u="none" strike="noStrike" baseline="0" dirty="0">
                <a:solidFill>
                  <a:srgbClr val="0D5774"/>
                </a:solidFill>
                <a:latin typeface="Segoe UI" panose="020B0502040204020203" pitchFamily="34" charset="0"/>
              </a:rPr>
              <a:t>Physical</a:t>
            </a:r>
            <a:endParaRPr lang="en-US" sz="1600" b="0" i="0" u="none" strike="noStrike" baseline="0" dirty="0">
              <a:solidFill>
                <a:srgbClr val="0D5774"/>
              </a:solidFill>
              <a:latin typeface="Segoe UI" panose="020B0502040204020203" pitchFamily="34" charset="0"/>
            </a:endParaRPr>
          </a:p>
          <a:p>
            <a:pPr lvl="1"/>
            <a:r>
              <a:rPr lang="en-US" sz="1600" b="1" i="0" u="none" strike="noStrike" baseline="0" dirty="0">
                <a:solidFill>
                  <a:srgbClr val="0D5774"/>
                </a:solidFill>
                <a:latin typeface="Segoe UI" panose="020B0502040204020203" pitchFamily="34" charset="0"/>
              </a:rPr>
              <a:t>Cardiovascular System</a:t>
            </a:r>
            <a:endParaRPr lang="en-US" sz="1600" b="0" i="0" u="none" strike="noStrike" baseline="0" dirty="0">
              <a:solidFill>
                <a:srgbClr val="0D5774"/>
              </a:solidFill>
              <a:latin typeface="Segoe UI" panose="020B0502040204020203" pitchFamily="34" charset="0"/>
            </a:endParaRPr>
          </a:p>
          <a:p>
            <a:pPr lvl="1"/>
            <a:r>
              <a:rPr lang="en-US" sz="1600" b="1" i="0" u="none" strike="noStrike" baseline="0" dirty="0">
                <a:solidFill>
                  <a:srgbClr val="0D5774"/>
                </a:solidFill>
                <a:latin typeface="Segoe UI" panose="020B0502040204020203" pitchFamily="34" charset="0"/>
              </a:rPr>
              <a:t>Immune System</a:t>
            </a:r>
            <a:endParaRPr lang="en-US" sz="1600" b="0" i="0" u="none" strike="noStrike" baseline="0" dirty="0">
              <a:solidFill>
                <a:srgbClr val="0D5774"/>
              </a:solidFill>
              <a:latin typeface="Segoe UI" panose="020B0502040204020203" pitchFamily="34" charset="0"/>
            </a:endParaRPr>
          </a:p>
          <a:p>
            <a:pPr lvl="1"/>
            <a:r>
              <a:rPr lang="en-US" sz="1600" b="1" i="0" u="none" strike="noStrike" baseline="0" dirty="0">
                <a:solidFill>
                  <a:srgbClr val="0D5774"/>
                </a:solidFill>
                <a:latin typeface="Segoe UI" panose="020B0502040204020203" pitchFamily="34" charset="0"/>
              </a:rPr>
              <a:t>Gastrointestinal System</a:t>
            </a:r>
            <a:endParaRPr lang="en-US" dirty="0"/>
          </a:p>
        </p:txBody>
      </p:sp>
      <p:sp>
        <p:nvSpPr>
          <p:cNvPr id="7" name="Content Placeholder 6">
            <a:extLst>
              <a:ext uri="{FF2B5EF4-FFF2-40B4-BE49-F238E27FC236}">
                <a16:creationId xmlns:a16="http://schemas.microsoft.com/office/drawing/2014/main" id="{0E08D99A-2D4F-4ADA-AE56-95E3BE8B9BBA}"/>
              </a:ext>
            </a:extLst>
          </p:cNvPr>
          <p:cNvSpPr>
            <a:spLocks noGrp="1"/>
          </p:cNvSpPr>
          <p:nvPr>
            <p:ph idx="1"/>
          </p:nvPr>
        </p:nvSpPr>
        <p:spPr>
          <a:xfrm>
            <a:off x="362465" y="243181"/>
            <a:ext cx="10058400" cy="122315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5400" cap="all" dirty="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rPr>
              <a:t>Anxiety is associated with:</a:t>
            </a:r>
          </a:p>
          <a:p>
            <a:endParaRPr lang="en-US" dirty="0"/>
          </a:p>
        </p:txBody>
      </p:sp>
      <p:sp>
        <p:nvSpPr>
          <p:cNvPr id="9" name="TextBox 8">
            <a:extLst>
              <a:ext uri="{FF2B5EF4-FFF2-40B4-BE49-F238E27FC236}">
                <a16:creationId xmlns:a16="http://schemas.microsoft.com/office/drawing/2014/main" id="{8F47F7F6-2EAB-4B9B-84F8-E85DA26A3EDE}"/>
              </a:ext>
            </a:extLst>
          </p:cNvPr>
          <p:cNvSpPr txBox="1"/>
          <p:nvPr/>
        </p:nvSpPr>
        <p:spPr>
          <a:xfrm>
            <a:off x="2343665" y="2663507"/>
            <a:ext cx="6096000" cy="249299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srgbClr val="4D565F"/>
                </a:solidFill>
                <a:effectLst/>
                <a:uLnTx/>
                <a:uFillTx/>
                <a:latin typeface="Arial" panose="020B0604020202020204" pitchFamily="34" charset="0"/>
                <a:ea typeface="+mn-ea"/>
                <a:cs typeface="+mn-cs"/>
              </a:rPr>
              <a:t>Anxiety</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2600" dirty="0">
              <a:solidFill>
                <a:srgbClr val="4D565F"/>
              </a:solidFill>
              <a:latin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600" b="0" i="0" u="none" strike="noStrike" kern="1200" cap="none" spc="0" normalizeH="0" baseline="0" noProof="0" dirty="0">
              <a:ln>
                <a:noFill/>
              </a:ln>
              <a:solidFill>
                <a:srgbClr val="4D565F"/>
              </a:solidFill>
              <a:effectLst/>
              <a:uLnTx/>
              <a:uFillTx/>
              <a:latin typeface="Arial" panose="020B0604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2600" dirty="0">
              <a:solidFill>
                <a:srgbClr val="4D565F"/>
              </a:solidFill>
              <a:latin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600" b="0" i="0" u="none" strike="noStrike" kern="1200" cap="none" spc="0" normalizeH="0" baseline="0" noProof="0" dirty="0">
              <a:ln>
                <a:noFill/>
              </a:ln>
              <a:solidFill>
                <a:srgbClr val="4D565F"/>
              </a:solidFill>
              <a:effectLst/>
              <a:uLnTx/>
              <a:uFillTx/>
              <a:latin typeface="Arial" panose="020B0604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srgbClr val="4D565F"/>
                </a:solidFill>
                <a:effectLst/>
                <a:uLnTx/>
                <a:uFillTx/>
                <a:latin typeface="Arial" panose="020B0604020202020204" pitchFamily="34" charset="0"/>
                <a:ea typeface="+mn-ea"/>
                <a:cs typeface="+mn-cs"/>
              </a:rPr>
              <a:t>Stress</a:t>
            </a:r>
          </a:p>
        </p:txBody>
      </p:sp>
      <p:cxnSp>
        <p:nvCxnSpPr>
          <p:cNvPr id="11" name="Straight Connector 10">
            <a:extLst>
              <a:ext uri="{FF2B5EF4-FFF2-40B4-BE49-F238E27FC236}">
                <a16:creationId xmlns:a16="http://schemas.microsoft.com/office/drawing/2014/main" id="{DDF5258B-DC65-470D-B1F3-311118EBB2CD}"/>
              </a:ext>
            </a:extLst>
          </p:cNvPr>
          <p:cNvCxnSpPr/>
          <p:nvPr/>
        </p:nvCxnSpPr>
        <p:spPr>
          <a:xfrm>
            <a:off x="2940908" y="3105665"/>
            <a:ext cx="0" cy="149928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2932168-BBCF-42F0-BF0B-307ED7B8ABC8}"/>
              </a:ext>
            </a:extLst>
          </p:cNvPr>
          <p:cNvCxnSpPr/>
          <p:nvPr/>
        </p:nvCxnSpPr>
        <p:spPr>
          <a:xfrm>
            <a:off x="3190672" y="3780535"/>
            <a:ext cx="2986392"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3285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350E491-0568-4360-96AC-308F6F2AA057}"/>
              </a:ext>
            </a:extLst>
          </p:cNvPr>
          <p:cNvSpPr>
            <a:spLocks noGrp="1"/>
          </p:cNvSpPr>
          <p:nvPr>
            <p:ph type="title"/>
          </p:nvPr>
        </p:nvSpPr>
        <p:spPr/>
        <p:txBody>
          <a:bodyPr/>
          <a:lstStyle/>
          <a:p>
            <a:r>
              <a:rPr lang="en-US" dirty="0"/>
              <a:t>Anxiety and Stakeholders</a:t>
            </a:r>
          </a:p>
        </p:txBody>
      </p:sp>
      <p:graphicFrame>
        <p:nvGraphicFramePr>
          <p:cNvPr id="9" name="Table 9">
            <a:extLst>
              <a:ext uri="{FF2B5EF4-FFF2-40B4-BE49-F238E27FC236}">
                <a16:creationId xmlns:a16="http://schemas.microsoft.com/office/drawing/2014/main" id="{71A051D0-7B16-4370-BA7E-DEFF23FD33DE}"/>
              </a:ext>
            </a:extLst>
          </p:cNvPr>
          <p:cNvGraphicFramePr>
            <a:graphicFrameLocks noGrp="1"/>
          </p:cNvGraphicFramePr>
          <p:nvPr>
            <p:extLst>
              <p:ext uri="{D42A27DB-BD31-4B8C-83A1-F6EECF244321}">
                <p14:modId xmlns:p14="http://schemas.microsoft.com/office/powerpoint/2010/main" val="4126356566"/>
              </p:ext>
            </p:extLst>
          </p:nvPr>
        </p:nvGraphicFramePr>
        <p:xfrm>
          <a:off x="898382" y="1750798"/>
          <a:ext cx="9568581" cy="4780280"/>
        </p:xfrm>
        <a:graphic>
          <a:graphicData uri="http://schemas.openxmlformats.org/drawingml/2006/table">
            <a:tbl>
              <a:tblPr firstRow="1" bandRow="1">
                <a:tableStyleId>{5C22544A-7EE6-4342-B048-85BDC9FD1C3A}</a:tableStyleId>
              </a:tblPr>
              <a:tblGrid>
                <a:gridCol w="3016131">
                  <a:extLst>
                    <a:ext uri="{9D8B030D-6E8A-4147-A177-3AD203B41FA5}">
                      <a16:colId xmlns:a16="http://schemas.microsoft.com/office/drawing/2014/main" val="1790755503"/>
                    </a:ext>
                  </a:extLst>
                </a:gridCol>
                <a:gridCol w="3276225">
                  <a:extLst>
                    <a:ext uri="{9D8B030D-6E8A-4147-A177-3AD203B41FA5}">
                      <a16:colId xmlns:a16="http://schemas.microsoft.com/office/drawing/2014/main" val="2596617899"/>
                    </a:ext>
                  </a:extLst>
                </a:gridCol>
                <a:gridCol w="3276225">
                  <a:extLst>
                    <a:ext uri="{9D8B030D-6E8A-4147-A177-3AD203B41FA5}">
                      <a16:colId xmlns:a16="http://schemas.microsoft.com/office/drawing/2014/main" val="2422093841"/>
                    </a:ext>
                  </a:extLst>
                </a:gridCol>
              </a:tblGrid>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677480"/>
                          </a:solidFill>
                          <a:effectLst/>
                          <a:uLnTx/>
                          <a:uFillTx/>
                          <a:latin typeface="Arial" panose="020B0604020202020204" pitchFamily="34" charset="0"/>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677480"/>
                          </a:solidFill>
                          <a:effectLst/>
                          <a:uLnTx/>
                          <a:uFillTx/>
                          <a:latin typeface="Arial" panose="020B0604020202020204" pitchFamily="34" charset="0"/>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677480"/>
                          </a:solidFill>
                          <a:effectLst/>
                          <a:uLnTx/>
                          <a:uFillTx/>
                          <a:latin typeface="Arial" panose="020B0604020202020204" pitchFamily="34" charset="0"/>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677480"/>
                          </a:solidFill>
                          <a:effectLst/>
                          <a:uLnTx/>
                          <a:uFillTx/>
                          <a:latin typeface="Arial" panose="020B0604020202020204" pitchFamily="34" charset="0"/>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677480"/>
                          </a:solidFill>
                          <a:effectLst/>
                          <a:uLnTx/>
                          <a:uFillTx/>
                          <a:latin typeface="Arial" panose="020B0604020202020204" pitchFamily="34" charset="0"/>
                          <a:ea typeface="+mn-ea"/>
                          <a:cs typeface="+mn-cs"/>
                        </a:rPr>
                        <a:t>			</a:t>
                      </a: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endParaRPr lang="en-US" dirty="0"/>
                    </a:p>
                  </a:txBody>
                  <a:tcPr/>
                </a:tc>
                <a:tc>
                  <a:txBody>
                    <a:bodyPr/>
                    <a:lstStyle/>
                    <a:p>
                      <a:r>
                        <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Anxiety Work Environment</a:t>
                      </a:r>
                      <a:endParaRPr lang="en-US" dirty="0">
                        <a:solidFill>
                          <a:schemeClr val="bg1"/>
                        </a:solidFill>
                      </a:endParaRPr>
                    </a:p>
                  </a:txBody>
                  <a:tcPr/>
                </a:tc>
                <a:tc>
                  <a:txBody>
                    <a:bodyPr/>
                    <a:lstStyle/>
                    <a:p>
                      <a:r>
                        <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Low Anxiety Work Environment</a:t>
                      </a:r>
                      <a:endParaRPr lang="en-US" dirty="0">
                        <a:solidFill>
                          <a:schemeClr val="bg1"/>
                        </a:solidFill>
                      </a:endParaRPr>
                    </a:p>
                  </a:txBody>
                  <a:tcPr/>
                </a:tc>
                <a:extLst>
                  <a:ext uri="{0D108BD9-81ED-4DB2-BD59-A6C34878D82A}">
                    <a16:rowId xmlns:a16="http://schemas.microsoft.com/office/drawing/2014/main" val="2387807747"/>
                  </a:ext>
                </a:extLst>
              </a:tr>
              <a:tr h="370840">
                <a:tc>
                  <a:txBody>
                    <a:bodyPr/>
                    <a:lstStyle/>
                    <a:p>
                      <a:r>
                        <a:rPr kumimoji="0" lang="en-US" sz="1800" b="0" i="0" u="none" strike="noStrike" kern="1200" cap="none" spc="0" normalizeH="0" baseline="0" noProof="0" dirty="0">
                          <a:ln>
                            <a:noFill/>
                          </a:ln>
                          <a:solidFill>
                            <a:srgbClr val="677480"/>
                          </a:solidFill>
                          <a:effectLst/>
                          <a:uLnTx/>
                          <a:uFillTx/>
                          <a:latin typeface="Arial" panose="020B0604020202020204" pitchFamily="34" charset="0"/>
                          <a:ea typeface="+mn-ea"/>
                          <a:cs typeface="+mn-cs"/>
                        </a:rPr>
                        <a:t>Feel Optimistic about future</a:t>
                      </a:r>
                      <a:endParaRPr lang="en-US" dirty="0"/>
                    </a:p>
                  </a:txBody>
                  <a:tcPr/>
                </a:tc>
                <a:tc>
                  <a:txBody>
                    <a:bodyPr/>
                    <a:lstStyle/>
                    <a:p>
                      <a:r>
                        <a:rPr kumimoji="0" lang="en-US" sz="1800" b="0" i="0" u="none" strike="noStrike" kern="1200" cap="none" spc="0" normalizeH="0" baseline="0" noProof="0" dirty="0">
                          <a:ln>
                            <a:noFill/>
                          </a:ln>
                          <a:solidFill>
                            <a:srgbClr val="677480"/>
                          </a:solidFill>
                          <a:effectLst/>
                          <a:uLnTx/>
                          <a:uFillTx/>
                          <a:latin typeface="Arial" panose="020B0604020202020204" pitchFamily="34" charset="0"/>
                          <a:ea typeface="+mn-ea"/>
                          <a:cs typeface="+mn-cs"/>
                        </a:rPr>
                        <a:t>78%</a:t>
                      </a:r>
                      <a:endParaRPr lang="en-US" dirty="0"/>
                    </a:p>
                  </a:txBody>
                  <a:tcPr/>
                </a:tc>
                <a:tc>
                  <a:txBody>
                    <a:bodyPr/>
                    <a:lstStyle/>
                    <a:p>
                      <a:r>
                        <a:rPr kumimoji="0" lang="en-US" sz="1800" b="0" i="0" u="none" strike="noStrike" kern="1200" cap="none" spc="0" normalizeH="0" baseline="0" noProof="0" dirty="0">
                          <a:ln>
                            <a:noFill/>
                          </a:ln>
                          <a:solidFill>
                            <a:srgbClr val="677480"/>
                          </a:solidFill>
                          <a:effectLst/>
                          <a:uLnTx/>
                          <a:uFillTx/>
                          <a:latin typeface="Arial" panose="020B0604020202020204" pitchFamily="34" charset="0"/>
                          <a:ea typeface="+mn-ea"/>
                          <a:cs typeface="+mn-cs"/>
                        </a:rPr>
                        <a:t>87%	</a:t>
                      </a:r>
                      <a:endParaRPr lang="en-US" dirty="0"/>
                    </a:p>
                  </a:txBody>
                  <a:tcPr/>
                </a:tc>
                <a:extLst>
                  <a:ext uri="{0D108BD9-81ED-4DB2-BD59-A6C34878D82A}">
                    <a16:rowId xmlns:a16="http://schemas.microsoft.com/office/drawing/2014/main" val="949068290"/>
                  </a:ext>
                </a:extLst>
              </a:tr>
              <a:tr h="370840">
                <a:tc>
                  <a:txBody>
                    <a:bodyPr/>
                    <a:lstStyle/>
                    <a:p>
                      <a:r>
                        <a:rPr kumimoji="0" lang="en-US" sz="1800" b="0" i="0" u="none" strike="noStrike" kern="1200" cap="none" spc="0" normalizeH="0" baseline="0" noProof="0" dirty="0">
                          <a:ln>
                            <a:noFill/>
                          </a:ln>
                          <a:solidFill>
                            <a:srgbClr val="677480"/>
                          </a:solidFill>
                          <a:effectLst/>
                          <a:uLnTx/>
                          <a:uFillTx/>
                          <a:latin typeface="Arial" panose="020B0604020202020204" pitchFamily="34" charset="0"/>
                          <a:ea typeface="+mn-ea"/>
                          <a:cs typeface="+mn-cs"/>
                        </a:rPr>
                        <a:t>Have enough information to do my job</a:t>
                      </a:r>
                      <a:endParaRPr lang="en-US" dirty="0"/>
                    </a:p>
                  </a:txBody>
                  <a:tcPr/>
                </a:tc>
                <a:tc>
                  <a:txBody>
                    <a:bodyPr/>
                    <a:lstStyle/>
                    <a:p>
                      <a:r>
                        <a:rPr kumimoji="0" lang="en-US" sz="1800" b="0" i="0" u="none" strike="noStrike" kern="1200" cap="none" spc="0" normalizeH="0" baseline="0" noProof="0" dirty="0">
                          <a:ln>
                            <a:noFill/>
                          </a:ln>
                          <a:solidFill>
                            <a:srgbClr val="677480"/>
                          </a:solidFill>
                          <a:effectLst/>
                          <a:uLnTx/>
                          <a:uFillTx/>
                          <a:latin typeface="Arial" panose="020B0604020202020204" pitchFamily="34" charset="0"/>
                          <a:ea typeface="+mn-ea"/>
                          <a:cs typeface="+mn-cs"/>
                        </a:rPr>
                        <a:t>84%</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677480"/>
                          </a:solidFill>
                          <a:effectLst/>
                          <a:uLnTx/>
                          <a:uFillTx/>
                          <a:latin typeface="Arial" panose="020B0604020202020204" pitchFamily="34" charset="0"/>
                          <a:ea typeface="+mn-ea"/>
                          <a:cs typeface="+mn-cs"/>
                        </a:rPr>
                        <a:t>92%	</a:t>
                      </a:r>
                    </a:p>
                    <a:p>
                      <a:endParaRPr lang="en-US" dirty="0"/>
                    </a:p>
                  </a:txBody>
                  <a:tcPr/>
                </a:tc>
                <a:extLst>
                  <a:ext uri="{0D108BD9-81ED-4DB2-BD59-A6C34878D82A}">
                    <a16:rowId xmlns:a16="http://schemas.microsoft.com/office/drawing/2014/main" val="2180383683"/>
                  </a:ext>
                </a:extLst>
              </a:tr>
              <a:tr h="370840">
                <a:tc>
                  <a:txBody>
                    <a:bodyPr/>
                    <a:lstStyle/>
                    <a:p>
                      <a:r>
                        <a:rPr kumimoji="0" lang="en-US" sz="1800" b="0" i="0" u="none" strike="noStrike" kern="1200" cap="none" spc="0" normalizeH="0" baseline="0" noProof="0" dirty="0">
                          <a:ln>
                            <a:noFill/>
                          </a:ln>
                          <a:solidFill>
                            <a:srgbClr val="677480"/>
                          </a:solidFill>
                          <a:effectLst/>
                          <a:uLnTx/>
                          <a:uFillTx/>
                          <a:latin typeface="Arial" panose="020B0604020202020204" pitchFamily="34" charset="0"/>
                          <a:ea typeface="+mn-ea"/>
                          <a:cs typeface="+mn-cs"/>
                        </a:rPr>
                        <a:t>Feel a sense of belonging</a:t>
                      </a:r>
                      <a:endParaRPr lang="en-US" dirty="0"/>
                    </a:p>
                  </a:txBody>
                  <a:tcPr/>
                </a:tc>
                <a:tc>
                  <a:txBody>
                    <a:bodyPr/>
                    <a:lstStyle/>
                    <a:p>
                      <a:r>
                        <a:rPr kumimoji="0" lang="en-US" sz="1800" b="0" i="0" u="none" strike="noStrike" kern="1200" cap="none" spc="0" normalizeH="0" baseline="0" noProof="0" dirty="0">
                          <a:ln>
                            <a:noFill/>
                          </a:ln>
                          <a:solidFill>
                            <a:srgbClr val="677480"/>
                          </a:solidFill>
                          <a:effectLst/>
                          <a:uLnTx/>
                          <a:uFillTx/>
                          <a:latin typeface="Arial" panose="020B0604020202020204" pitchFamily="34" charset="0"/>
                          <a:ea typeface="+mn-ea"/>
                          <a:cs typeface="+mn-cs"/>
                        </a:rPr>
                        <a:t>73%</a:t>
                      </a:r>
                      <a:endParaRPr lang="en-US" dirty="0"/>
                    </a:p>
                  </a:txBody>
                  <a:tcPr/>
                </a:tc>
                <a:tc>
                  <a:txBody>
                    <a:bodyPr/>
                    <a:lstStyle/>
                    <a:p>
                      <a:r>
                        <a:rPr kumimoji="0" lang="en-US" sz="1800" b="0" i="0" u="none" strike="noStrike" kern="1200" cap="none" spc="0" normalizeH="0" baseline="0" noProof="0" dirty="0">
                          <a:ln>
                            <a:noFill/>
                          </a:ln>
                          <a:solidFill>
                            <a:srgbClr val="677480"/>
                          </a:solidFill>
                          <a:effectLst/>
                          <a:uLnTx/>
                          <a:uFillTx/>
                          <a:latin typeface="Arial" panose="020B0604020202020204" pitchFamily="34" charset="0"/>
                          <a:ea typeface="+mn-ea"/>
                          <a:cs typeface="+mn-cs"/>
                        </a:rPr>
                        <a:t>86%</a:t>
                      </a:r>
                      <a:endParaRPr lang="en-US" dirty="0"/>
                    </a:p>
                  </a:txBody>
                  <a:tcPr/>
                </a:tc>
                <a:extLst>
                  <a:ext uri="{0D108BD9-81ED-4DB2-BD59-A6C34878D82A}">
                    <a16:rowId xmlns:a16="http://schemas.microsoft.com/office/drawing/2014/main" val="2726047451"/>
                  </a:ext>
                </a:extLst>
              </a:tr>
              <a:tr h="370840">
                <a:tc>
                  <a:txBody>
                    <a:bodyPr/>
                    <a:lstStyle/>
                    <a:p>
                      <a:r>
                        <a:rPr kumimoji="0" lang="en-US" sz="1800" b="0" i="0" u="none" strike="noStrike" kern="1200" cap="none" spc="0" normalizeH="0" baseline="0" noProof="0" dirty="0">
                          <a:ln>
                            <a:noFill/>
                          </a:ln>
                          <a:solidFill>
                            <a:srgbClr val="677480"/>
                          </a:solidFill>
                          <a:effectLst/>
                          <a:uLnTx/>
                          <a:uFillTx/>
                          <a:latin typeface="Arial" panose="020B0604020202020204" pitchFamily="34" charset="0"/>
                          <a:ea typeface="+mn-ea"/>
                          <a:cs typeface="+mn-cs"/>
                        </a:rPr>
                        <a:t>Can express my opinions without fear</a:t>
                      </a:r>
                      <a:endParaRPr lang="en-US" dirty="0"/>
                    </a:p>
                  </a:txBody>
                  <a:tcPr/>
                </a:tc>
                <a:tc>
                  <a:txBody>
                    <a:bodyPr/>
                    <a:lstStyle/>
                    <a:p>
                      <a:r>
                        <a:rPr kumimoji="0" lang="en-US" sz="1800" b="0" i="0" u="none" strike="noStrike" kern="1200" cap="none" spc="0" normalizeH="0" baseline="0" noProof="0" dirty="0">
                          <a:ln>
                            <a:noFill/>
                          </a:ln>
                          <a:solidFill>
                            <a:srgbClr val="677480"/>
                          </a:solidFill>
                          <a:effectLst/>
                          <a:uLnTx/>
                          <a:uFillTx/>
                          <a:latin typeface="Arial" panose="020B0604020202020204" pitchFamily="34" charset="0"/>
                          <a:ea typeface="+mn-ea"/>
                          <a:cs typeface="+mn-cs"/>
                        </a:rPr>
                        <a:t>70%</a:t>
                      </a:r>
                      <a:endParaRPr lang="en-US" dirty="0"/>
                    </a:p>
                  </a:txBody>
                  <a:tcPr/>
                </a:tc>
                <a:tc>
                  <a:txBody>
                    <a:bodyPr/>
                    <a:lstStyle/>
                    <a:p>
                      <a:r>
                        <a:rPr kumimoji="0" lang="en-US" sz="1800" b="0" i="0" u="none" strike="noStrike" kern="1200" cap="none" spc="0" normalizeH="0" baseline="0" noProof="0" dirty="0">
                          <a:ln>
                            <a:noFill/>
                          </a:ln>
                          <a:solidFill>
                            <a:srgbClr val="677480"/>
                          </a:solidFill>
                          <a:effectLst/>
                          <a:uLnTx/>
                          <a:uFillTx/>
                          <a:latin typeface="Arial" panose="020B0604020202020204" pitchFamily="34" charset="0"/>
                          <a:ea typeface="+mn-ea"/>
                          <a:cs typeface="+mn-cs"/>
                        </a:rPr>
                        <a:t>81%</a:t>
                      </a:r>
                      <a:endParaRPr lang="en-US" dirty="0"/>
                    </a:p>
                  </a:txBody>
                  <a:tcPr/>
                </a:tc>
                <a:extLst>
                  <a:ext uri="{0D108BD9-81ED-4DB2-BD59-A6C34878D82A}">
                    <a16:rowId xmlns:a16="http://schemas.microsoft.com/office/drawing/2014/main" val="2586553708"/>
                  </a:ext>
                </a:extLst>
              </a:tr>
              <a:tr h="370840">
                <a:tc>
                  <a:txBody>
                    <a:bodyPr/>
                    <a:lstStyle/>
                    <a:p>
                      <a:r>
                        <a:rPr kumimoji="0" lang="en-US" sz="1800" b="0" i="0" u="none" strike="noStrike" kern="1200" cap="none" spc="0" normalizeH="0" baseline="0" noProof="0" dirty="0">
                          <a:ln>
                            <a:noFill/>
                          </a:ln>
                          <a:solidFill>
                            <a:srgbClr val="677480"/>
                          </a:solidFill>
                          <a:effectLst/>
                          <a:uLnTx/>
                          <a:uFillTx/>
                          <a:latin typeface="Arial" panose="020B0604020202020204" pitchFamily="34" charset="0"/>
                          <a:ea typeface="+mn-ea"/>
                          <a:cs typeface="+mn-cs"/>
                        </a:rPr>
                        <a:t>Very Favorable Customer Satisfaction</a:t>
                      </a:r>
                      <a:endParaRPr lang="en-US" dirty="0"/>
                    </a:p>
                  </a:txBody>
                  <a:tcPr/>
                </a:tc>
                <a:tc>
                  <a:txBody>
                    <a:bodyPr/>
                    <a:lstStyle/>
                    <a:p>
                      <a:r>
                        <a:rPr kumimoji="0" lang="en-US" sz="1800" b="0" i="0" u="none" strike="noStrike" kern="1200" cap="none" spc="0" normalizeH="0" baseline="0" noProof="0" dirty="0">
                          <a:ln>
                            <a:noFill/>
                          </a:ln>
                          <a:solidFill>
                            <a:srgbClr val="677480"/>
                          </a:solidFill>
                          <a:effectLst/>
                          <a:uLnTx/>
                          <a:uFillTx/>
                          <a:latin typeface="Arial" panose="020B0604020202020204" pitchFamily="34" charset="0"/>
                          <a:ea typeface="+mn-ea"/>
                          <a:cs typeface="+mn-cs"/>
                        </a:rPr>
                        <a:t>37%</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677480"/>
                          </a:solidFill>
                          <a:effectLst/>
                          <a:uLnTx/>
                          <a:uFillTx/>
                          <a:latin typeface="Arial" panose="020B0604020202020204" pitchFamily="34" charset="0"/>
                          <a:ea typeface="+mn-ea"/>
                          <a:cs typeface="+mn-cs"/>
                        </a:rPr>
                        <a:t>50%	</a:t>
                      </a:r>
                    </a:p>
                    <a:p>
                      <a:endParaRPr lang="en-US" dirty="0"/>
                    </a:p>
                  </a:txBody>
                  <a:tcPr/>
                </a:tc>
                <a:extLst>
                  <a:ext uri="{0D108BD9-81ED-4DB2-BD59-A6C34878D82A}">
                    <a16:rowId xmlns:a16="http://schemas.microsoft.com/office/drawing/2014/main" val="25329971"/>
                  </a:ext>
                </a:extLst>
              </a:tr>
              <a:tr h="370840">
                <a:tc>
                  <a:txBody>
                    <a:bodyPr/>
                    <a:lstStyle/>
                    <a:p>
                      <a:r>
                        <a:rPr kumimoji="0" lang="en-US" sz="1800" b="0" i="0" u="none" strike="noStrike" kern="1200" cap="none" spc="0" normalizeH="0" baseline="0" noProof="0" dirty="0">
                          <a:ln>
                            <a:noFill/>
                          </a:ln>
                          <a:solidFill>
                            <a:srgbClr val="677480"/>
                          </a:solidFill>
                          <a:effectLst/>
                          <a:uLnTx/>
                          <a:uFillTx/>
                          <a:latin typeface="Arial" panose="020B0604020202020204" pitchFamily="34" charset="0"/>
                          <a:ea typeface="+mn-ea"/>
                          <a:cs typeface="+mn-cs"/>
                        </a:rPr>
                        <a:t>Favorable Customer Satisfaction</a:t>
                      </a:r>
                      <a:endParaRPr lang="en-US" dirty="0"/>
                    </a:p>
                  </a:txBody>
                  <a:tcPr/>
                </a:tc>
                <a:tc>
                  <a:txBody>
                    <a:bodyPr/>
                    <a:lstStyle/>
                    <a:p>
                      <a:r>
                        <a:rPr kumimoji="0" lang="en-US" sz="1800" b="0" i="0" u="none" strike="noStrike" kern="1200" cap="none" spc="0" normalizeH="0" baseline="0" noProof="0" dirty="0">
                          <a:ln>
                            <a:noFill/>
                          </a:ln>
                          <a:solidFill>
                            <a:srgbClr val="677480"/>
                          </a:solidFill>
                          <a:effectLst/>
                          <a:uLnTx/>
                          <a:uFillTx/>
                          <a:latin typeface="Arial" panose="020B0604020202020204" pitchFamily="34" charset="0"/>
                          <a:ea typeface="+mn-ea"/>
                          <a:cs typeface="+mn-cs"/>
                        </a:rPr>
                        <a:t>52%</a:t>
                      </a:r>
                      <a:endParaRPr lang="en-US" dirty="0"/>
                    </a:p>
                  </a:txBody>
                  <a:tcPr/>
                </a:tc>
                <a:tc>
                  <a:txBody>
                    <a:bodyPr/>
                    <a:lstStyle/>
                    <a:p>
                      <a:r>
                        <a:rPr kumimoji="0" lang="en-US" sz="1800" b="0" i="0" u="none" strike="noStrike" kern="1200" cap="none" spc="0" normalizeH="0" baseline="0" noProof="0" dirty="0">
                          <a:ln>
                            <a:noFill/>
                          </a:ln>
                          <a:solidFill>
                            <a:srgbClr val="677480"/>
                          </a:solidFill>
                          <a:effectLst/>
                          <a:uLnTx/>
                          <a:uFillTx/>
                          <a:latin typeface="Arial" panose="020B0604020202020204" pitchFamily="34" charset="0"/>
                          <a:ea typeface="+mn-ea"/>
                          <a:cs typeface="+mn-cs"/>
                        </a:rPr>
                        <a:t>72%</a:t>
                      </a:r>
                      <a:endParaRPr lang="en-US" dirty="0"/>
                    </a:p>
                  </a:txBody>
                  <a:tcPr/>
                </a:tc>
                <a:extLst>
                  <a:ext uri="{0D108BD9-81ED-4DB2-BD59-A6C34878D82A}">
                    <a16:rowId xmlns:a16="http://schemas.microsoft.com/office/drawing/2014/main" val="3018358413"/>
                  </a:ext>
                </a:extLst>
              </a:tr>
            </a:tbl>
          </a:graphicData>
        </a:graphic>
      </p:graphicFrame>
    </p:spTree>
    <p:extLst>
      <p:ext uri="{BB962C8B-B14F-4D97-AF65-F5344CB8AC3E}">
        <p14:creationId xmlns:p14="http://schemas.microsoft.com/office/powerpoint/2010/main" val="2744258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3CBD1-3DEF-4B7C-B857-58597199261C}"/>
              </a:ext>
            </a:extLst>
          </p:cNvPr>
          <p:cNvSpPr>
            <a:spLocks noGrp="1"/>
          </p:cNvSpPr>
          <p:nvPr>
            <p:ph type="ctrTitle"/>
          </p:nvPr>
        </p:nvSpPr>
        <p:spPr/>
        <p:txBody>
          <a:bodyPr/>
          <a:lstStyle/>
          <a:p>
            <a:r>
              <a:rPr lang="en-US" dirty="0"/>
              <a:t>Leadership Behavior</a:t>
            </a:r>
          </a:p>
        </p:txBody>
      </p:sp>
    </p:spTree>
    <p:extLst>
      <p:ext uri="{BB962C8B-B14F-4D97-AF65-F5344CB8AC3E}">
        <p14:creationId xmlns:p14="http://schemas.microsoft.com/office/powerpoint/2010/main" val="117243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6EBB1F-0357-418F-B741-98B7B8FBC776}"/>
              </a:ext>
            </a:extLst>
          </p:cNvPr>
          <p:cNvSpPr>
            <a:spLocks noGrp="1"/>
          </p:cNvSpPr>
          <p:nvPr>
            <p:ph idx="1"/>
          </p:nvPr>
        </p:nvSpPr>
        <p:spPr/>
        <p:txBody>
          <a:bodyPr>
            <a:normAutofit/>
          </a:bodyPr>
          <a:lstStyle/>
          <a:p>
            <a:pPr algn="l"/>
            <a:endParaRPr lang="en-US" sz="1600" b="0" i="0" u="none" strike="noStrike" baseline="0" dirty="0">
              <a:solidFill>
                <a:srgbClr val="000000"/>
              </a:solidFill>
              <a:latin typeface="Arial" panose="020B0604020202020204" pitchFamily="34" charset="0"/>
            </a:endParaRPr>
          </a:p>
          <a:p>
            <a:r>
              <a:rPr lang="en-US" sz="2800" b="0" i="0" u="none" strike="noStrike" baseline="0" dirty="0">
                <a:solidFill>
                  <a:srgbClr val="677480"/>
                </a:solidFill>
                <a:latin typeface="Segoe UI" panose="020B0502040204020203" pitchFamily="34" charset="0"/>
              </a:rPr>
              <a:t>Leaders must demonstrate a strong commitment to ethical business practices and fairness. </a:t>
            </a:r>
          </a:p>
          <a:p>
            <a:r>
              <a:rPr lang="en-US" sz="2800" b="0" i="0" u="none" strike="noStrike" baseline="0" dirty="0">
                <a:solidFill>
                  <a:srgbClr val="677480"/>
                </a:solidFill>
                <a:latin typeface="Segoe UI" panose="020B0502040204020203" pitchFamily="34" charset="0"/>
              </a:rPr>
              <a:t>Leaders must think strategically and engage employees in the process.</a:t>
            </a:r>
          </a:p>
          <a:p>
            <a:r>
              <a:rPr lang="en-US" sz="2800" b="0" i="0" u="none" strike="noStrike" baseline="0" dirty="0">
                <a:solidFill>
                  <a:srgbClr val="677480"/>
                </a:solidFill>
                <a:latin typeface="Segoe UI" panose="020B0502040204020203" pitchFamily="34" charset="0"/>
              </a:rPr>
              <a:t>Leaders must provide opportunities for employee development –distribute leadership responsibilities.</a:t>
            </a:r>
          </a:p>
          <a:p>
            <a:r>
              <a:rPr lang="en-US" sz="2800" b="0" i="0" u="none" strike="noStrike" baseline="0" dirty="0">
                <a:solidFill>
                  <a:srgbClr val="677480"/>
                </a:solidFill>
                <a:latin typeface="Segoe UI" panose="020B0502040204020203" pitchFamily="34" charset="0"/>
              </a:rPr>
              <a:t>Leaders must recognize performance/achievement timely.</a:t>
            </a:r>
          </a:p>
          <a:p>
            <a:endParaRPr lang="en-US" dirty="0"/>
          </a:p>
        </p:txBody>
      </p:sp>
      <p:sp>
        <p:nvSpPr>
          <p:cNvPr id="5" name="Title 4">
            <a:extLst>
              <a:ext uri="{FF2B5EF4-FFF2-40B4-BE49-F238E27FC236}">
                <a16:creationId xmlns:a16="http://schemas.microsoft.com/office/drawing/2014/main" id="{F6131990-87BB-45F7-AFC9-8B358244B629}"/>
              </a:ext>
            </a:extLst>
          </p:cNvPr>
          <p:cNvSpPr>
            <a:spLocks noGrp="1"/>
          </p:cNvSpPr>
          <p:nvPr>
            <p:ph type="title"/>
          </p:nvPr>
        </p:nvSpPr>
        <p:spPr/>
        <p:txBody>
          <a:bodyPr/>
          <a:lstStyle/>
          <a:p>
            <a:r>
              <a:rPr lang="en-US" dirty="0"/>
              <a:t>Leadership Behavior Makes the Difference!</a:t>
            </a:r>
          </a:p>
        </p:txBody>
      </p:sp>
    </p:spTree>
    <p:extLst>
      <p:ext uri="{BB962C8B-B14F-4D97-AF65-F5344CB8AC3E}">
        <p14:creationId xmlns:p14="http://schemas.microsoft.com/office/powerpoint/2010/main" val="4059269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5A7809-4CC4-42B9-971E-B8D64F773397}"/>
              </a:ext>
            </a:extLst>
          </p:cNvPr>
          <p:cNvSpPr>
            <a:spLocks noGrp="1"/>
          </p:cNvSpPr>
          <p:nvPr>
            <p:ph idx="1"/>
          </p:nvPr>
        </p:nvSpPr>
        <p:spPr/>
        <p:txBody>
          <a:bodyPr/>
          <a:lstStyle/>
          <a:p>
            <a:pPr algn="l"/>
            <a:endParaRPr lang="en-US" sz="1400" b="0" i="0" u="none" strike="noStrike" baseline="0" dirty="0">
              <a:solidFill>
                <a:srgbClr val="000000"/>
              </a:solidFill>
              <a:latin typeface="Arial" panose="020B0604020202020204" pitchFamily="34" charset="0"/>
            </a:endParaRPr>
          </a:p>
          <a:p>
            <a:r>
              <a:rPr lang="en-US" sz="2800" dirty="0">
                <a:solidFill>
                  <a:srgbClr val="677480"/>
                </a:solidFill>
                <a:latin typeface="Segoe UI" panose="020B0502040204020203" pitchFamily="34" charset="0"/>
              </a:rPr>
              <a:t>Leaders throughout the organization must work together to sustain optimism yet be realistic… during hard times.</a:t>
            </a:r>
          </a:p>
          <a:p>
            <a:endParaRPr lang="en-US" dirty="0"/>
          </a:p>
        </p:txBody>
      </p:sp>
      <p:sp>
        <p:nvSpPr>
          <p:cNvPr id="7" name="Title 6">
            <a:extLst>
              <a:ext uri="{FF2B5EF4-FFF2-40B4-BE49-F238E27FC236}">
                <a16:creationId xmlns:a16="http://schemas.microsoft.com/office/drawing/2014/main" id="{C2F34FC7-1AF6-4352-857C-140A709815C1}"/>
              </a:ext>
            </a:extLst>
          </p:cNvPr>
          <p:cNvSpPr>
            <a:spLocks noGrp="1"/>
          </p:cNvSpPr>
          <p:nvPr>
            <p:ph type="title"/>
          </p:nvPr>
        </p:nvSpPr>
        <p:spPr/>
        <p:txBody>
          <a:bodyPr/>
          <a:lstStyle/>
          <a:p>
            <a:r>
              <a:rPr lang="en-US" dirty="0"/>
              <a:t>Leadership Behavior</a:t>
            </a:r>
          </a:p>
        </p:txBody>
      </p:sp>
    </p:spTree>
    <p:extLst>
      <p:ext uri="{BB962C8B-B14F-4D97-AF65-F5344CB8AC3E}">
        <p14:creationId xmlns:p14="http://schemas.microsoft.com/office/powerpoint/2010/main" val="8842514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Override1.xml><?xml version="1.0" encoding="utf-8"?>
<a:themeOverride xmlns:a="http://schemas.openxmlformats.org/drawingml/2006/main">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ppt/theme/themeOverride2.xml><?xml version="1.0" encoding="utf-8"?>
<a:themeOverride xmlns:a="http://schemas.openxmlformats.org/drawingml/2006/main">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docProps/app.xml><?xml version="1.0" encoding="utf-8"?>
<Properties xmlns="http://schemas.openxmlformats.org/officeDocument/2006/extended-properties" xmlns:vt="http://schemas.openxmlformats.org/officeDocument/2006/docPropsVTypes">
  <Template/>
  <TotalTime>5776</TotalTime>
  <Words>1157</Words>
  <Application>Microsoft Office PowerPoint</Application>
  <PresentationFormat>Widescreen</PresentationFormat>
  <Paragraphs>197</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Rockwell</vt:lpstr>
      <vt:lpstr>Rockwell Condensed</vt:lpstr>
      <vt:lpstr>Segoe UI</vt:lpstr>
      <vt:lpstr>Wingdings</vt:lpstr>
      <vt:lpstr>Wood Type</vt:lpstr>
      <vt:lpstr> Confidently Leading In Times Of Chaos, Crisis And Change</vt:lpstr>
      <vt:lpstr>Overview</vt:lpstr>
      <vt:lpstr>Sustaining Culture</vt:lpstr>
      <vt:lpstr>Sustaining Your Culture</vt:lpstr>
      <vt:lpstr>PowerPoint Presentation</vt:lpstr>
      <vt:lpstr>Anxiety and Stakeholders</vt:lpstr>
      <vt:lpstr>Leadership Behavior</vt:lpstr>
      <vt:lpstr>Leadership Behavior Makes the Difference!</vt:lpstr>
      <vt:lpstr>Leadership Behavior</vt:lpstr>
      <vt:lpstr>How Do Leaders Accomplish That?</vt:lpstr>
      <vt:lpstr>Leaders must think strategically and engage employees in the process.</vt:lpstr>
      <vt:lpstr>Employee Engagement</vt:lpstr>
      <vt:lpstr>Employee Engagement is Key</vt:lpstr>
      <vt:lpstr>Benefits of an engaged workforce include:</vt:lpstr>
      <vt:lpstr>How do we measure “Engagement?” </vt:lpstr>
      <vt:lpstr>It Isn’t About the Pay</vt:lpstr>
      <vt:lpstr>Tools to Measure Engagement</vt:lpstr>
      <vt:lpstr>Take a good look at your culture.</vt:lpstr>
      <vt:lpstr>Commit to developing people</vt:lpstr>
      <vt:lpstr> Ensure the right person is in the right leadership position.</vt:lpstr>
      <vt:lpstr>Develop management styles to fit your people.</vt:lpstr>
      <vt:lpstr>Understand your target employees (current and future).</vt:lpstr>
      <vt:lpstr>Develop employee’s people skills. </vt:lpstr>
      <vt:lpstr>Ensure that all your employees have a good solid job fit</vt:lpstr>
      <vt:lpstr>Understand what “Employees Experience</vt:lpstr>
      <vt:lpstr>Leadership Traits</vt:lpstr>
      <vt:lpstr>Generally, What Do Employees Want? </vt:lpstr>
      <vt:lpstr>How to Improve Retention in a Tough Economy</vt:lpstr>
      <vt:lpstr>A Few More 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Confidently Leading In Times Of Chaos, Crisis And Change</dc:title>
  <dc:creator>Miller, Mark</dc:creator>
  <cp:lastModifiedBy>rjans</cp:lastModifiedBy>
  <cp:revision>16</cp:revision>
  <dcterms:created xsi:type="dcterms:W3CDTF">2020-10-09T13:23:50Z</dcterms:created>
  <dcterms:modified xsi:type="dcterms:W3CDTF">2020-11-02T19:12:32Z</dcterms:modified>
</cp:coreProperties>
</file>