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1"/>
  </p:notesMasterIdLst>
  <p:sldIdLst>
    <p:sldId id="283" r:id="rId2"/>
    <p:sldId id="284" r:id="rId3"/>
    <p:sldId id="287" r:id="rId4"/>
    <p:sldId id="288" r:id="rId5"/>
    <p:sldId id="289" r:id="rId6"/>
    <p:sldId id="290" r:id="rId7"/>
    <p:sldId id="291" r:id="rId8"/>
    <p:sldId id="292" r:id="rId9"/>
    <p:sldId id="29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70C0"/>
    <a:srgbClr val="0047FF"/>
    <a:srgbClr val="FFFFFF"/>
    <a:srgbClr val="F8F8F8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187" autoAdjust="0"/>
    <p:restoredTop sz="94660"/>
  </p:normalViewPr>
  <p:slideViewPr>
    <p:cSldViewPr>
      <p:cViewPr>
        <p:scale>
          <a:sx n="70" d="100"/>
          <a:sy n="70" d="100"/>
        </p:scale>
        <p:origin x="-2024" y="-10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BCF9AF0-A6FF-47D5-9DC4-94133769A508}" type="datetimeFigureOut">
              <a:rPr lang="en-US"/>
              <a:pPr>
                <a:defRPr/>
              </a:pPr>
              <a:t>1/30/12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6588EE6-CCAC-4C32-885D-B5E0A8727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29AC8-015D-4080-94BC-BEB8EADD8960}" type="datetimeFigureOut">
              <a:rPr lang="en-US"/>
              <a:pPr>
                <a:defRPr/>
              </a:pPr>
              <a:t>1/30/12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66503-FCBA-4384-9DA7-560701FB89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B7CB3-AA47-4FAB-85F7-CD4AA48C17E5}" type="datetimeFigureOut">
              <a:rPr lang="en-US"/>
              <a:pPr>
                <a:defRPr/>
              </a:pPr>
              <a:t>1/30/12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2AE49-D15E-406F-9183-92753EC687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B74EB-981E-4DC6-916F-ED2E49A94A7E}" type="datetimeFigureOut">
              <a:rPr lang="en-US"/>
              <a:pPr>
                <a:defRPr/>
              </a:pPr>
              <a:t>1/30/12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03680-39C6-40BC-B61F-0F41CA018C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27A5E-B567-47BF-8CAF-63C8CA84CECB}" type="datetimeFigureOut">
              <a:rPr lang="en-US"/>
              <a:pPr>
                <a:defRPr/>
              </a:pPr>
              <a:t>1/30/12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DC6A7-AAFE-40BA-8BD1-C0A81E910C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3E54F-30C1-4D6A-946D-9FD8739BBC89}" type="datetimeFigureOut">
              <a:rPr lang="en-US"/>
              <a:pPr>
                <a:defRPr/>
              </a:pPr>
              <a:t>1/30/12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B7AC6-5569-4810-AA5A-A44380101E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04CAE-92D5-4DFD-96E9-DE09DDE67E82}" type="datetimeFigureOut">
              <a:rPr lang="en-US"/>
              <a:pPr>
                <a:defRPr/>
              </a:pPr>
              <a:t>1/30/12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57965B-C3EB-4BCC-AF76-930EC883C0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7DE1E3-DF50-4F94-8F08-39EB39A91E47}" type="datetimeFigureOut">
              <a:rPr lang="en-US"/>
              <a:pPr>
                <a:defRPr/>
              </a:pPr>
              <a:t>1/30/12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2C77E-07F0-4B8F-B90E-7D2FC171C0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345C1-6F1C-4933-B630-05DD833A5A04}" type="datetimeFigureOut">
              <a:rPr lang="en-US"/>
              <a:pPr>
                <a:defRPr/>
              </a:pPr>
              <a:t>1/30/12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510CC-A5BC-4E18-A06C-1A0E4BA3E2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02C08-F957-4B2B-A03B-B695E3F21F23}" type="datetimeFigureOut">
              <a:rPr lang="en-US"/>
              <a:pPr>
                <a:defRPr/>
              </a:pPr>
              <a:t>1/30/12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AD59-C603-4B9F-B35E-3858203247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21523-707D-4452-A33E-25D10383DF38}" type="datetimeFigureOut">
              <a:rPr lang="en-US"/>
              <a:pPr>
                <a:defRPr/>
              </a:pPr>
              <a:t>1/30/12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DD10A-FA57-43B4-97BE-90566B937C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6B993-B3D7-455C-B7E7-5D8F1A12E4DF}" type="datetimeFigureOut">
              <a:rPr lang="en-US"/>
              <a:pPr>
                <a:defRPr/>
              </a:pPr>
              <a:t>1/30/12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9F345-3B84-4ABD-BE69-A5AC728CB2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66ACF3B-572B-4838-A747-82A8D218B6CF}" type="datetimeFigureOut">
              <a:rPr lang="en-US"/>
              <a:pPr>
                <a:defRPr/>
              </a:pPr>
              <a:t>1/30/12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BD21DEC-1867-4931-9A45-20C8A72A5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23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-123" charset="0"/>
        <a:buChar char="•"/>
        <a:defRPr sz="3200" kern="1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-123" charset="0"/>
        <a:buChar char="–"/>
        <a:defRPr sz="28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-123" charset="0"/>
        <a:buChar char="•"/>
        <a:defRPr sz="24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-123" charset="0"/>
        <a:buChar char="–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-123" charset="0"/>
        <a:buChar char="»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4" Type="http://schemas.openxmlformats.org/officeDocument/2006/relationships/image" Target="../media/image2.jpeg"/><Relationship Id="rId5" Type="http://schemas.openxmlformats.org/officeDocument/2006/relationships/image" Target="../media/image4.jpe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6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4" Type="http://schemas.openxmlformats.org/officeDocument/2006/relationships/image" Target="../media/image2.jpeg"/><Relationship Id="rId5" Type="http://schemas.openxmlformats.org/officeDocument/2006/relationships/image" Target="../media/image8.jpe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6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5" Type="http://schemas.openxmlformats.org/officeDocument/2006/relationships/image" Target="../media/image6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6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5" Type="http://schemas.openxmlformats.org/officeDocument/2006/relationships/image" Target="../media/image14.gif"/><Relationship Id="rId7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3.png"/><Relationship Id="rId6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 bright="-15000" contrast="33000"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5334000"/>
            <a:ext cx="4191000" cy="80021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38100" h="38100"/>
              <a:extrusionClr>
                <a:srgbClr val="FFFFFF"/>
              </a:extrusionClr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BlueSky</a:t>
            </a:r>
            <a:r>
              <a:rPr lang="en-US" sz="3200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</a:t>
            </a:r>
            <a:endParaRPr lang="en-US" sz="32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         Connects Clean Energy</a:t>
            </a:r>
            <a:endParaRPr lang="en-US" sz="1400" b="1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lum bright="-16000" contrast="32000"/>
          </a:blip>
          <a:srcRect b="1790"/>
          <a:stretch>
            <a:fillRect/>
          </a:stretch>
        </p:blipFill>
        <p:spPr bwMode="auto">
          <a:xfrm>
            <a:off x="4114800" y="5410200"/>
            <a:ext cx="762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95300" dist="38100" dir="8100000" sx="110000" sy="11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038600" y="4038600"/>
            <a:ext cx="48006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/>
            </a:scene3d>
            <a:sp3d extrusionH="57150" prstMaterial="powder">
              <a:bevelT w="38100" h="38100"/>
              <a:extrusionClr>
                <a:srgbClr val="FFFFFF"/>
              </a:extrusionClr>
              <a:contourClr>
                <a:srgbClr val="F8F8F8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Benjamin S. Parvey II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CEO</a:t>
            </a:r>
          </a:p>
        </p:txBody>
      </p:sp>
      <p:pic>
        <p:nvPicPr>
          <p:cNvPr id="14341" name="Picture 2" descr="New Jersey City Un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876800"/>
            <a:ext cx="19812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057400" y="1066800"/>
            <a:ext cx="5105400" cy="255454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/>
            </a:scene3d>
            <a:sp3d extrusionH="57150" prstMaterial="powder">
              <a:bevelT w="38100" h="38100"/>
              <a:extrusionClr>
                <a:srgbClr val="FFFFFF"/>
              </a:extrusionClr>
              <a:contourClr>
                <a:srgbClr val="F8F8F8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Clean Energy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Getting Your Projects Funded in the Current Environment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962400"/>
            <a:ext cx="4876800" cy="10156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/>
            </a:scene3d>
            <a:sp3d extrusionH="57150" prstMaterial="powder">
              <a:bevelT w="38100" h="38100"/>
              <a:extrusionClr>
                <a:srgbClr val="FFFFFF"/>
              </a:extrusionClr>
              <a:contourClr>
                <a:srgbClr val="F8F8F8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Andrew Christ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Associate Vice President  Facilities &amp; Const. Management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 bright="-15000" contrast="33000"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04800"/>
            <a:ext cx="7391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Today’s Topics</a:t>
            </a:r>
          </a:p>
        </p:txBody>
      </p:sp>
      <p:pic>
        <p:nvPicPr>
          <p:cNvPr id="15363" name="Picture 2" descr="New Jersey City Univers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5872163"/>
            <a:ext cx="11430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81600" y="6167735"/>
            <a:ext cx="2590800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38100" h="38100"/>
              <a:extrusionClr>
                <a:srgbClr val="FFFFFF"/>
              </a:extrusionClr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BlueSky</a:t>
            </a:r>
            <a:r>
              <a:rPr lang="en-US" sz="2400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</a:t>
            </a:r>
            <a:endParaRPr lang="en-US" sz="24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lum bright="-16000" contrast="32000"/>
          </a:blip>
          <a:srcRect b="1790"/>
          <a:stretch>
            <a:fillRect/>
          </a:stretch>
        </p:blipFill>
        <p:spPr bwMode="auto">
          <a:xfrm>
            <a:off x="4724400" y="6172200"/>
            <a:ext cx="4619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95300" dist="38100" dir="8100000" sx="110000" sy="11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366" name="Picture 9" descr="GCU Wellness Center Athletic Dept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914400"/>
            <a:ext cx="1925638" cy="144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 descr="PA290010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914400"/>
            <a:ext cx="19351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Box 12"/>
          <p:cNvSpPr txBox="1">
            <a:spLocks noChangeArrowheads="1"/>
          </p:cNvSpPr>
          <p:nvPr/>
        </p:nvSpPr>
        <p:spPr bwMode="auto">
          <a:xfrm>
            <a:off x="152400" y="2514600"/>
            <a:ext cx="419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Calibri" pitchFamily="-123" charset="0"/>
              </a:rPr>
              <a:t>Georgian Court University 400kW project</a:t>
            </a:r>
          </a:p>
        </p:txBody>
      </p:sp>
      <p:pic>
        <p:nvPicPr>
          <p:cNvPr id="15369" name="Picture 2" descr="http://upload.wikimedia.org/wikipedia/en/thumb/9/9b/SS_07202010_NJCU_Hepburn_Hall.JPG/220px-SS_07202010_NJCU_Hepburn_Hal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914400"/>
            <a:ext cx="20955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4" descr="http://www.google.com/url?source=imglanding&amp;ct=img&amp;q=http://www.frankguarini.com/wp-content/uploads/2011/09/GuariniLibraryNJCU.jpg&amp;sa=X&amp;ei=x4EPT4_8Gsrv0gG774GyAw&amp;ved=0CAwQ8wc&amp;usg=AFQjCNHqka0S-ZIhCtNnd9VRZH6AR2ZfP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1800" y="914400"/>
            <a:ext cx="2209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Box 14"/>
          <p:cNvSpPr txBox="1">
            <a:spLocks noChangeArrowheads="1"/>
          </p:cNvSpPr>
          <p:nvPr/>
        </p:nvSpPr>
        <p:spPr bwMode="auto">
          <a:xfrm>
            <a:off x="4572000" y="2514600"/>
            <a:ext cx="419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Calibri" pitchFamily="-123" charset="0"/>
              </a:rPr>
              <a:t>New Jersey City University</a:t>
            </a:r>
          </a:p>
        </p:txBody>
      </p:sp>
      <p:sp>
        <p:nvSpPr>
          <p:cNvPr id="15372" name="TextBox 15"/>
          <p:cNvSpPr txBox="1">
            <a:spLocks noChangeArrowheads="1"/>
          </p:cNvSpPr>
          <p:nvPr/>
        </p:nvSpPr>
        <p:spPr bwMode="auto">
          <a:xfrm>
            <a:off x="1524000" y="3810000"/>
            <a:ext cx="6324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What makes for a successful project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Do’s and Don'ts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2012 Clean Energy Marketplace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 bright="-15000" contrast="33000"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04800"/>
            <a:ext cx="7391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Georgian Court University</a:t>
            </a:r>
          </a:p>
        </p:txBody>
      </p:sp>
      <p:pic>
        <p:nvPicPr>
          <p:cNvPr id="16387" name="Picture 2" descr="New Jersey City Univers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5872163"/>
            <a:ext cx="11430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81600" y="6167735"/>
            <a:ext cx="2590800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38100" h="38100"/>
              <a:extrusionClr>
                <a:srgbClr val="FFFFFF"/>
              </a:extrusionClr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BlueSky</a:t>
            </a:r>
            <a:r>
              <a:rPr lang="en-US" sz="2400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</a:t>
            </a:r>
            <a:endParaRPr lang="en-US" sz="24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lum bright="-16000" contrast="32000"/>
          </a:blip>
          <a:srcRect b="1790"/>
          <a:stretch>
            <a:fillRect/>
          </a:stretch>
        </p:blipFill>
        <p:spPr bwMode="auto">
          <a:xfrm>
            <a:off x="4724400" y="6172200"/>
            <a:ext cx="4619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95300" dist="38100" dir="8100000" sx="110000" sy="11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GCU Wellness Center Athletic Dep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267200"/>
            <a:ext cx="2032000" cy="1524000"/>
          </a:xfrm>
          <a:prstGeom prst="rect">
            <a:avLst/>
          </a:prstGeom>
          <a:effectLst>
            <a:outerShdw blurRad="965200" dir="21540000" sx="94000" sy="94000" algn="ctr" rotWithShape="0">
              <a:prstClr val="black">
                <a:alpha val="73000"/>
              </a:prstClr>
            </a:outerShdw>
          </a:effectLst>
        </p:spPr>
      </p:pic>
      <p:pic>
        <p:nvPicPr>
          <p:cNvPr id="11" name="Picture 10" descr="PA2900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200" y="4267200"/>
            <a:ext cx="2062163" cy="1543050"/>
          </a:xfrm>
          <a:prstGeom prst="rect">
            <a:avLst/>
          </a:prstGeom>
          <a:effectLst>
            <a:outerShdw blurRad="965200" dir="21540000" sx="94000" sy="94000" algn="ctr" rotWithShape="0">
              <a:prstClr val="black">
                <a:alpha val="73000"/>
              </a:prstClr>
            </a:outerShdw>
          </a:effectLst>
        </p:spPr>
      </p:pic>
      <p:sp>
        <p:nvSpPr>
          <p:cNvPr id="16392" name="TextBox 15"/>
          <p:cNvSpPr txBox="1">
            <a:spLocks noChangeArrowheads="1"/>
          </p:cNvSpPr>
          <p:nvPr/>
        </p:nvSpPr>
        <p:spPr bwMode="auto">
          <a:xfrm>
            <a:off x="1447800" y="1295400"/>
            <a:ext cx="63246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Why did this work?</a:t>
            </a:r>
          </a:p>
          <a:p>
            <a:pPr algn="ctr"/>
            <a:endParaRPr lang="en-US" sz="2800" b="1">
              <a:solidFill>
                <a:schemeClr val="bg1"/>
              </a:solidFill>
              <a:latin typeface="Calibri" pitchFamily="-123" charset="0"/>
            </a:endParaRPr>
          </a:p>
          <a:p>
            <a:pPr algn="ctr"/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Commitment from University Executives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Leadership from Facilities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Proper Engagement of Professionals</a:t>
            </a:r>
          </a:p>
          <a:p>
            <a:pPr algn="ctr"/>
            <a:endParaRPr lang="en-US" sz="2800" b="1">
              <a:solidFill>
                <a:schemeClr val="bg1"/>
              </a:solidFill>
              <a:latin typeface="Calibri" pitchFamily="-123" charset="0"/>
            </a:endParaRPr>
          </a:p>
        </p:txBody>
      </p:sp>
      <p:pic>
        <p:nvPicPr>
          <p:cNvPr id="14" name="Picture 13" descr="GCU 11.17.10 02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58000" y="4267200"/>
            <a:ext cx="2057400" cy="1543050"/>
          </a:xfrm>
          <a:prstGeom prst="rect">
            <a:avLst/>
          </a:prstGeom>
          <a:effectLst>
            <a:outerShdw blurRad="660400" dir="21540000" sx="131000" sy="131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GCU Science Center Arra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8400" y="4267200"/>
            <a:ext cx="2057400" cy="1543050"/>
          </a:xfrm>
          <a:prstGeom prst="rect">
            <a:avLst/>
          </a:prstGeom>
          <a:effectLst>
            <a:outerShdw blurRad="965200" dir="21540000" sx="94000" sy="94000" algn="ctr" rotWithShape="0">
              <a:prstClr val="black">
                <a:alpha val="73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 bright="-15000" contrast="33000"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04800"/>
            <a:ext cx="7391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New Jersey City University</a:t>
            </a:r>
          </a:p>
        </p:txBody>
      </p:sp>
      <p:pic>
        <p:nvPicPr>
          <p:cNvPr id="17411" name="Picture 2" descr="New Jersey City Univers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5872163"/>
            <a:ext cx="11430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57800" y="6172200"/>
            <a:ext cx="2590800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38100" h="38100"/>
              <a:extrusionClr>
                <a:srgbClr val="FFFFFF"/>
              </a:extrusionClr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BlueSky</a:t>
            </a:r>
            <a:r>
              <a:rPr lang="en-US" sz="2400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</a:t>
            </a:r>
            <a:endParaRPr lang="en-US" sz="24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lum bright="-16000" contrast="32000"/>
          </a:blip>
          <a:srcRect b="1790"/>
          <a:stretch>
            <a:fillRect/>
          </a:stretch>
        </p:blipFill>
        <p:spPr bwMode="auto">
          <a:xfrm>
            <a:off x="4724400" y="6172200"/>
            <a:ext cx="4619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95300" dist="38100" dir="8100000" sx="110000" sy="110000" algn="tr" rotWithShape="0">
              <a:prstClr val="black">
                <a:alpha val="40000"/>
              </a:prstClr>
            </a:outerShdw>
          </a:effectLst>
        </p:spPr>
      </p:pic>
      <p:sp>
        <p:nvSpPr>
          <p:cNvPr id="17414" name="TextBox 15"/>
          <p:cNvSpPr txBox="1">
            <a:spLocks noChangeArrowheads="1"/>
          </p:cNvSpPr>
          <p:nvPr/>
        </p:nvSpPr>
        <p:spPr bwMode="auto">
          <a:xfrm>
            <a:off x="1447800" y="1295400"/>
            <a:ext cx="632460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Project Challenges</a:t>
            </a:r>
          </a:p>
          <a:p>
            <a:pPr algn="ctr"/>
            <a:endParaRPr lang="en-US" sz="2800" b="1">
              <a:solidFill>
                <a:schemeClr val="bg1"/>
              </a:solidFill>
              <a:latin typeface="Calibri" pitchFamily="-123" charset="0"/>
            </a:endParaRPr>
          </a:p>
          <a:p>
            <a:pPr algn="ctr"/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Needed New Roofs on Buildings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Changing Economic Climate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Investor Returns Difficult</a:t>
            </a:r>
          </a:p>
        </p:txBody>
      </p:sp>
      <p:pic>
        <p:nvPicPr>
          <p:cNvPr id="12" name="Picture 2" descr="http://upload.wikimedia.org/wikipedia/en/thumb/9/9b/SS_07202010_NJCU_Hepburn_Hall.JPG/220px-SS_07202010_NJCU_Hepburn_Hal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962400"/>
            <a:ext cx="2471738" cy="1876425"/>
          </a:xfrm>
          <a:prstGeom prst="rect">
            <a:avLst/>
          </a:prstGeom>
          <a:noFill/>
          <a:effectLst>
            <a:outerShdw blurRad="342900" dir="21540000" sx="114000" sy="114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13" name="Picture 4" descr="http://www.google.com/url?source=imglanding&amp;ct=img&amp;q=http://www.frankguarini.com/wp-content/uploads/2011/09/GuariniLibraryNJCU.jpg&amp;sa=X&amp;ei=x4EPT4_8Gsrv0gG774GyAw&amp;ved=0CAwQ8wc&amp;usg=AFQjCNHqka0S-ZIhCtNnd9VRZH6AR2ZfP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0400" y="3951288"/>
            <a:ext cx="2667000" cy="1839912"/>
          </a:xfrm>
          <a:prstGeom prst="rect">
            <a:avLst/>
          </a:prstGeom>
          <a:noFill/>
          <a:effectLst>
            <a:outerShdw blurRad="342900" dir="21540000" sx="114000" sy="114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6629" name="Picture 4" descr="JMAC Fron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0300" y="3962400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 bright="-15000" contrast="33000"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04800"/>
            <a:ext cx="7391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Successful Project Components</a:t>
            </a:r>
          </a:p>
        </p:txBody>
      </p:sp>
      <p:pic>
        <p:nvPicPr>
          <p:cNvPr id="18435" name="Picture 2" descr="New Jersey City Univers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5872163"/>
            <a:ext cx="11430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81600" y="6167735"/>
            <a:ext cx="2590800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38100" h="38100"/>
              <a:extrusionClr>
                <a:srgbClr val="FFFFFF"/>
              </a:extrusionClr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BlueSky</a:t>
            </a:r>
            <a:r>
              <a:rPr lang="en-US" sz="2400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</a:t>
            </a:r>
            <a:endParaRPr lang="en-US" sz="24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lum bright="-16000" contrast="32000"/>
          </a:blip>
          <a:srcRect b="1790"/>
          <a:stretch>
            <a:fillRect/>
          </a:stretch>
        </p:blipFill>
        <p:spPr bwMode="auto">
          <a:xfrm>
            <a:off x="4724400" y="6172200"/>
            <a:ext cx="4619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95300" dist="38100" dir="8100000" sx="110000" sy="11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438" name="TextBox 15"/>
          <p:cNvSpPr txBox="1">
            <a:spLocks noChangeArrowheads="1"/>
          </p:cNvSpPr>
          <p:nvPr/>
        </p:nvSpPr>
        <p:spPr bwMode="auto">
          <a:xfrm>
            <a:off x="0" y="1295400"/>
            <a:ext cx="91440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The Right Professional Team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Reasonable Fees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Engagement of all Parties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A fair RFP</a:t>
            </a:r>
          </a:p>
          <a:p>
            <a:pPr algn="ctr"/>
            <a:endParaRPr lang="en-US" sz="2800" b="1">
              <a:solidFill>
                <a:schemeClr val="bg1"/>
              </a:solidFill>
              <a:latin typeface="Calibri" pitchFamily="-123" charset="0"/>
            </a:endParaRPr>
          </a:p>
          <a:p>
            <a:pPr algn="ctr"/>
            <a:r>
              <a:rPr lang="en-US" sz="2800" b="1" u="sng">
                <a:solidFill>
                  <a:schemeClr val="bg1"/>
                </a:solidFill>
                <a:latin typeface="Calibri" pitchFamily="-123" charset="0"/>
              </a:rPr>
              <a:t>Most importantly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Clear the Runway 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(eliminate obstacles)</a:t>
            </a:r>
          </a:p>
          <a:p>
            <a:pPr algn="ctr"/>
            <a:endParaRPr lang="en-US" sz="2800" b="1" u="sng">
              <a:solidFill>
                <a:schemeClr val="bg1"/>
              </a:solidFill>
              <a:latin typeface="Calibri" pitchFamily="-123" charset="0"/>
            </a:endParaRPr>
          </a:p>
          <a:p>
            <a:pPr algn="ctr"/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Realistic Expectations!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 bright="-15000" contrast="33000"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04800"/>
            <a:ext cx="7391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Do’s &amp; Don’ts</a:t>
            </a:r>
          </a:p>
        </p:txBody>
      </p:sp>
      <p:pic>
        <p:nvPicPr>
          <p:cNvPr id="19459" name="Picture 2" descr="New Jersey City Univers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5872163"/>
            <a:ext cx="11430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81600" y="6167735"/>
            <a:ext cx="2590800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38100" h="38100"/>
              <a:extrusionClr>
                <a:srgbClr val="FFFFFF"/>
              </a:extrusionClr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BlueSky</a:t>
            </a:r>
            <a:r>
              <a:rPr lang="en-US" sz="2400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</a:t>
            </a:r>
            <a:endParaRPr lang="en-US" sz="24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lum bright="-16000" contrast="32000"/>
          </a:blip>
          <a:srcRect b="1790"/>
          <a:stretch>
            <a:fillRect/>
          </a:stretch>
        </p:blipFill>
        <p:spPr bwMode="auto">
          <a:xfrm>
            <a:off x="4724400" y="6172200"/>
            <a:ext cx="4619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95300" dist="38100" dir="8100000" sx="110000" sy="110000" algn="tr" rotWithShape="0">
              <a:prstClr val="black">
                <a:alpha val="40000"/>
              </a:prstClr>
            </a:outerShdw>
          </a:effectLst>
        </p:spPr>
      </p:pic>
      <p:sp>
        <p:nvSpPr>
          <p:cNvPr id="19462" name="TextBox 15"/>
          <p:cNvSpPr txBox="1">
            <a:spLocks noChangeArrowheads="1"/>
          </p:cNvSpPr>
          <p:nvPr/>
        </p:nvSpPr>
        <p:spPr bwMode="auto">
          <a:xfrm>
            <a:off x="228600" y="1143000"/>
            <a:ext cx="85344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14350" indent="-514350">
              <a:buFont typeface="Calibri" pitchFamily="-123" charset="0"/>
              <a:buAutoNum type="arabicPeriod"/>
            </a:pPr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Hire the right professionals</a:t>
            </a:r>
          </a:p>
          <a:p>
            <a:pPr marL="514350" indent="-514350">
              <a:buFont typeface="Calibri" pitchFamily="-123" charset="0"/>
              <a:buAutoNum type="arabicPeriod"/>
            </a:pPr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Understand how fees impact the projects</a:t>
            </a:r>
          </a:p>
          <a:p>
            <a:pPr marL="514350" indent="-514350">
              <a:buFont typeface="Calibri" pitchFamily="-123" charset="0"/>
              <a:buAutoNum type="arabicPeriod"/>
            </a:pPr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Make sure your attorney is familiar with Power Purchase Agreements</a:t>
            </a:r>
          </a:p>
          <a:p>
            <a:pPr marL="514350" indent="-514350">
              <a:buFont typeface="Calibri" pitchFamily="-123" charset="0"/>
              <a:buAutoNum type="arabicPeriod"/>
            </a:pPr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Get your house in order (roof, warranty, bills, etc…)</a:t>
            </a:r>
          </a:p>
          <a:p>
            <a:pPr marL="514350" indent="-514350">
              <a:buFont typeface="Calibri" pitchFamily="-123" charset="0"/>
              <a:buAutoNum type="arabicPeriod"/>
            </a:pPr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Level the playing field</a:t>
            </a:r>
          </a:p>
          <a:p>
            <a:pPr marL="514350" indent="-514350">
              <a:buFont typeface="Calibri" pitchFamily="-123" charset="0"/>
              <a:buAutoNum type="arabicPeriod"/>
            </a:pPr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Do your homework on financiers</a:t>
            </a:r>
          </a:p>
        </p:txBody>
      </p:sp>
      <p:pic>
        <p:nvPicPr>
          <p:cNvPr id="19463" name="Picture 2" descr="http://www.google.com/url?source=imglanding&amp;ct=img&amp;q=http://www.solarbuildermag.com/wp-content/uploads/2011/10/WPU.gif&amp;sa=X&amp;ei=nLEUT4niB-P20gHR2Lm0Aw&amp;ved=0CAsQ8wc&amp;usg=AFQjCNGGEGEDP58k8Q8lSSI5AxDt-TeJZ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4343400"/>
            <a:ext cx="2517775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4" descr="http://www.google.com/url?source=imglanding&amp;ct=img&amp;q=http://media.nj.com/business_impact/photo/rutgers-solarjpeg-36afc18a340f1dee_large.jpeg&amp;sa=X&amp;ei=pbQUT-bfFMT40gGk5LiEAw&amp;ved=0CAsQ8wc&amp;usg=AFQjCNGBPqPBGZoruEO4qUKlLFHbeRSiw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0" y="4343400"/>
            <a:ext cx="15938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5" name="AutoShape 6" descr="data:image/jpeg;base64,/9j/4AAQSkZJRgABAQAAAQABAAD/2wCEAAkGBhQSERUUExQWFRUWGBgXFxgYGBcZGBgYGhgYFRsYGhgcICYeFxkjHRgXHy8gIycpLSwsGB4xNTAqNSYrLCkBCQoKDgwOGA8PFykcHBwpKSksKSwpKSkpKSkpLCwpKSkpKSwpKSkpLCksKSwsKSkpKSkpLCwpLCkpLCkvLCkpKf/AABEIAKkBKwMBIgACEQEDEQH/xAAcAAACAwEBAQEAAAAAAAAAAAADBAIFBgEABwj/xABOEAABAgMEBgYGBwQHBgcAAAABAhEAAyEEEjFBBSJRYXGBBhMykaGxQlJiwdHwBxQjcpKi4TNTgvEVFkOywtLTCGNzk5TiFzREVIOEo//EABgBAQEBAQEAAAAAAAAAAAAAAAABAgME/8QAJxEBAQEBAAICAgECBwAAAAAAAAERAgMSITFBUWETFAQiMnGBsfD/2gAMAwEAAhEDEQA/APiYpDcsEU4ecIPFpYtGTpqL6ElSU0JdOOLEEuKRLAEyg2P67jAZhq2Hk0GK1lWqFEZCrbI7/R8xXoKfbcU3eYkgU6xnzcNAosk6ImsSZZ3UaF1aMmv+zVyST5RocmgdWg71DGjgJqNmMTSsdUpksxS5ckk636x5co9WkEEaysQRiE1gos7S1gEKJuEMahjszxiBJCQc4cmJ+zNCAFjHK8mj9whFTvXLLCH1sykOXVcO3AUHjjChazLIe6AdtMoYTJyLu3KJ2OwoI1iQdlPJ4OdHV1TeNQl91OeyOfXc1FXPksaAth8mGZllODgMkUO8Av5R62SFpLG7vukHfVsIJLCqpdiMa4NSNb8KrloANC8FlMGd6/Ej3R61yyFVrv8A1jkmSTgH+co1+BEozeDSLQwqAeOXPKJr0bMvEJQtXBJhqy6DmkEGUscm84UIpd+0BnDKCRJK73pBNcnBLgZGmOyCq6PTkq1pS22UeGEWNpakKlTEhRSoEgu6bwxu+0YluCnEsqr41bcHix0om7Z7ONvWq/8A0uczqR6dZwAAFkDEhQI7qUzhS3rUyElRUkJdL5Akmm53hLoXSR88I4gb2j0tL5gMCeO7jEyWFRiHHP8AlFBkpOPo7eG6GerdrpugC7jjUnDPHyiMszEprLKRrF1JUBUA0pgwyxjlpnpR2WOFTtavjGLqIzdVRGAZ3BLk89uyI9YCS5o+1vdEZtvKmwG0Db8IJIk9YDdlktjddudDFk/YDNWwDNhuLZ0PznAJk0kB4uRomYsH7Iv3dzn3RGfoWau6AkJYMxUNrxqKpQWgq57hmApFl/ViZmUjmT4gRNPRdfrIPNQ90XBUlDFm+cY8uXVhFrM0FNvFQu1fBQzpnCx0JOeie4j4wxEJAKT2HO8VBHuhW4SdmcPS7HORihTcH3ZQnaFOcGMZm6I3cX4CImPOXESMoxpWvs+h5KPQB3qr890PomBIoAOFN/P9IAlCmfAbcPHPlEkpTtc9w7zXwjeJoqrZs98RWtRxIHH4YnujiEKI1QANv/cfJ+URuJGJvHdQd+J7hxhhrwZ2AKjv+GMEI9YtuGPd8TEFTKVIQnuB96uFYVTb5R7M2UneslsRQBNeZbCF+A2qeEhxQD0lH3mgivtGkwxupC8yo4YtxOO6LuzyQtKQkWKeoOCSm+QHpQK45DAYwwmzEODKsYODdSpiKu+bu0c701jAWiX1i8KkZACg2AQROjxrHDs3Scjn34d0bxFiIf7GwhwWaSQ5o2JFMajdHBZ1uL0qxhL1IkkltwNCYx8/sxjCkkBJCSBUlJDjlj/KF5cljqKKaVJLYuMI3UuwzCHEuwDafq5pgO7GGZuiXJYWMhz/AOkfPaFNGZz/ACmPlisSHfht98PLWVdewcKumorRYw7zyjezdFzHHVpsSqB71lq+eD0jsxJQBfl2V2VRElAY4ODk1cc23x1MZ7o/ojq0XljXU1COynEcCaHuG2L+VqpfB6Dhn8O+AykFSgNuezMk7hU8onaJoJpgKDgMH8+JMdMiJyTV9gf4eLRAGJAsg+0W5Jr5kfhgUs1A2keJ3wDekg0xQIZgmmPoJpAlnUG4seYf3GJaTIExTFxqsc2uJ8YFKU6VDc/4T/lKoYj0rWBTniPvB2HPDuhTSFjTOSUq9UAFqpbAjnlxgyV1pBrSmoUMFVG44KHIvyIhg+dWqxqlrUgioLfAjbApSqh8BG70tY5k+VclqIU/Ze6lQxIL0fMPvGYjPJ6NWgJXeSUgJcAMq+bydV0E1zr6sYsag2m9LTZtns0smiJaxiXU8xbXnJchIAG6KnSNmVedqFKN9biSfF41vRtNpCyorXLSTrBaUqcBgkJK7xBZw90NtLxfJnz87SnlJkj3Rm3GpHy2SsAVSDtxeGJVsKW6u8g53Xri3HEx9IWuaSbtruh6AypVBxu17oWtemFy6qtxQGAohDktWl2nCGpjN2TpA4AmJU/rBJbJnHwi1TaHD0UNuffiOfdCFt6bzPQtE8mrqPVpcUYXQks1dmMdl9KutDTp01DtraqgBVwdVw9Dgezvjeph9vVU25VH54Hm0RmhqKSx7vDA8oH9dkXSevQojYLpI+6TXk3CCyZrpdKgpPenuqx7jF3UwO4+BB3Gh8ceRicuQ9MOXuMeIQdqT+JPneGe2Dy7yRtT+JPfkd1DGpiUvNQcKHh8DzwhWbZUqopIO4hj4w/NKTk3iP08YApCmoyhuY+GXcItgrJmh0Zavlltfzj39Fbz3n3GLEEbCOGHjHjKG0HlHO8SqOuynFZbjVXdj3txiSJgHZTzVX8oLd7wG22iXL/aKA3FyrkCQW3xQ27pKQSmUAnEXqEneMh4x26zmsz5XtqtISL0xbDJ8+AIc8oqbX0gALSwMO0rvoMO94oJ01SjeUSScy7nnnHrOWOtgx8i3i0c701idotq5nbWSHetQOAwgXVp9cDkfhEes+EX+g9FzZkmZNQuQEyrxKZhF46oOqLpd2AFcdkZnyW4rl2Uy5ctaFklZVdKbwa7RQ41GWERTpOb++mO/rK8390PT+kc0pCGSMaJ2kMXGBJ8If0J0RfXnm7mEVf+IjDh5QuLANBWC2WlWoudcBZS9cgbqYq3Rs5WhZqQAETS2ZSsk7ySIjLWtCQlCihIwSkkDuBaJC0zP3iq+0r4xzutpf0ZN/dzfwL+ESlaJmkh5axvUia35Uk9wiKpszOYv8SvjEkzFu19T/eV8YfIZtWjzLTfWEhODNaQSXyvgG9xLRRTppUSfDIDZXZDFutJWwvEgYO9d9dvw5jsdmvqAq2ZxYYnDdHbnnIxamgXEPmug3JepzxNORhYmGLXMdRLMMANgFAO5vkxCxpvLSMncsXoKnDcD4RrGU7QGZOxIB44nufwgUkayR7Q8xHZsxyScSSTli/6xKyF5icMRmCNvviYCaUWDMJSLoLEDY6UU5PArAdYbCWPBVD4GDaZZM+YAAkJUQEgpASw7IbIMwYZQvIRs+PlyjWCCk5HKkNSBeQpOY108hrDmGP8I2x23SdclqK1sGxD+/zgMmaUqBBqC41hjEwDSa/P6Q+E3tYc8GfgcjU98CnWcBerRKmUmmRypsqOUMIlttbA1Zx8+LRbz7Qlypy0kl1XQGbVRKPhQc4n9SlKqVrB2XUDyU0LFwcXzB2jb84RwnN487oZVo+S1FLO5kDzMUWm+ji5qkqs91JwUVqSlR2YUIEWrvHhMIgrFLsEtSlJGpdQC60zLzgkGiU1ehdTNFNPsi0sVJUkKDpcEBQdnST2g+yNzpLQaJpMwP1pwJWQlxhw5GO6OsJmTLPIty0IkJSuXLKFgJExQcdYcQCau2Ma1mxgZOIcE7tu2G7HNmI1kG6HbENwL4jcY0WlpFikq6u6VL9JSDqpy7T1Biut0qRcDBQbAAlmbHiTn8I1jOmpOnEqUErDUDqcNeYPQFgHw8sotbHOfWQqm0HwLVHAxkbNbJaFhQSdUg1cuxdjseBIt5QbyCUnCmORxhLhjcqmBWKa7UsPDDwEANnJOqXOyoVyGJ5PFLJ6UpLBaCQyQVapN5g5ZmId2FG3xbSilTlBBFRSh5gKBHdG9lQQTC7KDmuOL7zRXe8GEtOxXgfdEpc5RYKBWMrwUW4G6/i0HCJfqqHJB9w8o68csWvm81ZNSX448TAymPBJhtQQpyVXWQlgEu6gACDUNgS9fGPK6lljAtjX+UGCrwdQJGqHGIowD8B4QJg2PKIgmAatUtA7ObNUE82wO6GtGmcsqRISohWIYKpUVJDDE7IPoboyqcyluiXtwKuDjDefGNhZtHy5aQmWLo5F95LCsLTFJ0e0NMlzr05N1IyDFXBNdT71T5xqCuWT2SkcyfE+6FxK2GJCzvnGWh0lDYH8Ir3mOApfDjT5rEDJ3xMSd8BJSw9Aw2Mn9YBbLS2qDU9rs0Hq0IrtHAbYMtNxN6pL6oZxxNcBszPNqxS3NVPxUD/jMdeON+WbU7p2H83vBEPyEXJftLrW7RD02do+XGB2CxhRFA2JLDAY+h74dmKKlEgEDIMqgwAxAwjvjlqsmSvkE+4mI2ZBCVqOy6OKscUj0Qrwh+agZt+X3qML2iUEoSkM6iVnDPVTgj2SO+Fi6QBD4jvA8liD2Z3fcS9SAwJd2PnEUvlers6zPDMDGDWVgq8oAgBaiCE1AlqURVROUZvK6Hb1lUxSjW8QXF5jeDkgsKVeOyVBsR3/ABXBtLSQLRNCQLoWwACaAEgCigcA0RlhW/LKZx2kRZCmJqHSg8UmgyqMjkYSnAjI9yh7hFnKQChQzBCvccU7x3QhPkpJy/Jx9njFxNMWQX0McUayfuntCquB74YUA2Xh7ngWj9UgjLxBxwVDVqlsSKkYjtGhw2xuM1XyVObrVfVcHH1eyKHwPEmJXYXtEkY08P8AJDUshaXd1DtMRX2vjv4x5vJz+XXm/gMjhEu6JhAjhlARxbCPzSJGoZgRvSD54xMSxHCgD+cRWe0z0SSt1yVISvG4xCT93VZJ3YcIq7TpFMtBSLyVhITcUkMkttIfxwjbJKfZ5sYV0nomVaEsu4DksXQpPxG4iLLjNj5muXmKh+EQumNX0Z0ahdqFnJzUCLpPWAYgJdwWDjgYJp36ObTIl9cECZKq6pV9YQXa6sEBSDnUNveOmM6yKRBhb5gASJiwEkqSLxDEgAkbCQlPcIvlWCXJkBdolXFq7KQTeUGGsUnsDiavhFKubJKiQlQScnFOB+LxPpVtYekzAdYAvFyyQrdW6Qr5rF5K07IIB6wB8iFuOLII7jGHKEucWq2AO7aI6LMvIGOnPk65ZvMqK0nFmHhHpUsEF1NSlHc0puzruic+eDRILby590TsGj1TlXUAnachvJyjnc/DQKJRUQBUmjB34RrtC9EwkBc5SSrEIc040qd2EWOidBSZCXF5Sz6RAHIVoOUP9XGbWseUon0j3x0IG3yjoETQjviCKZe+C9WBnHmzjoRAdCAKPxgiECuLDFvIb/nB4ihJdhn845DfEZ7GgLgV7JLnbXw+Lvvjj2rNuFrWoqLlhkP2YYbHLnv5wBKq9r8yv8I+c4aMojJXJCR8fk7ILYpV5VSoISLytcAMN2/yfMCPZJkcd0eWkolBLOpbEsFnVGAqdr+RgKEtl+VI/vE8e+I2mffUVG7XIqJ3Nq8G7jA0zBkU8kk/3uR5xZAwHJABZy3aTt3Dh3wLSatbEZAOpWVMANo8YPY1az1ISCrsgUAw8W5QvMK/94+7Vr/NI74ubQkJYNWfOiVq2KHaPGCqlhMuYVBQSJU28yEILdXMSWxrHpiCXcE/emJ9oZttEFsyJbq6xKDLuLvgLU5SQQReBLdrGJ1zkqyuaQlvMUwURk6ELLXSz74hLlgYhuKFJzCcjuguk0J66YAENeIDqILdli5ECQNg/DMT7Wx9oizn4TVjYpgJZxrAihXmHzzwHOFlK3/nHvHAQSVMUC7TKF8b2BJ2eyO+O2tDTCK401ARX9SfwxnMqooHP/ln5/SGVovS8Ko9n0TwP8gwzhK8No5pA2UpyHMwayzwlQLobA0XgcaYHa3AQqF5lM2/5g+MeROaoUDuvGo2FxhlBbTJuKIGGWu1Mse5+JiNT634kq+fkZwvyoypQoU4HDPlxGEcuiO2ZZGqQpjmQGB2uMtvfkBBFAgkZjEHbsjx98+tdZdLkARxQBrB7wiJUAYw0BdEcCRBirhHkziC4IBiKW/rD9SmiYLOJiFJaaSlJIDuB6yRvBzj6D0e6b2IPOGkEpQtIJkTVS3lkBtU0VgMKvxjIfWAsMVISdt331hE2OUXBlymOOoK84uoD0v01KtijaACEzFFQugLWhBCUpKgzAm6SQCWdncRidI6CKVk9bLmJyUkmo23SAUncRSL6zaOtFknJXI+2QkukXglQGLVp5jdFl0fNptuk1zZqXXLAWZUwoUs0uBSRdCZjEPgRhQxuWM4+f2yVWjMwrQYBsqZRxMhSgDfRzWHpSPqv0g9F7GQZyZNolzAwV1cl5St7PqEbqRk5fR+zsHEwnMklJ7gGHCNSb9Jqg0NoQzSCoES8zRzuS4PfGxssiVLTdloUn+IGu06tTEVBIOrhk4APcCR4x145NjdYfl4kC/GApMTRwEAZKm/nBkqgSVcIkVGAlerE7+zCIpNIMmeEJClUPoChr6zOHAyfNsgqLJtyJbiS1FAYBV89q6OyPVfI4E93rCALBzSv+JTeaafOyAqWFfvF8/5vl4bTHOo2SleP+UP76etHv45nMxwt11YHqp/iWPFjx/Nuh6cnqpYRqpUvWXiWAJug41oS21PtQPR1mdV5SEhCNZRJJwqBVTPq50Nw7YDabQpSiomWCT7Km5gGgYfgjX3cRAzPaSOCB5lI2H8Ij3X7Vr5U2v6X3sshERMI9MDYAk7mHZHsDvjnXsP2iyBWgOGPrbE/mjaH5NJSlMtRUoDaaOo4AsHCh/EIVXJIxln+IthyHqHvg9tUlIQhRJuiuFSaqxPsH8QhMSgcELOWPBOSfaVGeVqaZbEaqAzCq/uj1vZMRVMKJU1Q6t0ylEDGo6rPntjpllnEo7a39i1ZEbUx60WtciVOmJRLvIQSHAWH66SmqVE3hyh3/ppPsfSSnnzD9mXmK3YrHCFZaHakvLBf/DPrcYZ0gD10zUQftFYH/eJ9VUL9SW/ZHDK/wCqRtPqwn0CSZXsbMC+zjsMN2yUWQq6uqWLO4um6SdXPXMJXUvVCxU57VEZo2Lg+oZJxF1QUcKBQCTs2rP8MZv20j121UxO2vF8xtV+GJdd7fekH3nYfwiASp/tr4cnPpbQsc4MJh/eEneDw37vxmFiQ0tlyndN6XQ6vo5ejgGOFGQo5wo33OZUNvDf+bZDNitDKcqQUmhdJFC1Tq5ap3soZxC0SChRGpue6C1ccKhmO9Cox9fCgiX7I5LA8zu+WhpDqTgxSMy4KRTHanDg2wwuUH1E8lE+SmOzl7UcQgggiWoEVBBfzSX97+0Yz1zsanwMHEdUh4HPRgoAgHKtD6u/aDmCM3AiiPJZjomUgcI8qVEFy84GBEVMyxmYImUGxHhAlJfjAyloBuWoD1dxuoPixJ74o9KaJnid9Ys8wdYQzUQU0Z0EMHpgfGHi8elkguG5gHwNIgZmfSZaRYZtntsmYFkACclCWUHBuregNGvJ7oxsnr5w6wT0ICiWSSoMxIySRlGrXOJSpJu3VAgshGYbZGWX0Smg6s4BOT3gebUjUqWL1KBtMdEoRJIgqEE0iKhLlA7YOABk0SZg0SCICKUbomlG6JhNPfEpcoktxq7AAVJJyAAJJyaA7JlYlVEjGrcAN5y5nAPC021KNesSnYE32AAoAQlyAD47VwO2aRQdUA3Q7OQH2qKWcOGo7gMMVGFxOc6st+a1HHcoB3pxJ9WPd4vH6xw660dUx8Ziz+I7sSR7VfvHIQIlHtnkkHbQOa1BbaUjKJCXMIpKDYfsy2zFQLCn4U+1Dej5oSu9NUlISCpj1aVEsSKUY0J+8pGQMdbcjODWkplSxKA1lMpesKbElhUBnypLSfShG6+EondrnLCm66n+I74KqeuZeX1iS2sbsxwBU4JJNzVuPgAg7YqZ2lpILKtCSRunKrt7G0qV3Ridcz7q5aszLX+7SneoEbQ+ufvq4AQWxIWqYkC4KgsOqdhrNTcEJ5xX6NEueicqUVKTITfmNLa6jsu6lB2AZsSVYYssjpbKkKJuTVKIIbUSUkuXxVUG5T2awvl5z7PWr2faCVEiawejKV2eyOyPUQYUXMzVML44KOAK8wM1CFtB6SlWlFoITc6mV1gC5yBfpcuDU7WGeZijtPS8pJT9WQCCXClTC2GQKfVET+rxF9a0SpaKh1HEdhOVyXiV7jDth0Sm1CZJSpSDMSE3iAoVnX+yGJOoM4pdGdIUGTOXPMqSvqjMs4CFqvrCtVJvKUGUXP8AAK1gv0fafmzLSkqKQlEySSEoQml8mpAc55xjrzc2ZFnNh7SipfXTXC/2k3NJwWk4MPOAhMt8VivqJPpqT6/tQv0t0mqz6ZmyZigmziem/wDZy1KTKXcWpiUlRN078BFdp3pKEzVqswlrkX1JQVSyksCCCQCki8AFYDPCLPPziei7lKDC7MILbFDFO580CLKxLKipAmPeSoJrMoe0DUD0VrjJdH9PKnz5aFolS0FSQuaTMCZaSrtqeYzAmC27pciz2iYiXLC0y1qSlaZtFBLoCgbpcEbN0OvLzYvrVwmas1vIJNalBqa+kPWSoc4IknZLI3dVhTYX7JSf4YqNE6XRapyZaEKSuYtgCtLAqWFA9l7oJbNniWl9KSbNaJkiZ1t6UsoUyUEOkkEDXwYkcgd0X+pzfyZVyEr/AHXcFtnsLM94cFCG5wvywspLoZJe8NXEGtTkc8JkZ3RNsl2mYmXK6xS1FgOrZy2D3iH1Qr+GLCTp+TZ5y5Uycl0lUtYaaAFB3A1MlOOClRm9T9mCsnNJG69yzGLhuKU7YiUI3+BHup7j7MBk6UBVclz79SAL5vkDaksb11uad8MqtiwSCtJIVdOtLOs7EYl61bYVCNbP2JSZgSS6llJoQUh+IZR1gX/MPSEdmJILODsINCDUEHMHKIqmqGKU80o823AP907YPKKlaikFJHZ1SmprdIyfLYpx6Qjj5OZfmNc0JKo4uXR46wBjoIxePO6BjfHlY1EeWkYvHkqEBAxEwUgQMn5eAgUvEwR6ie9fxjpGwREjfEApcEC44lMSSjOKJCJAx4JOMSAgOJJgwNCKMaMQCCMcDvEQJbjHmPzSAaliX1U0KKkqIHVlDJAU9SpmODsKhy7UiCpV9JQSWIbtEkb8X2QESyYmtKwhRQCVtqjarADvi7aZAJFtTLkTZE1CFrKSiWtak6mYUHq+CXxYRlrVoO8CnrJQJqSVpBJxZmNOcdMhctazNSoLDvecEDHPbt3wpZ9GTJoK+ylipS1YnMsMWjrOZ+3O2rPRdjm2eXNQi12cJtEsypgKkkhALsCeyXzgMno+lQurtEggBgrrUBaeBJAUPZPeIrJ2jlOpEtFUUPWLQg1r2SRtgI0dNSQpQRdBcsuWSwxoFEmkZqtNYdAGUhaZVvs0tSxdWo2qWHS73QkLrvJ5NiUrN0GQtx/SVjQxbWm47w2IrjFbatAWhUxZQgKQVKukKQHTeLEC9SmUI2zQc+Um8uWpKXxoQ53iMq1P/h3Zxjpewj+JRrDdg6I2OdLAtGlLKlSSySHv3QWumrKSzlJxG8UGAVPLMWPIeeMeusmA+hW7oPYZilLOmLKKaqAlTJADJSNbAAARp/oo6E2RQmK+sptCmQVJQ6OrqpnLl35YR8VmKFMj4eeMfXv9nVX2lsHsSj+ZcBZdJejtiVpSdPnW+XJmlSXQoHVHUXLt68A5BCnI2RjND9FtHNNTN0tKCSSgASll2qiaC9C+WwqFHi46UyVq6QTbgvXFJnKHsIsqVK8A3OMbJ0KgBRIc0Z8M3pEktWtDpDotowouStMSkoTUJMiYStTdpanDnkwy2mpsnQ+wrQFK0tJQo+gZM0kVbEY/rCitFgBwkPwjNAKJzfxeNYjaL6GWRLmXpSUtSagCVPSp8m1WB5xKZ0Ys67q12qVexUAJqSr7w6sgK2kY+MUej9HrlgrIScrhWgEZ6zqDcKx2fpSYmt2XyWlXgkxZn5Rdp0OEzELl2sIUggy+qC03DtDgMd5rFdpLQUpM5fX2o9YSoqJQokrLqqc3OPGEUdI1jFCSOcNaX08ifrgFK2SFJVrJUQKkMKElzX1t0anr+y6Z0Za5dmmSp0u0gTZRBQsy14eqoekP5cLPRMsTpky0GYJpUsqJCboCzrFgeL90UGhNNdUo6pMtWKMQDkQGPCNPojTMiZeDiUam6oXXO5gxPdhEvMzZSb+lrZZgTMQsoRMuKCrqwCk5MXGDUiFon3lqU128SWGAcuw3DDlEEzEH0k94iRlxxbRKY98/JjxEeijqVQKYKvEgIkWw2wEHjzPEc46DADutjEgIkpDwJyIBcaVJwSANpGHueDqtJbF3rgzQpL0ZMxKFtvSpoeToeea9WttjQC5nLOZAEEQFl6mlSXMNI0JPP9kqAjQtpP8AZL7m35w0CS4PbPnEHORV3mGz0ctRwlEcbo98FldFrSP7MfiR8YmxcJmzhg58f1hs6AmLQQJcxlpIQq4spJI9a7UNsi+6LdC5k20g2hI6qWL6g4N5sEsDgTU7hvjYdNNLTLJo9c1JKZiyhF793fpTIFIcD2iDnGpNT29bsfNrb0nXZbKqyzrNJMy5cvHVWxNCQA7hOebOd6HQ2RN0hO+ry0BCbpVMUpZKQgMOzdq5IEM6J6IzyhdpWkypbVnz7we9qulLGYsl2F1NScYtei2mkaMTNMlF9UxiubOISSEuyUSkk3U1J1luaO0dJzOZjF7vV2qDp/0Bk6OEoP1kyaVFnIASlnUQ74qA2YxWdEOhIt1pRJuXEkKKlgq1QAS9S1Sw5x9EtHTdFoWnrBZ1gAAGZJlLIoCRrLdn4RqZOkrImyrKLiJi0lJMmWiWpjwJHjETX54teipSZ65esoJWtKV3wkLAJANUkBwHxgUyyyk0VKtCd+oe4sBGn6Q6EXLIKFFci9ecFghZBCesST9mogMDUFmBMUkhc5U2WiSVCYpQSi7Q3lFgwG87ImGlLRMshZuufaUyx3sqpjk6RZjLTcmTL15TgoADMi61cXv+HP8AUU7o3Z1j7SRJUW1iZUsuc8oodLfRZo+ckg2ZCD60t5ZHC7q94IiNPzvI0dKLla1MMkpLnDPAZx9L/wBnoj6xbAMOrl/31RUaS+jO2SJq5coS1I9CYpYDjYU5LbHLfGu+hjolPsc60KnXGXLSBdVeqFE1jO/OVb+2b6eS1nTNruAqLSNQYqBlpBA2ndA06HIReUFpBOaSKs7OaO2+BfSqFydNLmABV9MrV2i4lH8JcFjwMd6bW5Euz9SbNOlTl3TfmT0TQUAm8NVjVgzjAGNzrCc6VVbbImnXXj7I973fGK6fpCyJKlICkrLOuhObsGID5kV2EOYzywQ2VMs/nCOS5da0fPFgaYRn+o9H9vkO2qySphUqUkupyEJNE4EnWYgA0Zz8VJVkL3SGVsauAOEG0bKJNGN0gM4BLvUA44OTk1YsJmm1WdJkSReakxdb6iMgoEKTLDnVdianJpfk8M9Ze+vr/wB9FZehJyv7Jf4THTo4jGh3qQPfDdity0stSUpvOKXnbmSzxQKnC87F3fH9I55tx7evL4p4p5Mu22Zs/H/C1GiyxVqsMTfDDuERlSy+otO1goHDlEdG24NMTdDGuZrWtYVGkVOwDbgzeUJL8zV68ninPHU4+Ovv5aeRaAoB0gE5PngYcKUts74zaJIXNN5Vw3FKD+sGIHE1i2RaUFj1gBYE0UKkPsjUvxK8Hm8fp5OuZ9Q6iYRgo95gv1leSgeQgK7KoMXdwCDi4NQQc4gDwMacTyLSvNjwBES+vVYpHF/0hSXM2x3HKAcVaBsPhEk2hO3HczQqlRA8YFOmtlSAsAsPiORETKR8tFUZwMcvn5MB9BE4vjBDMbaeEZ3+tSspae8xwdKphPYR+b4xz9a3rSpnsaBoKmedg74yyeks0nso7lfGJK6Qz/YHBPxMT1p7RqDMJ4R0kioYRlk6en+sPwJiEzT1oPp9yU/CHpTY2V+0y12WbKl9fKWpabSgXSoAlIQpiX1QFHmoHERv0WdPZuuHeusCXvZ7Dhsj510c6a2eVZ2ti0gpPaUi8ClRcdlJZiSOQjPfSf0pvzrPIscxIlLlGYs2cpCpmsdUlLOwR2ScVVFBHafTnX2fSOj5c+UqVOQFy1hlJUKERjZv0LaML3ZUxDv2ZixjQ4vkY+Q2bSk6xDrZU8uGKkFSrs1N5iCg9pNUgmuNGYR9vR0hsPVImKmyJYWhKwFTJaSAoBQBdQ2xWWcT9B9hJBCrSHzvoIHeh90NzfoYsxSAJ04AberP+EQ7Zul2j7oH1mzOBX7eV/nEH/rbo/8A9xZ/+olf6kAPRnQOTIl9UkSghrqllIUucTiVigapF3WDHCGOj/0eWGyTTOkyWmOQFKUpZRj2Lx1aZ474WV0p0acbTZsX/wDMo/1Ix30q9KEqlWeTZp4UietRmmXNEwXUlISksogA382cgO8FfWxMQoslaCdgIJ8DFX0g00mypSVJKis3UtQPvUSw84/Pq7N1UpU5ClS5soJUFBVwgvsJKncs2TR9ZsnT+x/VpC5qlLtEyUha5csTZqgopdyhLhAdyHbGkSk/kv0m00tM2yf2a50xSVoCi4lhCylWAIci8xD98X/RuYTMXeUTqjEkjGPn1umm2Wv6wZS5UqUkiWmYAlSlKDFVwOEgB8am9XCNN0BQ06Z/w/8AGIxZ/m1rfhjOltlM3pFcvG6DJWalrqJSZnIUbnGb6er63SE4LVRASAoa9AhJHMlXJ42um7I+m7XMZ7suSkUeqkJJ8E+MZTp1o9MudLtCgbitRTDBaQbuYxFMcjC/bfj69bKz1nsaCHCFr8vMQ3Lmplaxs8sgbSlXgoq8oU0NohVqWQ4AFXODkEhIYNW6alhTGJdIOjirMoAawU90hJTeYBw2YrCeOPZf8f39TnnP9hLRpiWcJQFPRuoYnEOhIcYQlZNIGWlSBgogmqg7OzsQC15XfArPaCB2pbYAKIeJKtav3kocD8BGPXqfTvf8R4u8vX4/h4W32U7B2i3eYh1vsJ/CPhHDbD+9R+b/ACxFdsLftgdwvB/yiHpU/uvHJk/6i3s+jkmUFLtciU5/ZkLv8SEpbM5wraghPYtCZm5KZif7wEG6OaIFoXrKCUi65cBRd6JfE0NP5iXSfQRs91iVZh0kMoXXCSe0llCu19kdPTl4v7vyT6oGjdAzbTOTJvJlqU5SpZpRN4hw5dgcad8anpj0SMiZLVIBVLUlKSRgFpSEk0NLzBXEmKLoposlSpkxCk3Rq3gwJOJrsHnGkKdh5OYWfpyvd6vtfyFo28JZlzEuUE3ScCCai8Tg5fgTSDMnIefxjokq9RX4T5tBLMq4tKlS74BqkhQB7q/OcGKiLPhqqc1DO54DOJijApIfkSNtfOLJGnLoF1CwUl0OAAkGi0aoDoUK5Vc5wCZb09WpFxTFigKU4lqerFnKSGDUghU2ZzdYggsxFeYgc2x3aNjiCkNyh6ZpFJKD9oFpDXxdctg9atg+yODSSSCFpUxxAUwvZEZDazRRT/UhsAG6IK0aMjTKG1zRk0R67cDALBMEQiIGJoxgGEy4KAIieyeflHUwV0kQyNFTT/ZTPwKHuhVefCPWrGAfl6GmD0CBvYDxiFo6MheKEJPrgy0rByIU/nFIjEcYuEZRByZ0UCrvWrMxCS4llchCCaYhDPSGpehJYUFBFnDUDqk0AoBtaIpw+dkRmYd8N0GlaMllbk2c40cEbMAmHRYJQGNn7j7kQhZ8/nODpgOfUJINZkocAvw+ziE3RMgggzJLKDK1ZlQcj9lA7XiPnKFlYwDUvozZizrCwnAKNoWAdyVJaL6R1SQ3WjLATW2YXN0UFizhlWHf74lFnOtEv96nhcmf5RGp6Ny5KU30ekMRU5UO/dHzoxedEP2quET6VpLfo6TfmzFANMuqKjQhkBGOTBI7zGLmyZS3CphUk4gy3cbDUAxbdK8U8RFArGE+fkU83Q5s01S7IUrlrAC5SgqUKN2VJU+IfLE4vEZVlXPtUubaAmSiWu+mXKCl3lOFOpROZAdsgwAi5RnHpEa1MendGrETqypVchJHHNVYBN6N2QUMtAOz6ukf44cPz4QG1docIBZOhrGK3U/9Og+a4mjR1lyCR/8AWlj/ABwIwMQUBPR0S5yptmtCklRJUlckFNamt+g8RkYNK0SnrUzZ08koF1CZchKZaA2Qvjb44nIqYKvEQ1E1KlevML4/ZD/UgRkSfXmD/wCJP+pApuPfHDFGr0Z00lypSZajNXdDBV1I1cgRfOGD7AIZHTOUoXgJtMaJ8r0YWJD4ecTBtFdNZJ/e/h/7oGvpjI/3n4f1jHr98DVnwhiNgelsg+kv8J+MBPSOQfSV+BXGMlHh8YuK1g6QSD6X5VfCI/0xI9YfgV8IyGfdBVYwx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pitchFamily="-123" charset="0"/>
            </a:endParaRPr>
          </a:p>
        </p:txBody>
      </p:sp>
      <p:sp>
        <p:nvSpPr>
          <p:cNvPr id="19466" name="AutoShape 8" descr="data:image/jpeg;base64,/9j/4AAQSkZJRgABAQAAAQABAAD/2wCEAAkGBhQSERUUExQWFRUWGBgXFxgYGBcZGBgYGhgYFRsYGhgcICYeFxkjHRgXHy8gIycpLSwsGB4xNTAqNSYrLCkBCQoKDgwOGA8PFykcHBwpKSksKSwpKSkpKSkpLCwpKSkpKSwpKSkpLCksKSwsKSkpKSkpLCwpLCkpLCkvLCkpKf/AABEIAKkBKwMBIgACEQEDEQH/xAAcAAACAwEBAQEAAAAAAAAAAAADBAIFBgEABwj/xABOEAABAgMEBgYGBwQHBgcAAAABAhEAAyEEEjFBBSJRYXGBBhMykaGxQlJiwdHwBxQjcpKi4TNTgvEVFkOywtLTCGNzk5TiFzREVIOEo//EABgBAQEBAQEAAAAAAAAAAAAAAAABAgME/8QAJxEBAQEBAAICAgECBwAAAAAAAAERAgMSITFBUWETFAQiMnGBsfD/2gAMAwEAAhEDEQA/APiYpDcsEU4ecIPFpYtGTpqL6ElSU0JdOOLEEuKRLAEyg2P67jAZhq2Hk0GK1lWqFEZCrbI7/R8xXoKfbcU3eYkgU6xnzcNAosk6ImsSZZ3UaF1aMmv+zVyST5RocmgdWg71DGjgJqNmMTSsdUpksxS5ckk636x5co9WkEEaysQRiE1gos7S1gEKJuEMahjszxiBJCQc4cmJ+zNCAFjHK8mj9whFTvXLLCH1sykOXVcO3AUHjjChazLIe6AdtMoYTJyLu3KJ2OwoI1iQdlPJ4OdHV1TeNQl91OeyOfXc1FXPksaAth8mGZllODgMkUO8Av5R62SFpLG7vukHfVsIJLCqpdiMa4NSNb8KrloANC8FlMGd6/Ej3R61yyFVrv8A1jkmSTgH+co1+BEozeDSLQwqAeOXPKJr0bMvEJQtXBJhqy6DmkEGUscm84UIpd+0BnDKCRJK73pBNcnBLgZGmOyCq6PTkq1pS22UeGEWNpakKlTEhRSoEgu6bwxu+0YluCnEsqr41bcHix0om7Z7ONvWq/8A0uczqR6dZwAAFkDEhQI7qUzhS3rUyElRUkJdL5Akmm53hLoXSR88I4gb2j0tL5gMCeO7jEyWFRiHHP8AlFBkpOPo7eG6GerdrpugC7jjUnDPHyiMszEprLKRrF1JUBUA0pgwyxjlpnpR2WOFTtavjGLqIzdVRGAZ3BLk89uyI9YCS5o+1vdEZtvKmwG0Db8IJIk9YDdlktjddudDFk/YDNWwDNhuLZ0PznAJk0kB4uRomYsH7Iv3dzn3RGfoWau6AkJYMxUNrxqKpQWgq57hmApFl/ViZmUjmT4gRNPRdfrIPNQ90XBUlDFm+cY8uXVhFrM0FNvFQu1fBQzpnCx0JOeie4j4wxEJAKT2HO8VBHuhW4SdmcPS7HORihTcH3ZQnaFOcGMZm6I3cX4CImPOXESMoxpWvs+h5KPQB3qr890PomBIoAOFN/P9IAlCmfAbcPHPlEkpTtc9w7zXwjeJoqrZs98RWtRxIHH4YnujiEKI1QANv/cfJ+URuJGJvHdQd+J7hxhhrwZ2AKjv+GMEI9YtuGPd8TEFTKVIQnuB96uFYVTb5R7M2UneslsRQBNeZbCF+A2qeEhxQD0lH3mgivtGkwxupC8yo4YtxOO6LuzyQtKQkWKeoOCSm+QHpQK45DAYwwmzEODKsYODdSpiKu+bu0c701jAWiX1i8KkZACg2AQROjxrHDs3Scjn34d0bxFiIf7GwhwWaSQ5o2JFMajdHBZ1uL0qxhL1IkkltwNCYx8/sxjCkkBJCSBUlJDjlj/KF5cljqKKaVJLYuMI3UuwzCHEuwDafq5pgO7GGZuiXJYWMhz/AOkfPaFNGZz/ACmPlisSHfht98PLWVdewcKumorRYw7zyjezdFzHHVpsSqB71lq+eD0jsxJQBfl2V2VRElAY4ODk1cc23x1MZ7o/ojq0XljXU1COynEcCaHuG2L+VqpfB6Dhn8O+AykFSgNuezMk7hU8onaJoJpgKDgMH8+JMdMiJyTV9gf4eLRAGJAsg+0W5Jr5kfhgUs1A2keJ3wDekg0xQIZgmmPoJpAlnUG4seYf3GJaTIExTFxqsc2uJ8YFKU6VDc/4T/lKoYj0rWBTniPvB2HPDuhTSFjTOSUq9UAFqpbAjnlxgyV1pBrSmoUMFVG44KHIvyIhg+dWqxqlrUgioLfAjbApSqh8BG70tY5k+VclqIU/Ze6lQxIL0fMPvGYjPJ6NWgJXeSUgJcAMq+bydV0E1zr6sYsag2m9LTZtns0smiJaxiXU8xbXnJchIAG6KnSNmVedqFKN9biSfF41vRtNpCyorXLSTrBaUqcBgkJK7xBZw90NtLxfJnz87SnlJkj3Rm3GpHy2SsAVSDtxeGJVsKW6u8g53Xri3HEx9IWuaSbtruh6AypVBxu17oWtemFy6qtxQGAohDktWl2nCGpjN2TpA4AmJU/rBJbJnHwi1TaHD0UNuffiOfdCFt6bzPQtE8mrqPVpcUYXQks1dmMdl9KutDTp01DtraqgBVwdVw9Dgezvjeph9vVU25VH54Hm0RmhqKSx7vDA8oH9dkXSevQojYLpI+6TXk3CCyZrpdKgpPenuqx7jF3UwO4+BB3Gh8ceRicuQ9MOXuMeIQdqT+JPneGe2Dy7yRtT+JPfkd1DGpiUvNQcKHh8DzwhWbZUqopIO4hj4w/NKTk3iP08YApCmoyhuY+GXcItgrJmh0Zavlltfzj39Fbz3n3GLEEbCOGHjHjKG0HlHO8SqOuynFZbjVXdj3txiSJgHZTzVX8oLd7wG22iXL/aKA3FyrkCQW3xQ27pKQSmUAnEXqEneMh4x26zmsz5XtqtISL0xbDJ8+AIc8oqbX0gALSwMO0rvoMO94oJ01SjeUSScy7nnnHrOWOtgx8i3i0c701idotq5nbWSHetQOAwgXVp9cDkfhEes+EX+g9FzZkmZNQuQEyrxKZhF46oOqLpd2AFcdkZnyW4rl2Uy5ctaFklZVdKbwa7RQ41GWERTpOb++mO/rK8390PT+kc0pCGSMaJ2kMXGBJ8If0J0RfXnm7mEVf+IjDh5QuLANBWC2WlWoudcBZS9cgbqYq3Rs5WhZqQAETS2ZSsk7ySIjLWtCQlCihIwSkkDuBaJC0zP3iq+0r4xzutpf0ZN/dzfwL+ESlaJmkh5axvUia35Uk9wiKpszOYv8SvjEkzFu19T/eV8YfIZtWjzLTfWEhODNaQSXyvgG9xLRRTppUSfDIDZXZDFutJWwvEgYO9d9dvw5jsdmvqAq2ZxYYnDdHbnnIxamgXEPmug3JepzxNORhYmGLXMdRLMMANgFAO5vkxCxpvLSMncsXoKnDcD4RrGU7QGZOxIB44nufwgUkayR7Q8xHZsxyScSSTli/6xKyF5icMRmCNvviYCaUWDMJSLoLEDY6UU5PArAdYbCWPBVD4GDaZZM+YAAkJUQEgpASw7IbIMwYZQvIRs+PlyjWCCk5HKkNSBeQpOY108hrDmGP8I2x23SdclqK1sGxD+/zgMmaUqBBqC41hjEwDSa/P6Q+E3tYc8GfgcjU98CnWcBerRKmUmmRypsqOUMIlttbA1Zx8+LRbz7Qlypy0kl1XQGbVRKPhQc4n9SlKqVrB2XUDyU0LFwcXzB2jb84RwnN487oZVo+S1FLO5kDzMUWm+ji5qkqs91JwUVqSlR2YUIEWrvHhMIgrFLsEtSlJGpdQC60zLzgkGiU1ehdTNFNPsi0sVJUkKDpcEBQdnST2g+yNzpLQaJpMwP1pwJWQlxhw5GO6OsJmTLPIty0IkJSuXLKFgJExQcdYcQCau2Ma1mxgZOIcE7tu2G7HNmI1kG6HbENwL4jcY0WlpFikq6u6VL9JSDqpy7T1Biut0qRcDBQbAAlmbHiTn8I1jOmpOnEqUErDUDqcNeYPQFgHw8sotbHOfWQqm0HwLVHAxkbNbJaFhQSdUg1cuxdjseBIt5QbyCUnCmORxhLhjcqmBWKa7UsPDDwEANnJOqXOyoVyGJ5PFLJ6UpLBaCQyQVapN5g5ZmId2FG3xbSilTlBBFRSh5gKBHdG9lQQTC7KDmuOL7zRXe8GEtOxXgfdEpc5RYKBWMrwUW4G6/i0HCJfqqHJB9w8o68csWvm81ZNSX448TAymPBJhtQQpyVXWQlgEu6gACDUNgS9fGPK6lljAtjX+UGCrwdQJGqHGIowD8B4QJg2PKIgmAatUtA7ObNUE82wO6GtGmcsqRISohWIYKpUVJDDE7IPoboyqcyluiXtwKuDjDefGNhZtHy5aQmWLo5F95LCsLTFJ0e0NMlzr05N1IyDFXBNdT71T5xqCuWT2SkcyfE+6FxK2GJCzvnGWh0lDYH8Ir3mOApfDjT5rEDJ3xMSd8BJSw9Aw2Mn9YBbLS2qDU9rs0Hq0IrtHAbYMtNxN6pL6oZxxNcBszPNqxS3NVPxUD/jMdeON+WbU7p2H83vBEPyEXJftLrW7RD02do+XGB2CxhRFA2JLDAY+h74dmKKlEgEDIMqgwAxAwjvjlqsmSvkE+4mI2ZBCVqOy6OKscUj0Qrwh+agZt+X3qML2iUEoSkM6iVnDPVTgj2SO+Fi6QBD4jvA8liD2Z3fcS9SAwJd2PnEUvlers6zPDMDGDWVgq8oAgBaiCE1AlqURVROUZvK6Hb1lUxSjW8QXF5jeDkgsKVeOyVBsR3/ABXBtLSQLRNCQLoWwACaAEgCigcA0RlhW/LKZx2kRZCmJqHSg8UmgyqMjkYSnAjI9yh7hFnKQChQzBCvccU7x3QhPkpJy/Jx9njFxNMWQX0McUayfuntCquB74YUA2Xh7ngWj9UgjLxBxwVDVqlsSKkYjtGhw2xuM1XyVObrVfVcHH1eyKHwPEmJXYXtEkY08P8AJDUshaXd1DtMRX2vjv4x5vJz+XXm/gMjhEu6JhAjhlARxbCPzSJGoZgRvSD54xMSxHCgD+cRWe0z0SSt1yVISvG4xCT93VZJ3YcIq7TpFMtBSLyVhITcUkMkttIfxwjbJKfZ5sYV0nomVaEsu4DksXQpPxG4iLLjNj5muXmKh+EQumNX0Z0ahdqFnJzUCLpPWAYgJdwWDjgYJp36ObTIl9cECZKq6pV9YQXa6sEBSDnUNveOmM6yKRBhb5gASJiwEkqSLxDEgAkbCQlPcIvlWCXJkBdolXFq7KQTeUGGsUnsDiavhFKubJKiQlQScnFOB+LxPpVtYekzAdYAvFyyQrdW6Qr5rF5K07IIB6wB8iFuOLII7jGHKEucWq2AO7aI6LMvIGOnPk65ZvMqK0nFmHhHpUsEF1NSlHc0puzruic+eDRILby590TsGj1TlXUAnachvJyjnc/DQKJRUQBUmjB34RrtC9EwkBc5SSrEIc040qd2EWOidBSZCXF5Sz6RAHIVoOUP9XGbWseUon0j3x0IG3yjoETQjviCKZe+C9WBnHmzjoRAdCAKPxgiECuLDFvIb/nB4ihJdhn845DfEZ7GgLgV7JLnbXw+Lvvjj2rNuFrWoqLlhkP2YYbHLnv5wBKq9r8yv8I+c4aMojJXJCR8fk7ILYpV5VSoISLytcAMN2/yfMCPZJkcd0eWkolBLOpbEsFnVGAqdr+RgKEtl+VI/vE8e+I2mffUVG7XIqJ3Nq8G7jA0zBkU8kk/3uR5xZAwHJABZy3aTt3Dh3wLSatbEZAOpWVMANo8YPY1az1ISCrsgUAw8W5QvMK/94+7Vr/NI74ubQkJYNWfOiVq2KHaPGCqlhMuYVBQSJU28yEILdXMSWxrHpiCXcE/emJ9oZttEFsyJbq6xKDLuLvgLU5SQQReBLdrGJ1zkqyuaQlvMUwURk6ELLXSz74hLlgYhuKFJzCcjuguk0J66YAENeIDqILdli5ECQNg/DMT7Wx9oizn4TVjYpgJZxrAihXmHzzwHOFlK3/nHvHAQSVMUC7TKF8b2BJ2eyO+O2tDTCK401ARX9SfwxnMqooHP/ln5/SGVovS8Ko9n0TwP8gwzhK8No5pA2UpyHMwayzwlQLobA0XgcaYHa3AQqF5lM2/5g+MeROaoUDuvGo2FxhlBbTJuKIGGWu1Mse5+JiNT634kq+fkZwvyoypQoU4HDPlxGEcuiO2ZZGqQpjmQGB2uMtvfkBBFAgkZjEHbsjx98+tdZdLkARxQBrB7wiJUAYw0BdEcCRBirhHkziC4IBiKW/rD9SmiYLOJiFJaaSlJIDuB6yRvBzj6D0e6b2IPOGkEpQtIJkTVS3lkBtU0VgMKvxjIfWAsMVISdt331hE2OUXBlymOOoK84uoD0v01KtijaACEzFFQugLWhBCUpKgzAm6SQCWdncRidI6CKVk9bLmJyUkmo23SAUncRSL6zaOtFknJXI+2QkukXglQGLVp5jdFl0fNptuk1zZqXXLAWZUwoUs0uBSRdCZjEPgRhQxuWM4+f2yVWjMwrQYBsqZRxMhSgDfRzWHpSPqv0g9F7GQZyZNolzAwV1cl5St7PqEbqRk5fR+zsHEwnMklJ7gGHCNSb9Jqg0NoQzSCoES8zRzuS4PfGxssiVLTdloUn+IGu06tTEVBIOrhk4APcCR4x145NjdYfl4kC/GApMTRwEAZKm/nBkqgSVcIkVGAlerE7+zCIpNIMmeEJClUPoChr6zOHAyfNsgqLJtyJbiS1FAYBV89q6OyPVfI4E93rCALBzSv+JTeaafOyAqWFfvF8/5vl4bTHOo2SleP+UP76etHv45nMxwt11YHqp/iWPFjx/Nuh6cnqpYRqpUvWXiWAJug41oS21PtQPR1mdV5SEhCNZRJJwqBVTPq50Nw7YDabQpSiomWCT7Km5gGgYfgjX3cRAzPaSOCB5lI2H8Ij3X7Vr5U2v6X3sshERMI9MDYAk7mHZHsDvjnXsP2iyBWgOGPrbE/mjaH5NJSlMtRUoDaaOo4AsHCh/EIVXJIxln+IthyHqHvg9tUlIQhRJuiuFSaqxPsH8QhMSgcELOWPBOSfaVGeVqaZbEaqAzCq/uj1vZMRVMKJU1Q6t0ylEDGo6rPntjpllnEo7a39i1ZEbUx60WtciVOmJRLvIQSHAWH66SmqVE3hyh3/ppPsfSSnnzD9mXmK3YrHCFZaHakvLBf/DPrcYZ0gD10zUQftFYH/eJ9VUL9SW/ZHDK/wCqRtPqwn0CSZXsbMC+zjsMN2yUWQq6uqWLO4um6SdXPXMJXUvVCxU57VEZo2Lg+oZJxF1QUcKBQCTs2rP8MZv20j121UxO2vF8xtV+GJdd7fekH3nYfwiASp/tr4cnPpbQsc4MJh/eEneDw37vxmFiQ0tlyndN6XQ6vo5ejgGOFGQo5wo33OZUNvDf+bZDNitDKcqQUmhdJFC1Tq5ap3soZxC0SChRGpue6C1ccKhmO9Cox9fCgiX7I5LA8zu+WhpDqTgxSMy4KRTHanDg2wwuUH1E8lE+SmOzl7UcQgggiWoEVBBfzSX97+0Yz1zsanwMHEdUh4HPRgoAgHKtD6u/aDmCM3AiiPJZjomUgcI8qVEFy84GBEVMyxmYImUGxHhAlJfjAyloBuWoD1dxuoPixJ74o9KaJnid9Ys8wdYQzUQU0Z0EMHpgfGHi8elkguG5gHwNIgZmfSZaRYZtntsmYFkACclCWUHBuregNGvJ7oxsnr5w6wT0ICiWSSoMxIySRlGrXOJSpJu3VAgshGYbZGWX0Smg6s4BOT3gebUjUqWL1KBtMdEoRJIgqEE0iKhLlA7YOABk0SZg0SCICKUbomlG6JhNPfEpcoktxq7AAVJJyAAJJyaA7JlYlVEjGrcAN5y5nAPC021KNesSnYE32AAoAQlyAD47VwO2aRQdUA3Q7OQH2qKWcOGo7gMMVGFxOc6st+a1HHcoB3pxJ9WPd4vH6xw660dUx8Ziz+I7sSR7VfvHIQIlHtnkkHbQOa1BbaUjKJCXMIpKDYfsy2zFQLCn4U+1Dej5oSu9NUlISCpj1aVEsSKUY0J+8pGQMdbcjODWkplSxKA1lMpesKbElhUBnypLSfShG6+EondrnLCm66n+I74KqeuZeX1iS2sbsxwBU4JJNzVuPgAg7YqZ2lpILKtCSRunKrt7G0qV3Ridcz7q5aszLX+7SneoEbQ+ufvq4AQWxIWqYkC4KgsOqdhrNTcEJ5xX6NEueicqUVKTITfmNLa6jsu6lB2AZsSVYYssjpbKkKJuTVKIIbUSUkuXxVUG5T2awvl5z7PWr2faCVEiawejKV2eyOyPUQYUXMzVML44KOAK8wM1CFtB6SlWlFoITc6mV1gC5yBfpcuDU7WGeZijtPS8pJT9WQCCXClTC2GQKfVET+rxF9a0SpaKh1HEdhOVyXiV7jDth0Sm1CZJSpSDMSE3iAoVnX+yGJOoM4pdGdIUGTOXPMqSvqjMs4CFqvrCtVJvKUGUXP8AAK1gv0fafmzLSkqKQlEySSEoQml8mpAc55xjrzc2ZFnNh7SipfXTXC/2k3NJwWk4MPOAhMt8VivqJPpqT6/tQv0t0mqz6ZmyZigmziem/wDZy1KTKXcWpiUlRN078BFdp3pKEzVqswlrkX1JQVSyksCCCQCki8AFYDPCLPPziei7lKDC7MILbFDFO580CLKxLKipAmPeSoJrMoe0DUD0VrjJdH9PKnz5aFolS0FSQuaTMCZaSrtqeYzAmC27pciz2iYiXLC0y1qSlaZtFBLoCgbpcEbN0OvLzYvrVwmas1vIJNalBqa+kPWSoc4IknZLI3dVhTYX7JSf4YqNE6XRapyZaEKSuYtgCtLAqWFA9l7oJbNniWl9KSbNaJkiZ1t6UsoUyUEOkkEDXwYkcgd0X+pzfyZVyEr/AHXcFtnsLM94cFCG5wvywspLoZJe8NXEGtTkc8JkZ3RNsl2mYmXK6xS1FgOrZy2D3iH1Qr+GLCTp+TZ5y5Uycl0lUtYaaAFB3A1MlOOClRm9T9mCsnNJG69yzGLhuKU7YiUI3+BHup7j7MBk6UBVclz79SAL5vkDaksb11uad8MqtiwSCtJIVdOtLOs7EYl61bYVCNbP2JSZgSS6llJoQUh+IZR1gX/MPSEdmJILODsINCDUEHMHKIqmqGKU80o823AP907YPKKlaikFJHZ1SmprdIyfLYpx6Qjj5OZfmNc0JKo4uXR46wBjoIxePO6BjfHlY1EeWkYvHkqEBAxEwUgQMn5eAgUvEwR6ie9fxjpGwREjfEApcEC44lMSSjOKJCJAx4JOMSAgOJJgwNCKMaMQCCMcDvEQJbjHmPzSAaliX1U0KKkqIHVlDJAU9SpmODsKhy7UiCpV9JQSWIbtEkb8X2QESyYmtKwhRQCVtqjarADvi7aZAJFtTLkTZE1CFrKSiWtak6mYUHq+CXxYRlrVoO8CnrJQJqSVpBJxZmNOcdMhctazNSoLDvecEDHPbt3wpZ9GTJoK+ylipS1YnMsMWjrOZ+3O2rPRdjm2eXNQi12cJtEsypgKkkhALsCeyXzgMno+lQurtEggBgrrUBaeBJAUPZPeIrJ2jlOpEtFUUPWLQg1r2SRtgI0dNSQpQRdBcsuWSwxoFEmkZqtNYdAGUhaZVvs0tSxdWo2qWHS73QkLrvJ5NiUrN0GQtx/SVjQxbWm47w2IrjFbatAWhUxZQgKQVKukKQHTeLEC9SmUI2zQc+Um8uWpKXxoQ53iMq1P/h3Zxjpewj+JRrDdg6I2OdLAtGlLKlSSySHv3QWumrKSzlJxG8UGAVPLMWPIeeMeusmA+hW7oPYZilLOmLKKaqAlTJADJSNbAAARp/oo6E2RQmK+sptCmQVJQ6OrqpnLl35YR8VmKFMj4eeMfXv9nVX2lsHsSj+ZcBZdJejtiVpSdPnW+XJmlSXQoHVHUXLt68A5BCnI2RjND9FtHNNTN0tKCSSgASll2qiaC9C+WwqFHi46UyVq6QTbgvXFJnKHsIsqVK8A3OMbJ0KgBRIc0Z8M3pEktWtDpDotowouStMSkoTUJMiYStTdpanDnkwy2mpsnQ+wrQFK0tJQo+gZM0kVbEY/rCitFgBwkPwjNAKJzfxeNYjaL6GWRLmXpSUtSagCVPSp8m1WB5xKZ0Ys67q12qVexUAJqSr7w6sgK2kY+MUej9HrlgrIScrhWgEZ6zqDcKx2fpSYmt2XyWlXgkxZn5Rdp0OEzELl2sIUggy+qC03DtDgMd5rFdpLQUpM5fX2o9YSoqJQokrLqqc3OPGEUdI1jFCSOcNaX08ifrgFK2SFJVrJUQKkMKElzX1t0anr+y6Z0Za5dmmSp0u0gTZRBQsy14eqoekP5cLPRMsTpky0GYJpUsqJCboCzrFgeL90UGhNNdUo6pMtWKMQDkQGPCNPojTMiZeDiUam6oXXO5gxPdhEvMzZSb+lrZZgTMQsoRMuKCrqwCk5MXGDUiFon3lqU128SWGAcuw3DDlEEzEH0k94iRlxxbRKY98/JjxEeijqVQKYKvEgIkWw2wEHjzPEc46DADutjEgIkpDwJyIBcaVJwSANpGHueDqtJbF3rgzQpL0ZMxKFtvSpoeToeea9WttjQC5nLOZAEEQFl6mlSXMNI0JPP9kqAjQtpP8AZL7m35w0CS4PbPnEHORV3mGz0ctRwlEcbo98FldFrSP7MfiR8YmxcJmzhg58f1hs6AmLQQJcxlpIQq4spJI9a7UNsi+6LdC5k20g2hI6qWL6g4N5sEsDgTU7hvjYdNNLTLJo9c1JKZiyhF793fpTIFIcD2iDnGpNT29bsfNrb0nXZbKqyzrNJMy5cvHVWxNCQA7hOebOd6HQ2RN0hO+ry0BCbpVMUpZKQgMOzdq5IEM6J6IzyhdpWkypbVnz7we9qulLGYsl2F1NScYtei2mkaMTNMlF9UxiubOISSEuyUSkk3U1J1luaO0dJzOZjF7vV2qDp/0Bk6OEoP1kyaVFnIASlnUQ74qA2YxWdEOhIt1pRJuXEkKKlgq1QAS9S1Sw5x9EtHTdFoWnrBZ1gAAGZJlLIoCRrLdn4RqZOkrImyrKLiJi0lJMmWiWpjwJHjETX54teipSZ65esoJWtKV3wkLAJANUkBwHxgUyyyk0VKtCd+oe4sBGn6Q6EXLIKFFci9ecFghZBCesST9mogMDUFmBMUkhc5U2WiSVCYpQSi7Q3lFgwG87ImGlLRMshZuufaUyx3sqpjk6RZjLTcmTL15TgoADMi61cXv+HP8AUU7o3Z1j7SRJUW1iZUsuc8oodLfRZo+ckg2ZCD60t5ZHC7q94IiNPzvI0dKLla1MMkpLnDPAZx9L/wBnoj6xbAMOrl/31RUaS+jO2SJq5coS1I9CYpYDjYU5LbHLfGu+hjolPsc60KnXGXLSBdVeqFE1jO/OVb+2b6eS1nTNruAqLSNQYqBlpBA2ndA06HIReUFpBOaSKs7OaO2+BfSqFydNLmABV9MrV2i4lH8JcFjwMd6bW5Euz9SbNOlTl3TfmT0TQUAm8NVjVgzjAGNzrCc6VVbbImnXXj7I973fGK6fpCyJKlICkrLOuhObsGID5kV2EOYzywQ2VMs/nCOS5da0fPFgaYRn+o9H9vkO2qySphUqUkupyEJNE4EnWYgA0Zz8VJVkL3SGVsauAOEG0bKJNGN0gM4BLvUA44OTk1YsJmm1WdJkSReakxdb6iMgoEKTLDnVdianJpfk8M9Ze+vr/wB9FZehJyv7Jf4THTo4jGh3qQPfDdity0stSUpvOKXnbmSzxQKnC87F3fH9I55tx7evL4p4p5Mu22Zs/H/C1GiyxVqsMTfDDuERlSy+otO1goHDlEdG24NMTdDGuZrWtYVGkVOwDbgzeUJL8zV68ninPHU4+Ovv5aeRaAoB0gE5PngYcKUts74zaJIXNN5Vw3FKD+sGIHE1i2RaUFj1gBYE0UKkPsjUvxK8Hm8fp5OuZ9Q6iYRgo95gv1leSgeQgK7KoMXdwCDi4NQQc4gDwMacTyLSvNjwBES+vVYpHF/0hSXM2x3HKAcVaBsPhEk2hO3HczQqlRA8YFOmtlSAsAsPiORETKR8tFUZwMcvn5MB9BE4vjBDMbaeEZ3+tSspae8xwdKphPYR+b4xz9a3rSpnsaBoKmedg74yyeks0nso7lfGJK6Qz/YHBPxMT1p7RqDMJ4R0kioYRlk6en+sPwJiEzT1oPp9yU/CHpTY2V+0y12WbKl9fKWpabSgXSoAlIQpiX1QFHmoHERv0WdPZuuHeusCXvZ7Dhsj510c6a2eVZ2ti0gpPaUi8ClRcdlJZiSOQjPfSf0pvzrPIscxIlLlGYs2cpCpmsdUlLOwR2ScVVFBHafTnX2fSOj5c+UqVOQFy1hlJUKERjZv0LaML3ZUxDv2ZixjQ4vkY+Q2bSk6xDrZU8uGKkFSrs1N5iCg9pNUgmuNGYR9vR0hsPVImKmyJYWhKwFTJaSAoBQBdQ2xWWcT9B9hJBCrSHzvoIHeh90NzfoYsxSAJ04AberP+EQ7Zul2j7oH1mzOBX7eV/nEH/rbo/8A9xZ/+olf6kAPRnQOTIl9UkSghrqllIUucTiVigapF3WDHCGOj/0eWGyTTOkyWmOQFKUpZRj2Lx1aZ474WV0p0acbTZsX/wDMo/1Ix30q9KEqlWeTZp4UietRmmXNEwXUlISksogA382cgO8FfWxMQoslaCdgIJ8DFX0g00mypSVJKis3UtQPvUSw84/Pq7N1UpU5ClS5soJUFBVwgvsJKncs2TR9ZsnT+x/VpC5qlLtEyUha5csTZqgopdyhLhAdyHbGkSk/kv0m00tM2yf2a50xSVoCi4lhCylWAIci8xD98X/RuYTMXeUTqjEkjGPn1umm2Wv6wZS5UqUkiWmYAlSlKDFVwOEgB8am9XCNN0BQ06Z/w/8AGIxZ/m1rfhjOltlM3pFcvG6DJWalrqJSZnIUbnGb6er63SE4LVRASAoa9AhJHMlXJ42um7I+m7XMZ7suSkUeqkJJ8E+MZTp1o9MudLtCgbitRTDBaQbuYxFMcjC/bfj69bKz1nsaCHCFr8vMQ3Lmplaxs8sgbSlXgoq8oU0NohVqWQ4AFXODkEhIYNW6alhTGJdIOjirMoAawU90hJTeYBw2YrCeOPZf8f39TnnP9hLRpiWcJQFPRuoYnEOhIcYQlZNIGWlSBgogmqg7OzsQC15XfArPaCB2pbYAKIeJKtav3kocD8BGPXqfTvf8R4u8vX4/h4W32U7B2i3eYh1vsJ/CPhHDbD+9R+b/ACxFdsLftgdwvB/yiHpU/uvHJk/6i3s+jkmUFLtciU5/ZkLv8SEpbM5wraghPYtCZm5KZif7wEG6OaIFoXrKCUi65cBRd6JfE0NP5iXSfQRs91iVZh0kMoXXCSe0llCu19kdPTl4v7vyT6oGjdAzbTOTJvJlqU5SpZpRN4hw5dgcad8anpj0SMiZLVIBVLUlKSRgFpSEk0NLzBXEmKLoposlSpkxCk3Rq3gwJOJrsHnGkKdh5OYWfpyvd6vtfyFo28JZlzEuUE3ScCCai8Tg5fgTSDMnIefxjokq9RX4T5tBLMq4tKlS74BqkhQB7q/OcGKiLPhqqc1DO54DOJijApIfkSNtfOLJGnLoF1CwUl0OAAkGi0aoDoUK5Vc5wCZb09WpFxTFigKU4lqerFnKSGDUghU2ZzdYggsxFeYgc2x3aNjiCkNyh6ZpFJKD9oFpDXxdctg9atg+yODSSSCFpUxxAUwvZEZDazRRT/UhsAG6IK0aMjTKG1zRk0R67cDALBMEQiIGJoxgGEy4KAIieyeflHUwV0kQyNFTT/ZTPwKHuhVefCPWrGAfl6GmD0CBvYDxiFo6MheKEJPrgy0rByIU/nFIjEcYuEZRByZ0UCrvWrMxCS4llchCCaYhDPSGpehJYUFBFnDUDqk0AoBtaIpw+dkRmYd8N0GlaMllbk2c40cEbMAmHRYJQGNn7j7kQhZ8/nODpgOfUJINZkocAvw+ziE3RMgggzJLKDK1ZlQcj9lA7XiPnKFlYwDUvozZizrCwnAKNoWAdyVJaL6R1SQ3WjLATW2YXN0UFizhlWHf74lFnOtEv96nhcmf5RGp6Ny5KU30ekMRU5UO/dHzoxedEP2quET6VpLfo6TfmzFANMuqKjQhkBGOTBI7zGLmyZS3CphUk4gy3cbDUAxbdK8U8RFArGE+fkU83Q5s01S7IUrlrAC5SgqUKN2VJU+IfLE4vEZVlXPtUubaAmSiWu+mXKCl3lOFOpROZAdsgwAi5RnHpEa1MendGrETqypVchJHHNVYBN6N2QUMtAOz6ukf44cPz4QG1docIBZOhrGK3U/9Og+a4mjR1lyCR/8AWlj/ABwIwMQUBPR0S5yptmtCklRJUlckFNamt+g8RkYNK0SnrUzZ08koF1CZchKZaA2Qvjb44nIqYKvEQ1E1KlevML4/ZD/UgRkSfXmD/wCJP+pApuPfHDFGr0Z00lypSZajNXdDBV1I1cgRfOGD7AIZHTOUoXgJtMaJ8r0YWJD4ecTBtFdNZJ/e/h/7oGvpjI/3n4f1jHr98DVnwhiNgelsg+kv8J+MBPSOQfSV+BXGMlHh8YuK1g6QSD6X5VfCI/0xI9YfgV8IyGfdBVYwx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pitchFamily="-123" charset="0"/>
            </a:endParaRPr>
          </a:p>
        </p:txBody>
      </p:sp>
      <p:pic>
        <p:nvPicPr>
          <p:cNvPr id="19467" name="Picture 10" descr="http://www.google.com/url?source=imglanding&amp;ct=img&amp;q=http://www.mnn.com/sites/default/files/jersey_solar_park.jpg&amp;sa=X&amp;ei=d7UUT5zHGcjl0QHV3emMAw&amp;ved=0CAwQ8wc&amp;usg=AFQjCNGxM0HQwnP5KY_JUaGS40fNDdn2W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1000" y="4343400"/>
            <a:ext cx="27590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 bright="-15000" contrast="33000"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04800"/>
            <a:ext cx="7391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2012 NJ Renewable Energy Market</a:t>
            </a:r>
          </a:p>
        </p:txBody>
      </p:sp>
      <p:pic>
        <p:nvPicPr>
          <p:cNvPr id="20483" name="Picture 2" descr="New Jersey City Univers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5872163"/>
            <a:ext cx="11430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81600" y="6167735"/>
            <a:ext cx="2590800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38100" h="38100"/>
              <a:extrusionClr>
                <a:srgbClr val="FFFFFF"/>
              </a:extrusionClr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BlueSky</a:t>
            </a:r>
            <a:r>
              <a:rPr lang="en-US" sz="2400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</a:t>
            </a:r>
            <a:endParaRPr lang="en-US" sz="24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lum bright="-16000" contrast="32000"/>
          </a:blip>
          <a:srcRect b="1790"/>
          <a:stretch>
            <a:fillRect/>
          </a:stretch>
        </p:blipFill>
        <p:spPr bwMode="auto">
          <a:xfrm>
            <a:off x="4724400" y="6172200"/>
            <a:ext cx="4619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95300" dist="38100" dir="8100000" sx="110000" sy="110000" algn="tr" rotWithShape="0">
              <a:prstClr val="black">
                <a:alpha val="40000"/>
              </a:prstClr>
            </a:outerShdw>
          </a:effectLst>
        </p:spPr>
      </p:pic>
      <p:sp>
        <p:nvSpPr>
          <p:cNvPr id="20486" name="TextBox 15"/>
          <p:cNvSpPr txBox="1">
            <a:spLocks noChangeArrowheads="1"/>
          </p:cNvSpPr>
          <p:nvPr/>
        </p:nvSpPr>
        <p:spPr bwMode="auto">
          <a:xfrm>
            <a:off x="0" y="1752600"/>
            <a:ext cx="9144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14350" indent="-514350" algn="ctr"/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SRECs</a:t>
            </a:r>
          </a:p>
          <a:p>
            <a:pPr marL="514350" indent="-514350" algn="ctr"/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Energy Master Plan</a:t>
            </a:r>
          </a:p>
          <a:p>
            <a:pPr marL="514350" indent="-514350" algn="ctr"/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Increase RPS</a:t>
            </a:r>
          </a:p>
          <a:p>
            <a:pPr marL="514350" indent="-514350" algn="ctr"/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Extension of 1603 Grant</a:t>
            </a:r>
          </a:p>
        </p:txBody>
      </p:sp>
      <p:sp>
        <p:nvSpPr>
          <p:cNvPr id="20487" name="AutoShape 6" descr="data:image/jpeg;base64,/9j/4AAQSkZJRgABAQAAAQABAAD/2wCEAAkGBhQSERUUExQWFRUWGBgXFxgYGBcZGBgYGhgYFRsYGhgcICYeFxkjHRgXHy8gIycpLSwsGB4xNTAqNSYrLCkBCQoKDgwOGA8PFykcHBwpKSksKSwpKSkpKSkpLCwpKSkpKSwpKSkpLCksKSwsKSkpKSkpLCwpLCkpLCkvLCkpKf/AABEIAKkBKwMBIgACEQEDEQH/xAAcAAACAwEBAQEAAAAAAAAAAAADBAIFBgEABwj/xABOEAABAgMEBgYGBwQHBgcAAAABAhEAAyEEEjFBBSJRYXGBBhMykaGxQlJiwdHwBxQjcpKi4TNTgvEVFkOywtLTCGNzk5TiFzREVIOEo//EABgBAQEBAQEAAAAAAAAAAAAAAAABAgME/8QAJxEBAQEBAAICAgECBwAAAAAAAAERAgMSITFBUWETFAQiMnGBsfD/2gAMAwEAAhEDEQA/APiYpDcsEU4ecIPFpYtGTpqL6ElSU0JdOOLEEuKRLAEyg2P67jAZhq2Hk0GK1lWqFEZCrbI7/R8xXoKfbcU3eYkgU6xnzcNAosk6ImsSZZ3UaF1aMmv+zVyST5RocmgdWg71DGjgJqNmMTSsdUpksxS5ckk636x5co9WkEEaysQRiE1gos7S1gEKJuEMahjszxiBJCQc4cmJ+zNCAFjHK8mj9whFTvXLLCH1sykOXVcO3AUHjjChazLIe6AdtMoYTJyLu3KJ2OwoI1iQdlPJ4OdHV1TeNQl91OeyOfXc1FXPksaAth8mGZllODgMkUO8Av5R62SFpLG7vukHfVsIJLCqpdiMa4NSNb8KrloANC8FlMGd6/Ej3R61yyFVrv8A1jkmSTgH+co1+BEozeDSLQwqAeOXPKJr0bMvEJQtXBJhqy6DmkEGUscm84UIpd+0BnDKCRJK73pBNcnBLgZGmOyCq6PTkq1pS22UeGEWNpakKlTEhRSoEgu6bwxu+0YluCnEsqr41bcHix0om7Z7ONvWq/8A0uczqR6dZwAAFkDEhQI7qUzhS3rUyElRUkJdL5Akmm53hLoXSR88I4gb2j0tL5gMCeO7jEyWFRiHHP8AlFBkpOPo7eG6GerdrpugC7jjUnDPHyiMszEprLKRrF1JUBUA0pgwyxjlpnpR2WOFTtavjGLqIzdVRGAZ3BLk89uyI9YCS5o+1vdEZtvKmwG0Db8IJIk9YDdlktjddudDFk/YDNWwDNhuLZ0PznAJk0kB4uRomYsH7Iv3dzn3RGfoWau6AkJYMxUNrxqKpQWgq57hmApFl/ViZmUjmT4gRNPRdfrIPNQ90XBUlDFm+cY8uXVhFrM0FNvFQu1fBQzpnCx0JOeie4j4wxEJAKT2HO8VBHuhW4SdmcPS7HORihTcH3ZQnaFOcGMZm6I3cX4CImPOXESMoxpWvs+h5KPQB3qr890PomBIoAOFN/P9IAlCmfAbcPHPlEkpTtc9w7zXwjeJoqrZs98RWtRxIHH4YnujiEKI1QANv/cfJ+URuJGJvHdQd+J7hxhhrwZ2AKjv+GMEI9YtuGPd8TEFTKVIQnuB96uFYVTb5R7M2UneslsRQBNeZbCF+A2qeEhxQD0lH3mgivtGkwxupC8yo4YtxOO6LuzyQtKQkWKeoOCSm+QHpQK45DAYwwmzEODKsYODdSpiKu+bu0c701jAWiX1i8KkZACg2AQROjxrHDs3Scjn34d0bxFiIf7GwhwWaSQ5o2JFMajdHBZ1uL0qxhL1IkkltwNCYx8/sxjCkkBJCSBUlJDjlj/KF5cljqKKaVJLYuMI3UuwzCHEuwDafq5pgO7GGZuiXJYWMhz/AOkfPaFNGZz/ACmPlisSHfht98PLWVdewcKumorRYw7zyjezdFzHHVpsSqB71lq+eD0jsxJQBfl2V2VRElAY4ODk1cc23x1MZ7o/ojq0XljXU1COynEcCaHuG2L+VqpfB6Dhn8O+AykFSgNuezMk7hU8onaJoJpgKDgMH8+JMdMiJyTV9gf4eLRAGJAsg+0W5Jr5kfhgUs1A2keJ3wDekg0xQIZgmmPoJpAlnUG4seYf3GJaTIExTFxqsc2uJ8YFKU6VDc/4T/lKoYj0rWBTniPvB2HPDuhTSFjTOSUq9UAFqpbAjnlxgyV1pBrSmoUMFVG44KHIvyIhg+dWqxqlrUgioLfAjbApSqh8BG70tY5k+VclqIU/Ze6lQxIL0fMPvGYjPJ6NWgJXeSUgJcAMq+bydV0E1zr6sYsag2m9LTZtns0smiJaxiXU8xbXnJchIAG6KnSNmVedqFKN9biSfF41vRtNpCyorXLSTrBaUqcBgkJK7xBZw90NtLxfJnz87SnlJkj3Rm3GpHy2SsAVSDtxeGJVsKW6u8g53Xri3HEx9IWuaSbtruh6AypVBxu17oWtemFy6qtxQGAohDktWl2nCGpjN2TpA4AmJU/rBJbJnHwi1TaHD0UNuffiOfdCFt6bzPQtE8mrqPVpcUYXQks1dmMdl9KutDTp01DtraqgBVwdVw9Dgezvjeph9vVU25VH54Hm0RmhqKSx7vDA8oH9dkXSevQojYLpI+6TXk3CCyZrpdKgpPenuqx7jF3UwO4+BB3Gh8ceRicuQ9MOXuMeIQdqT+JPneGe2Dy7yRtT+JPfkd1DGpiUvNQcKHh8DzwhWbZUqopIO4hj4w/NKTk3iP08YApCmoyhuY+GXcItgrJmh0Zavlltfzj39Fbz3n3GLEEbCOGHjHjKG0HlHO8SqOuynFZbjVXdj3txiSJgHZTzVX8oLd7wG22iXL/aKA3FyrkCQW3xQ27pKQSmUAnEXqEneMh4x26zmsz5XtqtISL0xbDJ8+AIc8oqbX0gALSwMO0rvoMO94oJ01SjeUSScy7nnnHrOWOtgx8i3i0c701idotq5nbWSHetQOAwgXVp9cDkfhEes+EX+g9FzZkmZNQuQEyrxKZhF46oOqLpd2AFcdkZnyW4rl2Uy5ctaFklZVdKbwa7RQ41GWERTpOb++mO/rK8390PT+kc0pCGSMaJ2kMXGBJ8If0J0RfXnm7mEVf+IjDh5QuLANBWC2WlWoudcBZS9cgbqYq3Rs5WhZqQAETS2ZSsk7ySIjLWtCQlCihIwSkkDuBaJC0zP3iq+0r4xzutpf0ZN/dzfwL+ESlaJmkh5axvUia35Uk9wiKpszOYv8SvjEkzFu19T/eV8YfIZtWjzLTfWEhODNaQSXyvgG9xLRRTppUSfDIDZXZDFutJWwvEgYO9d9dvw5jsdmvqAq2ZxYYnDdHbnnIxamgXEPmug3JepzxNORhYmGLXMdRLMMANgFAO5vkxCxpvLSMncsXoKnDcD4RrGU7QGZOxIB44nufwgUkayR7Q8xHZsxyScSSTli/6xKyF5icMRmCNvviYCaUWDMJSLoLEDY6UU5PArAdYbCWPBVD4GDaZZM+YAAkJUQEgpASw7IbIMwYZQvIRs+PlyjWCCk5HKkNSBeQpOY108hrDmGP8I2x23SdclqK1sGxD+/zgMmaUqBBqC41hjEwDSa/P6Q+E3tYc8GfgcjU98CnWcBerRKmUmmRypsqOUMIlttbA1Zx8+LRbz7Qlypy0kl1XQGbVRKPhQc4n9SlKqVrB2XUDyU0LFwcXzB2jb84RwnN487oZVo+S1FLO5kDzMUWm+ji5qkqs91JwUVqSlR2YUIEWrvHhMIgrFLsEtSlJGpdQC60zLzgkGiU1ehdTNFNPsi0sVJUkKDpcEBQdnST2g+yNzpLQaJpMwP1pwJWQlxhw5GO6OsJmTLPIty0IkJSuXLKFgJExQcdYcQCau2Ma1mxgZOIcE7tu2G7HNmI1kG6HbENwL4jcY0WlpFikq6u6VL9JSDqpy7T1Biut0qRcDBQbAAlmbHiTn8I1jOmpOnEqUErDUDqcNeYPQFgHw8sotbHOfWQqm0HwLVHAxkbNbJaFhQSdUg1cuxdjseBIt5QbyCUnCmORxhLhjcqmBWKa7UsPDDwEANnJOqXOyoVyGJ5PFLJ6UpLBaCQyQVapN5g5ZmId2FG3xbSilTlBBFRSh5gKBHdG9lQQTC7KDmuOL7zRXe8GEtOxXgfdEpc5RYKBWMrwUW4G6/i0HCJfqqHJB9w8o68csWvm81ZNSX448TAymPBJhtQQpyVXWQlgEu6gACDUNgS9fGPK6lljAtjX+UGCrwdQJGqHGIowD8B4QJg2PKIgmAatUtA7ObNUE82wO6GtGmcsqRISohWIYKpUVJDDE7IPoboyqcyluiXtwKuDjDefGNhZtHy5aQmWLo5F95LCsLTFJ0e0NMlzr05N1IyDFXBNdT71T5xqCuWT2SkcyfE+6FxK2GJCzvnGWh0lDYH8Ir3mOApfDjT5rEDJ3xMSd8BJSw9Aw2Mn9YBbLS2qDU9rs0Hq0IrtHAbYMtNxN6pL6oZxxNcBszPNqxS3NVPxUD/jMdeON+WbU7p2H83vBEPyEXJftLrW7RD02do+XGB2CxhRFA2JLDAY+h74dmKKlEgEDIMqgwAxAwjvjlqsmSvkE+4mI2ZBCVqOy6OKscUj0Qrwh+agZt+X3qML2iUEoSkM6iVnDPVTgj2SO+Fi6QBD4jvA8liD2Z3fcS9SAwJd2PnEUvlers6zPDMDGDWVgq8oAgBaiCE1AlqURVROUZvK6Hb1lUxSjW8QXF5jeDkgsKVeOyVBsR3/ABXBtLSQLRNCQLoWwACaAEgCigcA0RlhW/LKZx2kRZCmJqHSg8UmgyqMjkYSnAjI9yh7hFnKQChQzBCvccU7x3QhPkpJy/Jx9njFxNMWQX0McUayfuntCquB74YUA2Xh7ngWj9UgjLxBxwVDVqlsSKkYjtGhw2xuM1XyVObrVfVcHH1eyKHwPEmJXYXtEkY08P8AJDUshaXd1DtMRX2vjv4x5vJz+XXm/gMjhEu6JhAjhlARxbCPzSJGoZgRvSD54xMSxHCgD+cRWe0z0SSt1yVISvG4xCT93VZJ3YcIq7TpFMtBSLyVhITcUkMkttIfxwjbJKfZ5sYV0nomVaEsu4DksXQpPxG4iLLjNj5muXmKh+EQumNX0Z0ahdqFnJzUCLpPWAYgJdwWDjgYJp36ObTIl9cECZKq6pV9YQXa6sEBSDnUNveOmM6yKRBhb5gASJiwEkqSLxDEgAkbCQlPcIvlWCXJkBdolXFq7KQTeUGGsUnsDiavhFKubJKiQlQScnFOB+LxPpVtYekzAdYAvFyyQrdW6Qr5rF5K07IIB6wB8iFuOLII7jGHKEucWq2AO7aI6LMvIGOnPk65ZvMqK0nFmHhHpUsEF1NSlHc0puzruic+eDRILby590TsGj1TlXUAnachvJyjnc/DQKJRUQBUmjB34RrtC9EwkBc5SSrEIc040qd2EWOidBSZCXF5Sz6RAHIVoOUP9XGbWseUon0j3x0IG3yjoETQjviCKZe+C9WBnHmzjoRAdCAKPxgiECuLDFvIb/nB4ihJdhn845DfEZ7GgLgV7JLnbXw+Lvvjj2rNuFrWoqLlhkP2YYbHLnv5wBKq9r8yv8I+c4aMojJXJCR8fk7ILYpV5VSoISLytcAMN2/yfMCPZJkcd0eWkolBLOpbEsFnVGAqdr+RgKEtl+VI/vE8e+I2mffUVG7XIqJ3Nq8G7jA0zBkU8kk/3uR5xZAwHJABZy3aTt3Dh3wLSatbEZAOpWVMANo8YPY1az1ISCrsgUAw8W5QvMK/94+7Vr/NI74ubQkJYNWfOiVq2KHaPGCqlhMuYVBQSJU28yEILdXMSWxrHpiCXcE/emJ9oZttEFsyJbq6xKDLuLvgLU5SQQReBLdrGJ1zkqyuaQlvMUwURk6ELLXSz74hLlgYhuKFJzCcjuguk0J66YAENeIDqILdli5ECQNg/DMT7Wx9oizn4TVjYpgJZxrAihXmHzzwHOFlK3/nHvHAQSVMUC7TKF8b2BJ2eyO+O2tDTCK401ARX9SfwxnMqooHP/ln5/SGVovS8Ko9n0TwP8gwzhK8No5pA2UpyHMwayzwlQLobA0XgcaYHa3AQqF5lM2/5g+MeROaoUDuvGo2FxhlBbTJuKIGGWu1Mse5+JiNT634kq+fkZwvyoypQoU4HDPlxGEcuiO2ZZGqQpjmQGB2uMtvfkBBFAgkZjEHbsjx98+tdZdLkARxQBrB7wiJUAYw0BdEcCRBirhHkziC4IBiKW/rD9SmiYLOJiFJaaSlJIDuB6yRvBzj6D0e6b2IPOGkEpQtIJkTVS3lkBtU0VgMKvxjIfWAsMVISdt331hE2OUXBlymOOoK84uoD0v01KtijaACEzFFQugLWhBCUpKgzAm6SQCWdncRidI6CKVk9bLmJyUkmo23SAUncRSL6zaOtFknJXI+2QkukXglQGLVp5jdFl0fNptuk1zZqXXLAWZUwoUs0uBSRdCZjEPgRhQxuWM4+f2yVWjMwrQYBsqZRxMhSgDfRzWHpSPqv0g9F7GQZyZNolzAwV1cl5St7PqEbqRk5fR+zsHEwnMklJ7gGHCNSb9Jqg0NoQzSCoES8zRzuS4PfGxssiVLTdloUn+IGu06tTEVBIOrhk4APcCR4x145NjdYfl4kC/GApMTRwEAZKm/nBkqgSVcIkVGAlerE7+zCIpNIMmeEJClUPoChr6zOHAyfNsgqLJtyJbiS1FAYBV89q6OyPVfI4E93rCALBzSv+JTeaafOyAqWFfvF8/5vl4bTHOo2SleP+UP76etHv45nMxwt11YHqp/iWPFjx/Nuh6cnqpYRqpUvWXiWAJug41oS21PtQPR1mdV5SEhCNZRJJwqBVTPq50Nw7YDabQpSiomWCT7Km5gGgYfgjX3cRAzPaSOCB5lI2H8Ij3X7Vr5U2v6X3sshERMI9MDYAk7mHZHsDvjnXsP2iyBWgOGPrbE/mjaH5NJSlMtRUoDaaOo4AsHCh/EIVXJIxln+IthyHqHvg9tUlIQhRJuiuFSaqxPsH8QhMSgcELOWPBOSfaVGeVqaZbEaqAzCq/uj1vZMRVMKJU1Q6t0ylEDGo6rPntjpllnEo7a39i1ZEbUx60WtciVOmJRLvIQSHAWH66SmqVE3hyh3/ppPsfSSnnzD9mXmK3YrHCFZaHakvLBf/DPrcYZ0gD10zUQftFYH/eJ9VUL9SW/ZHDK/wCqRtPqwn0CSZXsbMC+zjsMN2yUWQq6uqWLO4um6SdXPXMJXUvVCxU57VEZo2Lg+oZJxF1QUcKBQCTs2rP8MZv20j121UxO2vF8xtV+GJdd7fekH3nYfwiASp/tr4cnPpbQsc4MJh/eEneDw37vxmFiQ0tlyndN6XQ6vo5ejgGOFGQo5wo33OZUNvDf+bZDNitDKcqQUmhdJFC1Tq5ap3soZxC0SChRGpue6C1ccKhmO9Cox9fCgiX7I5LA8zu+WhpDqTgxSMy4KRTHanDg2wwuUH1E8lE+SmOzl7UcQgggiWoEVBBfzSX97+0Yz1zsanwMHEdUh4HPRgoAgHKtD6u/aDmCM3AiiPJZjomUgcI8qVEFy84GBEVMyxmYImUGxHhAlJfjAyloBuWoD1dxuoPixJ74o9KaJnid9Ys8wdYQzUQU0Z0EMHpgfGHi8elkguG5gHwNIgZmfSZaRYZtntsmYFkACclCWUHBuregNGvJ7oxsnr5w6wT0ICiWSSoMxIySRlGrXOJSpJu3VAgshGYbZGWX0Smg6s4BOT3gebUjUqWL1KBtMdEoRJIgqEE0iKhLlA7YOABk0SZg0SCICKUbomlG6JhNPfEpcoktxq7AAVJJyAAJJyaA7JlYlVEjGrcAN5y5nAPC021KNesSnYE32AAoAQlyAD47VwO2aRQdUA3Q7OQH2qKWcOGo7gMMVGFxOc6st+a1HHcoB3pxJ9WPd4vH6xw660dUx8Ziz+I7sSR7VfvHIQIlHtnkkHbQOa1BbaUjKJCXMIpKDYfsy2zFQLCn4U+1Dej5oSu9NUlISCpj1aVEsSKUY0J+8pGQMdbcjODWkplSxKA1lMpesKbElhUBnypLSfShG6+EondrnLCm66n+I74KqeuZeX1iS2sbsxwBU4JJNzVuPgAg7YqZ2lpILKtCSRunKrt7G0qV3Ridcz7q5aszLX+7SneoEbQ+ufvq4AQWxIWqYkC4KgsOqdhrNTcEJ5xX6NEueicqUVKTITfmNLa6jsu6lB2AZsSVYYssjpbKkKJuTVKIIbUSUkuXxVUG5T2awvl5z7PWr2faCVEiawejKV2eyOyPUQYUXMzVML44KOAK8wM1CFtB6SlWlFoITc6mV1gC5yBfpcuDU7WGeZijtPS8pJT9WQCCXClTC2GQKfVET+rxF9a0SpaKh1HEdhOVyXiV7jDth0Sm1CZJSpSDMSE3iAoVnX+yGJOoM4pdGdIUGTOXPMqSvqjMs4CFqvrCtVJvKUGUXP8AAK1gv0fafmzLSkqKQlEySSEoQml8mpAc55xjrzc2ZFnNh7SipfXTXC/2k3NJwWk4MPOAhMt8VivqJPpqT6/tQv0t0mqz6ZmyZigmziem/wDZy1KTKXcWpiUlRN078BFdp3pKEzVqswlrkX1JQVSyksCCCQCki8AFYDPCLPPziei7lKDC7MILbFDFO580CLKxLKipAmPeSoJrMoe0DUD0VrjJdH9PKnz5aFolS0FSQuaTMCZaSrtqeYzAmC27pciz2iYiXLC0y1qSlaZtFBLoCgbpcEbN0OvLzYvrVwmas1vIJNalBqa+kPWSoc4IknZLI3dVhTYX7JSf4YqNE6XRapyZaEKSuYtgCtLAqWFA9l7oJbNniWl9KSbNaJkiZ1t6UsoUyUEOkkEDXwYkcgd0X+pzfyZVyEr/AHXcFtnsLM94cFCG5wvywspLoZJe8NXEGtTkc8JkZ3RNsl2mYmXK6xS1FgOrZy2D3iH1Qr+GLCTp+TZ5y5Uycl0lUtYaaAFB3A1MlOOClRm9T9mCsnNJG69yzGLhuKU7YiUI3+BHup7j7MBk6UBVclz79SAL5vkDaksb11uad8MqtiwSCtJIVdOtLOs7EYl61bYVCNbP2JSZgSS6llJoQUh+IZR1gX/MPSEdmJILODsINCDUEHMHKIqmqGKU80o823AP907YPKKlaikFJHZ1SmprdIyfLYpx6Qjj5OZfmNc0JKo4uXR46wBjoIxePO6BjfHlY1EeWkYvHkqEBAxEwUgQMn5eAgUvEwR6ie9fxjpGwREjfEApcEC44lMSSjOKJCJAx4JOMSAgOJJgwNCKMaMQCCMcDvEQJbjHmPzSAaliX1U0KKkqIHVlDJAU9SpmODsKhy7UiCpV9JQSWIbtEkb8X2QESyYmtKwhRQCVtqjarADvi7aZAJFtTLkTZE1CFrKSiWtak6mYUHq+CXxYRlrVoO8CnrJQJqSVpBJxZmNOcdMhctazNSoLDvecEDHPbt3wpZ9GTJoK+ylipS1YnMsMWjrOZ+3O2rPRdjm2eXNQi12cJtEsypgKkkhALsCeyXzgMno+lQurtEggBgrrUBaeBJAUPZPeIrJ2jlOpEtFUUPWLQg1r2SRtgI0dNSQpQRdBcsuWSwxoFEmkZqtNYdAGUhaZVvs0tSxdWo2qWHS73QkLrvJ5NiUrN0GQtx/SVjQxbWm47w2IrjFbatAWhUxZQgKQVKukKQHTeLEC9SmUI2zQc+Um8uWpKXxoQ53iMq1P/h3Zxjpewj+JRrDdg6I2OdLAtGlLKlSSySHv3QWumrKSzlJxG8UGAVPLMWPIeeMeusmA+hW7oPYZilLOmLKKaqAlTJADJSNbAAARp/oo6E2RQmK+sptCmQVJQ6OrqpnLl35YR8VmKFMj4eeMfXv9nVX2lsHsSj+ZcBZdJejtiVpSdPnW+XJmlSXQoHVHUXLt68A5BCnI2RjND9FtHNNTN0tKCSSgASll2qiaC9C+WwqFHi46UyVq6QTbgvXFJnKHsIsqVK8A3OMbJ0KgBRIc0Z8M3pEktWtDpDotowouStMSkoTUJMiYStTdpanDnkwy2mpsnQ+wrQFK0tJQo+gZM0kVbEY/rCitFgBwkPwjNAKJzfxeNYjaL6GWRLmXpSUtSagCVPSp8m1WB5xKZ0Ys67q12qVexUAJqSr7w6sgK2kY+MUej9HrlgrIScrhWgEZ6zqDcKx2fpSYmt2XyWlXgkxZn5Rdp0OEzELl2sIUggy+qC03DtDgMd5rFdpLQUpM5fX2o9YSoqJQokrLqqc3OPGEUdI1jFCSOcNaX08ifrgFK2SFJVrJUQKkMKElzX1t0anr+y6Z0Za5dmmSp0u0gTZRBQsy14eqoekP5cLPRMsTpky0GYJpUsqJCboCzrFgeL90UGhNNdUo6pMtWKMQDkQGPCNPojTMiZeDiUam6oXXO5gxPdhEvMzZSb+lrZZgTMQsoRMuKCrqwCk5MXGDUiFon3lqU128SWGAcuw3DDlEEzEH0k94iRlxxbRKY98/JjxEeijqVQKYKvEgIkWw2wEHjzPEc46DADutjEgIkpDwJyIBcaVJwSANpGHueDqtJbF3rgzQpL0ZMxKFtvSpoeToeea9WttjQC5nLOZAEEQFl6mlSXMNI0JPP9kqAjQtpP8AZL7m35w0CS4PbPnEHORV3mGz0ctRwlEcbo98FldFrSP7MfiR8YmxcJmzhg58f1hs6AmLQQJcxlpIQq4spJI9a7UNsi+6LdC5k20g2hI6qWL6g4N5sEsDgTU7hvjYdNNLTLJo9c1JKZiyhF793fpTIFIcD2iDnGpNT29bsfNrb0nXZbKqyzrNJMy5cvHVWxNCQA7hOebOd6HQ2RN0hO+ry0BCbpVMUpZKQgMOzdq5IEM6J6IzyhdpWkypbVnz7we9qulLGYsl2F1NScYtei2mkaMTNMlF9UxiubOISSEuyUSkk3U1J1luaO0dJzOZjF7vV2qDp/0Bk6OEoP1kyaVFnIASlnUQ74qA2YxWdEOhIt1pRJuXEkKKlgq1QAS9S1Sw5x9EtHTdFoWnrBZ1gAAGZJlLIoCRrLdn4RqZOkrImyrKLiJi0lJMmWiWpjwJHjETX54teipSZ65esoJWtKV3wkLAJANUkBwHxgUyyyk0VKtCd+oe4sBGn6Q6EXLIKFFci9ecFghZBCesST9mogMDUFmBMUkhc5U2WiSVCYpQSi7Q3lFgwG87ImGlLRMshZuufaUyx3sqpjk6RZjLTcmTL15TgoADMi61cXv+HP8AUU7o3Z1j7SRJUW1iZUsuc8oodLfRZo+ckg2ZCD60t5ZHC7q94IiNPzvI0dKLla1MMkpLnDPAZx9L/wBnoj6xbAMOrl/31RUaS+jO2SJq5coS1I9CYpYDjYU5LbHLfGu+hjolPsc60KnXGXLSBdVeqFE1jO/OVb+2b6eS1nTNruAqLSNQYqBlpBA2ndA06HIReUFpBOaSKs7OaO2+BfSqFydNLmABV9MrV2i4lH8JcFjwMd6bW5Euz9SbNOlTl3TfmT0TQUAm8NVjVgzjAGNzrCc6VVbbImnXXj7I973fGK6fpCyJKlICkrLOuhObsGID5kV2EOYzywQ2VMs/nCOS5da0fPFgaYRn+o9H9vkO2qySphUqUkupyEJNE4EnWYgA0Zz8VJVkL3SGVsauAOEG0bKJNGN0gM4BLvUA44OTk1YsJmm1WdJkSReakxdb6iMgoEKTLDnVdianJpfk8M9Ze+vr/wB9FZehJyv7Jf4THTo4jGh3qQPfDdity0stSUpvOKXnbmSzxQKnC87F3fH9I55tx7evL4p4p5Mu22Zs/H/C1GiyxVqsMTfDDuERlSy+otO1goHDlEdG24NMTdDGuZrWtYVGkVOwDbgzeUJL8zV68ninPHU4+Ovv5aeRaAoB0gE5PngYcKUts74zaJIXNN5Vw3FKD+sGIHE1i2RaUFj1gBYE0UKkPsjUvxK8Hm8fp5OuZ9Q6iYRgo95gv1leSgeQgK7KoMXdwCDi4NQQc4gDwMacTyLSvNjwBES+vVYpHF/0hSXM2x3HKAcVaBsPhEk2hO3HczQqlRA8YFOmtlSAsAsPiORETKR8tFUZwMcvn5MB9BE4vjBDMbaeEZ3+tSspae8xwdKphPYR+b4xz9a3rSpnsaBoKmedg74yyeks0nso7lfGJK6Qz/YHBPxMT1p7RqDMJ4R0kioYRlk6en+sPwJiEzT1oPp9yU/CHpTY2V+0y12WbKl9fKWpabSgXSoAlIQpiX1QFHmoHERv0WdPZuuHeusCXvZ7Dhsj510c6a2eVZ2ti0gpPaUi8ClRcdlJZiSOQjPfSf0pvzrPIscxIlLlGYs2cpCpmsdUlLOwR2ScVVFBHafTnX2fSOj5c+UqVOQFy1hlJUKERjZv0LaML3ZUxDv2ZixjQ4vkY+Q2bSk6xDrZU8uGKkFSrs1N5iCg9pNUgmuNGYR9vR0hsPVImKmyJYWhKwFTJaSAoBQBdQ2xWWcT9B9hJBCrSHzvoIHeh90NzfoYsxSAJ04AberP+EQ7Zul2j7oH1mzOBX7eV/nEH/rbo/8A9xZ/+olf6kAPRnQOTIl9UkSghrqllIUucTiVigapF3WDHCGOj/0eWGyTTOkyWmOQFKUpZRj2Lx1aZ474WV0p0acbTZsX/wDMo/1Ix30q9KEqlWeTZp4UietRmmXNEwXUlISksogA382cgO8FfWxMQoslaCdgIJ8DFX0g00mypSVJKis3UtQPvUSw84/Pq7N1UpU5ClS5soJUFBVwgvsJKncs2TR9ZsnT+x/VpC5qlLtEyUha5csTZqgopdyhLhAdyHbGkSk/kv0m00tM2yf2a50xSVoCi4lhCylWAIci8xD98X/RuYTMXeUTqjEkjGPn1umm2Wv6wZS5UqUkiWmYAlSlKDFVwOEgB8am9XCNN0BQ06Z/w/8AGIxZ/m1rfhjOltlM3pFcvG6DJWalrqJSZnIUbnGb6er63SE4LVRASAoa9AhJHMlXJ42um7I+m7XMZ7suSkUeqkJJ8E+MZTp1o9MudLtCgbitRTDBaQbuYxFMcjC/bfj69bKz1nsaCHCFr8vMQ3Lmplaxs8sgbSlXgoq8oU0NohVqWQ4AFXODkEhIYNW6alhTGJdIOjirMoAawU90hJTeYBw2YrCeOPZf8f39TnnP9hLRpiWcJQFPRuoYnEOhIcYQlZNIGWlSBgogmqg7OzsQC15XfArPaCB2pbYAKIeJKtav3kocD8BGPXqfTvf8R4u8vX4/h4W32U7B2i3eYh1vsJ/CPhHDbD+9R+b/ACxFdsLftgdwvB/yiHpU/uvHJk/6i3s+jkmUFLtciU5/ZkLv8SEpbM5wraghPYtCZm5KZif7wEG6OaIFoXrKCUi65cBRd6JfE0NP5iXSfQRs91iVZh0kMoXXCSe0llCu19kdPTl4v7vyT6oGjdAzbTOTJvJlqU5SpZpRN4hw5dgcad8anpj0SMiZLVIBVLUlKSRgFpSEk0NLzBXEmKLoposlSpkxCk3Rq3gwJOJrsHnGkKdh5OYWfpyvd6vtfyFo28JZlzEuUE3ScCCai8Tg5fgTSDMnIefxjokq9RX4T5tBLMq4tKlS74BqkhQB7q/OcGKiLPhqqc1DO54DOJijApIfkSNtfOLJGnLoF1CwUl0OAAkGi0aoDoUK5Vc5wCZb09WpFxTFigKU4lqerFnKSGDUghU2ZzdYggsxFeYgc2x3aNjiCkNyh6ZpFJKD9oFpDXxdctg9atg+yODSSSCFpUxxAUwvZEZDazRRT/UhsAG6IK0aMjTKG1zRk0R67cDALBMEQiIGJoxgGEy4KAIieyeflHUwV0kQyNFTT/ZTPwKHuhVefCPWrGAfl6GmD0CBvYDxiFo6MheKEJPrgy0rByIU/nFIjEcYuEZRByZ0UCrvWrMxCS4llchCCaYhDPSGpehJYUFBFnDUDqk0AoBtaIpw+dkRmYd8N0GlaMllbk2c40cEbMAmHRYJQGNn7j7kQhZ8/nODpgOfUJINZkocAvw+ziE3RMgggzJLKDK1ZlQcj9lA7XiPnKFlYwDUvozZizrCwnAKNoWAdyVJaL6R1SQ3WjLATW2YXN0UFizhlWHf74lFnOtEv96nhcmf5RGp6Ny5KU30ekMRU5UO/dHzoxedEP2quET6VpLfo6TfmzFANMuqKjQhkBGOTBI7zGLmyZS3CphUk4gy3cbDUAxbdK8U8RFArGE+fkU83Q5s01S7IUrlrAC5SgqUKN2VJU+IfLE4vEZVlXPtUubaAmSiWu+mXKCl3lOFOpROZAdsgwAi5RnHpEa1MendGrETqypVchJHHNVYBN6N2QUMtAOz6ukf44cPz4QG1docIBZOhrGK3U/9Og+a4mjR1lyCR/8AWlj/ABwIwMQUBPR0S5yptmtCklRJUlckFNamt+g8RkYNK0SnrUzZ08koF1CZchKZaA2Qvjb44nIqYKvEQ1E1KlevML4/ZD/UgRkSfXmD/wCJP+pApuPfHDFGr0Z00lypSZajNXdDBV1I1cgRfOGD7AIZHTOUoXgJtMaJ8r0YWJD4ecTBtFdNZJ/e/h/7oGvpjI/3n4f1jHr98DVnwhiNgelsg+kv8J+MBPSOQfSV+BXGMlHh8YuK1g6QSD6X5VfCI/0xI9YfgV8IyGfdBVYwx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pitchFamily="-123" charset="0"/>
            </a:endParaRPr>
          </a:p>
        </p:txBody>
      </p:sp>
      <p:sp>
        <p:nvSpPr>
          <p:cNvPr id="20488" name="AutoShape 8" descr="data:image/jpeg;base64,/9j/4AAQSkZJRgABAQAAAQABAAD/2wCEAAkGBhQSERUUExQWFRUWGBgXFxgYGBcZGBgYGhgYFRsYGhgcICYeFxkjHRgXHy8gIycpLSwsGB4xNTAqNSYrLCkBCQoKDgwOGA8PFykcHBwpKSksKSwpKSkpKSkpLCwpKSkpKSwpKSkpLCksKSwsKSkpKSkpLCwpLCkpLCkvLCkpKf/AABEIAKkBKwMBIgACEQEDEQH/xAAcAAACAwEBAQEAAAAAAAAAAAADBAIFBgEABwj/xABOEAABAgMEBgYGBwQHBgcAAAABAhEAAyEEEjFBBSJRYXGBBhMykaGxQlJiwdHwBxQjcpKi4TNTgvEVFkOywtLTCGNzk5TiFzREVIOEo//EABgBAQEBAQEAAAAAAAAAAAAAAAABAgME/8QAJxEBAQEBAAICAgECBwAAAAAAAAERAgMSITFBUWETFAQiMnGBsfD/2gAMAwEAAhEDEQA/APiYpDcsEU4ecIPFpYtGTpqL6ElSU0JdOOLEEuKRLAEyg2P67jAZhq2Hk0GK1lWqFEZCrbI7/R8xXoKfbcU3eYkgU6xnzcNAosk6ImsSZZ3UaF1aMmv+zVyST5RocmgdWg71DGjgJqNmMTSsdUpksxS5ckk636x5co9WkEEaysQRiE1gos7S1gEKJuEMahjszxiBJCQc4cmJ+zNCAFjHK8mj9whFTvXLLCH1sykOXVcO3AUHjjChazLIe6AdtMoYTJyLu3KJ2OwoI1iQdlPJ4OdHV1TeNQl91OeyOfXc1FXPksaAth8mGZllODgMkUO8Av5R62SFpLG7vukHfVsIJLCqpdiMa4NSNb8KrloANC8FlMGd6/Ej3R61yyFVrv8A1jkmSTgH+co1+BEozeDSLQwqAeOXPKJr0bMvEJQtXBJhqy6DmkEGUscm84UIpd+0BnDKCRJK73pBNcnBLgZGmOyCq6PTkq1pS22UeGEWNpakKlTEhRSoEgu6bwxu+0YluCnEsqr41bcHix0om7Z7ONvWq/8A0uczqR6dZwAAFkDEhQI7qUzhS3rUyElRUkJdL5Akmm53hLoXSR88I4gb2j0tL5gMCeO7jEyWFRiHHP8AlFBkpOPo7eG6GerdrpugC7jjUnDPHyiMszEprLKRrF1JUBUA0pgwyxjlpnpR2WOFTtavjGLqIzdVRGAZ3BLk89uyI9YCS5o+1vdEZtvKmwG0Db8IJIk9YDdlktjddudDFk/YDNWwDNhuLZ0PznAJk0kB4uRomYsH7Iv3dzn3RGfoWau6AkJYMxUNrxqKpQWgq57hmApFl/ViZmUjmT4gRNPRdfrIPNQ90XBUlDFm+cY8uXVhFrM0FNvFQu1fBQzpnCx0JOeie4j4wxEJAKT2HO8VBHuhW4SdmcPS7HORihTcH3ZQnaFOcGMZm6I3cX4CImPOXESMoxpWvs+h5KPQB3qr890PomBIoAOFN/P9IAlCmfAbcPHPlEkpTtc9w7zXwjeJoqrZs98RWtRxIHH4YnujiEKI1QANv/cfJ+URuJGJvHdQd+J7hxhhrwZ2AKjv+GMEI9YtuGPd8TEFTKVIQnuB96uFYVTb5R7M2UneslsRQBNeZbCF+A2qeEhxQD0lH3mgivtGkwxupC8yo4YtxOO6LuzyQtKQkWKeoOCSm+QHpQK45DAYwwmzEODKsYODdSpiKu+bu0c701jAWiX1i8KkZACg2AQROjxrHDs3Scjn34d0bxFiIf7GwhwWaSQ5o2JFMajdHBZ1uL0qxhL1IkkltwNCYx8/sxjCkkBJCSBUlJDjlj/KF5cljqKKaVJLYuMI3UuwzCHEuwDafq5pgO7GGZuiXJYWMhz/AOkfPaFNGZz/ACmPlisSHfht98PLWVdewcKumorRYw7zyjezdFzHHVpsSqB71lq+eD0jsxJQBfl2V2VRElAY4ODk1cc23x1MZ7o/ojq0XljXU1COynEcCaHuG2L+VqpfB6Dhn8O+AykFSgNuezMk7hU8onaJoJpgKDgMH8+JMdMiJyTV9gf4eLRAGJAsg+0W5Jr5kfhgUs1A2keJ3wDekg0xQIZgmmPoJpAlnUG4seYf3GJaTIExTFxqsc2uJ8YFKU6VDc/4T/lKoYj0rWBTniPvB2HPDuhTSFjTOSUq9UAFqpbAjnlxgyV1pBrSmoUMFVG44KHIvyIhg+dWqxqlrUgioLfAjbApSqh8BG70tY5k+VclqIU/Ze6lQxIL0fMPvGYjPJ6NWgJXeSUgJcAMq+bydV0E1zr6sYsag2m9LTZtns0smiJaxiXU8xbXnJchIAG6KnSNmVedqFKN9biSfF41vRtNpCyorXLSTrBaUqcBgkJK7xBZw90NtLxfJnz87SnlJkj3Rm3GpHy2SsAVSDtxeGJVsKW6u8g53Xri3HEx9IWuaSbtruh6AypVBxu17oWtemFy6qtxQGAohDktWl2nCGpjN2TpA4AmJU/rBJbJnHwi1TaHD0UNuffiOfdCFt6bzPQtE8mrqPVpcUYXQks1dmMdl9KutDTp01DtraqgBVwdVw9Dgezvjeph9vVU25VH54Hm0RmhqKSx7vDA8oH9dkXSevQojYLpI+6TXk3CCyZrpdKgpPenuqx7jF3UwO4+BB3Gh8ceRicuQ9MOXuMeIQdqT+JPneGe2Dy7yRtT+JPfkd1DGpiUvNQcKHh8DzwhWbZUqopIO4hj4w/NKTk3iP08YApCmoyhuY+GXcItgrJmh0Zavlltfzj39Fbz3n3GLEEbCOGHjHjKG0HlHO8SqOuynFZbjVXdj3txiSJgHZTzVX8oLd7wG22iXL/aKA3FyrkCQW3xQ27pKQSmUAnEXqEneMh4x26zmsz5XtqtISL0xbDJ8+AIc8oqbX0gALSwMO0rvoMO94oJ01SjeUSScy7nnnHrOWOtgx8i3i0c701idotq5nbWSHetQOAwgXVp9cDkfhEes+EX+g9FzZkmZNQuQEyrxKZhF46oOqLpd2AFcdkZnyW4rl2Uy5ctaFklZVdKbwa7RQ41GWERTpOb++mO/rK8390PT+kc0pCGSMaJ2kMXGBJ8If0J0RfXnm7mEVf+IjDh5QuLANBWC2WlWoudcBZS9cgbqYq3Rs5WhZqQAETS2ZSsk7ySIjLWtCQlCihIwSkkDuBaJC0zP3iq+0r4xzutpf0ZN/dzfwL+ESlaJmkh5axvUia35Uk9wiKpszOYv8SvjEkzFu19T/eV8YfIZtWjzLTfWEhODNaQSXyvgG9xLRRTppUSfDIDZXZDFutJWwvEgYO9d9dvw5jsdmvqAq2ZxYYnDdHbnnIxamgXEPmug3JepzxNORhYmGLXMdRLMMANgFAO5vkxCxpvLSMncsXoKnDcD4RrGU7QGZOxIB44nufwgUkayR7Q8xHZsxyScSSTli/6xKyF5icMRmCNvviYCaUWDMJSLoLEDY6UU5PArAdYbCWPBVD4GDaZZM+YAAkJUQEgpASw7IbIMwYZQvIRs+PlyjWCCk5HKkNSBeQpOY108hrDmGP8I2x23SdclqK1sGxD+/zgMmaUqBBqC41hjEwDSa/P6Q+E3tYc8GfgcjU98CnWcBerRKmUmmRypsqOUMIlttbA1Zx8+LRbz7Qlypy0kl1XQGbVRKPhQc4n9SlKqVrB2XUDyU0LFwcXzB2jb84RwnN487oZVo+S1FLO5kDzMUWm+ji5qkqs91JwUVqSlR2YUIEWrvHhMIgrFLsEtSlJGpdQC60zLzgkGiU1ehdTNFNPsi0sVJUkKDpcEBQdnST2g+yNzpLQaJpMwP1pwJWQlxhw5GO6OsJmTLPIty0IkJSuXLKFgJExQcdYcQCau2Ma1mxgZOIcE7tu2G7HNmI1kG6HbENwL4jcY0WlpFikq6u6VL9JSDqpy7T1Biut0qRcDBQbAAlmbHiTn8I1jOmpOnEqUErDUDqcNeYPQFgHw8sotbHOfWQqm0HwLVHAxkbNbJaFhQSdUg1cuxdjseBIt5QbyCUnCmORxhLhjcqmBWKa7UsPDDwEANnJOqXOyoVyGJ5PFLJ6UpLBaCQyQVapN5g5ZmId2FG3xbSilTlBBFRSh5gKBHdG9lQQTC7KDmuOL7zRXe8GEtOxXgfdEpc5RYKBWMrwUW4G6/i0HCJfqqHJB9w8o68csWvm81ZNSX448TAymPBJhtQQpyVXWQlgEu6gACDUNgS9fGPK6lljAtjX+UGCrwdQJGqHGIowD8B4QJg2PKIgmAatUtA7ObNUE82wO6GtGmcsqRISohWIYKpUVJDDE7IPoboyqcyluiXtwKuDjDefGNhZtHy5aQmWLo5F95LCsLTFJ0e0NMlzr05N1IyDFXBNdT71T5xqCuWT2SkcyfE+6FxK2GJCzvnGWh0lDYH8Ir3mOApfDjT5rEDJ3xMSd8BJSw9Aw2Mn9YBbLS2qDU9rs0Hq0IrtHAbYMtNxN6pL6oZxxNcBszPNqxS3NVPxUD/jMdeON+WbU7p2H83vBEPyEXJftLrW7RD02do+XGB2CxhRFA2JLDAY+h74dmKKlEgEDIMqgwAxAwjvjlqsmSvkE+4mI2ZBCVqOy6OKscUj0Qrwh+agZt+X3qML2iUEoSkM6iVnDPVTgj2SO+Fi6QBD4jvA8liD2Z3fcS9SAwJd2PnEUvlers6zPDMDGDWVgq8oAgBaiCE1AlqURVROUZvK6Hb1lUxSjW8QXF5jeDkgsKVeOyVBsR3/ABXBtLSQLRNCQLoWwACaAEgCigcA0RlhW/LKZx2kRZCmJqHSg8UmgyqMjkYSnAjI9yh7hFnKQChQzBCvccU7x3QhPkpJy/Jx9njFxNMWQX0McUayfuntCquB74YUA2Xh7ngWj9UgjLxBxwVDVqlsSKkYjtGhw2xuM1XyVObrVfVcHH1eyKHwPEmJXYXtEkY08P8AJDUshaXd1DtMRX2vjv4x5vJz+XXm/gMjhEu6JhAjhlARxbCPzSJGoZgRvSD54xMSxHCgD+cRWe0z0SSt1yVISvG4xCT93VZJ3YcIq7TpFMtBSLyVhITcUkMkttIfxwjbJKfZ5sYV0nomVaEsu4DksXQpPxG4iLLjNj5muXmKh+EQumNX0Z0ahdqFnJzUCLpPWAYgJdwWDjgYJp36ObTIl9cECZKq6pV9YQXa6sEBSDnUNveOmM6yKRBhb5gASJiwEkqSLxDEgAkbCQlPcIvlWCXJkBdolXFq7KQTeUGGsUnsDiavhFKubJKiQlQScnFOB+LxPpVtYekzAdYAvFyyQrdW6Qr5rF5K07IIB6wB8iFuOLII7jGHKEucWq2AO7aI6LMvIGOnPk65ZvMqK0nFmHhHpUsEF1NSlHc0puzruic+eDRILby590TsGj1TlXUAnachvJyjnc/DQKJRUQBUmjB34RrtC9EwkBc5SSrEIc040qd2EWOidBSZCXF5Sz6RAHIVoOUP9XGbWseUon0j3x0IG3yjoETQjviCKZe+C9WBnHmzjoRAdCAKPxgiECuLDFvIb/nB4ihJdhn845DfEZ7GgLgV7JLnbXw+Lvvjj2rNuFrWoqLlhkP2YYbHLnv5wBKq9r8yv8I+c4aMojJXJCR8fk7ILYpV5VSoISLytcAMN2/yfMCPZJkcd0eWkolBLOpbEsFnVGAqdr+RgKEtl+VI/vE8e+I2mffUVG7XIqJ3Nq8G7jA0zBkU8kk/3uR5xZAwHJABZy3aTt3Dh3wLSatbEZAOpWVMANo8YPY1az1ISCrsgUAw8W5QvMK/94+7Vr/NI74ubQkJYNWfOiVq2KHaPGCqlhMuYVBQSJU28yEILdXMSWxrHpiCXcE/emJ9oZttEFsyJbq6xKDLuLvgLU5SQQReBLdrGJ1zkqyuaQlvMUwURk6ELLXSz74hLlgYhuKFJzCcjuguk0J66YAENeIDqILdli5ECQNg/DMT7Wx9oizn4TVjYpgJZxrAihXmHzzwHOFlK3/nHvHAQSVMUC7TKF8b2BJ2eyO+O2tDTCK401ARX9SfwxnMqooHP/ln5/SGVovS8Ko9n0TwP8gwzhK8No5pA2UpyHMwayzwlQLobA0XgcaYHa3AQqF5lM2/5g+MeROaoUDuvGo2FxhlBbTJuKIGGWu1Mse5+JiNT634kq+fkZwvyoypQoU4HDPlxGEcuiO2ZZGqQpjmQGB2uMtvfkBBFAgkZjEHbsjx98+tdZdLkARxQBrB7wiJUAYw0BdEcCRBirhHkziC4IBiKW/rD9SmiYLOJiFJaaSlJIDuB6yRvBzj6D0e6b2IPOGkEpQtIJkTVS3lkBtU0VgMKvxjIfWAsMVISdt331hE2OUXBlymOOoK84uoD0v01KtijaACEzFFQugLWhBCUpKgzAm6SQCWdncRidI6CKVk9bLmJyUkmo23SAUncRSL6zaOtFknJXI+2QkukXglQGLVp5jdFl0fNptuk1zZqXXLAWZUwoUs0uBSRdCZjEPgRhQxuWM4+f2yVWjMwrQYBsqZRxMhSgDfRzWHpSPqv0g9F7GQZyZNolzAwV1cl5St7PqEbqRk5fR+zsHEwnMklJ7gGHCNSb9Jqg0NoQzSCoES8zRzuS4PfGxssiVLTdloUn+IGu06tTEVBIOrhk4APcCR4x145NjdYfl4kC/GApMTRwEAZKm/nBkqgSVcIkVGAlerE7+zCIpNIMmeEJClUPoChr6zOHAyfNsgqLJtyJbiS1FAYBV89q6OyPVfI4E93rCALBzSv+JTeaafOyAqWFfvF8/5vl4bTHOo2SleP+UP76etHv45nMxwt11YHqp/iWPFjx/Nuh6cnqpYRqpUvWXiWAJug41oS21PtQPR1mdV5SEhCNZRJJwqBVTPq50Nw7YDabQpSiomWCT7Km5gGgYfgjX3cRAzPaSOCB5lI2H8Ij3X7Vr5U2v6X3sshERMI9MDYAk7mHZHsDvjnXsP2iyBWgOGPrbE/mjaH5NJSlMtRUoDaaOo4AsHCh/EIVXJIxln+IthyHqHvg9tUlIQhRJuiuFSaqxPsH8QhMSgcELOWPBOSfaVGeVqaZbEaqAzCq/uj1vZMRVMKJU1Q6t0ylEDGo6rPntjpllnEo7a39i1ZEbUx60WtciVOmJRLvIQSHAWH66SmqVE3hyh3/ppPsfSSnnzD9mXmK3YrHCFZaHakvLBf/DPrcYZ0gD10zUQftFYH/eJ9VUL9SW/ZHDK/wCqRtPqwn0CSZXsbMC+zjsMN2yUWQq6uqWLO4um6SdXPXMJXUvVCxU57VEZo2Lg+oZJxF1QUcKBQCTs2rP8MZv20j121UxO2vF8xtV+GJdd7fekH3nYfwiASp/tr4cnPpbQsc4MJh/eEneDw37vxmFiQ0tlyndN6XQ6vo5ejgGOFGQo5wo33OZUNvDf+bZDNitDKcqQUmhdJFC1Tq5ap3soZxC0SChRGpue6C1ccKhmO9Cox9fCgiX7I5LA8zu+WhpDqTgxSMy4KRTHanDg2wwuUH1E8lE+SmOzl7UcQgggiWoEVBBfzSX97+0Yz1zsanwMHEdUh4HPRgoAgHKtD6u/aDmCM3AiiPJZjomUgcI8qVEFy84GBEVMyxmYImUGxHhAlJfjAyloBuWoD1dxuoPixJ74o9KaJnid9Ys8wdYQzUQU0Z0EMHpgfGHi8elkguG5gHwNIgZmfSZaRYZtntsmYFkACclCWUHBuregNGvJ7oxsnr5w6wT0ICiWSSoMxIySRlGrXOJSpJu3VAgshGYbZGWX0Smg6s4BOT3gebUjUqWL1KBtMdEoRJIgqEE0iKhLlA7YOABk0SZg0SCICKUbomlG6JhNPfEpcoktxq7AAVJJyAAJJyaA7JlYlVEjGrcAN5y5nAPC021KNesSnYE32AAoAQlyAD47VwO2aRQdUA3Q7OQH2qKWcOGo7gMMVGFxOc6st+a1HHcoB3pxJ9WPd4vH6xw660dUx8Ziz+I7sSR7VfvHIQIlHtnkkHbQOa1BbaUjKJCXMIpKDYfsy2zFQLCn4U+1Dej5oSu9NUlISCpj1aVEsSKUY0J+8pGQMdbcjODWkplSxKA1lMpesKbElhUBnypLSfShG6+EondrnLCm66n+I74KqeuZeX1iS2sbsxwBU4JJNzVuPgAg7YqZ2lpILKtCSRunKrt7G0qV3Ridcz7q5aszLX+7SneoEbQ+ufvq4AQWxIWqYkC4KgsOqdhrNTcEJ5xX6NEueicqUVKTITfmNLa6jsu6lB2AZsSVYYssjpbKkKJuTVKIIbUSUkuXxVUG5T2awvl5z7PWr2faCVEiawejKV2eyOyPUQYUXMzVML44KOAK8wM1CFtB6SlWlFoITc6mV1gC5yBfpcuDU7WGeZijtPS8pJT9WQCCXClTC2GQKfVET+rxF9a0SpaKh1HEdhOVyXiV7jDth0Sm1CZJSpSDMSE3iAoVnX+yGJOoM4pdGdIUGTOXPMqSvqjMs4CFqvrCtVJvKUGUXP8AAK1gv0fafmzLSkqKQlEySSEoQml8mpAc55xjrzc2ZFnNh7SipfXTXC/2k3NJwWk4MPOAhMt8VivqJPpqT6/tQv0t0mqz6ZmyZigmziem/wDZy1KTKXcWpiUlRN078BFdp3pKEzVqswlrkX1JQVSyksCCCQCki8AFYDPCLPPziei7lKDC7MILbFDFO580CLKxLKipAmPeSoJrMoe0DUD0VrjJdH9PKnz5aFolS0FSQuaTMCZaSrtqeYzAmC27pciz2iYiXLC0y1qSlaZtFBLoCgbpcEbN0OvLzYvrVwmas1vIJNalBqa+kPWSoc4IknZLI3dVhTYX7JSf4YqNE6XRapyZaEKSuYtgCtLAqWFA9l7oJbNniWl9KSbNaJkiZ1t6UsoUyUEOkkEDXwYkcgd0X+pzfyZVyEr/AHXcFtnsLM94cFCG5wvywspLoZJe8NXEGtTkc8JkZ3RNsl2mYmXK6xS1FgOrZy2D3iH1Qr+GLCTp+TZ5y5Uycl0lUtYaaAFB3A1MlOOClRm9T9mCsnNJG69yzGLhuKU7YiUI3+BHup7j7MBk6UBVclz79SAL5vkDaksb11uad8MqtiwSCtJIVdOtLOs7EYl61bYVCNbP2JSZgSS6llJoQUh+IZR1gX/MPSEdmJILODsINCDUEHMHKIqmqGKU80o823AP907YPKKlaikFJHZ1SmprdIyfLYpx6Qjj5OZfmNc0JKo4uXR46wBjoIxePO6BjfHlY1EeWkYvHkqEBAxEwUgQMn5eAgUvEwR6ie9fxjpGwREjfEApcEC44lMSSjOKJCJAx4JOMSAgOJJgwNCKMaMQCCMcDvEQJbjHmPzSAaliX1U0KKkqIHVlDJAU9SpmODsKhy7UiCpV9JQSWIbtEkb8X2QESyYmtKwhRQCVtqjarADvi7aZAJFtTLkTZE1CFrKSiWtak6mYUHq+CXxYRlrVoO8CnrJQJqSVpBJxZmNOcdMhctazNSoLDvecEDHPbt3wpZ9GTJoK+ylipS1YnMsMWjrOZ+3O2rPRdjm2eXNQi12cJtEsypgKkkhALsCeyXzgMno+lQurtEggBgrrUBaeBJAUPZPeIrJ2jlOpEtFUUPWLQg1r2SRtgI0dNSQpQRdBcsuWSwxoFEmkZqtNYdAGUhaZVvs0tSxdWo2qWHS73QkLrvJ5NiUrN0GQtx/SVjQxbWm47w2IrjFbatAWhUxZQgKQVKukKQHTeLEC9SmUI2zQc+Um8uWpKXxoQ53iMq1P/h3Zxjpewj+JRrDdg6I2OdLAtGlLKlSSySHv3QWumrKSzlJxG8UGAVPLMWPIeeMeusmA+hW7oPYZilLOmLKKaqAlTJADJSNbAAARp/oo6E2RQmK+sptCmQVJQ6OrqpnLl35YR8VmKFMj4eeMfXv9nVX2lsHsSj+ZcBZdJejtiVpSdPnW+XJmlSXQoHVHUXLt68A5BCnI2RjND9FtHNNTN0tKCSSgASll2qiaC9C+WwqFHi46UyVq6QTbgvXFJnKHsIsqVK8A3OMbJ0KgBRIc0Z8M3pEktWtDpDotowouStMSkoTUJMiYStTdpanDnkwy2mpsnQ+wrQFK0tJQo+gZM0kVbEY/rCitFgBwkPwjNAKJzfxeNYjaL6GWRLmXpSUtSagCVPSp8m1WB5xKZ0Ys67q12qVexUAJqSr7w6sgK2kY+MUej9HrlgrIScrhWgEZ6zqDcKx2fpSYmt2XyWlXgkxZn5Rdp0OEzELl2sIUggy+qC03DtDgMd5rFdpLQUpM5fX2o9YSoqJQokrLqqc3OPGEUdI1jFCSOcNaX08ifrgFK2SFJVrJUQKkMKElzX1t0anr+y6Z0Za5dmmSp0u0gTZRBQsy14eqoekP5cLPRMsTpky0GYJpUsqJCboCzrFgeL90UGhNNdUo6pMtWKMQDkQGPCNPojTMiZeDiUam6oXXO5gxPdhEvMzZSb+lrZZgTMQsoRMuKCrqwCk5MXGDUiFon3lqU128SWGAcuw3DDlEEzEH0k94iRlxxbRKY98/JjxEeijqVQKYKvEgIkWw2wEHjzPEc46DADutjEgIkpDwJyIBcaVJwSANpGHueDqtJbF3rgzQpL0ZMxKFtvSpoeToeea9WttjQC5nLOZAEEQFl6mlSXMNI0JPP9kqAjQtpP8AZL7m35w0CS4PbPnEHORV3mGz0ctRwlEcbo98FldFrSP7MfiR8YmxcJmzhg58f1hs6AmLQQJcxlpIQq4spJI9a7UNsi+6LdC5k20g2hI6qWL6g4N5sEsDgTU7hvjYdNNLTLJo9c1JKZiyhF793fpTIFIcD2iDnGpNT29bsfNrb0nXZbKqyzrNJMy5cvHVWxNCQA7hOebOd6HQ2RN0hO+ry0BCbpVMUpZKQgMOzdq5IEM6J6IzyhdpWkypbVnz7we9qulLGYsl2F1NScYtei2mkaMTNMlF9UxiubOISSEuyUSkk3U1J1luaO0dJzOZjF7vV2qDp/0Bk6OEoP1kyaVFnIASlnUQ74qA2YxWdEOhIt1pRJuXEkKKlgq1QAS9S1Sw5x9EtHTdFoWnrBZ1gAAGZJlLIoCRrLdn4RqZOkrImyrKLiJi0lJMmWiWpjwJHjETX54teipSZ65esoJWtKV3wkLAJANUkBwHxgUyyyk0VKtCd+oe4sBGn6Q6EXLIKFFci9ecFghZBCesST9mogMDUFmBMUkhc5U2WiSVCYpQSi7Q3lFgwG87ImGlLRMshZuufaUyx3sqpjk6RZjLTcmTL15TgoADMi61cXv+HP8AUU7o3Z1j7SRJUW1iZUsuc8oodLfRZo+ckg2ZCD60t5ZHC7q94IiNPzvI0dKLla1MMkpLnDPAZx9L/wBnoj6xbAMOrl/31RUaS+jO2SJq5coS1I9CYpYDjYU5LbHLfGu+hjolPsc60KnXGXLSBdVeqFE1jO/OVb+2b6eS1nTNruAqLSNQYqBlpBA2ndA06HIReUFpBOaSKs7OaO2+BfSqFydNLmABV9MrV2i4lH8JcFjwMd6bW5Euz9SbNOlTl3TfmT0TQUAm8NVjVgzjAGNzrCc6VVbbImnXXj7I973fGK6fpCyJKlICkrLOuhObsGID5kV2EOYzywQ2VMs/nCOS5da0fPFgaYRn+o9H9vkO2qySphUqUkupyEJNE4EnWYgA0Zz8VJVkL3SGVsauAOEG0bKJNGN0gM4BLvUA44OTk1YsJmm1WdJkSReakxdb6iMgoEKTLDnVdianJpfk8M9Ze+vr/wB9FZehJyv7Jf4THTo4jGh3qQPfDdity0stSUpvOKXnbmSzxQKnC87F3fH9I55tx7evL4p4p5Mu22Zs/H/C1GiyxVqsMTfDDuERlSy+otO1goHDlEdG24NMTdDGuZrWtYVGkVOwDbgzeUJL8zV68ninPHU4+Ovv5aeRaAoB0gE5PngYcKUts74zaJIXNN5Vw3FKD+sGIHE1i2RaUFj1gBYE0UKkPsjUvxK8Hm8fp5OuZ9Q6iYRgo95gv1leSgeQgK7KoMXdwCDi4NQQc4gDwMacTyLSvNjwBES+vVYpHF/0hSXM2x3HKAcVaBsPhEk2hO3HczQqlRA8YFOmtlSAsAsPiORETKR8tFUZwMcvn5MB9BE4vjBDMbaeEZ3+tSspae8xwdKphPYR+b4xz9a3rSpnsaBoKmedg74yyeks0nso7lfGJK6Qz/YHBPxMT1p7RqDMJ4R0kioYRlk6en+sPwJiEzT1oPp9yU/CHpTY2V+0y12WbKl9fKWpabSgXSoAlIQpiX1QFHmoHERv0WdPZuuHeusCXvZ7Dhsj510c6a2eVZ2ti0gpPaUi8ClRcdlJZiSOQjPfSf0pvzrPIscxIlLlGYs2cpCpmsdUlLOwR2ScVVFBHafTnX2fSOj5c+UqVOQFy1hlJUKERjZv0LaML3ZUxDv2ZixjQ4vkY+Q2bSk6xDrZU8uGKkFSrs1N5iCg9pNUgmuNGYR9vR0hsPVImKmyJYWhKwFTJaSAoBQBdQ2xWWcT9B9hJBCrSHzvoIHeh90NzfoYsxSAJ04AberP+EQ7Zul2j7oH1mzOBX7eV/nEH/rbo/8A9xZ/+olf6kAPRnQOTIl9UkSghrqllIUucTiVigapF3WDHCGOj/0eWGyTTOkyWmOQFKUpZRj2Lx1aZ474WV0p0acbTZsX/wDMo/1Ix30q9KEqlWeTZp4UietRmmXNEwXUlISksogA382cgO8FfWxMQoslaCdgIJ8DFX0g00mypSVJKis3UtQPvUSw84/Pq7N1UpU5ClS5soJUFBVwgvsJKncs2TR9ZsnT+x/VpC5qlLtEyUha5csTZqgopdyhLhAdyHbGkSk/kv0m00tM2yf2a50xSVoCi4lhCylWAIci8xD98X/RuYTMXeUTqjEkjGPn1umm2Wv6wZS5UqUkiWmYAlSlKDFVwOEgB8am9XCNN0BQ06Z/w/8AGIxZ/m1rfhjOltlM3pFcvG6DJWalrqJSZnIUbnGb6er63SE4LVRASAoa9AhJHMlXJ42um7I+m7XMZ7suSkUeqkJJ8E+MZTp1o9MudLtCgbitRTDBaQbuYxFMcjC/bfj69bKz1nsaCHCFr8vMQ3Lmplaxs8sgbSlXgoq8oU0NohVqWQ4AFXODkEhIYNW6alhTGJdIOjirMoAawU90hJTeYBw2YrCeOPZf8f39TnnP9hLRpiWcJQFPRuoYnEOhIcYQlZNIGWlSBgogmqg7OzsQC15XfArPaCB2pbYAKIeJKtav3kocD8BGPXqfTvf8R4u8vX4/h4W32U7B2i3eYh1vsJ/CPhHDbD+9R+b/ACxFdsLftgdwvB/yiHpU/uvHJk/6i3s+jkmUFLtciU5/ZkLv8SEpbM5wraghPYtCZm5KZif7wEG6OaIFoXrKCUi65cBRd6JfE0NP5iXSfQRs91iVZh0kMoXXCSe0llCu19kdPTl4v7vyT6oGjdAzbTOTJvJlqU5SpZpRN4hw5dgcad8anpj0SMiZLVIBVLUlKSRgFpSEk0NLzBXEmKLoposlSpkxCk3Rq3gwJOJrsHnGkKdh5OYWfpyvd6vtfyFo28JZlzEuUE3ScCCai8Tg5fgTSDMnIefxjokq9RX4T5tBLMq4tKlS74BqkhQB7q/OcGKiLPhqqc1DO54DOJijApIfkSNtfOLJGnLoF1CwUl0OAAkGi0aoDoUK5Vc5wCZb09WpFxTFigKU4lqerFnKSGDUghU2ZzdYggsxFeYgc2x3aNjiCkNyh6ZpFJKD9oFpDXxdctg9atg+yODSSSCFpUxxAUwvZEZDazRRT/UhsAG6IK0aMjTKG1zRk0R67cDALBMEQiIGJoxgGEy4KAIieyeflHUwV0kQyNFTT/ZTPwKHuhVefCPWrGAfl6GmD0CBvYDxiFo6MheKEJPrgy0rByIU/nFIjEcYuEZRByZ0UCrvWrMxCS4llchCCaYhDPSGpehJYUFBFnDUDqk0AoBtaIpw+dkRmYd8N0GlaMllbk2c40cEbMAmHRYJQGNn7j7kQhZ8/nODpgOfUJINZkocAvw+ziE3RMgggzJLKDK1ZlQcj9lA7XiPnKFlYwDUvozZizrCwnAKNoWAdyVJaL6R1SQ3WjLATW2YXN0UFizhlWHf74lFnOtEv96nhcmf5RGp6Ny5KU30ekMRU5UO/dHzoxedEP2quET6VpLfo6TfmzFANMuqKjQhkBGOTBI7zGLmyZS3CphUk4gy3cbDUAxbdK8U8RFArGE+fkU83Q5s01S7IUrlrAC5SgqUKN2VJU+IfLE4vEZVlXPtUubaAmSiWu+mXKCl3lOFOpROZAdsgwAi5RnHpEa1MendGrETqypVchJHHNVYBN6N2QUMtAOz6ukf44cPz4QG1docIBZOhrGK3U/9Og+a4mjR1lyCR/8AWlj/ABwIwMQUBPR0S5yptmtCklRJUlckFNamt+g8RkYNK0SnrUzZ08koF1CZchKZaA2Qvjb44nIqYKvEQ1E1KlevML4/ZD/UgRkSfXmD/wCJP+pApuPfHDFGr0Z00lypSZajNXdDBV1I1cgRfOGD7AIZHTOUoXgJtMaJ8r0YWJD4ecTBtFdNZJ/e/h/7oGvpjI/3n4f1jHr98DVnwhiNgelsg+kv8J+MBPSOQfSV+BXGMlHh8YuK1g6QSD6X5VfCI/0xI9YfgV8IyGfdBVYwx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pitchFamily="-12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 bright="-15000" contrast="33000"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304800"/>
            <a:ext cx="7391400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Homework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What You Need To Get a Project Done in 2012</a:t>
            </a:r>
          </a:p>
        </p:txBody>
      </p:sp>
      <p:pic>
        <p:nvPicPr>
          <p:cNvPr id="21507" name="Picture 2" descr="New Jersey City Universit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5872163"/>
            <a:ext cx="1143000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181600" y="6167735"/>
            <a:ext cx="2590800" cy="46166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38100" h="38100"/>
              <a:extrusionClr>
                <a:srgbClr val="FFFFFF"/>
              </a:extrusionClr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BlueSky</a:t>
            </a:r>
            <a:r>
              <a:rPr lang="en-US" sz="2400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</a:t>
            </a:r>
            <a:endParaRPr lang="en-US" sz="24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lum bright="-16000" contrast="32000"/>
          </a:blip>
          <a:srcRect b="1790"/>
          <a:stretch>
            <a:fillRect/>
          </a:stretch>
        </p:blipFill>
        <p:spPr bwMode="auto">
          <a:xfrm>
            <a:off x="4724400" y="6172200"/>
            <a:ext cx="4619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95300" dist="38100" dir="8100000" sx="110000" sy="110000" algn="tr" rotWithShape="0">
              <a:prstClr val="black">
                <a:alpha val="40000"/>
              </a:prstClr>
            </a:outerShdw>
          </a:effectLst>
        </p:spPr>
      </p:pic>
      <p:sp>
        <p:nvSpPr>
          <p:cNvPr id="21510" name="TextBox 15"/>
          <p:cNvSpPr txBox="1">
            <a:spLocks noChangeArrowheads="1"/>
          </p:cNvSpPr>
          <p:nvPr/>
        </p:nvSpPr>
        <p:spPr bwMode="auto">
          <a:xfrm>
            <a:off x="0" y="3160713"/>
            <a:ext cx="9144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514350" indent="-514350" algn="ctr"/>
            <a:r>
              <a:rPr lang="en-US" sz="2800" b="1">
                <a:solidFill>
                  <a:schemeClr val="bg1"/>
                </a:solidFill>
                <a:latin typeface="Calibri" pitchFamily="-123" charset="0"/>
              </a:rPr>
              <a:t>Checklist</a:t>
            </a:r>
          </a:p>
          <a:p>
            <a:pPr marL="514350" indent="-514350" algn="ctr"/>
            <a:endParaRPr lang="en-US" sz="2800" b="1">
              <a:solidFill>
                <a:schemeClr val="bg1"/>
              </a:solidFill>
              <a:latin typeface="Calibri" pitchFamily="-123" charset="0"/>
            </a:endParaRPr>
          </a:p>
        </p:txBody>
      </p:sp>
      <p:sp>
        <p:nvSpPr>
          <p:cNvPr id="21511" name="AutoShape 6" descr="data:image/jpeg;base64,/9j/4AAQSkZJRgABAQAAAQABAAD/2wCEAAkGBhQSERUUExQWFRUWGBgXFxgYGBcZGBgYGhgYFRsYGhgcICYeFxkjHRgXHy8gIycpLSwsGB4xNTAqNSYrLCkBCQoKDgwOGA8PFykcHBwpKSksKSwpKSkpKSkpLCwpKSkpKSwpKSkpLCksKSwsKSkpKSkpLCwpLCkpLCkvLCkpKf/AABEIAKkBKwMBIgACEQEDEQH/xAAcAAACAwEBAQEAAAAAAAAAAAADBAIFBgEABwj/xABOEAABAgMEBgYGBwQHBgcAAAABAhEAAyEEEjFBBSJRYXGBBhMykaGxQlJiwdHwBxQjcpKi4TNTgvEVFkOywtLTCGNzk5TiFzREVIOEo//EABgBAQEBAQEAAAAAAAAAAAAAAAABAgME/8QAJxEBAQEBAAICAgECBwAAAAAAAAERAgMSITFBUWETFAQiMnGBsfD/2gAMAwEAAhEDEQA/APiYpDcsEU4ecIPFpYtGTpqL6ElSU0JdOOLEEuKRLAEyg2P67jAZhq2Hk0GK1lWqFEZCrbI7/R8xXoKfbcU3eYkgU6xnzcNAosk6ImsSZZ3UaF1aMmv+zVyST5RocmgdWg71DGjgJqNmMTSsdUpksxS5ckk636x5co9WkEEaysQRiE1gos7S1gEKJuEMahjszxiBJCQc4cmJ+zNCAFjHK8mj9whFTvXLLCH1sykOXVcO3AUHjjChazLIe6AdtMoYTJyLu3KJ2OwoI1iQdlPJ4OdHV1TeNQl91OeyOfXc1FXPksaAth8mGZllODgMkUO8Av5R62SFpLG7vukHfVsIJLCqpdiMa4NSNb8KrloANC8FlMGd6/Ej3R61yyFVrv8A1jkmSTgH+co1+BEozeDSLQwqAeOXPKJr0bMvEJQtXBJhqy6DmkEGUscm84UIpd+0BnDKCRJK73pBNcnBLgZGmOyCq6PTkq1pS22UeGEWNpakKlTEhRSoEgu6bwxu+0YluCnEsqr41bcHix0om7Z7ONvWq/8A0uczqR6dZwAAFkDEhQI7qUzhS3rUyElRUkJdL5Akmm53hLoXSR88I4gb2j0tL5gMCeO7jEyWFRiHHP8AlFBkpOPo7eG6GerdrpugC7jjUnDPHyiMszEprLKRrF1JUBUA0pgwyxjlpnpR2WOFTtavjGLqIzdVRGAZ3BLk89uyI9YCS5o+1vdEZtvKmwG0Db8IJIk9YDdlktjddudDFk/YDNWwDNhuLZ0PznAJk0kB4uRomYsH7Iv3dzn3RGfoWau6AkJYMxUNrxqKpQWgq57hmApFl/ViZmUjmT4gRNPRdfrIPNQ90XBUlDFm+cY8uXVhFrM0FNvFQu1fBQzpnCx0JOeie4j4wxEJAKT2HO8VBHuhW4SdmcPS7HORihTcH3ZQnaFOcGMZm6I3cX4CImPOXESMoxpWvs+h5KPQB3qr890PomBIoAOFN/P9IAlCmfAbcPHPlEkpTtc9w7zXwjeJoqrZs98RWtRxIHH4YnujiEKI1QANv/cfJ+URuJGJvHdQd+J7hxhhrwZ2AKjv+GMEI9YtuGPd8TEFTKVIQnuB96uFYVTb5R7M2UneslsRQBNeZbCF+A2qeEhxQD0lH3mgivtGkwxupC8yo4YtxOO6LuzyQtKQkWKeoOCSm+QHpQK45DAYwwmzEODKsYODdSpiKu+bu0c701jAWiX1i8KkZACg2AQROjxrHDs3Scjn34d0bxFiIf7GwhwWaSQ5o2JFMajdHBZ1uL0qxhL1IkkltwNCYx8/sxjCkkBJCSBUlJDjlj/KF5cljqKKaVJLYuMI3UuwzCHEuwDafq5pgO7GGZuiXJYWMhz/AOkfPaFNGZz/ACmPlisSHfht98PLWVdewcKumorRYw7zyjezdFzHHVpsSqB71lq+eD0jsxJQBfl2V2VRElAY4ODk1cc23x1MZ7o/ojq0XljXU1COynEcCaHuG2L+VqpfB6Dhn8O+AykFSgNuezMk7hU8onaJoJpgKDgMH8+JMdMiJyTV9gf4eLRAGJAsg+0W5Jr5kfhgUs1A2keJ3wDekg0xQIZgmmPoJpAlnUG4seYf3GJaTIExTFxqsc2uJ8YFKU6VDc/4T/lKoYj0rWBTniPvB2HPDuhTSFjTOSUq9UAFqpbAjnlxgyV1pBrSmoUMFVG44KHIvyIhg+dWqxqlrUgioLfAjbApSqh8BG70tY5k+VclqIU/Ze6lQxIL0fMPvGYjPJ6NWgJXeSUgJcAMq+bydV0E1zr6sYsag2m9LTZtns0smiJaxiXU8xbXnJchIAG6KnSNmVedqFKN9biSfF41vRtNpCyorXLSTrBaUqcBgkJK7xBZw90NtLxfJnz87SnlJkj3Rm3GpHy2SsAVSDtxeGJVsKW6u8g53Xri3HEx9IWuaSbtruh6AypVBxu17oWtemFy6qtxQGAohDktWl2nCGpjN2TpA4AmJU/rBJbJnHwi1TaHD0UNuffiOfdCFt6bzPQtE8mrqPVpcUYXQks1dmMdl9KutDTp01DtraqgBVwdVw9Dgezvjeph9vVU25VH54Hm0RmhqKSx7vDA8oH9dkXSevQojYLpI+6TXk3CCyZrpdKgpPenuqx7jF3UwO4+BB3Gh8ceRicuQ9MOXuMeIQdqT+JPneGe2Dy7yRtT+JPfkd1DGpiUvNQcKHh8DzwhWbZUqopIO4hj4w/NKTk3iP08YApCmoyhuY+GXcItgrJmh0Zavlltfzj39Fbz3n3GLEEbCOGHjHjKG0HlHO8SqOuynFZbjVXdj3txiSJgHZTzVX8oLd7wG22iXL/aKA3FyrkCQW3xQ27pKQSmUAnEXqEneMh4x26zmsz5XtqtISL0xbDJ8+AIc8oqbX0gALSwMO0rvoMO94oJ01SjeUSScy7nnnHrOWOtgx8i3i0c701idotq5nbWSHetQOAwgXVp9cDkfhEes+EX+g9FzZkmZNQuQEyrxKZhF46oOqLpd2AFcdkZnyW4rl2Uy5ctaFklZVdKbwa7RQ41GWERTpOb++mO/rK8390PT+kc0pCGSMaJ2kMXGBJ8If0J0RfXnm7mEVf+IjDh5QuLANBWC2WlWoudcBZS9cgbqYq3Rs5WhZqQAETS2ZSsk7ySIjLWtCQlCihIwSkkDuBaJC0zP3iq+0r4xzutpf0ZN/dzfwL+ESlaJmkh5axvUia35Uk9wiKpszOYv8SvjEkzFu19T/eV8YfIZtWjzLTfWEhODNaQSXyvgG9xLRRTppUSfDIDZXZDFutJWwvEgYO9d9dvw5jsdmvqAq2ZxYYnDdHbnnIxamgXEPmug3JepzxNORhYmGLXMdRLMMANgFAO5vkxCxpvLSMncsXoKnDcD4RrGU7QGZOxIB44nufwgUkayR7Q8xHZsxyScSSTli/6xKyF5icMRmCNvviYCaUWDMJSLoLEDY6UU5PArAdYbCWPBVD4GDaZZM+YAAkJUQEgpASw7IbIMwYZQvIRs+PlyjWCCk5HKkNSBeQpOY108hrDmGP8I2x23SdclqK1sGxD+/zgMmaUqBBqC41hjEwDSa/P6Q+E3tYc8GfgcjU98CnWcBerRKmUmmRypsqOUMIlttbA1Zx8+LRbz7Qlypy0kl1XQGbVRKPhQc4n9SlKqVrB2XUDyU0LFwcXzB2jb84RwnN487oZVo+S1FLO5kDzMUWm+ji5qkqs91JwUVqSlR2YUIEWrvHhMIgrFLsEtSlJGpdQC60zLzgkGiU1ehdTNFNPsi0sVJUkKDpcEBQdnST2g+yNzpLQaJpMwP1pwJWQlxhw5GO6OsJmTLPIty0IkJSuXLKFgJExQcdYcQCau2Ma1mxgZOIcE7tu2G7HNmI1kG6HbENwL4jcY0WlpFikq6u6VL9JSDqpy7T1Biut0qRcDBQbAAlmbHiTn8I1jOmpOnEqUErDUDqcNeYPQFgHw8sotbHOfWQqm0HwLVHAxkbNbJaFhQSdUg1cuxdjseBIt5QbyCUnCmORxhLhjcqmBWKa7UsPDDwEANnJOqXOyoVyGJ5PFLJ6UpLBaCQyQVapN5g5ZmId2FG3xbSilTlBBFRSh5gKBHdG9lQQTC7KDmuOL7zRXe8GEtOxXgfdEpc5RYKBWMrwUW4G6/i0HCJfqqHJB9w8o68csWvm81ZNSX448TAymPBJhtQQpyVXWQlgEu6gACDUNgS9fGPK6lljAtjX+UGCrwdQJGqHGIowD8B4QJg2PKIgmAatUtA7ObNUE82wO6GtGmcsqRISohWIYKpUVJDDE7IPoboyqcyluiXtwKuDjDefGNhZtHy5aQmWLo5F95LCsLTFJ0e0NMlzr05N1IyDFXBNdT71T5xqCuWT2SkcyfE+6FxK2GJCzvnGWh0lDYH8Ir3mOApfDjT5rEDJ3xMSd8BJSw9Aw2Mn9YBbLS2qDU9rs0Hq0IrtHAbYMtNxN6pL6oZxxNcBszPNqxS3NVPxUD/jMdeON+WbU7p2H83vBEPyEXJftLrW7RD02do+XGB2CxhRFA2JLDAY+h74dmKKlEgEDIMqgwAxAwjvjlqsmSvkE+4mI2ZBCVqOy6OKscUj0Qrwh+agZt+X3qML2iUEoSkM6iVnDPVTgj2SO+Fi6QBD4jvA8liD2Z3fcS9SAwJd2PnEUvlers6zPDMDGDWVgq8oAgBaiCE1AlqURVROUZvK6Hb1lUxSjW8QXF5jeDkgsKVeOyVBsR3/ABXBtLSQLRNCQLoWwACaAEgCigcA0RlhW/LKZx2kRZCmJqHSg8UmgyqMjkYSnAjI9yh7hFnKQChQzBCvccU7x3QhPkpJy/Jx9njFxNMWQX0McUayfuntCquB74YUA2Xh7ngWj9UgjLxBxwVDVqlsSKkYjtGhw2xuM1XyVObrVfVcHH1eyKHwPEmJXYXtEkY08P8AJDUshaXd1DtMRX2vjv4x5vJz+XXm/gMjhEu6JhAjhlARxbCPzSJGoZgRvSD54xMSxHCgD+cRWe0z0SSt1yVISvG4xCT93VZJ3YcIq7TpFMtBSLyVhITcUkMkttIfxwjbJKfZ5sYV0nomVaEsu4DksXQpPxG4iLLjNj5muXmKh+EQumNX0Z0ahdqFnJzUCLpPWAYgJdwWDjgYJp36ObTIl9cECZKq6pV9YQXa6sEBSDnUNveOmM6yKRBhb5gASJiwEkqSLxDEgAkbCQlPcIvlWCXJkBdolXFq7KQTeUGGsUnsDiavhFKubJKiQlQScnFOB+LxPpVtYekzAdYAvFyyQrdW6Qr5rF5K07IIB6wB8iFuOLII7jGHKEucWq2AO7aI6LMvIGOnPk65ZvMqK0nFmHhHpUsEF1NSlHc0puzruic+eDRILby590TsGj1TlXUAnachvJyjnc/DQKJRUQBUmjB34RrtC9EwkBc5SSrEIc040qd2EWOidBSZCXF5Sz6RAHIVoOUP9XGbWseUon0j3x0IG3yjoETQjviCKZe+C9WBnHmzjoRAdCAKPxgiECuLDFvIb/nB4ihJdhn845DfEZ7GgLgV7JLnbXw+Lvvjj2rNuFrWoqLlhkP2YYbHLnv5wBKq9r8yv8I+c4aMojJXJCR8fk7ILYpV5VSoISLytcAMN2/yfMCPZJkcd0eWkolBLOpbEsFnVGAqdr+RgKEtl+VI/vE8e+I2mffUVG7XIqJ3Nq8G7jA0zBkU8kk/3uR5xZAwHJABZy3aTt3Dh3wLSatbEZAOpWVMANo8YPY1az1ISCrsgUAw8W5QvMK/94+7Vr/NI74ubQkJYNWfOiVq2KHaPGCqlhMuYVBQSJU28yEILdXMSWxrHpiCXcE/emJ9oZttEFsyJbq6xKDLuLvgLU5SQQReBLdrGJ1zkqyuaQlvMUwURk6ELLXSz74hLlgYhuKFJzCcjuguk0J66YAENeIDqILdli5ECQNg/DMT7Wx9oizn4TVjYpgJZxrAihXmHzzwHOFlK3/nHvHAQSVMUC7TKF8b2BJ2eyO+O2tDTCK401ARX9SfwxnMqooHP/ln5/SGVovS8Ko9n0TwP8gwzhK8No5pA2UpyHMwayzwlQLobA0XgcaYHa3AQqF5lM2/5g+MeROaoUDuvGo2FxhlBbTJuKIGGWu1Mse5+JiNT634kq+fkZwvyoypQoU4HDPlxGEcuiO2ZZGqQpjmQGB2uMtvfkBBFAgkZjEHbsjx98+tdZdLkARxQBrB7wiJUAYw0BdEcCRBirhHkziC4IBiKW/rD9SmiYLOJiFJaaSlJIDuB6yRvBzj6D0e6b2IPOGkEpQtIJkTVS3lkBtU0VgMKvxjIfWAsMVISdt331hE2OUXBlymOOoK84uoD0v01KtijaACEzFFQugLWhBCUpKgzAm6SQCWdncRidI6CKVk9bLmJyUkmo23SAUncRSL6zaOtFknJXI+2QkukXglQGLVp5jdFl0fNptuk1zZqXXLAWZUwoUs0uBSRdCZjEPgRhQxuWM4+f2yVWjMwrQYBsqZRxMhSgDfRzWHpSPqv0g9F7GQZyZNolzAwV1cl5St7PqEbqRk5fR+zsHEwnMklJ7gGHCNSb9Jqg0NoQzSCoES8zRzuS4PfGxssiVLTdloUn+IGu06tTEVBIOrhk4APcCR4x145NjdYfl4kC/GApMTRwEAZKm/nBkqgSVcIkVGAlerE7+zCIpNIMmeEJClUPoChr6zOHAyfNsgqLJtyJbiS1FAYBV89q6OyPVfI4E93rCALBzSv+JTeaafOyAqWFfvF8/5vl4bTHOo2SleP+UP76etHv45nMxwt11YHqp/iWPFjx/Nuh6cnqpYRqpUvWXiWAJug41oS21PtQPR1mdV5SEhCNZRJJwqBVTPq50Nw7YDabQpSiomWCT7Km5gGgYfgjX3cRAzPaSOCB5lI2H8Ij3X7Vr5U2v6X3sshERMI9MDYAk7mHZHsDvjnXsP2iyBWgOGPrbE/mjaH5NJSlMtRUoDaaOo4AsHCh/EIVXJIxln+IthyHqHvg9tUlIQhRJuiuFSaqxPsH8QhMSgcELOWPBOSfaVGeVqaZbEaqAzCq/uj1vZMRVMKJU1Q6t0ylEDGo6rPntjpllnEo7a39i1ZEbUx60WtciVOmJRLvIQSHAWH66SmqVE3hyh3/ppPsfSSnnzD9mXmK3YrHCFZaHakvLBf/DPrcYZ0gD10zUQftFYH/eJ9VUL9SW/ZHDK/wCqRtPqwn0CSZXsbMC+zjsMN2yUWQq6uqWLO4um6SdXPXMJXUvVCxU57VEZo2Lg+oZJxF1QUcKBQCTs2rP8MZv20j121UxO2vF8xtV+GJdd7fekH3nYfwiASp/tr4cnPpbQsc4MJh/eEneDw37vxmFiQ0tlyndN6XQ6vo5ejgGOFGQo5wo33OZUNvDf+bZDNitDKcqQUmhdJFC1Tq5ap3soZxC0SChRGpue6C1ccKhmO9Cox9fCgiX7I5LA8zu+WhpDqTgxSMy4KRTHanDg2wwuUH1E8lE+SmOzl7UcQgggiWoEVBBfzSX97+0Yz1zsanwMHEdUh4HPRgoAgHKtD6u/aDmCM3AiiPJZjomUgcI8qVEFy84GBEVMyxmYImUGxHhAlJfjAyloBuWoD1dxuoPixJ74o9KaJnid9Ys8wdYQzUQU0Z0EMHpgfGHi8elkguG5gHwNIgZmfSZaRYZtntsmYFkACclCWUHBuregNGvJ7oxsnr5w6wT0ICiWSSoMxIySRlGrXOJSpJu3VAgshGYbZGWX0Smg6s4BOT3gebUjUqWL1KBtMdEoRJIgqEE0iKhLlA7YOABk0SZg0SCICKUbomlG6JhNPfEpcoktxq7AAVJJyAAJJyaA7JlYlVEjGrcAN5y5nAPC021KNesSnYE32AAoAQlyAD47VwO2aRQdUA3Q7OQH2qKWcOGo7gMMVGFxOc6st+a1HHcoB3pxJ9WPd4vH6xw660dUx8Ziz+I7sSR7VfvHIQIlHtnkkHbQOa1BbaUjKJCXMIpKDYfsy2zFQLCn4U+1Dej5oSu9NUlISCpj1aVEsSKUY0J+8pGQMdbcjODWkplSxKA1lMpesKbElhUBnypLSfShG6+EondrnLCm66n+I74KqeuZeX1iS2sbsxwBU4JJNzVuPgAg7YqZ2lpILKtCSRunKrt7G0qV3Ridcz7q5aszLX+7SneoEbQ+ufvq4AQWxIWqYkC4KgsOqdhrNTcEJ5xX6NEueicqUVKTITfmNLa6jsu6lB2AZsSVYYssjpbKkKJuTVKIIbUSUkuXxVUG5T2awvl5z7PWr2faCVEiawejKV2eyOyPUQYUXMzVML44KOAK8wM1CFtB6SlWlFoITc6mV1gC5yBfpcuDU7WGeZijtPS8pJT9WQCCXClTC2GQKfVET+rxF9a0SpaKh1HEdhOVyXiV7jDth0Sm1CZJSpSDMSE3iAoVnX+yGJOoM4pdGdIUGTOXPMqSvqjMs4CFqvrCtVJvKUGUXP8AAK1gv0fafmzLSkqKQlEySSEoQml8mpAc55xjrzc2ZFnNh7SipfXTXC/2k3NJwWk4MPOAhMt8VivqJPpqT6/tQv0t0mqz6ZmyZigmziem/wDZy1KTKXcWpiUlRN078BFdp3pKEzVqswlrkX1JQVSyksCCCQCki8AFYDPCLPPziei7lKDC7MILbFDFO580CLKxLKipAmPeSoJrMoe0DUD0VrjJdH9PKnz5aFolS0FSQuaTMCZaSrtqeYzAmC27pciz2iYiXLC0y1qSlaZtFBLoCgbpcEbN0OvLzYvrVwmas1vIJNalBqa+kPWSoc4IknZLI3dVhTYX7JSf4YqNE6XRapyZaEKSuYtgCtLAqWFA9l7oJbNniWl9KSbNaJkiZ1t6UsoUyUEOkkEDXwYkcgd0X+pzfyZVyEr/AHXcFtnsLM94cFCG5wvywspLoZJe8NXEGtTkc8JkZ3RNsl2mYmXK6xS1FgOrZy2D3iH1Qr+GLCTp+TZ5y5Uycl0lUtYaaAFB3A1MlOOClRm9T9mCsnNJG69yzGLhuKU7YiUI3+BHup7j7MBk6UBVclz79SAL5vkDaksb11uad8MqtiwSCtJIVdOtLOs7EYl61bYVCNbP2JSZgSS6llJoQUh+IZR1gX/MPSEdmJILODsINCDUEHMHKIqmqGKU80o823AP907YPKKlaikFJHZ1SmprdIyfLYpx6Qjj5OZfmNc0JKo4uXR46wBjoIxePO6BjfHlY1EeWkYvHkqEBAxEwUgQMn5eAgUvEwR6ie9fxjpGwREjfEApcEC44lMSSjOKJCJAx4JOMSAgOJJgwNCKMaMQCCMcDvEQJbjHmPzSAaliX1U0KKkqIHVlDJAU9SpmODsKhy7UiCpV9JQSWIbtEkb8X2QESyYmtKwhRQCVtqjarADvi7aZAJFtTLkTZE1CFrKSiWtak6mYUHq+CXxYRlrVoO8CnrJQJqSVpBJxZmNOcdMhctazNSoLDvecEDHPbt3wpZ9GTJoK+ylipS1YnMsMWjrOZ+3O2rPRdjm2eXNQi12cJtEsypgKkkhALsCeyXzgMno+lQurtEggBgrrUBaeBJAUPZPeIrJ2jlOpEtFUUPWLQg1r2SRtgI0dNSQpQRdBcsuWSwxoFEmkZqtNYdAGUhaZVvs0tSxdWo2qWHS73QkLrvJ5NiUrN0GQtx/SVjQxbWm47w2IrjFbatAWhUxZQgKQVKukKQHTeLEC9SmUI2zQc+Um8uWpKXxoQ53iMq1P/h3Zxjpewj+JRrDdg6I2OdLAtGlLKlSSySHv3QWumrKSzlJxG8UGAVPLMWPIeeMeusmA+hW7oPYZilLOmLKKaqAlTJADJSNbAAARp/oo6E2RQmK+sptCmQVJQ6OrqpnLl35YR8VmKFMj4eeMfXv9nVX2lsHsSj+ZcBZdJejtiVpSdPnW+XJmlSXQoHVHUXLt68A5BCnI2RjND9FtHNNTN0tKCSSgASll2qiaC9C+WwqFHi46UyVq6QTbgvXFJnKHsIsqVK8A3OMbJ0KgBRIc0Z8M3pEktWtDpDotowouStMSkoTUJMiYStTdpanDnkwy2mpsnQ+wrQFK0tJQo+gZM0kVbEY/rCitFgBwkPwjNAKJzfxeNYjaL6GWRLmXpSUtSagCVPSp8m1WB5xKZ0Ys67q12qVexUAJqSr7w6sgK2kY+MUej9HrlgrIScrhWgEZ6zqDcKx2fpSYmt2XyWlXgkxZn5Rdp0OEzELl2sIUggy+qC03DtDgMd5rFdpLQUpM5fX2o9YSoqJQokrLqqc3OPGEUdI1jFCSOcNaX08ifrgFK2SFJVrJUQKkMKElzX1t0anr+y6Z0Za5dmmSp0u0gTZRBQsy14eqoekP5cLPRMsTpky0GYJpUsqJCboCzrFgeL90UGhNNdUo6pMtWKMQDkQGPCNPojTMiZeDiUam6oXXO5gxPdhEvMzZSb+lrZZgTMQsoRMuKCrqwCk5MXGDUiFon3lqU128SWGAcuw3DDlEEzEH0k94iRlxxbRKY98/JjxEeijqVQKYKvEgIkWw2wEHjzPEc46DADutjEgIkpDwJyIBcaVJwSANpGHueDqtJbF3rgzQpL0ZMxKFtvSpoeToeea9WttjQC5nLOZAEEQFl6mlSXMNI0JPP9kqAjQtpP8AZL7m35w0CS4PbPnEHORV3mGz0ctRwlEcbo98FldFrSP7MfiR8YmxcJmzhg58f1hs6AmLQQJcxlpIQq4spJI9a7UNsi+6LdC5k20g2hI6qWL6g4N5sEsDgTU7hvjYdNNLTLJo9c1JKZiyhF793fpTIFIcD2iDnGpNT29bsfNrb0nXZbKqyzrNJMy5cvHVWxNCQA7hOebOd6HQ2RN0hO+ry0BCbpVMUpZKQgMOzdq5IEM6J6IzyhdpWkypbVnz7we9qulLGYsl2F1NScYtei2mkaMTNMlF9UxiubOISSEuyUSkk3U1J1luaO0dJzOZjF7vV2qDp/0Bk6OEoP1kyaVFnIASlnUQ74qA2YxWdEOhIt1pRJuXEkKKlgq1QAS9S1Sw5x9EtHTdFoWnrBZ1gAAGZJlLIoCRrLdn4RqZOkrImyrKLiJi0lJMmWiWpjwJHjETX54teipSZ65esoJWtKV3wkLAJANUkBwHxgUyyyk0VKtCd+oe4sBGn6Q6EXLIKFFci9ecFghZBCesST9mogMDUFmBMUkhc5U2WiSVCYpQSi7Q3lFgwG87ImGlLRMshZuufaUyx3sqpjk6RZjLTcmTL15TgoADMi61cXv+HP8AUU7o3Z1j7SRJUW1iZUsuc8oodLfRZo+ckg2ZCD60t5ZHC7q94IiNPzvI0dKLla1MMkpLnDPAZx9L/wBnoj6xbAMOrl/31RUaS+jO2SJq5coS1I9CYpYDjYU5LbHLfGu+hjolPsc60KnXGXLSBdVeqFE1jO/OVb+2b6eS1nTNruAqLSNQYqBlpBA2ndA06HIReUFpBOaSKs7OaO2+BfSqFydNLmABV9MrV2i4lH8JcFjwMd6bW5Euz9SbNOlTl3TfmT0TQUAm8NVjVgzjAGNzrCc6VVbbImnXXj7I973fGK6fpCyJKlICkrLOuhObsGID5kV2EOYzywQ2VMs/nCOS5da0fPFgaYRn+o9H9vkO2qySphUqUkupyEJNE4EnWYgA0Zz8VJVkL3SGVsauAOEG0bKJNGN0gM4BLvUA44OTk1YsJmm1WdJkSReakxdb6iMgoEKTLDnVdianJpfk8M9Ze+vr/wB9FZehJyv7Jf4THTo4jGh3qQPfDdity0stSUpvOKXnbmSzxQKnC87F3fH9I55tx7evL4p4p5Mu22Zs/H/C1GiyxVqsMTfDDuERlSy+otO1goHDlEdG24NMTdDGuZrWtYVGkVOwDbgzeUJL8zV68ninPHU4+Ovv5aeRaAoB0gE5PngYcKUts74zaJIXNN5Vw3FKD+sGIHE1i2RaUFj1gBYE0UKkPsjUvxK8Hm8fp5OuZ9Q6iYRgo95gv1leSgeQgK7KoMXdwCDi4NQQc4gDwMacTyLSvNjwBES+vVYpHF/0hSXM2x3HKAcVaBsPhEk2hO3HczQqlRA8YFOmtlSAsAsPiORETKR8tFUZwMcvn5MB9BE4vjBDMbaeEZ3+tSspae8xwdKphPYR+b4xz9a3rSpnsaBoKmedg74yyeks0nso7lfGJK6Qz/YHBPxMT1p7RqDMJ4R0kioYRlk6en+sPwJiEzT1oPp9yU/CHpTY2V+0y12WbKl9fKWpabSgXSoAlIQpiX1QFHmoHERv0WdPZuuHeusCXvZ7Dhsj510c6a2eVZ2ti0gpPaUi8ClRcdlJZiSOQjPfSf0pvzrPIscxIlLlGYs2cpCpmsdUlLOwR2ScVVFBHafTnX2fSOj5c+UqVOQFy1hlJUKERjZv0LaML3ZUxDv2ZixjQ4vkY+Q2bSk6xDrZU8uGKkFSrs1N5iCg9pNUgmuNGYR9vR0hsPVImKmyJYWhKwFTJaSAoBQBdQ2xWWcT9B9hJBCrSHzvoIHeh90NzfoYsxSAJ04AberP+EQ7Zul2j7oH1mzOBX7eV/nEH/rbo/8A9xZ/+olf6kAPRnQOTIl9UkSghrqllIUucTiVigapF3WDHCGOj/0eWGyTTOkyWmOQFKUpZRj2Lx1aZ474WV0p0acbTZsX/wDMo/1Ix30q9KEqlWeTZp4UietRmmXNEwXUlISksogA382cgO8FfWxMQoslaCdgIJ8DFX0g00mypSVJKis3UtQPvUSw84/Pq7N1UpU5ClS5soJUFBVwgvsJKncs2TR9ZsnT+x/VpC5qlLtEyUha5csTZqgopdyhLhAdyHbGkSk/kv0m00tM2yf2a50xSVoCi4lhCylWAIci8xD98X/RuYTMXeUTqjEkjGPn1umm2Wv6wZS5UqUkiWmYAlSlKDFVwOEgB8am9XCNN0BQ06Z/w/8AGIxZ/m1rfhjOltlM3pFcvG6DJWalrqJSZnIUbnGb6er63SE4LVRASAoa9AhJHMlXJ42um7I+m7XMZ7suSkUeqkJJ8E+MZTp1o9MudLtCgbitRTDBaQbuYxFMcjC/bfj69bKz1nsaCHCFr8vMQ3Lmplaxs8sgbSlXgoq8oU0NohVqWQ4AFXODkEhIYNW6alhTGJdIOjirMoAawU90hJTeYBw2YrCeOPZf8f39TnnP9hLRpiWcJQFPRuoYnEOhIcYQlZNIGWlSBgogmqg7OzsQC15XfArPaCB2pbYAKIeJKtav3kocD8BGPXqfTvf8R4u8vX4/h4W32U7B2i3eYh1vsJ/CPhHDbD+9R+b/ACxFdsLftgdwvB/yiHpU/uvHJk/6i3s+jkmUFLtciU5/ZkLv8SEpbM5wraghPYtCZm5KZif7wEG6OaIFoXrKCUi65cBRd6JfE0NP5iXSfQRs91iVZh0kMoXXCSe0llCu19kdPTl4v7vyT6oGjdAzbTOTJvJlqU5SpZpRN4hw5dgcad8anpj0SMiZLVIBVLUlKSRgFpSEk0NLzBXEmKLoposlSpkxCk3Rq3gwJOJrsHnGkKdh5OYWfpyvd6vtfyFo28JZlzEuUE3ScCCai8Tg5fgTSDMnIefxjokq9RX4T5tBLMq4tKlS74BqkhQB7q/OcGKiLPhqqc1DO54DOJijApIfkSNtfOLJGnLoF1CwUl0OAAkGi0aoDoUK5Vc5wCZb09WpFxTFigKU4lqerFnKSGDUghU2ZzdYggsxFeYgc2x3aNjiCkNyh6ZpFJKD9oFpDXxdctg9atg+yODSSSCFpUxxAUwvZEZDazRRT/UhsAG6IK0aMjTKG1zRk0R67cDALBMEQiIGJoxgGEy4KAIieyeflHUwV0kQyNFTT/ZTPwKHuhVefCPWrGAfl6GmD0CBvYDxiFo6MheKEJPrgy0rByIU/nFIjEcYuEZRByZ0UCrvWrMxCS4llchCCaYhDPSGpehJYUFBFnDUDqk0AoBtaIpw+dkRmYd8N0GlaMllbk2c40cEbMAmHRYJQGNn7j7kQhZ8/nODpgOfUJINZkocAvw+ziE3RMgggzJLKDK1ZlQcj9lA7XiPnKFlYwDUvozZizrCwnAKNoWAdyVJaL6R1SQ3WjLATW2YXN0UFizhlWHf74lFnOtEv96nhcmf5RGp6Ny5KU30ekMRU5UO/dHzoxedEP2quET6VpLfo6TfmzFANMuqKjQhkBGOTBI7zGLmyZS3CphUk4gy3cbDUAxbdK8U8RFArGE+fkU83Q5s01S7IUrlrAC5SgqUKN2VJU+IfLE4vEZVlXPtUubaAmSiWu+mXKCl3lOFOpROZAdsgwAi5RnHpEa1MendGrETqypVchJHHNVYBN6N2QUMtAOz6ukf44cPz4QG1docIBZOhrGK3U/9Og+a4mjR1lyCR/8AWlj/ABwIwMQUBPR0S5yptmtCklRJUlckFNamt+g8RkYNK0SnrUzZ08koF1CZchKZaA2Qvjb44nIqYKvEQ1E1KlevML4/ZD/UgRkSfXmD/wCJP+pApuPfHDFGr0Z00lypSZajNXdDBV1I1cgRfOGD7AIZHTOUoXgJtMaJ8r0YWJD4ecTBtFdNZJ/e/h/7oGvpjI/3n4f1jHr98DVnwhiNgelsg+kv8J+MBPSOQfSV+BXGMlHh8YuK1g6QSD6X5VfCI/0xI9YfgV8IyGfdBVYwx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pitchFamily="-123" charset="0"/>
            </a:endParaRPr>
          </a:p>
        </p:txBody>
      </p:sp>
      <p:sp>
        <p:nvSpPr>
          <p:cNvPr id="21512" name="AutoShape 8" descr="data:image/jpeg;base64,/9j/4AAQSkZJRgABAQAAAQABAAD/2wCEAAkGBhQSERUUExQWFRUWGBgXFxgYGBcZGBgYGhgYFRsYGhgcICYeFxkjHRgXHy8gIycpLSwsGB4xNTAqNSYrLCkBCQoKDgwOGA8PFykcHBwpKSksKSwpKSkpKSkpLCwpKSkpKSwpKSkpLCksKSwsKSkpKSkpLCwpLCkpLCkvLCkpKf/AABEIAKkBKwMBIgACEQEDEQH/xAAcAAACAwEBAQEAAAAAAAAAAAADBAIFBgEABwj/xABOEAABAgMEBgYGBwQHBgcAAAABAhEAAyEEEjFBBSJRYXGBBhMykaGxQlJiwdHwBxQjcpKi4TNTgvEVFkOywtLTCGNzk5TiFzREVIOEo//EABgBAQEBAQEAAAAAAAAAAAAAAAABAgME/8QAJxEBAQEBAAICAgECBwAAAAAAAAERAgMSITFBUWETFAQiMnGBsfD/2gAMAwEAAhEDEQA/APiYpDcsEU4ecIPFpYtGTpqL6ElSU0JdOOLEEuKRLAEyg2P67jAZhq2Hk0GK1lWqFEZCrbI7/R8xXoKfbcU3eYkgU6xnzcNAosk6ImsSZZ3UaF1aMmv+zVyST5RocmgdWg71DGjgJqNmMTSsdUpksxS5ckk636x5co9WkEEaysQRiE1gos7S1gEKJuEMahjszxiBJCQc4cmJ+zNCAFjHK8mj9whFTvXLLCH1sykOXVcO3AUHjjChazLIe6AdtMoYTJyLu3KJ2OwoI1iQdlPJ4OdHV1TeNQl91OeyOfXc1FXPksaAth8mGZllODgMkUO8Av5R62SFpLG7vukHfVsIJLCqpdiMa4NSNb8KrloANC8FlMGd6/Ej3R61yyFVrv8A1jkmSTgH+co1+BEozeDSLQwqAeOXPKJr0bMvEJQtXBJhqy6DmkEGUscm84UIpd+0BnDKCRJK73pBNcnBLgZGmOyCq6PTkq1pS22UeGEWNpakKlTEhRSoEgu6bwxu+0YluCnEsqr41bcHix0om7Z7ONvWq/8A0uczqR6dZwAAFkDEhQI7qUzhS3rUyElRUkJdL5Akmm53hLoXSR88I4gb2j0tL5gMCeO7jEyWFRiHHP8AlFBkpOPo7eG6GerdrpugC7jjUnDPHyiMszEprLKRrF1JUBUA0pgwyxjlpnpR2WOFTtavjGLqIzdVRGAZ3BLk89uyI9YCS5o+1vdEZtvKmwG0Db8IJIk9YDdlktjddudDFk/YDNWwDNhuLZ0PznAJk0kB4uRomYsH7Iv3dzn3RGfoWau6AkJYMxUNrxqKpQWgq57hmApFl/ViZmUjmT4gRNPRdfrIPNQ90XBUlDFm+cY8uXVhFrM0FNvFQu1fBQzpnCx0JOeie4j4wxEJAKT2HO8VBHuhW4SdmcPS7HORihTcH3ZQnaFOcGMZm6I3cX4CImPOXESMoxpWvs+h5KPQB3qr890PomBIoAOFN/P9IAlCmfAbcPHPlEkpTtc9w7zXwjeJoqrZs98RWtRxIHH4YnujiEKI1QANv/cfJ+URuJGJvHdQd+J7hxhhrwZ2AKjv+GMEI9YtuGPd8TEFTKVIQnuB96uFYVTb5R7M2UneslsRQBNeZbCF+A2qeEhxQD0lH3mgivtGkwxupC8yo4YtxOO6LuzyQtKQkWKeoOCSm+QHpQK45DAYwwmzEODKsYODdSpiKu+bu0c701jAWiX1i8KkZACg2AQROjxrHDs3Scjn34d0bxFiIf7GwhwWaSQ5o2JFMajdHBZ1uL0qxhL1IkkltwNCYx8/sxjCkkBJCSBUlJDjlj/KF5cljqKKaVJLYuMI3UuwzCHEuwDafq5pgO7GGZuiXJYWMhz/AOkfPaFNGZz/ACmPlisSHfht98PLWVdewcKumorRYw7zyjezdFzHHVpsSqB71lq+eD0jsxJQBfl2V2VRElAY4ODk1cc23x1MZ7o/ojq0XljXU1COynEcCaHuG2L+VqpfB6Dhn8O+AykFSgNuezMk7hU8onaJoJpgKDgMH8+JMdMiJyTV9gf4eLRAGJAsg+0W5Jr5kfhgUs1A2keJ3wDekg0xQIZgmmPoJpAlnUG4seYf3GJaTIExTFxqsc2uJ8YFKU6VDc/4T/lKoYj0rWBTniPvB2HPDuhTSFjTOSUq9UAFqpbAjnlxgyV1pBrSmoUMFVG44KHIvyIhg+dWqxqlrUgioLfAjbApSqh8BG70tY5k+VclqIU/Ze6lQxIL0fMPvGYjPJ6NWgJXeSUgJcAMq+bydV0E1zr6sYsag2m9LTZtns0smiJaxiXU8xbXnJchIAG6KnSNmVedqFKN9biSfF41vRtNpCyorXLSTrBaUqcBgkJK7xBZw90NtLxfJnz87SnlJkj3Rm3GpHy2SsAVSDtxeGJVsKW6u8g53Xri3HEx9IWuaSbtruh6AypVBxu17oWtemFy6qtxQGAohDktWl2nCGpjN2TpA4AmJU/rBJbJnHwi1TaHD0UNuffiOfdCFt6bzPQtE8mrqPVpcUYXQks1dmMdl9KutDTp01DtraqgBVwdVw9Dgezvjeph9vVU25VH54Hm0RmhqKSx7vDA8oH9dkXSevQojYLpI+6TXk3CCyZrpdKgpPenuqx7jF3UwO4+BB3Gh8ceRicuQ9MOXuMeIQdqT+JPneGe2Dy7yRtT+JPfkd1DGpiUvNQcKHh8DzwhWbZUqopIO4hj4w/NKTk3iP08YApCmoyhuY+GXcItgrJmh0Zavlltfzj39Fbz3n3GLEEbCOGHjHjKG0HlHO8SqOuynFZbjVXdj3txiSJgHZTzVX8oLd7wG22iXL/aKA3FyrkCQW3xQ27pKQSmUAnEXqEneMh4x26zmsz5XtqtISL0xbDJ8+AIc8oqbX0gALSwMO0rvoMO94oJ01SjeUSScy7nnnHrOWOtgx8i3i0c701idotq5nbWSHetQOAwgXVp9cDkfhEes+EX+g9FzZkmZNQuQEyrxKZhF46oOqLpd2AFcdkZnyW4rl2Uy5ctaFklZVdKbwa7RQ41GWERTpOb++mO/rK8390PT+kc0pCGSMaJ2kMXGBJ8If0J0RfXnm7mEVf+IjDh5QuLANBWC2WlWoudcBZS9cgbqYq3Rs5WhZqQAETS2ZSsk7ySIjLWtCQlCihIwSkkDuBaJC0zP3iq+0r4xzutpf0ZN/dzfwL+ESlaJmkh5axvUia35Uk9wiKpszOYv8SvjEkzFu19T/eV8YfIZtWjzLTfWEhODNaQSXyvgG9xLRRTppUSfDIDZXZDFutJWwvEgYO9d9dvw5jsdmvqAq2ZxYYnDdHbnnIxamgXEPmug3JepzxNORhYmGLXMdRLMMANgFAO5vkxCxpvLSMncsXoKnDcD4RrGU7QGZOxIB44nufwgUkayR7Q8xHZsxyScSSTli/6xKyF5icMRmCNvviYCaUWDMJSLoLEDY6UU5PArAdYbCWPBVD4GDaZZM+YAAkJUQEgpASw7IbIMwYZQvIRs+PlyjWCCk5HKkNSBeQpOY108hrDmGP8I2x23SdclqK1sGxD+/zgMmaUqBBqC41hjEwDSa/P6Q+E3tYc8GfgcjU98CnWcBerRKmUmmRypsqOUMIlttbA1Zx8+LRbz7Qlypy0kl1XQGbVRKPhQc4n9SlKqVrB2XUDyU0LFwcXzB2jb84RwnN487oZVo+S1FLO5kDzMUWm+ji5qkqs91JwUVqSlR2YUIEWrvHhMIgrFLsEtSlJGpdQC60zLzgkGiU1ehdTNFNPsi0sVJUkKDpcEBQdnST2g+yNzpLQaJpMwP1pwJWQlxhw5GO6OsJmTLPIty0IkJSuXLKFgJExQcdYcQCau2Ma1mxgZOIcE7tu2G7HNmI1kG6HbENwL4jcY0WlpFikq6u6VL9JSDqpy7T1Biut0qRcDBQbAAlmbHiTn8I1jOmpOnEqUErDUDqcNeYPQFgHw8sotbHOfWQqm0HwLVHAxkbNbJaFhQSdUg1cuxdjseBIt5QbyCUnCmORxhLhjcqmBWKa7UsPDDwEANnJOqXOyoVyGJ5PFLJ6UpLBaCQyQVapN5g5ZmId2FG3xbSilTlBBFRSh5gKBHdG9lQQTC7KDmuOL7zRXe8GEtOxXgfdEpc5RYKBWMrwUW4G6/i0HCJfqqHJB9w8o68csWvm81ZNSX448TAymPBJhtQQpyVXWQlgEu6gACDUNgS9fGPK6lljAtjX+UGCrwdQJGqHGIowD8B4QJg2PKIgmAatUtA7ObNUE82wO6GtGmcsqRISohWIYKpUVJDDE7IPoboyqcyluiXtwKuDjDefGNhZtHy5aQmWLo5F95LCsLTFJ0e0NMlzr05N1IyDFXBNdT71T5xqCuWT2SkcyfE+6FxK2GJCzvnGWh0lDYH8Ir3mOApfDjT5rEDJ3xMSd8BJSw9Aw2Mn9YBbLS2qDU9rs0Hq0IrtHAbYMtNxN6pL6oZxxNcBszPNqxS3NVPxUD/jMdeON+WbU7p2H83vBEPyEXJftLrW7RD02do+XGB2CxhRFA2JLDAY+h74dmKKlEgEDIMqgwAxAwjvjlqsmSvkE+4mI2ZBCVqOy6OKscUj0Qrwh+agZt+X3qML2iUEoSkM6iVnDPVTgj2SO+Fi6QBD4jvA8liD2Z3fcS9SAwJd2PnEUvlers6zPDMDGDWVgq8oAgBaiCE1AlqURVROUZvK6Hb1lUxSjW8QXF5jeDkgsKVeOyVBsR3/ABXBtLSQLRNCQLoWwACaAEgCigcA0RlhW/LKZx2kRZCmJqHSg8UmgyqMjkYSnAjI9yh7hFnKQChQzBCvccU7x3QhPkpJy/Jx9njFxNMWQX0McUayfuntCquB74YUA2Xh7ngWj9UgjLxBxwVDVqlsSKkYjtGhw2xuM1XyVObrVfVcHH1eyKHwPEmJXYXtEkY08P8AJDUshaXd1DtMRX2vjv4x5vJz+XXm/gMjhEu6JhAjhlARxbCPzSJGoZgRvSD54xMSxHCgD+cRWe0z0SSt1yVISvG4xCT93VZJ3YcIq7TpFMtBSLyVhITcUkMkttIfxwjbJKfZ5sYV0nomVaEsu4DksXQpPxG4iLLjNj5muXmKh+EQumNX0Z0ahdqFnJzUCLpPWAYgJdwWDjgYJp36ObTIl9cECZKq6pV9YQXa6sEBSDnUNveOmM6yKRBhb5gASJiwEkqSLxDEgAkbCQlPcIvlWCXJkBdolXFq7KQTeUGGsUnsDiavhFKubJKiQlQScnFOB+LxPpVtYekzAdYAvFyyQrdW6Qr5rF5K07IIB6wB8iFuOLII7jGHKEucWq2AO7aI6LMvIGOnPk65ZvMqK0nFmHhHpUsEF1NSlHc0puzruic+eDRILby590TsGj1TlXUAnachvJyjnc/DQKJRUQBUmjB34RrtC9EwkBc5SSrEIc040qd2EWOidBSZCXF5Sz6RAHIVoOUP9XGbWseUon0j3x0IG3yjoETQjviCKZe+C9WBnHmzjoRAdCAKPxgiECuLDFvIb/nB4ihJdhn845DfEZ7GgLgV7JLnbXw+Lvvjj2rNuFrWoqLlhkP2YYbHLnv5wBKq9r8yv8I+c4aMojJXJCR8fk7ILYpV5VSoISLytcAMN2/yfMCPZJkcd0eWkolBLOpbEsFnVGAqdr+RgKEtl+VI/vE8e+I2mffUVG7XIqJ3Nq8G7jA0zBkU8kk/3uR5xZAwHJABZy3aTt3Dh3wLSatbEZAOpWVMANo8YPY1az1ISCrsgUAw8W5QvMK/94+7Vr/NI74ubQkJYNWfOiVq2KHaPGCqlhMuYVBQSJU28yEILdXMSWxrHpiCXcE/emJ9oZttEFsyJbq6xKDLuLvgLU5SQQReBLdrGJ1zkqyuaQlvMUwURk6ELLXSz74hLlgYhuKFJzCcjuguk0J66YAENeIDqILdli5ECQNg/DMT7Wx9oizn4TVjYpgJZxrAihXmHzzwHOFlK3/nHvHAQSVMUC7TKF8b2BJ2eyO+O2tDTCK401ARX9SfwxnMqooHP/ln5/SGVovS8Ko9n0TwP8gwzhK8No5pA2UpyHMwayzwlQLobA0XgcaYHa3AQqF5lM2/5g+MeROaoUDuvGo2FxhlBbTJuKIGGWu1Mse5+JiNT634kq+fkZwvyoypQoU4HDPlxGEcuiO2ZZGqQpjmQGB2uMtvfkBBFAgkZjEHbsjx98+tdZdLkARxQBrB7wiJUAYw0BdEcCRBirhHkziC4IBiKW/rD9SmiYLOJiFJaaSlJIDuB6yRvBzj6D0e6b2IPOGkEpQtIJkTVS3lkBtU0VgMKvxjIfWAsMVISdt331hE2OUXBlymOOoK84uoD0v01KtijaACEzFFQugLWhBCUpKgzAm6SQCWdncRidI6CKVk9bLmJyUkmo23SAUncRSL6zaOtFknJXI+2QkukXglQGLVp5jdFl0fNptuk1zZqXXLAWZUwoUs0uBSRdCZjEPgRhQxuWM4+f2yVWjMwrQYBsqZRxMhSgDfRzWHpSPqv0g9F7GQZyZNolzAwV1cl5St7PqEbqRk5fR+zsHEwnMklJ7gGHCNSb9Jqg0NoQzSCoES8zRzuS4PfGxssiVLTdloUn+IGu06tTEVBIOrhk4APcCR4x145NjdYfl4kC/GApMTRwEAZKm/nBkqgSVcIkVGAlerE7+zCIpNIMmeEJClUPoChr6zOHAyfNsgqLJtyJbiS1FAYBV89q6OyPVfI4E93rCALBzSv+JTeaafOyAqWFfvF8/5vl4bTHOo2SleP+UP76etHv45nMxwt11YHqp/iWPFjx/Nuh6cnqpYRqpUvWXiWAJug41oS21PtQPR1mdV5SEhCNZRJJwqBVTPq50Nw7YDabQpSiomWCT7Km5gGgYfgjX3cRAzPaSOCB5lI2H8Ij3X7Vr5U2v6X3sshERMI9MDYAk7mHZHsDvjnXsP2iyBWgOGPrbE/mjaH5NJSlMtRUoDaaOo4AsHCh/EIVXJIxln+IthyHqHvg9tUlIQhRJuiuFSaqxPsH8QhMSgcELOWPBOSfaVGeVqaZbEaqAzCq/uj1vZMRVMKJU1Q6t0ylEDGo6rPntjpllnEo7a39i1ZEbUx60WtciVOmJRLvIQSHAWH66SmqVE3hyh3/ppPsfSSnnzD9mXmK3YrHCFZaHakvLBf/DPrcYZ0gD10zUQftFYH/eJ9VUL9SW/ZHDK/wCqRtPqwn0CSZXsbMC+zjsMN2yUWQq6uqWLO4um6SdXPXMJXUvVCxU57VEZo2Lg+oZJxF1QUcKBQCTs2rP8MZv20j121UxO2vF8xtV+GJdd7fekH3nYfwiASp/tr4cnPpbQsc4MJh/eEneDw37vxmFiQ0tlyndN6XQ6vo5ejgGOFGQo5wo33OZUNvDf+bZDNitDKcqQUmhdJFC1Tq5ap3soZxC0SChRGpue6C1ccKhmO9Cox9fCgiX7I5LA8zu+WhpDqTgxSMy4KRTHanDg2wwuUH1E8lE+SmOzl7UcQgggiWoEVBBfzSX97+0Yz1zsanwMHEdUh4HPRgoAgHKtD6u/aDmCM3AiiPJZjomUgcI8qVEFy84GBEVMyxmYImUGxHhAlJfjAyloBuWoD1dxuoPixJ74o9KaJnid9Ys8wdYQzUQU0Z0EMHpgfGHi8elkguG5gHwNIgZmfSZaRYZtntsmYFkACclCWUHBuregNGvJ7oxsnr5w6wT0ICiWSSoMxIySRlGrXOJSpJu3VAgshGYbZGWX0Smg6s4BOT3gebUjUqWL1KBtMdEoRJIgqEE0iKhLlA7YOABk0SZg0SCICKUbomlG6JhNPfEpcoktxq7AAVJJyAAJJyaA7JlYlVEjGrcAN5y5nAPC021KNesSnYE32AAoAQlyAD47VwO2aRQdUA3Q7OQH2qKWcOGo7gMMVGFxOc6st+a1HHcoB3pxJ9WPd4vH6xw660dUx8Ziz+I7sSR7VfvHIQIlHtnkkHbQOa1BbaUjKJCXMIpKDYfsy2zFQLCn4U+1Dej5oSu9NUlISCpj1aVEsSKUY0J+8pGQMdbcjODWkplSxKA1lMpesKbElhUBnypLSfShG6+EondrnLCm66n+I74KqeuZeX1iS2sbsxwBU4JJNzVuPgAg7YqZ2lpILKtCSRunKrt7G0qV3Ridcz7q5aszLX+7SneoEbQ+ufvq4AQWxIWqYkC4KgsOqdhrNTcEJ5xX6NEueicqUVKTITfmNLa6jsu6lB2AZsSVYYssjpbKkKJuTVKIIbUSUkuXxVUG5T2awvl5z7PWr2faCVEiawejKV2eyOyPUQYUXMzVML44KOAK8wM1CFtB6SlWlFoITc6mV1gC5yBfpcuDU7WGeZijtPS8pJT9WQCCXClTC2GQKfVET+rxF9a0SpaKh1HEdhOVyXiV7jDth0Sm1CZJSpSDMSE3iAoVnX+yGJOoM4pdGdIUGTOXPMqSvqjMs4CFqvrCtVJvKUGUXP8AAK1gv0fafmzLSkqKQlEySSEoQml8mpAc55xjrzc2ZFnNh7SipfXTXC/2k3NJwWk4MPOAhMt8VivqJPpqT6/tQv0t0mqz6ZmyZigmziem/wDZy1KTKXcWpiUlRN078BFdp3pKEzVqswlrkX1JQVSyksCCCQCki8AFYDPCLPPziei7lKDC7MILbFDFO580CLKxLKipAmPeSoJrMoe0DUD0VrjJdH9PKnz5aFolS0FSQuaTMCZaSrtqeYzAmC27pciz2iYiXLC0y1qSlaZtFBLoCgbpcEbN0OvLzYvrVwmas1vIJNalBqa+kPWSoc4IknZLI3dVhTYX7JSf4YqNE6XRapyZaEKSuYtgCtLAqWFA9l7oJbNniWl9KSbNaJkiZ1t6UsoUyUEOkkEDXwYkcgd0X+pzfyZVyEr/AHXcFtnsLM94cFCG5wvywspLoZJe8NXEGtTkc8JkZ3RNsl2mYmXK6xS1FgOrZy2D3iH1Qr+GLCTp+TZ5y5Uycl0lUtYaaAFB3A1MlOOClRm9T9mCsnNJG69yzGLhuKU7YiUI3+BHup7j7MBk6UBVclz79SAL5vkDaksb11uad8MqtiwSCtJIVdOtLOs7EYl61bYVCNbP2JSZgSS6llJoQUh+IZR1gX/MPSEdmJILODsINCDUEHMHKIqmqGKU80o823AP907YPKKlaikFJHZ1SmprdIyfLYpx6Qjj5OZfmNc0JKo4uXR46wBjoIxePO6BjfHlY1EeWkYvHkqEBAxEwUgQMn5eAgUvEwR6ie9fxjpGwREjfEApcEC44lMSSjOKJCJAx4JOMSAgOJJgwNCKMaMQCCMcDvEQJbjHmPzSAaliX1U0KKkqIHVlDJAU9SpmODsKhy7UiCpV9JQSWIbtEkb8X2QESyYmtKwhRQCVtqjarADvi7aZAJFtTLkTZE1CFrKSiWtak6mYUHq+CXxYRlrVoO8CnrJQJqSVpBJxZmNOcdMhctazNSoLDvecEDHPbt3wpZ9GTJoK+ylipS1YnMsMWjrOZ+3O2rPRdjm2eXNQi12cJtEsypgKkkhALsCeyXzgMno+lQurtEggBgrrUBaeBJAUPZPeIrJ2jlOpEtFUUPWLQg1r2SRtgI0dNSQpQRdBcsuWSwxoFEmkZqtNYdAGUhaZVvs0tSxdWo2qWHS73QkLrvJ5NiUrN0GQtx/SVjQxbWm47w2IrjFbatAWhUxZQgKQVKukKQHTeLEC9SmUI2zQc+Um8uWpKXxoQ53iMq1P/h3Zxjpewj+JRrDdg6I2OdLAtGlLKlSSySHv3QWumrKSzlJxG8UGAVPLMWPIeeMeusmA+hW7oPYZilLOmLKKaqAlTJADJSNbAAARp/oo6E2RQmK+sptCmQVJQ6OrqpnLl35YR8VmKFMj4eeMfXv9nVX2lsHsSj+ZcBZdJejtiVpSdPnW+XJmlSXQoHVHUXLt68A5BCnI2RjND9FtHNNTN0tKCSSgASll2qiaC9C+WwqFHi46UyVq6QTbgvXFJnKHsIsqVK8A3OMbJ0KgBRIc0Z8M3pEktWtDpDotowouStMSkoTUJMiYStTdpanDnkwy2mpsnQ+wrQFK0tJQo+gZM0kVbEY/rCitFgBwkPwjNAKJzfxeNYjaL6GWRLmXpSUtSagCVPSp8m1WB5xKZ0Ys67q12qVexUAJqSr7w6sgK2kY+MUej9HrlgrIScrhWgEZ6zqDcKx2fpSYmt2XyWlXgkxZn5Rdp0OEzELl2sIUggy+qC03DtDgMd5rFdpLQUpM5fX2o9YSoqJQokrLqqc3OPGEUdI1jFCSOcNaX08ifrgFK2SFJVrJUQKkMKElzX1t0anr+y6Z0Za5dmmSp0u0gTZRBQsy14eqoekP5cLPRMsTpky0GYJpUsqJCboCzrFgeL90UGhNNdUo6pMtWKMQDkQGPCNPojTMiZeDiUam6oXXO5gxPdhEvMzZSb+lrZZgTMQsoRMuKCrqwCk5MXGDUiFon3lqU128SWGAcuw3DDlEEzEH0k94iRlxxbRKY98/JjxEeijqVQKYKvEgIkWw2wEHjzPEc46DADutjEgIkpDwJyIBcaVJwSANpGHueDqtJbF3rgzQpL0ZMxKFtvSpoeToeea9WttjQC5nLOZAEEQFl6mlSXMNI0JPP9kqAjQtpP8AZL7m35w0CS4PbPnEHORV3mGz0ctRwlEcbo98FldFrSP7MfiR8YmxcJmzhg58f1hs6AmLQQJcxlpIQq4spJI9a7UNsi+6LdC5k20g2hI6qWL6g4N5sEsDgTU7hvjYdNNLTLJo9c1JKZiyhF793fpTIFIcD2iDnGpNT29bsfNrb0nXZbKqyzrNJMy5cvHVWxNCQA7hOebOd6HQ2RN0hO+ry0BCbpVMUpZKQgMOzdq5IEM6J6IzyhdpWkypbVnz7we9qulLGYsl2F1NScYtei2mkaMTNMlF9UxiubOISSEuyUSkk3U1J1luaO0dJzOZjF7vV2qDp/0Bk6OEoP1kyaVFnIASlnUQ74qA2YxWdEOhIt1pRJuXEkKKlgq1QAS9S1Sw5x9EtHTdFoWnrBZ1gAAGZJlLIoCRrLdn4RqZOkrImyrKLiJi0lJMmWiWpjwJHjETX54teipSZ65esoJWtKV3wkLAJANUkBwHxgUyyyk0VKtCd+oe4sBGn6Q6EXLIKFFci9ecFghZBCesST9mogMDUFmBMUkhc5U2WiSVCYpQSi7Q3lFgwG87ImGlLRMshZuufaUyx3sqpjk6RZjLTcmTL15TgoADMi61cXv+HP8AUU7o3Z1j7SRJUW1iZUsuc8oodLfRZo+ckg2ZCD60t5ZHC7q94IiNPzvI0dKLla1MMkpLnDPAZx9L/wBnoj6xbAMOrl/31RUaS+jO2SJq5coS1I9CYpYDjYU5LbHLfGu+hjolPsc60KnXGXLSBdVeqFE1jO/OVb+2b6eS1nTNruAqLSNQYqBlpBA2ndA06HIReUFpBOaSKs7OaO2+BfSqFydNLmABV9MrV2i4lH8JcFjwMd6bW5Euz9SbNOlTl3TfmT0TQUAm8NVjVgzjAGNzrCc6VVbbImnXXj7I973fGK6fpCyJKlICkrLOuhObsGID5kV2EOYzywQ2VMs/nCOS5da0fPFgaYRn+o9H9vkO2qySphUqUkupyEJNE4EnWYgA0Zz8VJVkL3SGVsauAOEG0bKJNGN0gM4BLvUA44OTk1YsJmm1WdJkSReakxdb6iMgoEKTLDnVdianJpfk8M9Ze+vr/wB9FZehJyv7Jf4THTo4jGh3qQPfDdity0stSUpvOKXnbmSzxQKnC87F3fH9I55tx7evL4p4p5Mu22Zs/H/C1GiyxVqsMTfDDuERlSy+otO1goHDlEdG24NMTdDGuZrWtYVGkVOwDbgzeUJL8zV68ninPHU4+Ovv5aeRaAoB0gE5PngYcKUts74zaJIXNN5Vw3FKD+sGIHE1i2RaUFj1gBYE0UKkPsjUvxK8Hm8fp5OuZ9Q6iYRgo95gv1leSgeQgK7KoMXdwCDi4NQQc4gDwMacTyLSvNjwBES+vVYpHF/0hSXM2x3HKAcVaBsPhEk2hO3HczQqlRA8YFOmtlSAsAsPiORETKR8tFUZwMcvn5MB9BE4vjBDMbaeEZ3+tSspae8xwdKphPYR+b4xz9a3rSpnsaBoKmedg74yyeks0nso7lfGJK6Qz/YHBPxMT1p7RqDMJ4R0kioYRlk6en+sPwJiEzT1oPp9yU/CHpTY2V+0y12WbKl9fKWpabSgXSoAlIQpiX1QFHmoHERv0WdPZuuHeusCXvZ7Dhsj510c6a2eVZ2ti0gpPaUi8ClRcdlJZiSOQjPfSf0pvzrPIscxIlLlGYs2cpCpmsdUlLOwR2ScVVFBHafTnX2fSOj5c+UqVOQFy1hlJUKERjZv0LaML3ZUxDv2ZixjQ4vkY+Q2bSk6xDrZU8uGKkFSrs1N5iCg9pNUgmuNGYR9vR0hsPVImKmyJYWhKwFTJaSAoBQBdQ2xWWcT9B9hJBCrSHzvoIHeh90NzfoYsxSAJ04AberP+EQ7Zul2j7oH1mzOBX7eV/nEH/rbo/8A9xZ/+olf6kAPRnQOTIl9UkSghrqllIUucTiVigapF3WDHCGOj/0eWGyTTOkyWmOQFKUpZRj2Lx1aZ474WV0p0acbTZsX/wDMo/1Ix30q9KEqlWeTZp4UietRmmXNEwXUlISksogA382cgO8FfWxMQoslaCdgIJ8DFX0g00mypSVJKis3UtQPvUSw84/Pq7N1UpU5ClS5soJUFBVwgvsJKncs2TR9ZsnT+x/VpC5qlLtEyUha5csTZqgopdyhLhAdyHbGkSk/kv0m00tM2yf2a50xSVoCi4lhCylWAIci8xD98X/RuYTMXeUTqjEkjGPn1umm2Wv6wZS5UqUkiWmYAlSlKDFVwOEgB8am9XCNN0BQ06Z/w/8AGIxZ/m1rfhjOltlM3pFcvG6DJWalrqJSZnIUbnGb6er63SE4LVRASAoa9AhJHMlXJ42um7I+m7XMZ7suSkUeqkJJ8E+MZTp1o9MudLtCgbitRTDBaQbuYxFMcjC/bfj69bKz1nsaCHCFr8vMQ3Lmplaxs8sgbSlXgoq8oU0NohVqWQ4AFXODkEhIYNW6alhTGJdIOjirMoAawU90hJTeYBw2YrCeOPZf8f39TnnP9hLRpiWcJQFPRuoYnEOhIcYQlZNIGWlSBgogmqg7OzsQC15XfArPaCB2pbYAKIeJKtav3kocD8BGPXqfTvf8R4u8vX4/h4W32U7B2i3eYh1vsJ/CPhHDbD+9R+b/ACxFdsLftgdwvB/yiHpU/uvHJk/6i3s+jkmUFLtciU5/ZkLv8SEpbM5wraghPYtCZm5KZif7wEG6OaIFoXrKCUi65cBRd6JfE0NP5iXSfQRs91iVZh0kMoXXCSe0llCu19kdPTl4v7vyT6oGjdAzbTOTJvJlqU5SpZpRN4hw5dgcad8anpj0SMiZLVIBVLUlKSRgFpSEk0NLzBXEmKLoposlSpkxCk3Rq3gwJOJrsHnGkKdh5OYWfpyvd6vtfyFo28JZlzEuUE3ScCCai8Tg5fgTSDMnIefxjokq9RX4T5tBLMq4tKlS74BqkhQB7q/OcGKiLPhqqc1DO54DOJijApIfkSNtfOLJGnLoF1CwUl0OAAkGi0aoDoUK5Vc5wCZb09WpFxTFigKU4lqerFnKSGDUghU2ZzdYggsxFeYgc2x3aNjiCkNyh6ZpFJKD9oFpDXxdctg9atg+yODSSSCFpUxxAUwvZEZDazRRT/UhsAG6IK0aMjTKG1zRk0R67cDALBMEQiIGJoxgGEy4KAIieyeflHUwV0kQyNFTT/ZTPwKHuhVefCPWrGAfl6GmD0CBvYDxiFo6MheKEJPrgy0rByIU/nFIjEcYuEZRByZ0UCrvWrMxCS4llchCCaYhDPSGpehJYUFBFnDUDqk0AoBtaIpw+dkRmYd8N0GlaMllbk2c40cEbMAmHRYJQGNn7j7kQhZ8/nODpgOfUJINZkocAvw+ziE3RMgggzJLKDK1ZlQcj9lA7XiPnKFlYwDUvozZizrCwnAKNoWAdyVJaL6R1SQ3WjLATW2YXN0UFizhlWHf74lFnOtEv96nhcmf5RGp6Ny5KU30ekMRU5UO/dHzoxedEP2quET6VpLfo6TfmzFANMuqKjQhkBGOTBI7zGLmyZS3CphUk4gy3cbDUAxbdK8U8RFArGE+fkU83Q5s01S7IUrlrAC5SgqUKN2VJU+IfLE4vEZVlXPtUubaAmSiWu+mXKCl3lOFOpROZAdsgwAi5RnHpEa1MendGrETqypVchJHHNVYBN6N2QUMtAOz6ukf44cPz4QG1docIBZOhrGK3U/9Og+a4mjR1lyCR/8AWlj/ABwIwMQUBPR0S5yptmtCklRJUlckFNamt+g8RkYNK0SnrUzZ08koF1CZchKZaA2Qvjb44nIqYKvEQ1E1KlevML4/ZD/UgRkSfXmD/wCJP+pApuPfHDFGr0Z00lypSZajNXdDBV1I1cgRfOGD7AIZHTOUoXgJtMaJ8r0YWJD4ecTBtFdNZJ/e/h/7oGvpjI/3n4f1jHr98DVnwhiNgelsg+kv8J+MBPSOQfSV+BXGMlHh8YuK1g6QSD6X5VfCI/0xI9YfgV8IyGfdBVYwx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 pitchFamily="-123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2" cstate="print">
            <a:lum bright="-15000" contrast="33000"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5334000"/>
            <a:ext cx="4191000" cy="800219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38100" h="38100"/>
              <a:extrusionClr>
                <a:srgbClr val="FFFFFF"/>
              </a:extrusionClr>
              <a:contourClr>
                <a:srgbClr val="DDDDDD"/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BlueSky</a:t>
            </a:r>
            <a:r>
              <a:rPr lang="en-US" sz="3200" i="1" dirty="0" err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Power</a:t>
            </a:r>
            <a:endParaRPr lang="en-US" sz="32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	          Connects Clean Energy</a:t>
            </a:r>
            <a:endParaRPr lang="en-US" sz="1400" b="1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lum bright="-16000" contrast="32000"/>
          </a:blip>
          <a:srcRect b="1790"/>
          <a:stretch>
            <a:fillRect/>
          </a:stretch>
        </p:blipFill>
        <p:spPr bwMode="auto">
          <a:xfrm>
            <a:off x="4114800" y="5334000"/>
            <a:ext cx="762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95300" dist="38100" dir="8100000" sx="110000" sy="11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038600" y="4038600"/>
            <a:ext cx="4800600" cy="707886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/>
            </a:scene3d>
            <a:sp3d extrusionH="57150" prstMaterial="powder">
              <a:bevelT w="38100" h="38100"/>
              <a:extrusionClr>
                <a:srgbClr val="FFFFFF"/>
              </a:extrusionClr>
              <a:contourClr>
                <a:srgbClr val="F8F8F8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Benjamin S. Parvey II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CEO</a:t>
            </a:r>
          </a:p>
        </p:txBody>
      </p:sp>
      <p:pic>
        <p:nvPicPr>
          <p:cNvPr id="22533" name="Picture 2" descr="New Jersey City Universit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876800"/>
            <a:ext cx="198120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-152400" y="4038600"/>
            <a:ext cx="5105400" cy="1015663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/>
            </a:scene3d>
            <a:sp3d extrusionH="57150" prstMaterial="powder">
              <a:bevelT w="38100" h="38100"/>
              <a:extrusionClr>
                <a:srgbClr val="FFFFFF"/>
              </a:extrusionClr>
              <a:contourClr>
                <a:srgbClr val="F8F8F8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Andrew Christ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Associate Vice President  Facilities &amp; Const. Management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28600"/>
            <a:ext cx="9144000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alanced" dir="t"/>
            </a:scene3d>
            <a:sp3d extrusionH="57150" prstMaterial="powder">
              <a:bevelT w="38100" h="38100"/>
              <a:extrusionClr>
                <a:srgbClr val="FFFFFF"/>
              </a:extrusionClr>
              <a:contourClr>
                <a:srgbClr val="F8F8F8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Getting Your Projects Funded in the Current Environment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Questions?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26345</TotalTime>
  <Words>151</Words>
  <Application>Microsoft Office PowerPoint</Application>
  <PresentationFormat>On-screen Show (4:3)</PresentationFormat>
  <Paragraphs>45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ＭＳ Ｐゴシック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Ben Parvey</dc:creator>
  <cp:lastModifiedBy>Ramapo College</cp:lastModifiedBy>
  <cp:revision>408</cp:revision>
  <dcterms:created xsi:type="dcterms:W3CDTF">2009-11-11T15:33:29Z</dcterms:created>
  <dcterms:modified xsi:type="dcterms:W3CDTF">2012-01-30T16:58:12Z</dcterms:modified>
</cp:coreProperties>
</file>