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9" r:id="rId3"/>
    <p:sldId id="260" r:id="rId4"/>
    <p:sldId id="262" r:id="rId5"/>
    <p:sldId id="261" r:id="rId6"/>
    <p:sldId id="263" r:id="rId7"/>
    <p:sldId id="264" r:id="rId8"/>
    <p:sldId id="265" r:id="rId9"/>
    <p:sldId id="266" r:id="rId10"/>
    <p:sldId id="258" r:id="rId11"/>
    <p:sldId id="267" r:id="rId12"/>
    <p:sldId id="268" r:id="rId13"/>
    <p:sldId id="269" r:id="rId14"/>
    <p:sldId id="270" r:id="rId15"/>
    <p:sldId id="271" r:id="rId16"/>
    <p:sldId id="272" r:id="rId17"/>
    <p:sldId id="273" r:id="rId18"/>
    <p:sldId id="274" r:id="rId19"/>
    <p:sldId id="280" r:id="rId20"/>
    <p:sldId id="275" r:id="rId21"/>
    <p:sldId id="276" r:id="rId22"/>
    <p:sldId id="277" r:id="rId23"/>
    <p:sldId id="279" r:id="rId24"/>
    <p:sldId id="281" r:id="rId25"/>
    <p:sldId id="282" r:id="rId26"/>
    <p:sldId id="278" r:id="rId27"/>
    <p:sldId id="283" r:id="rId28"/>
    <p:sldId id="284" r:id="rId29"/>
    <p:sldId id="285" r:id="rId30"/>
    <p:sldId id="286" r:id="rId31"/>
    <p:sldId id="28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ED6A9E-A566-4E83-B643-5D632BD6856E}" type="datetimeFigureOut">
              <a:rPr lang="en-US" smtClean="0"/>
              <a:t>11/1/2013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4EE843-B4F4-4DC9-943C-E86F531D71B8}" type="slidenum">
              <a:rPr lang="en-US" smtClean="0"/>
              <a:t>‹#›</a:t>
            </a:fld>
            <a:endParaRPr lang="en-US"/>
          </a:p>
        </p:txBody>
      </p:sp>
    </p:spTree>
    <p:extLst>
      <p:ext uri="{BB962C8B-B14F-4D97-AF65-F5344CB8AC3E}">
        <p14:creationId xmlns:p14="http://schemas.microsoft.com/office/powerpoint/2010/main" val="4082334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4EE843-B4F4-4DC9-943C-E86F531D71B8}" type="slidenum">
              <a:rPr lang="en-US" smtClean="0"/>
              <a:t>14</a:t>
            </a:fld>
            <a:endParaRPr lang="en-US"/>
          </a:p>
        </p:txBody>
      </p:sp>
    </p:spTree>
    <p:extLst>
      <p:ext uri="{BB962C8B-B14F-4D97-AF65-F5344CB8AC3E}">
        <p14:creationId xmlns:p14="http://schemas.microsoft.com/office/powerpoint/2010/main" val="125686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4EE843-B4F4-4DC9-943C-E86F531D71B8}" type="slidenum">
              <a:rPr lang="en-US" smtClean="0"/>
              <a:t>26</a:t>
            </a:fld>
            <a:endParaRPr lang="en-US"/>
          </a:p>
        </p:txBody>
      </p:sp>
    </p:spTree>
    <p:extLst>
      <p:ext uri="{BB962C8B-B14F-4D97-AF65-F5344CB8AC3E}">
        <p14:creationId xmlns:p14="http://schemas.microsoft.com/office/powerpoint/2010/main" val="36675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FDC2CE13-A01C-4CB0-964C-7898D304C9BD}" type="datetimeFigureOut">
              <a:rPr lang="en-US" smtClean="0"/>
              <a:t>11/1/2013</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A2B20108-D7AE-4A82-AE8F-B4E715B02E0C}"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2CE13-A01C-4CB0-964C-7898D304C9BD}" type="datetimeFigureOut">
              <a:rPr lang="en-US" smtClean="0"/>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20108-D7AE-4A82-AE8F-B4E715B02E0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2CE13-A01C-4CB0-964C-7898D304C9BD}" type="datetimeFigureOut">
              <a:rPr lang="en-US" smtClean="0"/>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20108-D7AE-4A82-AE8F-B4E715B02E0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C2CE13-A01C-4CB0-964C-7898D304C9BD}" type="datetimeFigureOut">
              <a:rPr lang="en-US" smtClean="0"/>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20108-D7AE-4A82-AE8F-B4E715B02E0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C2CE13-A01C-4CB0-964C-7898D304C9BD}" type="datetimeFigureOut">
              <a:rPr lang="en-US" smtClean="0"/>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20108-D7AE-4A82-AE8F-B4E715B02E0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FDC2CE13-A01C-4CB0-964C-7898D304C9BD}" type="datetimeFigureOut">
              <a:rPr lang="en-US" smtClean="0"/>
              <a:t>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20108-D7AE-4A82-AE8F-B4E715B02E0C}"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DC2CE13-A01C-4CB0-964C-7898D304C9BD}" type="datetimeFigureOut">
              <a:rPr lang="en-US" smtClean="0"/>
              <a:t>11/1/2013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B20108-D7AE-4A82-AE8F-B4E715B02E0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C2CE13-A01C-4CB0-964C-7898D304C9BD}" type="datetimeFigureOut">
              <a:rPr lang="en-US" smtClean="0"/>
              <a:t>11/1/2013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B20108-D7AE-4A82-AE8F-B4E715B02E0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2CE13-A01C-4CB0-964C-7898D304C9BD}" type="datetimeFigureOut">
              <a:rPr lang="en-US" smtClean="0"/>
              <a:t>11/1/2013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B20108-D7AE-4A82-AE8F-B4E715B02E0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DC2CE13-A01C-4CB0-964C-7898D304C9BD}" type="datetimeFigureOut">
              <a:rPr lang="en-US" smtClean="0"/>
              <a:t>11/1/2013</a:t>
            </a:fld>
            <a:endParaRPr lang="en-US"/>
          </a:p>
        </p:txBody>
      </p:sp>
      <p:sp>
        <p:nvSpPr>
          <p:cNvPr id="7" name="Slide Number Placeholder 6"/>
          <p:cNvSpPr>
            <a:spLocks noGrp="1"/>
          </p:cNvSpPr>
          <p:nvPr>
            <p:ph type="sldNum" sz="quarter" idx="12"/>
          </p:nvPr>
        </p:nvSpPr>
        <p:spPr/>
        <p:txBody>
          <a:bodyPr/>
          <a:lstStyle/>
          <a:p>
            <a:fld id="{A2B20108-D7AE-4A82-AE8F-B4E715B02E0C}"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C2CE13-A01C-4CB0-964C-7898D304C9BD}" type="datetimeFigureOut">
              <a:rPr lang="en-US" smtClean="0"/>
              <a:t>11/1/2013</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A2B20108-D7AE-4A82-AE8F-B4E715B02E0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FDC2CE13-A01C-4CB0-964C-7898D304C9BD}" type="datetimeFigureOut">
              <a:rPr lang="en-US" smtClean="0"/>
              <a:t>11/1/2013</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A2B20108-D7AE-4A82-AE8F-B4E715B02E0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hyperlink" Target="http://www.goodreads.com/work/quotes/321811" TargetMode="External"/><Relationship Id="rId2" Type="http://schemas.openxmlformats.org/officeDocument/2006/relationships/hyperlink" Target="http://www.goodreads.com/author/show/43828.Aldo_Leopold"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xml"/><Relationship Id="rId7" Type="http://schemas.openxmlformats.org/officeDocument/2006/relationships/oleObject" Target="../embeddings/oleObject3.bin"/><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7.bin"/><Relationship Id="rId5" Type="http://schemas.openxmlformats.org/officeDocument/2006/relationships/image" Target="../media/image26.emf"/><Relationship Id="rId10"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mailto:dpeifer@anjec.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“Resilience” as Seen by One Old Guy</a:t>
            </a:r>
            <a:endParaRPr lang="en-US" dirty="0"/>
          </a:p>
        </p:txBody>
      </p:sp>
      <p:sp>
        <p:nvSpPr>
          <p:cNvPr id="3" name="Subtitle 2"/>
          <p:cNvSpPr>
            <a:spLocks noGrp="1"/>
          </p:cNvSpPr>
          <p:nvPr>
            <p:ph type="subTitle" idx="1"/>
          </p:nvPr>
        </p:nvSpPr>
        <p:spPr/>
        <p:txBody>
          <a:bodyPr>
            <a:normAutofit lnSpcReduction="10000"/>
          </a:bodyPr>
          <a:lstStyle/>
          <a:p>
            <a:r>
              <a:rPr lang="en-US" dirty="0" smtClean="0"/>
              <a:t>Ramapo College</a:t>
            </a:r>
          </a:p>
          <a:p>
            <a:r>
              <a:rPr lang="en-US" dirty="0" smtClean="0"/>
              <a:t>November 1, 2013</a:t>
            </a:r>
          </a:p>
          <a:p>
            <a:r>
              <a:rPr lang="en-US" dirty="0" smtClean="0"/>
              <a:t>David Peifer</a:t>
            </a:r>
          </a:p>
          <a:p>
            <a:r>
              <a:rPr lang="en-US" dirty="0" smtClean="0"/>
              <a:t>ANJEC</a:t>
            </a:r>
            <a:endParaRPr lang="en-US" dirty="0"/>
          </a:p>
        </p:txBody>
      </p:sp>
    </p:spTree>
    <p:extLst>
      <p:ext uri="{BB962C8B-B14F-4D97-AF65-F5344CB8AC3E}">
        <p14:creationId xmlns:p14="http://schemas.microsoft.com/office/powerpoint/2010/main" val="1293495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424" y="762000"/>
            <a:ext cx="3300984" cy="2590800"/>
          </a:xfrm>
        </p:spPr>
        <p:txBody>
          <a:bodyPr>
            <a:normAutofit/>
          </a:bodyPr>
          <a:lstStyle/>
          <a:p>
            <a:r>
              <a:rPr lang="en-US" b="1" dirty="0" smtClean="0"/>
              <a:t>By The Mid 19</a:t>
            </a:r>
            <a:r>
              <a:rPr lang="en-US" b="1" baseline="30000" dirty="0" smtClean="0"/>
              <a:t>th</a:t>
            </a:r>
            <a:r>
              <a:rPr lang="en-US" b="1" dirty="0" smtClean="0"/>
              <a:t> Century….. </a:t>
            </a:r>
            <a:br>
              <a:rPr lang="en-US" b="1" dirty="0" smtClean="0"/>
            </a:br>
            <a:r>
              <a:rPr lang="en-US" sz="2000" b="1" dirty="0" smtClean="0"/>
              <a:t>Some were beginning to notice the changes taking place and man’s role in causing them.</a:t>
            </a:r>
            <a:endParaRPr lang="en-US" sz="2000" b="1" dirty="0"/>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11611" r="11611"/>
          <a:stretch>
            <a:fillRect/>
          </a:stretch>
        </p:blipFill>
        <p:spPr/>
      </p:pic>
      <p:sp>
        <p:nvSpPr>
          <p:cNvPr id="4" name="Text Placeholder 3"/>
          <p:cNvSpPr>
            <a:spLocks noGrp="1"/>
          </p:cNvSpPr>
          <p:nvPr>
            <p:ph type="body" sz="half" idx="2"/>
          </p:nvPr>
        </p:nvSpPr>
        <p:spPr>
          <a:xfrm>
            <a:off x="4734630" y="3886200"/>
            <a:ext cx="3300573" cy="1766449"/>
          </a:xfrm>
        </p:spPr>
        <p:txBody>
          <a:bodyPr>
            <a:noAutofit/>
          </a:bodyPr>
          <a:lstStyle/>
          <a:p>
            <a:pPr algn="ctr"/>
            <a:r>
              <a:rPr lang="en-US" sz="2400" b="1" dirty="0"/>
              <a:t>G.P. Marsh, </a:t>
            </a:r>
            <a:endParaRPr lang="en-US" sz="2400" b="1" dirty="0" smtClean="0"/>
          </a:p>
          <a:p>
            <a:pPr algn="ctr"/>
            <a:r>
              <a:rPr lang="en-US" sz="2400" b="1" dirty="0" smtClean="0"/>
              <a:t>1801-1882</a:t>
            </a:r>
          </a:p>
          <a:p>
            <a:pPr algn="ctr"/>
            <a:r>
              <a:rPr lang="en-US" sz="2400" b="1" dirty="0" smtClean="0"/>
              <a:t>Author </a:t>
            </a:r>
            <a:r>
              <a:rPr lang="en-US" sz="2400" b="1" dirty="0"/>
              <a:t>of </a:t>
            </a:r>
            <a:endParaRPr lang="en-US" sz="2400" b="1" dirty="0" smtClean="0"/>
          </a:p>
          <a:p>
            <a:pPr algn="ctr"/>
            <a:r>
              <a:rPr lang="en-US" sz="2400" b="1" u="sng" dirty="0" smtClean="0"/>
              <a:t>Man </a:t>
            </a:r>
            <a:r>
              <a:rPr lang="en-US" sz="2400" b="1" u="sng" dirty="0"/>
              <a:t>and Nature</a:t>
            </a:r>
            <a:r>
              <a:rPr lang="en-US" sz="2400" b="1" dirty="0" smtClean="0"/>
              <a:t>: 1864 </a:t>
            </a:r>
            <a:endParaRPr lang="en-US" sz="2400" b="1" dirty="0"/>
          </a:p>
        </p:txBody>
      </p:sp>
    </p:spTree>
    <p:extLst>
      <p:ext uri="{BB962C8B-B14F-4D97-AF65-F5344CB8AC3E}">
        <p14:creationId xmlns:p14="http://schemas.microsoft.com/office/powerpoint/2010/main" val="460587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381000"/>
            <a:ext cx="7024744" cy="1447800"/>
          </a:xfrm>
        </p:spPr>
        <p:txBody>
          <a:bodyPr>
            <a:normAutofit/>
          </a:bodyPr>
          <a:lstStyle/>
          <a:p>
            <a:r>
              <a:rPr lang="en-US" dirty="0" smtClean="0"/>
              <a:t>A Few of Marsh’s Observations…</a:t>
            </a:r>
            <a:endParaRPr lang="en-US" dirty="0"/>
          </a:p>
        </p:txBody>
      </p:sp>
      <p:sp>
        <p:nvSpPr>
          <p:cNvPr id="3" name="Content Placeholder 2"/>
          <p:cNvSpPr>
            <a:spLocks noGrp="1"/>
          </p:cNvSpPr>
          <p:nvPr>
            <p:ph idx="1"/>
          </p:nvPr>
        </p:nvSpPr>
        <p:spPr>
          <a:xfrm>
            <a:off x="990600" y="1752600"/>
            <a:ext cx="6777317" cy="4648200"/>
          </a:xfrm>
        </p:spPr>
        <p:txBody>
          <a:bodyPr>
            <a:normAutofit fontScale="77500" lnSpcReduction="20000"/>
          </a:bodyPr>
          <a:lstStyle/>
          <a:p>
            <a:r>
              <a:rPr lang="en-US" dirty="0"/>
              <a:t>"Even now...we are breaking up the floor and wainscoting and doors and window frames of our dwelling, for fuel to warm our bodies and seethe our pottage." </a:t>
            </a:r>
            <a:endParaRPr lang="en-US" dirty="0" smtClean="0"/>
          </a:p>
          <a:p>
            <a:r>
              <a:rPr lang="en-US" dirty="0" smtClean="0"/>
              <a:t>Such </a:t>
            </a:r>
            <a:r>
              <a:rPr lang="en-US" dirty="0"/>
              <a:t>wanton and heedless use of the planet's </a:t>
            </a:r>
            <a:r>
              <a:rPr lang="en-US" dirty="0" smtClean="0"/>
              <a:t>forests meant </a:t>
            </a:r>
            <a:r>
              <a:rPr lang="en-US" dirty="0"/>
              <a:t>that earth was "fast becoming an unfit home for its noblest inhabitant...</a:t>
            </a:r>
            <a:r>
              <a:rPr lang="en-US" b="1" dirty="0">
                <a:solidFill>
                  <a:srgbClr val="FF0000"/>
                </a:solidFill>
              </a:rPr>
              <a:t>Another era of equal human crime and human improvidence...would reduce it to such a condition of impoverished productiveness, of shattered surface, of climatic excess, as to threaten the depravation, barbarism, and perhaps even extinction of the [human] species." </a:t>
            </a:r>
            <a:endParaRPr lang="en-US" b="1" dirty="0" smtClean="0">
              <a:solidFill>
                <a:srgbClr val="FF0000"/>
              </a:solidFill>
            </a:endParaRPr>
          </a:p>
          <a:p>
            <a:r>
              <a:rPr lang="en-US" dirty="0" smtClean="0"/>
              <a:t>A </a:t>
            </a:r>
            <a:r>
              <a:rPr lang="en-US" dirty="0"/>
              <a:t>proto-ecologist, Marsh also said: "The [exact </a:t>
            </a:r>
            <a:r>
              <a:rPr lang="en-US" dirty="0" smtClean="0"/>
              <a:t>relation]...</a:t>
            </a:r>
            <a:r>
              <a:rPr lang="en-US" dirty="0"/>
              <a:t>of animal and vegetable life is too complicated a problem for human intelligence to solve, and we can never know how wide a circle of disturbance we produce in the harmonies of nature when we throw the smallest pebble into the ocean of organic life."</a:t>
            </a:r>
          </a:p>
          <a:p>
            <a:endParaRPr lang="en-US" dirty="0"/>
          </a:p>
        </p:txBody>
      </p:sp>
    </p:spTree>
    <p:extLst>
      <p:ext uri="{BB962C8B-B14F-4D97-AF65-F5344CB8AC3E}">
        <p14:creationId xmlns:p14="http://schemas.microsoft.com/office/powerpoint/2010/main" val="38878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304800"/>
            <a:ext cx="7024744" cy="2362200"/>
          </a:xfrm>
        </p:spPr>
        <p:txBody>
          <a:bodyPr>
            <a:normAutofit/>
          </a:bodyPr>
          <a:lstStyle/>
          <a:p>
            <a:r>
              <a:rPr lang="en-US" b="1" dirty="0" smtClean="0"/>
              <a:t>Aldo Leopold : A View From the Mid 20</a:t>
            </a:r>
            <a:r>
              <a:rPr lang="en-US" b="1" baseline="30000" dirty="0" smtClean="0"/>
              <a:t>th</a:t>
            </a:r>
            <a:r>
              <a:rPr lang="en-US" b="1" dirty="0" smtClean="0"/>
              <a:t> Century: The Need for a “Land Ethic”</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endParaRPr lang="en-US" dirty="0" smtClean="0"/>
          </a:p>
          <a:p>
            <a:pPr marL="0" indent="0">
              <a:buNone/>
            </a:pPr>
            <a:r>
              <a:rPr lang="en-US" dirty="0" smtClean="0"/>
              <a:t>“</a:t>
            </a:r>
            <a:r>
              <a:rPr lang="en-US" dirty="0"/>
              <a:t>Examine each question in terms of what is ethically and aesthetically right, as well as what is economically expedient. </a:t>
            </a:r>
            <a:r>
              <a:rPr lang="en-US" b="1" dirty="0">
                <a:solidFill>
                  <a:srgbClr val="FF0000"/>
                </a:solidFill>
              </a:rPr>
              <a:t>A thing is right when it tends to preserve the integrity, stability, and beauty of the biotic community. It is wrong when it tends otherwise.” </a:t>
            </a:r>
            <a:r>
              <a:rPr lang="en-US" dirty="0" smtClean="0"/>
              <a:t>“</a:t>
            </a:r>
          </a:p>
          <a:p>
            <a:pPr marL="0" indent="0">
              <a:buNone/>
            </a:pPr>
            <a:r>
              <a:rPr lang="en-US" dirty="0" smtClean="0"/>
              <a:t>“Ethical </a:t>
            </a:r>
            <a:r>
              <a:rPr lang="en-US" dirty="0"/>
              <a:t>behavior is doing the right thing </a:t>
            </a:r>
            <a:endParaRPr lang="en-US" dirty="0" smtClean="0"/>
          </a:p>
          <a:p>
            <a:pPr marL="0" indent="0">
              <a:buNone/>
            </a:pPr>
            <a:r>
              <a:rPr lang="en-US" dirty="0" smtClean="0"/>
              <a:t>when </a:t>
            </a:r>
            <a:r>
              <a:rPr lang="en-US" dirty="0"/>
              <a:t>no one else </a:t>
            </a:r>
            <a:r>
              <a:rPr lang="en-US" dirty="0" smtClean="0"/>
              <a:t>is </a:t>
            </a:r>
            <a:r>
              <a:rPr lang="en-US" dirty="0"/>
              <a:t>watching- even </a:t>
            </a:r>
            <a:endParaRPr lang="en-US" dirty="0" smtClean="0"/>
          </a:p>
          <a:p>
            <a:pPr marL="0" indent="0">
              <a:buNone/>
            </a:pPr>
            <a:r>
              <a:rPr lang="en-US" dirty="0" smtClean="0"/>
              <a:t>when </a:t>
            </a:r>
            <a:r>
              <a:rPr lang="en-US" dirty="0"/>
              <a:t>doing </a:t>
            </a:r>
            <a:r>
              <a:rPr lang="en-US" dirty="0" smtClean="0"/>
              <a:t>the wrong </a:t>
            </a:r>
            <a:r>
              <a:rPr lang="en-US" dirty="0"/>
              <a:t>thing is legal.”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199" y="4371109"/>
            <a:ext cx="1864231" cy="2147522"/>
          </a:xfrm>
          <a:prstGeom prst="rect">
            <a:avLst/>
          </a:prstGeom>
        </p:spPr>
      </p:pic>
    </p:spTree>
    <p:extLst>
      <p:ext uri="{BB962C8B-B14F-4D97-AF65-F5344CB8AC3E}">
        <p14:creationId xmlns:p14="http://schemas.microsoft.com/office/powerpoint/2010/main" val="3230969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3490" y="1027664"/>
            <a:ext cx="7024744" cy="343936"/>
          </a:xfrm>
        </p:spPr>
        <p:txBody>
          <a:bodyPr>
            <a:normAutofit fontScale="90000"/>
          </a:bodyPr>
          <a:lstStyle/>
          <a:p>
            <a:r>
              <a:rPr lang="en-US" dirty="0" smtClean="0"/>
              <a:t>Cliff Notes to the “Land Ethic”</a:t>
            </a:r>
            <a:endParaRPr lang="en-US" dirty="0"/>
          </a:p>
        </p:txBody>
      </p:sp>
      <p:sp>
        <p:nvSpPr>
          <p:cNvPr id="5" name="Content Placeholder 4"/>
          <p:cNvSpPr>
            <a:spLocks noGrp="1"/>
          </p:cNvSpPr>
          <p:nvPr>
            <p:ph idx="1"/>
          </p:nvPr>
        </p:nvSpPr>
        <p:spPr>
          <a:xfrm>
            <a:off x="457200" y="1447800"/>
            <a:ext cx="8229600" cy="5257800"/>
          </a:xfrm>
        </p:spPr>
        <p:txBody>
          <a:bodyPr>
            <a:normAutofit fontScale="92500"/>
          </a:bodyPr>
          <a:lstStyle/>
          <a:p>
            <a:pPr marL="0" indent="0">
              <a:buNone/>
            </a:pPr>
            <a:r>
              <a:rPr lang="en-US" sz="1800" dirty="0" smtClean="0"/>
              <a:t>"</a:t>
            </a:r>
            <a:r>
              <a:rPr lang="en-US" sz="1800" dirty="0"/>
              <a:t>The land ethic simply enlarges the boundaries of the community to include soils, waters, plants, and animals, or collectively: the land." </a:t>
            </a:r>
            <a:endParaRPr lang="en-US" sz="1800" dirty="0" smtClean="0"/>
          </a:p>
          <a:p>
            <a:pPr marL="0" indent="0">
              <a:buNone/>
            </a:pPr>
            <a:r>
              <a:rPr lang="en-US" sz="1800" dirty="0" smtClean="0"/>
              <a:t>"</a:t>
            </a:r>
            <a:r>
              <a:rPr lang="en-US" sz="1800" dirty="0"/>
              <a:t>This sounds simple: do we not already sing our love for and obligation to the land of the free and the home of the brave? Yes, but just what and whom do we love? </a:t>
            </a:r>
            <a:endParaRPr lang="en-US" sz="1800" dirty="0" smtClean="0"/>
          </a:p>
          <a:p>
            <a:pPr marL="0" indent="0">
              <a:buNone/>
            </a:pPr>
            <a:r>
              <a:rPr lang="en-US" sz="1800" dirty="0" smtClean="0"/>
              <a:t>Certainly </a:t>
            </a:r>
            <a:r>
              <a:rPr lang="en-US" sz="1800" dirty="0"/>
              <a:t>not the </a:t>
            </a:r>
            <a:r>
              <a:rPr lang="en-US" sz="1800" b="1" dirty="0"/>
              <a:t>soil,</a:t>
            </a:r>
            <a:r>
              <a:rPr lang="en-US" sz="1800" dirty="0"/>
              <a:t> which we are sending helter-skelter down river. </a:t>
            </a:r>
            <a:endParaRPr lang="en-US" sz="1800" dirty="0" smtClean="0"/>
          </a:p>
          <a:p>
            <a:pPr marL="0" indent="0">
              <a:buNone/>
            </a:pPr>
            <a:r>
              <a:rPr lang="en-US" sz="1800" dirty="0" smtClean="0"/>
              <a:t>Certainly </a:t>
            </a:r>
            <a:r>
              <a:rPr lang="en-US" sz="1800" dirty="0"/>
              <a:t>not the </a:t>
            </a:r>
            <a:r>
              <a:rPr lang="en-US" sz="1800" b="1" dirty="0"/>
              <a:t>waters</a:t>
            </a:r>
            <a:r>
              <a:rPr lang="en-US" sz="1800" dirty="0"/>
              <a:t>, which we assume have no function except to turn turbines, float barges, and carry off sewage. </a:t>
            </a:r>
            <a:endParaRPr lang="en-US" sz="1800" dirty="0" smtClean="0"/>
          </a:p>
          <a:p>
            <a:pPr marL="0" indent="0">
              <a:buNone/>
            </a:pPr>
            <a:r>
              <a:rPr lang="en-US" sz="1800" dirty="0" smtClean="0"/>
              <a:t>Certainly </a:t>
            </a:r>
            <a:r>
              <a:rPr lang="en-US" sz="1800" dirty="0"/>
              <a:t>not the </a:t>
            </a:r>
            <a:r>
              <a:rPr lang="en-US" sz="1800" b="1" dirty="0"/>
              <a:t>plants</a:t>
            </a:r>
            <a:r>
              <a:rPr lang="en-US" sz="1800" dirty="0"/>
              <a:t>, of which we exterminate whole communities without batting an eye. </a:t>
            </a:r>
            <a:endParaRPr lang="en-US" sz="1800" dirty="0" smtClean="0"/>
          </a:p>
          <a:p>
            <a:pPr marL="0" indent="0">
              <a:buNone/>
            </a:pPr>
            <a:r>
              <a:rPr lang="en-US" sz="1800" dirty="0" smtClean="0"/>
              <a:t>Certainly </a:t>
            </a:r>
            <a:r>
              <a:rPr lang="en-US" sz="1800" dirty="0"/>
              <a:t>not the </a:t>
            </a:r>
            <a:r>
              <a:rPr lang="en-US" sz="1800" b="1" dirty="0"/>
              <a:t>animals,</a:t>
            </a:r>
            <a:r>
              <a:rPr lang="en-US" sz="1800" dirty="0"/>
              <a:t> of which we have already extirpated many of the largest and most beautiful species. </a:t>
            </a:r>
            <a:endParaRPr lang="en-US" sz="1800" dirty="0" smtClean="0"/>
          </a:p>
          <a:p>
            <a:pPr marL="0" indent="0">
              <a:buNone/>
            </a:pPr>
            <a:r>
              <a:rPr lang="en-US" sz="1800" dirty="0" smtClean="0"/>
              <a:t>A </a:t>
            </a:r>
            <a:r>
              <a:rPr lang="en-US" sz="1800" dirty="0"/>
              <a:t>land ethic of course cannot prevent the alteration, management, and use of these ‘resources,’ but it does affirm their right to continued existence, and, at least in spots, their continued existence in a natural state. </a:t>
            </a:r>
            <a:endParaRPr lang="en-US" sz="1800" dirty="0" smtClean="0"/>
          </a:p>
          <a:p>
            <a:pPr marL="0" indent="0">
              <a:buNone/>
            </a:pPr>
            <a:r>
              <a:rPr lang="en-US" sz="1800" dirty="0" smtClean="0"/>
              <a:t>In </a:t>
            </a:r>
            <a:r>
              <a:rPr lang="en-US" sz="1800" dirty="0"/>
              <a:t>short, a land ethic changes the role of Homo sapiens from conqueror of the land-community to plain member and citizen of it. It implies respect for his fellow-members, and also respect for the community as such." </a:t>
            </a:r>
          </a:p>
        </p:txBody>
      </p:sp>
    </p:spTree>
    <p:extLst>
      <p:ext uri="{BB962C8B-B14F-4D97-AF65-F5344CB8AC3E}">
        <p14:creationId xmlns:p14="http://schemas.microsoft.com/office/powerpoint/2010/main" val="1231309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685800"/>
            <a:ext cx="7024744" cy="1484864"/>
          </a:xfrm>
        </p:spPr>
        <p:txBody>
          <a:bodyPr>
            <a:normAutofit/>
          </a:bodyPr>
          <a:lstStyle/>
          <a:p>
            <a:r>
              <a:rPr lang="en-US" b="1" dirty="0" smtClean="0"/>
              <a:t>Barry Commoner</a:t>
            </a:r>
            <a:r>
              <a:rPr lang="en-US" dirty="0" smtClean="0"/>
              <a:t>, </a:t>
            </a:r>
            <a:r>
              <a:rPr lang="en-US" b="1" dirty="0" smtClean="0"/>
              <a:t>1917-2012: Forgotten Prophet</a:t>
            </a:r>
            <a:endParaRPr lang="en-US" b="1" dirty="0"/>
          </a:p>
        </p:txBody>
      </p:sp>
      <p:sp>
        <p:nvSpPr>
          <p:cNvPr id="3" name="Content Placeholder 2"/>
          <p:cNvSpPr>
            <a:spLocks noGrp="1"/>
          </p:cNvSpPr>
          <p:nvPr>
            <p:ph sz="quarter" idx="13"/>
          </p:nvPr>
        </p:nvSpPr>
        <p:spPr>
          <a:xfrm>
            <a:off x="457200" y="2286000"/>
            <a:ext cx="4572000" cy="4038600"/>
          </a:xfrm>
        </p:spPr>
        <p:txBody>
          <a:bodyPr>
            <a:normAutofit fontScale="25000" lnSpcReduction="20000"/>
          </a:bodyPr>
          <a:lstStyle/>
          <a:p>
            <a:pPr marL="0" indent="0" algn="just">
              <a:buNone/>
            </a:pPr>
            <a:r>
              <a:rPr lang="en-US" sz="9600" b="1" dirty="0" smtClean="0"/>
              <a:t>“Carbon dioxide makes a huge   greenhouse of  the earth, allowing sunlight to reach the earth’s surface but limiting </a:t>
            </a:r>
            <a:r>
              <a:rPr lang="en-US" sz="9600" b="1" dirty="0" err="1" smtClean="0"/>
              <a:t>reradiation</a:t>
            </a:r>
            <a:r>
              <a:rPr lang="en-US" sz="9600" b="1" dirty="0" smtClean="0"/>
              <a:t> of the resulting heat into space. The temperature of the earth—which profoundly effects the suitability  of the environment for life—is therefore certain to rise as the amount of carbon dioxide in the air increases.”</a:t>
            </a:r>
          </a:p>
          <a:p>
            <a:pPr marL="0" indent="0">
              <a:buNone/>
            </a:pPr>
            <a:endParaRPr lang="en-US" sz="1600" dirty="0"/>
          </a:p>
          <a:p>
            <a:pPr marL="0" indent="0">
              <a:buNone/>
            </a:pPr>
            <a:endParaRPr lang="en-US" sz="1600" dirty="0" smtClean="0"/>
          </a:p>
          <a:p>
            <a:pPr marL="0" indent="0">
              <a:buNone/>
            </a:pPr>
            <a:endParaRPr lang="en-US" sz="1600" dirty="0"/>
          </a:p>
          <a:p>
            <a:pPr marL="0" indent="0">
              <a:buNone/>
            </a:pPr>
            <a:r>
              <a:rPr lang="en-US" sz="6400" dirty="0"/>
              <a:t>Barry Commoner: </a:t>
            </a:r>
            <a:r>
              <a:rPr lang="en-US" sz="6400" u="sng" dirty="0"/>
              <a:t>Science and Survival,1963</a:t>
            </a:r>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p:txBody>
      </p:sp>
      <p:pic>
        <p:nvPicPr>
          <p:cNvPr id="9" name="Content Placeholder 8"/>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274835" y="2312988"/>
            <a:ext cx="2159854" cy="3494087"/>
          </a:xfrm>
        </p:spPr>
      </p:pic>
    </p:spTree>
    <p:extLst>
      <p:ext uri="{BB962C8B-B14F-4D97-AF65-F5344CB8AC3E}">
        <p14:creationId xmlns:p14="http://schemas.microsoft.com/office/powerpoint/2010/main" val="30717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r>
              <a:rPr lang="en-US" dirty="0" smtClean="0"/>
              <a:t>Ian </a:t>
            </a:r>
            <a:r>
              <a:rPr lang="en-US" dirty="0" err="1" smtClean="0"/>
              <a:t>McHarg</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838200"/>
            <a:ext cx="4642013" cy="4525963"/>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286000"/>
            <a:ext cx="3427913" cy="4467226"/>
          </a:xfrm>
          <a:prstGeom prst="rect">
            <a:avLst/>
          </a:prstGeom>
        </p:spPr>
      </p:pic>
    </p:spTree>
    <p:extLst>
      <p:ext uri="{BB962C8B-B14F-4D97-AF65-F5344CB8AC3E}">
        <p14:creationId xmlns:p14="http://schemas.microsoft.com/office/powerpoint/2010/main" val="2321090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McHarg</a:t>
            </a:r>
            <a:r>
              <a:rPr lang="en-US" b="1" dirty="0" smtClean="0"/>
              <a:t>: Hope and Humility</a:t>
            </a:r>
            <a:endParaRPr lang="en-US" b="1"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“The world is a glorious bounty. There is more food than can be eaten if we would limit our numbers to those who can be cherished, there are more beautiful girls than can be dreamed of, more children than we can love, more laughter than can be endured, more wisdom than can be absorbed. </a:t>
            </a:r>
            <a:endParaRPr lang="en-US" b="1" dirty="0" smtClean="0"/>
          </a:p>
          <a:p>
            <a:pPr marL="0" indent="0">
              <a:buNone/>
            </a:pPr>
            <a:r>
              <a:rPr lang="en-US" b="1" dirty="0" smtClean="0"/>
              <a:t>Canvas </a:t>
            </a:r>
            <a:r>
              <a:rPr lang="en-US" b="1" dirty="0"/>
              <a:t>and pigments lie in wait, stone, wood, and metal are ready for sculpture, random noise is latent for symphonies, sites are gravid for cities, institutions lie in the wings ready to solve our most intractable problems, parables of moving power remain unformulated and yet, the world is finally unknowable.” </a:t>
            </a:r>
          </a:p>
          <a:p>
            <a:endParaRPr lang="en-US" dirty="0"/>
          </a:p>
        </p:txBody>
      </p:sp>
    </p:spTree>
    <p:extLst>
      <p:ext uri="{BB962C8B-B14F-4D97-AF65-F5344CB8AC3E}">
        <p14:creationId xmlns:p14="http://schemas.microsoft.com/office/powerpoint/2010/main" val="386260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…..and method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0" y="1219200"/>
            <a:ext cx="4419600" cy="497205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990600"/>
            <a:ext cx="2590800" cy="2816087"/>
          </a:xfrm>
          <a:prstGeom prst="rect">
            <a:avLst/>
          </a:prstGeom>
        </p:spPr>
      </p:pic>
    </p:spTree>
    <p:extLst>
      <p:ext uri="{BB962C8B-B14F-4D97-AF65-F5344CB8AC3E}">
        <p14:creationId xmlns:p14="http://schemas.microsoft.com/office/powerpoint/2010/main" val="509188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543800" cy="1066800"/>
          </a:xfrm>
        </p:spPr>
        <p:txBody>
          <a:bodyPr>
            <a:normAutofit/>
          </a:bodyPr>
          <a:lstStyle/>
          <a:p>
            <a:r>
              <a:rPr lang="en-US" sz="2800" dirty="0" smtClean="0"/>
              <a:t>What Can We Expect From Climate Change in the Northeastern U.S.?</a:t>
            </a:r>
            <a:endParaRPr lang="en-US" sz="2800" dirty="0"/>
          </a:p>
        </p:txBody>
      </p:sp>
      <p:sp>
        <p:nvSpPr>
          <p:cNvPr id="3" name="Content Placeholder 2"/>
          <p:cNvSpPr>
            <a:spLocks noGrp="1"/>
          </p:cNvSpPr>
          <p:nvPr>
            <p:ph idx="1"/>
          </p:nvPr>
        </p:nvSpPr>
        <p:spPr>
          <a:xfrm>
            <a:off x="1043492" y="1828800"/>
            <a:ext cx="6777317" cy="4495800"/>
          </a:xfrm>
        </p:spPr>
        <p:txBody>
          <a:bodyPr>
            <a:normAutofit fontScale="70000" lnSpcReduction="20000"/>
          </a:bodyPr>
          <a:lstStyle/>
          <a:p>
            <a:pPr>
              <a:lnSpc>
                <a:spcPct val="80000"/>
              </a:lnSpc>
            </a:pPr>
            <a:r>
              <a:rPr lang="en-US" altLang="en-US" b="1" dirty="0" smtClean="0"/>
              <a:t>Alteration of  </a:t>
            </a:r>
            <a:r>
              <a:rPr lang="en-US" altLang="en-US" b="1" dirty="0"/>
              <a:t>the timing and amount of stream flow</a:t>
            </a:r>
            <a:r>
              <a:rPr lang="en-US" altLang="en-US" sz="2400" dirty="0"/>
              <a:t>, which would </a:t>
            </a:r>
            <a:r>
              <a:rPr lang="en-US" altLang="en-US" sz="2400" dirty="0" smtClean="0"/>
              <a:t>create more </a:t>
            </a:r>
            <a:r>
              <a:rPr lang="en-US" altLang="en-US" sz="2400" dirty="0"/>
              <a:t>high-flow events in winter, earlier peak flows.</a:t>
            </a:r>
          </a:p>
          <a:p>
            <a:pPr>
              <a:lnSpc>
                <a:spcPct val="80000"/>
              </a:lnSpc>
            </a:pPr>
            <a:endParaRPr lang="en-US" altLang="en-US" sz="2800" b="1" dirty="0"/>
          </a:p>
          <a:p>
            <a:pPr>
              <a:lnSpc>
                <a:spcPct val="80000"/>
              </a:lnSpc>
            </a:pPr>
            <a:r>
              <a:rPr lang="en-US" altLang="en-US" b="1" dirty="0" smtClean="0"/>
              <a:t>An Increase in winter </a:t>
            </a:r>
            <a:r>
              <a:rPr lang="en-US" altLang="en-US" b="1" dirty="0"/>
              <a:t>precipitation </a:t>
            </a:r>
            <a:r>
              <a:rPr lang="en-US" altLang="en-US" sz="2400" dirty="0"/>
              <a:t>(much of which is expected to fall as rain) 20 to 30 percent by late-century</a:t>
            </a:r>
          </a:p>
          <a:p>
            <a:pPr>
              <a:lnSpc>
                <a:spcPct val="80000"/>
              </a:lnSpc>
            </a:pPr>
            <a:endParaRPr lang="en-US" altLang="en-US" sz="2400" b="1" dirty="0"/>
          </a:p>
          <a:p>
            <a:pPr>
              <a:lnSpc>
                <a:spcPct val="80000"/>
              </a:lnSpc>
            </a:pPr>
            <a:r>
              <a:rPr lang="en-US" altLang="en-US" b="1" dirty="0" smtClean="0"/>
              <a:t>A reduction in the </a:t>
            </a:r>
            <a:r>
              <a:rPr lang="en-US" altLang="en-US" b="1" dirty="0"/>
              <a:t>snowpack and </a:t>
            </a:r>
            <a:r>
              <a:rPr lang="en-US" altLang="en-US" b="1" dirty="0" smtClean="0"/>
              <a:t>a shortened snow </a:t>
            </a:r>
            <a:r>
              <a:rPr lang="en-US" altLang="en-US" b="1" dirty="0"/>
              <a:t>season</a:t>
            </a:r>
          </a:p>
          <a:p>
            <a:pPr>
              <a:lnSpc>
                <a:spcPct val="80000"/>
              </a:lnSpc>
              <a:buNone/>
            </a:pPr>
            <a:r>
              <a:rPr lang="en-US" altLang="en-US" sz="2800" b="1" dirty="0"/>
              <a:t> </a:t>
            </a:r>
          </a:p>
          <a:p>
            <a:pPr>
              <a:lnSpc>
                <a:spcPct val="80000"/>
              </a:lnSpc>
            </a:pPr>
            <a:r>
              <a:rPr lang="en-US" altLang="en-US" b="1" dirty="0" smtClean="0"/>
              <a:t>An increase </a:t>
            </a:r>
            <a:r>
              <a:rPr lang="en-US" altLang="en-US" b="1" dirty="0"/>
              <a:t>the frequency of short-term (one- to three-month) droughts</a:t>
            </a:r>
          </a:p>
          <a:p>
            <a:pPr>
              <a:lnSpc>
                <a:spcPct val="80000"/>
              </a:lnSpc>
              <a:buNone/>
            </a:pPr>
            <a:r>
              <a:rPr lang="en-US" altLang="en-US" sz="2400" dirty="0"/>
              <a:t> </a:t>
            </a:r>
          </a:p>
          <a:p>
            <a:pPr>
              <a:lnSpc>
                <a:spcPct val="80000"/>
              </a:lnSpc>
            </a:pPr>
            <a:r>
              <a:rPr lang="en-US" altLang="en-US" sz="2800" b="1" dirty="0"/>
              <a:t> </a:t>
            </a:r>
            <a:r>
              <a:rPr lang="en-US" altLang="en-US" sz="2800" b="1" dirty="0" smtClean="0"/>
              <a:t>An i</a:t>
            </a:r>
            <a:r>
              <a:rPr lang="en-US" altLang="en-US" b="1" dirty="0" smtClean="0"/>
              <a:t>ncrease </a:t>
            </a:r>
            <a:r>
              <a:rPr lang="en-US" altLang="en-US" b="1" dirty="0"/>
              <a:t>the frequency of extremely hot days </a:t>
            </a:r>
            <a:r>
              <a:rPr lang="en-US" altLang="en-US" sz="2400" dirty="0"/>
              <a:t>(which can increase water demand) roughly five-fold</a:t>
            </a:r>
          </a:p>
          <a:p>
            <a:pPr>
              <a:lnSpc>
                <a:spcPct val="80000"/>
              </a:lnSpc>
            </a:pPr>
            <a:endParaRPr lang="en-US" altLang="en-US" sz="2400" dirty="0"/>
          </a:p>
          <a:p>
            <a:pPr>
              <a:lnSpc>
                <a:spcPct val="80000"/>
              </a:lnSpc>
            </a:pPr>
            <a:r>
              <a:rPr lang="en-US" altLang="en-US" b="1" dirty="0" smtClean="0"/>
              <a:t>An increase </a:t>
            </a:r>
            <a:r>
              <a:rPr lang="en-US" altLang="en-US" b="1" dirty="0"/>
              <a:t>the likelihood and severity of damaging rainstorms </a:t>
            </a:r>
          </a:p>
          <a:p>
            <a:pPr>
              <a:lnSpc>
                <a:spcPct val="80000"/>
              </a:lnSpc>
            </a:pPr>
            <a:endParaRPr lang="en-US" altLang="en-US" sz="2400" b="1" dirty="0"/>
          </a:p>
          <a:p>
            <a:pPr>
              <a:lnSpc>
                <a:spcPct val="80000"/>
              </a:lnSpc>
            </a:pPr>
            <a:r>
              <a:rPr lang="en-US" altLang="en-US" b="1" dirty="0" smtClean="0"/>
              <a:t>Rising sea </a:t>
            </a:r>
            <a:r>
              <a:rPr lang="en-US" altLang="en-US" b="1" dirty="0"/>
              <a:t>levels </a:t>
            </a:r>
            <a:r>
              <a:rPr lang="en-US" altLang="en-US" sz="2400" dirty="0"/>
              <a:t>increasing the risk of saltwater intrusion into coastal </a:t>
            </a:r>
            <a:r>
              <a:rPr lang="en-US" altLang="en-US" sz="2400" dirty="0" smtClean="0"/>
              <a:t>aquifers and coastal flooding. </a:t>
            </a:r>
            <a:endParaRPr lang="en-US" altLang="en-US" sz="2400" dirty="0"/>
          </a:p>
          <a:p>
            <a:endParaRPr lang="en-US" dirty="0"/>
          </a:p>
        </p:txBody>
      </p:sp>
    </p:spTree>
    <p:extLst>
      <p:ext uri="{BB962C8B-B14F-4D97-AF65-F5344CB8AC3E}">
        <p14:creationId xmlns:p14="http://schemas.microsoft.com/office/powerpoint/2010/main" val="3415401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0"/>
            <a:ext cx="7024744" cy="533400"/>
          </a:xfrm>
        </p:spPr>
        <p:txBody>
          <a:bodyPr>
            <a:normAutofit/>
          </a:bodyPr>
          <a:lstStyle/>
          <a:p>
            <a:r>
              <a:rPr lang="en-US" sz="2800" b="1" dirty="0" smtClean="0"/>
              <a:t>The Future is Here: But Only Beginning!</a:t>
            </a:r>
            <a:endParaRPr lang="en-US" sz="2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825" y="1752600"/>
            <a:ext cx="2466975" cy="18478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134" y="1752600"/>
            <a:ext cx="2466975" cy="18478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3733800"/>
            <a:ext cx="3581400" cy="23529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1752600"/>
            <a:ext cx="3528208" cy="240506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8757" y="4008012"/>
            <a:ext cx="3241494" cy="2437603"/>
          </a:xfrm>
          <a:prstGeom prst="rect">
            <a:avLst/>
          </a:prstGeom>
        </p:spPr>
      </p:pic>
    </p:spTree>
    <p:extLst>
      <p:ext uri="{BB962C8B-B14F-4D97-AF65-F5344CB8AC3E}">
        <p14:creationId xmlns:p14="http://schemas.microsoft.com/office/powerpoint/2010/main" val="384335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Daily Grind</a:t>
            </a:r>
            <a:endParaRPr lang="en-US" dirty="0"/>
          </a:p>
        </p:txBody>
      </p:sp>
      <p:sp>
        <p:nvSpPr>
          <p:cNvPr id="3" name="Content Placeholder 2"/>
          <p:cNvSpPr>
            <a:spLocks noGrp="1"/>
          </p:cNvSpPr>
          <p:nvPr>
            <p:ph idx="1"/>
          </p:nvPr>
        </p:nvSpPr>
        <p:spPr>
          <a:xfrm>
            <a:off x="1043492" y="2106408"/>
            <a:ext cx="6777317" cy="4419034"/>
          </a:xfrm>
        </p:spPr>
        <p:txBody>
          <a:bodyPr>
            <a:normAutofit fontScale="25000" lnSpcReduction="20000"/>
          </a:bodyPr>
          <a:lstStyle/>
          <a:p>
            <a:pPr marL="3657600" lvl="8" indent="0">
              <a:buNone/>
            </a:pPr>
            <a:r>
              <a:rPr lang="en-US" sz="8000" b="1" u="sng" dirty="0" smtClean="0">
                <a:solidFill>
                  <a:srgbClr val="FF0000"/>
                </a:solidFill>
                <a:latin typeface="Calibri" panose="020F0502020204030204" pitchFamily="34" charset="0"/>
              </a:rPr>
              <a:t>One </a:t>
            </a:r>
            <a:r>
              <a:rPr lang="en-US" sz="8000" b="1" u="sng" dirty="0">
                <a:solidFill>
                  <a:srgbClr val="FF0000"/>
                </a:solidFill>
                <a:latin typeface="Calibri" panose="020F0502020204030204" pitchFamily="34" charset="0"/>
              </a:rPr>
              <a:t>of the penalties of an ecological education is that one lives alone in a world of wounds. </a:t>
            </a:r>
            <a:endParaRPr lang="en-US" sz="8000" b="1" u="sng" dirty="0" smtClean="0">
              <a:solidFill>
                <a:srgbClr val="FF0000"/>
              </a:solidFill>
              <a:latin typeface="Calibri" panose="020F0502020204030204" pitchFamily="34" charset="0"/>
            </a:endParaRPr>
          </a:p>
          <a:p>
            <a:pPr marL="3657600" lvl="8" indent="0">
              <a:buNone/>
            </a:pPr>
            <a:r>
              <a:rPr lang="en-US" sz="8000" b="1" dirty="0" smtClean="0">
                <a:solidFill>
                  <a:srgbClr val="FF0000"/>
                </a:solidFill>
                <a:latin typeface="Calibri" panose="020F0502020204030204" pitchFamily="34" charset="0"/>
              </a:rPr>
              <a:t>Much </a:t>
            </a:r>
            <a:r>
              <a:rPr lang="en-US" sz="8000" b="1" dirty="0">
                <a:solidFill>
                  <a:srgbClr val="FF0000"/>
                </a:solidFill>
                <a:latin typeface="Calibri" panose="020F0502020204030204" pitchFamily="34" charset="0"/>
              </a:rPr>
              <a:t>of the damage inflicted on land is quite invisible to laymen. </a:t>
            </a:r>
            <a:endParaRPr lang="en-US" sz="8000" b="1" dirty="0" smtClean="0">
              <a:solidFill>
                <a:srgbClr val="FF0000"/>
              </a:solidFill>
              <a:latin typeface="Calibri" panose="020F0502020204030204" pitchFamily="34" charset="0"/>
            </a:endParaRPr>
          </a:p>
          <a:p>
            <a:pPr marL="3657600" lvl="8" indent="0">
              <a:buNone/>
            </a:pPr>
            <a:r>
              <a:rPr lang="en-US" sz="8000" b="1" dirty="0" smtClean="0">
                <a:solidFill>
                  <a:srgbClr val="FF0000"/>
                </a:solidFill>
                <a:latin typeface="Calibri" panose="020F0502020204030204" pitchFamily="34" charset="0"/>
              </a:rPr>
              <a:t>An </a:t>
            </a:r>
            <a:r>
              <a:rPr lang="en-US" sz="8000" b="1" dirty="0">
                <a:solidFill>
                  <a:srgbClr val="FF0000"/>
                </a:solidFill>
                <a:latin typeface="Calibri" panose="020F0502020204030204" pitchFamily="34" charset="0"/>
              </a:rPr>
              <a:t>ecologist must either harden his shell and make believe that the consequences of science are none of his business, or he must be the doctor who sees the marks of death in a community that believes itself well and does not want to be told otherwise.” </a:t>
            </a:r>
            <a:br>
              <a:rPr lang="en-US" sz="8000" b="1" dirty="0">
                <a:solidFill>
                  <a:srgbClr val="FF0000"/>
                </a:solidFill>
                <a:latin typeface="Calibri" panose="020F0502020204030204" pitchFamily="34" charset="0"/>
              </a:rPr>
            </a:br>
            <a:r>
              <a:rPr lang="en-US" sz="2400" b="1" dirty="0">
                <a:solidFill>
                  <a:srgbClr val="FF0000"/>
                </a:solidFill>
              </a:rPr>
              <a:t>― </a:t>
            </a:r>
            <a:r>
              <a:rPr lang="en-US" sz="2400" b="1" dirty="0">
                <a:solidFill>
                  <a:srgbClr val="FF0000"/>
                </a:solidFill>
                <a:hlinkClick r:id="rId2"/>
              </a:rPr>
              <a:t>Aldo Leopold</a:t>
            </a:r>
            <a:r>
              <a:rPr lang="en-US" sz="2400" b="1" dirty="0">
                <a:solidFill>
                  <a:srgbClr val="FF0000"/>
                </a:solidFill>
              </a:rPr>
              <a:t>, </a:t>
            </a:r>
            <a:r>
              <a:rPr lang="en-US" sz="2400" b="1" i="1" dirty="0">
                <a:solidFill>
                  <a:srgbClr val="FF0000"/>
                </a:solidFill>
                <a:hlinkClick r:id="rId3"/>
              </a:rPr>
              <a:t>A Sand County Almanac</a:t>
            </a:r>
            <a:r>
              <a:rPr lang="en-US" sz="2400" b="1" i="1" dirty="0">
                <a:solidFill>
                  <a:srgbClr val="FF0000"/>
                </a:solidFill>
              </a:rPr>
              <a:t> </a:t>
            </a:r>
            <a:endParaRPr lang="en-US" sz="2400" b="1" dirty="0">
              <a:solidFill>
                <a:srgbClr val="FF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2106408"/>
            <a:ext cx="2971800" cy="4419034"/>
          </a:xfrm>
          <a:prstGeom prst="rect">
            <a:avLst/>
          </a:prstGeom>
        </p:spPr>
      </p:pic>
    </p:spTree>
    <p:extLst>
      <p:ext uri="{BB962C8B-B14F-4D97-AF65-F5344CB8AC3E}">
        <p14:creationId xmlns:p14="http://schemas.microsoft.com/office/powerpoint/2010/main" val="4236327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is to be done?</a:t>
            </a:r>
            <a:endParaRPr lang="en-US" dirty="0"/>
          </a:p>
        </p:txBody>
      </p:sp>
      <p:sp>
        <p:nvSpPr>
          <p:cNvPr id="3" name="Content Placeholder 2"/>
          <p:cNvSpPr>
            <a:spLocks noGrp="1"/>
          </p:cNvSpPr>
          <p:nvPr>
            <p:ph idx="1"/>
          </p:nvPr>
        </p:nvSpPr>
        <p:spPr>
          <a:xfrm>
            <a:off x="1043492" y="2323652"/>
            <a:ext cx="6777317" cy="4077148"/>
          </a:xfrm>
        </p:spPr>
        <p:txBody>
          <a:bodyPr/>
          <a:lstStyle/>
          <a:p>
            <a:pPr marL="68580" indent="0">
              <a:buNone/>
            </a:pPr>
            <a:r>
              <a:rPr lang="en-US" dirty="0" smtClean="0"/>
              <a:t>Traditional protection of natural areas and natural system functions should </a:t>
            </a:r>
            <a:r>
              <a:rPr lang="en-US" b="1" i="1" u="sng" dirty="0" smtClean="0"/>
              <a:t>continue and increase in pace and scale.</a:t>
            </a:r>
          </a:p>
          <a:p>
            <a:pPr lvl="1"/>
            <a:r>
              <a:rPr lang="en-US" sz="2000" dirty="0" smtClean="0"/>
              <a:t>Forests</a:t>
            </a:r>
          </a:p>
          <a:p>
            <a:pPr lvl="1"/>
            <a:r>
              <a:rPr lang="en-US" sz="2000" dirty="0" smtClean="0"/>
              <a:t>Wetlands</a:t>
            </a:r>
          </a:p>
          <a:p>
            <a:pPr lvl="1"/>
            <a:r>
              <a:rPr lang="en-US" sz="2000" dirty="0" err="1" smtClean="0"/>
              <a:t>Floodprone</a:t>
            </a:r>
            <a:r>
              <a:rPr lang="en-US" sz="2000" dirty="0" smtClean="0"/>
              <a:t> Areas</a:t>
            </a:r>
          </a:p>
          <a:p>
            <a:pPr lvl="1"/>
            <a:r>
              <a:rPr lang="en-US" sz="2000" dirty="0" smtClean="0"/>
              <a:t>Riparian Areas</a:t>
            </a:r>
          </a:p>
          <a:p>
            <a:pPr lvl="1"/>
            <a:r>
              <a:rPr lang="en-US" sz="2000" dirty="0" smtClean="0"/>
              <a:t>Groundwater Recharge Areas</a:t>
            </a:r>
          </a:p>
          <a:p>
            <a:pPr lvl="1"/>
            <a:r>
              <a:rPr lang="en-US" sz="2000" dirty="0" smtClean="0"/>
              <a:t>Wildlife Habitat</a:t>
            </a:r>
          </a:p>
          <a:p>
            <a:pPr lvl="1"/>
            <a:r>
              <a:rPr lang="en-US" sz="2000" dirty="0" smtClean="0"/>
              <a:t>Steep Slopes</a:t>
            </a:r>
          </a:p>
          <a:p>
            <a:pPr lvl="1"/>
            <a:endParaRPr lang="en-US" sz="2000" dirty="0" smtClean="0"/>
          </a:p>
          <a:p>
            <a:endParaRPr lang="en-US" dirty="0"/>
          </a:p>
        </p:txBody>
      </p:sp>
    </p:spTree>
    <p:extLst>
      <p:ext uri="{BB962C8B-B14F-4D97-AF65-F5344CB8AC3E}">
        <p14:creationId xmlns:p14="http://schemas.microsoft.com/office/powerpoint/2010/main" val="1903111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Environmental Resource Inventory: A Primary Tool</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Provides </a:t>
            </a:r>
            <a:r>
              <a:rPr lang="en-US" b="1" i="1" u="sng" dirty="0" smtClean="0"/>
              <a:t>objective basis </a:t>
            </a:r>
            <a:r>
              <a:rPr lang="en-US" dirty="0" smtClean="0"/>
              <a:t>for policy development and change.</a:t>
            </a:r>
          </a:p>
          <a:p>
            <a:r>
              <a:rPr lang="en-US" dirty="0" smtClean="0"/>
              <a:t>Based on </a:t>
            </a:r>
            <a:r>
              <a:rPr lang="en-US" dirty="0" err="1" smtClean="0"/>
              <a:t>McHarg’s</a:t>
            </a:r>
            <a:r>
              <a:rPr lang="en-US" dirty="0" smtClean="0"/>
              <a:t> methodology.</a:t>
            </a:r>
          </a:p>
          <a:p>
            <a:r>
              <a:rPr lang="en-US" dirty="0" smtClean="0"/>
              <a:t>Produced by local environmental commissions.</a:t>
            </a:r>
          </a:p>
          <a:p>
            <a:r>
              <a:rPr lang="en-US" dirty="0" smtClean="0"/>
              <a:t>Identifies objective facts about the components of community “natural infrastructure”.</a:t>
            </a:r>
          </a:p>
          <a:p>
            <a:r>
              <a:rPr lang="en-US" dirty="0" smtClean="0"/>
              <a:t>Digital format allows rapid manipulation and analysis of data </a:t>
            </a:r>
            <a:r>
              <a:rPr lang="en-US" b="1" i="1" u="sng" dirty="0" smtClean="0"/>
              <a:t>to meet changing assumptions.</a:t>
            </a:r>
            <a:endParaRPr lang="en-US" b="1" i="1" u="sng" dirty="0"/>
          </a:p>
        </p:txBody>
      </p:sp>
    </p:spTree>
    <p:extLst>
      <p:ext uri="{BB962C8B-B14F-4D97-AF65-F5344CB8AC3E}">
        <p14:creationId xmlns:p14="http://schemas.microsoft.com/office/powerpoint/2010/main" val="4220992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Digital Data</a:t>
            </a:r>
            <a:endParaRPr lang="en-US" dirty="0"/>
          </a:p>
        </p:txBody>
      </p:sp>
      <p:sp>
        <p:nvSpPr>
          <p:cNvPr id="3" name="Content Placeholder 2"/>
          <p:cNvSpPr>
            <a:spLocks noGrp="1"/>
          </p:cNvSpPr>
          <p:nvPr>
            <p:ph idx="1"/>
          </p:nvPr>
        </p:nvSpPr>
        <p:spPr/>
        <p:txBody>
          <a:bodyPr>
            <a:normAutofit/>
          </a:bodyPr>
          <a:lstStyle/>
          <a:p>
            <a:pPr marL="68580" indent="0">
              <a:buNone/>
            </a:pPr>
            <a:r>
              <a:rPr lang="en-US" dirty="0" smtClean="0"/>
              <a:t>In New Jersey we live in a “data rich” environment: Highlands Council, Pinelands Commission, NJ DEP Geo-Web, Meadowlands Commission, Existing Municipal Data, Existing County Data, USEPA. Other agencies: Census, DOT and many more.       </a:t>
            </a:r>
            <a:endParaRPr lang="en-US" dirty="0"/>
          </a:p>
        </p:txBody>
      </p:sp>
    </p:spTree>
    <p:extLst>
      <p:ext uri="{BB962C8B-B14F-4D97-AF65-F5344CB8AC3E}">
        <p14:creationId xmlns:p14="http://schemas.microsoft.com/office/powerpoint/2010/main" val="2875437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Developed Areas:</a:t>
            </a:r>
            <a:endParaRPr lang="en-US" dirty="0"/>
          </a:p>
        </p:txBody>
      </p:sp>
      <p:sp>
        <p:nvSpPr>
          <p:cNvPr id="3" name="Content Placeholder 2"/>
          <p:cNvSpPr>
            <a:spLocks noGrp="1"/>
          </p:cNvSpPr>
          <p:nvPr>
            <p:ph idx="1"/>
          </p:nvPr>
        </p:nvSpPr>
        <p:spPr/>
        <p:txBody>
          <a:bodyPr>
            <a:normAutofit lnSpcReduction="10000"/>
          </a:bodyPr>
          <a:lstStyle/>
          <a:p>
            <a:r>
              <a:rPr lang="en-US" dirty="0" smtClean="0"/>
              <a:t>Require Green Infrastructure stormwater practices on new construction.</a:t>
            </a:r>
          </a:p>
          <a:p>
            <a:r>
              <a:rPr lang="en-US" dirty="0" smtClean="0"/>
              <a:t>Retrofit Green Infrastructure in areas without controls.</a:t>
            </a:r>
          </a:p>
          <a:p>
            <a:r>
              <a:rPr lang="en-US" dirty="0" smtClean="0"/>
              <a:t>Institute water conservation as a full time practice.</a:t>
            </a:r>
          </a:p>
          <a:p>
            <a:r>
              <a:rPr lang="en-US" dirty="0" smtClean="0"/>
              <a:t>Plant and manage street trees.</a:t>
            </a:r>
          </a:p>
          <a:p>
            <a:r>
              <a:rPr lang="en-US" dirty="0" smtClean="0"/>
              <a:t>Institute “cool street and cool roof” practices.</a:t>
            </a:r>
            <a:endParaRPr lang="en-US" dirty="0"/>
          </a:p>
        </p:txBody>
      </p:sp>
    </p:spTree>
    <p:extLst>
      <p:ext uri="{BB962C8B-B14F-4D97-AF65-F5344CB8AC3E}">
        <p14:creationId xmlns:p14="http://schemas.microsoft.com/office/powerpoint/2010/main" val="740671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43000"/>
            <a:ext cx="7024744" cy="838200"/>
          </a:xfrm>
        </p:spPr>
        <p:txBody>
          <a:bodyPr>
            <a:normAutofit fontScale="90000"/>
          </a:bodyPr>
          <a:lstStyle/>
          <a:p>
            <a:r>
              <a:rPr lang="en-US" dirty="0" smtClean="0"/>
              <a:t>Green Stormwater Infrastructure Techniques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33600"/>
            <a:ext cx="1847850" cy="246697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281818"/>
            <a:ext cx="2851910" cy="18966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2281818"/>
            <a:ext cx="3149600" cy="2362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4648200"/>
            <a:ext cx="2520950" cy="176249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7800" y="4168735"/>
            <a:ext cx="3076856" cy="2295898"/>
          </a:xfrm>
          <a:prstGeom prst="rect">
            <a:avLst/>
          </a:prstGeom>
        </p:spPr>
      </p:pic>
    </p:spTree>
    <p:extLst>
      <p:ext uri="{BB962C8B-B14F-4D97-AF65-F5344CB8AC3E}">
        <p14:creationId xmlns:p14="http://schemas.microsoft.com/office/powerpoint/2010/main" val="689716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Action at Any Scale!</a:t>
            </a:r>
            <a:endParaRPr lang="en-US" dirty="0"/>
          </a:p>
        </p:txBody>
      </p:sp>
      <p:sp>
        <p:nvSpPr>
          <p:cNvPr id="3" name="Content Placeholder 2"/>
          <p:cNvSpPr>
            <a:spLocks noGrp="1"/>
          </p:cNvSpPr>
          <p:nvPr>
            <p:ph idx="1"/>
          </p:nvPr>
        </p:nvSpPr>
        <p:spPr/>
        <p:txBody>
          <a:bodyPr/>
          <a:lstStyle/>
          <a:p>
            <a:r>
              <a:rPr lang="en-US" dirty="0" smtClean="0"/>
              <a:t>In Bradley Beach a group of dedicated volunteers, including the Bradley Beach Environmental Commission decided to recreate a Maritime forest on a piece of abandoned and  neglected land in the wake of Hurricane Sandy.</a:t>
            </a:r>
          </a:p>
          <a:p>
            <a:r>
              <a:rPr lang="en-US" dirty="0" smtClean="0"/>
              <a:t>Resilience can be built in small steps!</a:t>
            </a:r>
            <a:endParaRPr lang="en-US" dirty="0"/>
          </a:p>
        </p:txBody>
      </p:sp>
    </p:spTree>
    <p:extLst>
      <p:ext uri="{BB962C8B-B14F-4D97-AF65-F5344CB8AC3E}">
        <p14:creationId xmlns:p14="http://schemas.microsoft.com/office/powerpoint/2010/main" val="2768709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of Models: Simulating an Uncertain Future</a:t>
            </a:r>
            <a:endParaRPr lang="en-US" dirty="0"/>
          </a:p>
        </p:txBody>
      </p:sp>
      <p:sp>
        <p:nvSpPr>
          <p:cNvPr id="3" name="Content Placeholder 2"/>
          <p:cNvSpPr>
            <a:spLocks noGrp="1"/>
          </p:cNvSpPr>
          <p:nvPr>
            <p:ph idx="1"/>
          </p:nvPr>
        </p:nvSpPr>
        <p:spPr/>
        <p:txBody>
          <a:bodyPr/>
          <a:lstStyle/>
          <a:p>
            <a:r>
              <a:rPr lang="en-US" dirty="0" smtClean="0"/>
              <a:t>Using theoretical understanding, data, and selected assumptions, future conditions can be simulated by </a:t>
            </a:r>
            <a:r>
              <a:rPr lang="en-US" dirty="0" err="1" smtClean="0"/>
              <a:t>modelling</a:t>
            </a:r>
            <a:r>
              <a:rPr lang="en-US" dirty="0" smtClean="0"/>
              <a:t>.</a:t>
            </a:r>
          </a:p>
          <a:p>
            <a:r>
              <a:rPr lang="en-US" dirty="0" smtClean="0"/>
              <a:t>By continually observing actual behavior of natural systems models can be “calibrated” to become more accurate.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14758555"/>
              </p:ext>
            </p:extLst>
          </p:nvPr>
        </p:nvGraphicFramePr>
        <p:xfrm>
          <a:off x="800100" y="514350"/>
          <a:ext cx="7543800" cy="5829300"/>
        </p:xfrm>
        <a:graphic>
          <a:graphicData uri="http://schemas.openxmlformats.org/presentationml/2006/ole">
            <mc:AlternateContent xmlns:mc="http://schemas.openxmlformats.org/markup-compatibility/2006">
              <mc:Choice xmlns:v="urn:schemas-microsoft-com:vml" Requires="v">
                <p:oleObj spid="_x0000_s1102" name="Acrobat Document" r:id="rId4" imgW="7543775" imgH="5829216" progId="AcroExch.Document.7">
                  <p:embed/>
                </p:oleObj>
              </mc:Choice>
              <mc:Fallback>
                <p:oleObj name="Acrobat Document" r:id="rId4" imgW="7543775" imgH="5829216" progId="AcroExch.Document.7">
                  <p:embed/>
                  <p:pic>
                    <p:nvPicPr>
                      <p:cNvPr id="0" name=""/>
                      <p:cNvPicPr/>
                      <p:nvPr/>
                    </p:nvPicPr>
                    <p:blipFill>
                      <a:blip r:embed="rId5"/>
                      <a:stretch>
                        <a:fillRect/>
                      </a:stretch>
                    </p:blipFill>
                    <p:spPr>
                      <a:xfrm>
                        <a:off x="800100" y="514350"/>
                        <a:ext cx="7543800" cy="58293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10675304"/>
              </p:ext>
            </p:extLst>
          </p:nvPr>
        </p:nvGraphicFramePr>
        <p:xfrm>
          <a:off x="800100" y="514350"/>
          <a:ext cx="7543800" cy="5829300"/>
        </p:xfrm>
        <a:graphic>
          <a:graphicData uri="http://schemas.openxmlformats.org/presentationml/2006/ole">
            <mc:AlternateContent xmlns:mc="http://schemas.openxmlformats.org/markup-compatibility/2006">
              <mc:Choice xmlns:v="urn:schemas-microsoft-com:vml" Requires="v">
                <p:oleObj spid="_x0000_s1103" name="Acrobat Document" r:id="rId6" imgW="7543775" imgH="5829216" progId="AcroExch.Document.7">
                  <p:embed/>
                </p:oleObj>
              </mc:Choice>
              <mc:Fallback>
                <p:oleObj name="Acrobat Document" r:id="rId6" imgW="7543775" imgH="5829216" progId="AcroExch.Document.7">
                  <p:embed/>
                  <p:pic>
                    <p:nvPicPr>
                      <p:cNvPr id="0" name=""/>
                      <p:cNvPicPr/>
                      <p:nvPr/>
                    </p:nvPicPr>
                    <p:blipFill>
                      <a:blip r:embed="rId5"/>
                      <a:stretch>
                        <a:fillRect/>
                      </a:stretch>
                    </p:blipFill>
                    <p:spPr>
                      <a:xfrm>
                        <a:off x="800100" y="514350"/>
                        <a:ext cx="7543800" cy="58293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28736218"/>
              </p:ext>
            </p:extLst>
          </p:nvPr>
        </p:nvGraphicFramePr>
        <p:xfrm>
          <a:off x="800100" y="514350"/>
          <a:ext cx="7543800" cy="5829300"/>
        </p:xfrm>
        <a:graphic>
          <a:graphicData uri="http://schemas.openxmlformats.org/presentationml/2006/ole">
            <mc:AlternateContent xmlns:mc="http://schemas.openxmlformats.org/markup-compatibility/2006">
              <mc:Choice xmlns:v="urn:schemas-microsoft-com:vml" Requires="v">
                <p:oleObj spid="_x0000_s1104" name="Acrobat Document" r:id="rId7" imgW="7543775" imgH="5829216" progId="AcroExch.Document.7">
                  <p:embed/>
                </p:oleObj>
              </mc:Choice>
              <mc:Fallback>
                <p:oleObj name="Acrobat Document" r:id="rId7" imgW="7543775" imgH="5829216" progId="AcroExch.Document.7">
                  <p:embed/>
                  <p:pic>
                    <p:nvPicPr>
                      <p:cNvPr id="0" name=""/>
                      <p:cNvPicPr/>
                      <p:nvPr/>
                    </p:nvPicPr>
                    <p:blipFill>
                      <a:blip r:embed="rId5"/>
                      <a:stretch>
                        <a:fillRect/>
                      </a:stretch>
                    </p:blipFill>
                    <p:spPr>
                      <a:xfrm>
                        <a:off x="800100" y="514350"/>
                        <a:ext cx="7543800" cy="58293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05809522"/>
              </p:ext>
            </p:extLst>
          </p:nvPr>
        </p:nvGraphicFramePr>
        <p:xfrm>
          <a:off x="800100" y="514350"/>
          <a:ext cx="7543800" cy="5829300"/>
        </p:xfrm>
        <a:graphic>
          <a:graphicData uri="http://schemas.openxmlformats.org/presentationml/2006/ole">
            <mc:AlternateContent xmlns:mc="http://schemas.openxmlformats.org/markup-compatibility/2006">
              <mc:Choice xmlns:v="urn:schemas-microsoft-com:vml" Requires="v">
                <p:oleObj spid="_x0000_s1105" name="Acrobat Document" r:id="rId8" imgW="7543775" imgH="5829216" progId="AcroExch.Document.7">
                  <p:embed/>
                </p:oleObj>
              </mc:Choice>
              <mc:Fallback>
                <p:oleObj name="Acrobat Document" r:id="rId8" imgW="7543775" imgH="5829216" progId="AcroExch.Document.7">
                  <p:embed/>
                  <p:pic>
                    <p:nvPicPr>
                      <p:cNvPr id="0" name=""/>
                      <p:cNvPicPr/>
                      <p:nvPr/>
                    </p:nvPicPr>
                    <p:blipFill>
                      <a:blip r:embed="rId5"/>
                      <a:stretch>
                        <a:fillRect/>
                      </a:stretch>
                    </p:blipFill>
                    <p:spPr>
                      <a:xfrm>
                        <a:off x="800100" y="514350"/>
                        <a:ext cx="7543800" cy="58293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46099932"/>
              </p:ext>
            </p:extLst>
          </p:nvPr>
        </p:nvGraphicFramePr>
        <p:xfrm>
          <a:off x="800100" y="514350"/>
          <a:ext cx="7543800" cy="5829300"/>
        </p:xfrm>
        <a:graphic>
          <a:graphicData uri="http://schemas.openxmlformats.org/presentationml/2006/ole">
            <mc:AlternateContent xmlns:mc="http://schemas.openxmlformats.org/markup-compatibility/2006">
              <mc:Choice xmlns:v="urn:schemas-microsoft-com:vml" Requires="v">
                <p:oleObj spid="_x0000_s1106" name="Acrobat Document" r:id="rId9" imgW="7543775" imgH="5829216" progId="AcroExch.Document.7">
                  <p:embed/>
                </p:oleObj>
              </mc:Choice>
              <mc:Fallback>
                <p:oleObj name="Acrobat Document" r:id="rId9" imgW="7543775" imgH="5829216" progId="AcroExch.Document.7">
                  <p:embed/>
                  <p:pic>
                    <p:nvPicPr>
                      <p:cNvPr id="0" name=""/>
                      <p:cNvPicPr/>
                      <p:nvPr/>
                    </p:nvPicPr>
                    <p:blipFill>
                      <a:blip r:embed="rId5"/>
                      <a:stretch>
                        <a:fillRect/>
                      </a:stretch>
                    </p:blipFill>
                    <p:spPr>
                      <a:xfrm>
                        <a:off x="800100" y="514350"/>
                        <a:ext cx="7543800" cy="58293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71889163"/>
              </p:ext>
            </p:extLst>
          </p:nvPr>
        </p:nvGraphicFramePr>
        <p:xfrm>
          <a:off x="800100" y="514350"/>
          <a:ext cx="7543800" cy="5829300"/>
        </p:xfrm>
        <a:graphic>
          <a:graphicData uri="http://schemas.openxmlformats.org/presentationml/2006/ole">
            <mc:AlternateContent xmlns:mc="http://schemas.openxmlformats.org/markup-compatibility/2006">
              <mc:Choice xmlns:v="urn:schemas-microsoft-com:vml" Requires="v">
                <p:oleObj spid="_x0000_s1107" name="Acrobat Document" r:id="rId10" imgW="7543775" imgH="5829216" progId="AcroExch.Document.7">
                  <p:embed/>
                </p:oleObj>
              </mc:Choice>
              <mc:Fallback>
                <p:oleObj name="Acrobat Document" r:id="rId10" imgW="7543775" imgH="5829216" progId="AcroExch.Document.7">
                  <p:embed/>
                  <p:pic>
                    <p:nvPicPr>
                      <p:cNvPr id="0" name=""/>
                      <p:cNvPicPr/>
                      <p:nvPr/>
                    </p:nvPicPr>
                    <p:blipFill>
                      <a:blip r:embed="rId5"/>
                      <a:stretch>
                        <a:fillRect/>
                      </a:stretch>
                    </p:blipFill>
                    <p:spPr>
                      <a:xfrm>
                        <a:off x="800100" y="514350"/>
                        <a:ext cx="7543800" cy="58293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46071372"/>
              </p:ext>
            </p:extLst>
          </p:nvPr>
        </p:nvGraphicFramePr>
        <p:xfrm>
          <a:off x="800100" y="514350"/>
          <a:ext cx="7543800" cy="5829300"/>
        </p:xfrm>
        <a:graphic>
          <a:graphicData uri="http://schemas.openxmlformats.org/presentationml/2006/ole">
            <mc:AlternateContent xmlns:mc="http://schemas.openxmlformats.org/markup-compatibility/2006">
              <mc:Choice xmlns:v="urn:schemas-microsoft-com:vml" Requires="v">
                <p:oleObj spid="_x0000_s1108" name="Acrobat Document" r:id="rId11" imgW="7543775" imgH="5829216" progId="AcroExch.Document.7">
                  <p:embed/>
                </p:oleObj>
              </mc:Choice>
              <mc:Fallback>
                <p:oleObj name="Acrobat Document" r:id="rId11" imgW="7543775" imgH="5829216" progId="AcroExch.Document.7">
                  <p:embed/>
                  <p:pic>
                    <p:nvPicPr>
                      <p:cNvPr id="0" name=""/>
                      <p:cNvPicPr/>
                      <p:nvPr/>
                    </p:nvPicPr>
                    <p:blipFill>
                      <a:blip r:embed="rId5"/>
                      <a:stretch>
                        <a:fillRect/>
                      </a:stretch>
                    </p:blipFill>
                    <p:spPr>
                      <a:xfrm>
                        <a:off x="800100" y="514350"/>
                        <a:ext cx="7543800" cy="58293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655555525"/>
              </p:ext>
            </p:extLst>
          </p:nvPr>
        </p:nvGraphicFramePr>
        <p:xfrm>
          <a:off x="800100" y="514350"/>
          <a:ext cx="7543800" cy="5829300"/>
        </p:xfrm>
        <a:graphic>
          <a:graphicData uri="http://schemas.openxmlformats.org/presentationml/2006/ole">
            <mc:AlternateContent xmlns:mc="http://schemas.openxmlformats.org/markup-compatibility/2006">
              <mc:Choice xmlns:v="urn:schemas-microsoft-com:vml" Requires="v">
                <p:oleObj spid="_x0000_s1109" name="Acrobat Document" r:id="rId12" imgW="7543775" imgH="5829216" progId="AcroExch.Document.7">
                  <p:embed/>
                </p:oleObj>
              </mc:Choice>
              <mc:Fallback>
                <p:oleObj name="Acrobat Document" r:id="rId12" imgW="7543775" imgH="5829216" progId="AcroExch.Document.7">
                  <p:embed/>
                  <p:pic>
                    <p:nvPicPr>
                      <p:cNvPr id="0" name=""/>
                      <p:cNvPicPr/>
                      <p:nvPr/>
                    </p:nvPicPr>
                    <p:blipFill>
                      <a:blip r:embed="rId5"/>
                      <a:stretch>
                        <a:fillRect/>
                      </a:stretch>
                    </p:blipFill>
                    <p:spPr>
                      <a:xfrm>
                        <a:off x="800100" y="514350"/>
                        <a:ext cx="7543800" cy="5829300"/>
                      </a:xfrm>
                      <a:prstGeom prst="rect">
                        <a:avLst/>
                      </a:prstGeom>
                    </p:spPr>
                  </p:pic>
                </p:oleObj>
              </mc:Fallback>
            </mc:AlternateContent>
          </a:graphicData>
        </a:graphic>
      </p:graphicFrame>
    </p:spTree>
    <p:extLst>
      <p:ext uri="{BB962C8B-B14F-4D97-AF65-F5344CB8AC3E}">
        <p14:creationId xmlns:p14="http://schemas.microsoft.com/office/powerpoint/2010/main" val="1867875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143000" y="-33303"/>
            <a:ext cx="5562600" cy="7200880"/>
          </a:xfrm>
        </p:spPr>
      </p:pic>
    </p:spTree>
    <p:extLst>
      <p:ext uri="{BB962C8B-B14F-4D97-AF65-F5344CB8AC3E}">
        <p14:creationId xmlns:p14="http://schemas.microsoft.com/office/powerpoint/2010/main" val="1119549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4800"/>
            <a:ext cx="8305800" cy="6248400"/>
          </a:xfrm>
          <a:prstGeom prst="rect">
            <a:avLst/>
          </a:prstGeom>
        </p:spPr>
      </p:pic>
    </p:spTree>
    <p:extLst>
      <p:ext uri="{BB962C8B-B14F-4D97-AF65-F5344CB8AC3E}">
        <p14:creationId xmlns:p14="http://schemas.microsoft.com/office/powerpoint/2010/main" val="945010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09600"/>
            <a:ext cx="9144000" cy="6004483"/>
          </a:xfrm>
          <a:prstGeom prst="rect">
            <a:avLst/>
          </a:prstGeom>
        </p:spPr>
      </p:pic>
    </p:spTree>
    <p:extLst>
      <p:ext uri="{BB962C8B-B14F-4D97-AF65-F5344CB8AC3E}">
        <p14:creationId xmlns:p14="http://schemas.microsoft.com/office/powerpoint/2010/main" val="2513331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496336"/>
          </a:xfrm>
        </p:spPr>
        <p:txBody>
          <a:bodyPr>
            <a:normAutofit fontScale="90000"/>
          </a:bodyPr>
          <a:lstStyle/>
          <a:p>
            <a:pPr algn="ctr"/>
            <a:r>
              <a:rPr lang="en-US" b="1" dirty="0" smtClean="0"/>
              <a:t>Warnings From the Past</a:t>
            </a:r>
            <a:endParaRPr lang="en-US" b="1" dirty="0"/>
          </a:p>
        </p:txBody>
      </p:sp>
      <p:sp>
        <p:nvSpPr>
          <p:cNvPr id="6" name="Content Placeholder 5"/>
          <p:cNvSpPr>
            <a:spLocks noGrp="1"/>
          </p:cNvSpPr>
          <p:nvPr>
            <p:ph idx="1"/>
          </p:nvPr>
        </p:nvSpPr>
        <p:spPr>
          <a:xfrm>
            <a:off x="1043492" y="1600200"/>
            <a:ext cx="6777317" cy="4800600"/>
          </a:xfrm>
        </p:spPr>
        <p:txBody>
          <a:bodyPr/>
          <a:lstStyle/>
          <a:p>
            <a:pPr marL="68580" indent="0" algn="ctr">
              <a:buNone/>
            </a:pPr>
            <a:r>
              <a:rPr lang="en-US" b="1" dirty="0" smtClean="0"/>
              <a:t>Thomas Cole: American Artist 1801-1848</a:t>
            </a:r>
            <a:endParaRPr lang="en-US"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133600"/>
            <a:ext cx="3857228" cy="4273467"/>
          </a:xfrm>
          <a:prstGeom prst="rect">
            <a:avLst/>
          </a:prstGeom>
        </p:spPr>
      </p:pic>
    </p:spTree>
    <p:extLst>
      <p:ext uri="{BB962C8B-B14F-4D97-AF65-F5344CB8AC3E}">
        <p14:creationId xmlns:p14="http://schemas.microsoft.com/office/powerpoint/2010/main" val="1516488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54" y="720436"/>
            <a:ext cx="8520546" cy="5680364"/>
          </a:xfrm>
          <a:prstGeom prst="rect">
            <a:avLst/>
          </a:prstGeom>
        </p:spPr>
      </p:pic>
    </p:spTree>
    <p:extLst>
      <p:ext uri="{BB962C8B-B14F-4D97-AF65-F5344CB8AC3E}">
        <p14:creationId xmlns:p14="http://schemas.microsoft.com/office/powerpoint/2010/main" val="1853093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Thank you!</a:t>
            </a:r>
            <a:r>
              <a:rPr lang="en-US" dirty="0" smtClean="0"/>
              <a:t/>
            </a:r>
            <a:br>
              <a:rPr lang="en-US" dirty="0" smtClean="0"/>
            </a:br>
            <a:r>
              <a:rPr lang="en-US" b="1" dirty="0" smtClean="0"/>
              <a:t>Questions?</a:t>
            </a:r>
            <a:endParaRPr lang="en-US" b="1" dirty="0"/>
          </a:p>
        </p:txBody>
      </p:sp>
      <p:sp>
        <p:nvSpPr>
          <p:cNvPr id="3" name="Content Placeholder 2"/>
          <p:cNvSpPr>
            <a:spLocks noGrp="1"/>
          </p:cNvSpPr>
          <p:nvPr>
            <p:ph idx="1"/>
          </p:nvPr>
        </p:nvSpPr>
        <p:spPr>
          <a:xfrm>
            <a:off x="1114069" y="3657600"/>
            <a:ext cx="6048732" cy="2213577"/>
          </a:xfrm>
        </p:spPr>
        <p:txBody>
          <a:bodyPr/>
          <a:lstStyle/>
          <a:p>
            <a:pPr marL="68580" indent="0">
              <a:buNone/>
            </a:pPr>
            <a:r>
              <a:rPr lang="en-US" b="1" dirty="0" smtClean="0"/>
              <a:t>Contact:</a:t>
            </a:r>
          </a:p>
          <a:p>
            <a:pPr marL="68580" indent="0">
              <a:buNone/>
            </a:pPr>
            <a:r>
              <a:rPr lang="en-US" b="1" dirty="0" smtClean="0"/>
              <a:t>Dave Peifer</a:t>
            </a:r>
          </a:p>
          <a:p>
            <a:pPr marL="68580" indent="0">
              <a:buNone/>
            </a:pPr>
            <a:r>
              <a:rPr lang="en-US" b="1" dirty="0" smtClean="0"/>
              <a:t>ANJEC</a:t>
            </a:r>
          </a:p>
          <a:p>
            <a:pPr marL="68580" indent="0">
              <a:buNone/>
            </a:pPr>
            <a:r>
              <a:rPr lang="en-US" b="1" dirty="0" smtClean="0">
                <a:hlinkClick r:id="rId2"/>
              </a:rPr>
              <a:t>dpeifer@anjec.org</a:t>
            </a:r>
            <a:endParaRPr lang="en-US" b="1" dirty="0" smtClean="0"/>
          </a:p>
          <a:p>
            <a:pPr marL="68580" indent="0">
              <a:buNone/>
            </a:pPr>
            <a:r>
              <a:rPr lang="en-US" b="1" dirty="0" smtClean="0"/>
              <a:t>973-5397547</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362200"/>
            <a:ext cx="5209310" cy="2589771"/>
          </a:xfrm>
          <a:prstGeom prst="rect">
            <a:avLst/>
          </a:prstGeom>
        </p:spPr>
      </p:pic>
    </p:spTree>
    <p:extLst>
      <p:ext uri="{BB962C8B-B14F-4D97-AF65-F5344CB8AC3E}">
        <p14:creationId xmlns:p14="http://schemas.microsoft.com/office/powerpoint/2010/main" val="3651312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343936"/>
          </a:xfrm>
        </p:spPr>
        <p:txBody>
          <a:bodyPr>
            <a:normAutofit fontScale="90000"/>
          </a:bodyPr>
          <a:lstStyle/>
          <a:p>
            <a:pPr algn="ctr"/>
            <a:r>
              <a:rPr lang="en-US" dirty="0" smtClean="0"/>
              <a:t>The Savage State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371600"/>
            <a:ext cx="7904372" cy="5098319"/>
          </a:xfrm>
        </p:spPr>
      </p:pic>
    </p:spTree>
    <p:extLst>
      <p:ext uri="{BB962C8B-B14F-4D97-AF65-F5344CB8AC3E}">
        <p14:creationId xmlns:p14="http://schemas.microsoft.com/office/powerpoint/2010/main" val="2811846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420136"/>
          </a:xfrm>
        </p:spPr>
        <p:txBody>
          <a:bodyPr>
            <a:normAutofit fontScale="90000"/>
          </a:bodyPr>
          <a:lstStyle/>
          <a:p>
            <a:r>
              <a:rPr lang="en-US" dirty="0" smtClean="0"/>
              <a:t>The Arcadian or Pastoral State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447800"/>
            <a:ext cx="8347250" cy="5102257"/>
          </a:xfrm>
        </p:spPr>
      </p:pic>
    </p:spTree>
    <p:extLst>
      <p:ext uri="{BB962C8B-B14F-4D97-AF65-F5344CB8AC3E}">
        <p14:creationId xmlns:p14="http://schemas.microsoft.com/office/powerpoint/2010/main" val="275206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Consummation of Empire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2286000"/>
            <a:ext cx="6194291" cy="4145600"/>
          </a:xfrm>
        </p:spPr>
      </p:pic>
    </p:spTree>
    <p:extLst>
      <p:ext uri="{BB962C8B-B14F-4D97-AF65-F5344CB8AC3E}">
        <p14:creationId xmlns:p14="http://schemas.microsoft.com/office/powerpoint/2010/main" val="2643505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Destruction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017" y="1143000"/>
            <a:ext cx="8311116" cy="5105400"/>
          </a:xfrm>
        </p:spPr>
      </p:pic>
    </p:spTree>
    <p:extLst>
      <p:ext uri="{BB962C8B-B14F-4D97-AF65-F5344CB8AC3E}">
        <p14:creationId xmlns:p14="http://schemas.microsoft.com/office/powerpoint/2010/main" val="2214151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Desolation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066" y="1295400"/>
            <a:ext cx="7788587" cy="5029200"/>
          </a:xfrm>
        </p:spPr>
      </p:pic>
    </p:spTree>
    <p:extLst>
      <p:ext uri="{BB962C8B-B14F-4D97-AF65-F5344CB8AC3E}">
        <p14:creationId xmlns:p14="http://schemas.microsoft.com/office/powerpoint/2010/main" val="2677810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48736"/>
          </a:xfrm>
        </p:spPr>
        <p:txBody>
          <a:bodyPr>
            <a:normAutofit fontScale="90000"/>
          </a:bodyPr>
          <a:lstStyle/>
          <a:p>
            <a:pPr algn="ctr"/>
            <a:r>
              <a:rPr lang="en-US" dirty="0" smtClean="0"/>
              <a:t>Thoughts on Cole’s Imagery </a:t>
            </a:r>
            <a:endParaRPr lang="en-US" dirty="0"/>
          </a:p>
        </p:txBody>
      </p:sp>
      <p:sp>
        <p:nvSpPr>
          <p:cNvPr id="3" name="Content Placeholder 2"/>
          <p:cNvSpPr>
            <a:spLocks noGrp="1"/>
          </p:cNvSpPr>
          <p:nvPr>
            <p:ph idx="1"/>
          </p:nvPr>
        </p:nvSpPr>
        <p:spPr>
          <a:xfrm>
            <a:off x="1043492" y="1752600"/>
            <a:ext cx="6777317" cy="4080029"/>
          </a:xfrm>
        </p:spPr>
        <p:txBody>
          <a:bodyPr>
            <a:normAutofit fontScale="85000" lnSpcReduction="20000"/>
          </a:bodyPr>
          <a:lstStyle/>
          <a:p>
            <a:pPr marL="0" indent="0">
              <a:buNone/>
            </a:pPr>
            <a:r>
              <a:rPr lang="en-US" dirty="0" smtClean="0"/>
              <a:t>Cole’s imagery anticipates the inevitable course of empires: from the Savage State to Desolation. </a:t>
            </a:r>
          </a:p>
          <a:p>
            <a:pPr marL="0" indent="0">
              <a:buNone/>
            </a:pPr>
            <a:endParaRPr lang="en-US" dirty="0" smtClean="0"/>
          </a:p>
          <a:p>
            <a:pPr marL="0" indent="0">
              <a:buNone/>
            </a:pPr>
            <a:r>
              <a:rPr lang="en-US" dirty="0" smtClean="0"/>
              <a:t>These changes were caused by process under man’s control. Cole never anticipated Global Climate Change and assumed that climate was a constant. </a:t>
            </a:r>
          </a:p>
          <a:p>
            <a:pPr marL="0" indent="0">
              <a:buNone/>
            </a:pPr>
            <a:endParaRPr lang="en-US" dirty="0" smtClean="0"/>
          </a:p>
          <a:p>
            <a:pPr marL="0" indent="0">
              <a:buNone/>
            </a:pPr>
            <a:r>
              <a:rPr lang="en-US" dirty="0" smtClean="0"/>
              <a:t>Perhaps Desolation would be far worse, with less “healing” had he done so! </a:t>
            </a:r>
          </a:p>
          <a:p>
            <a:pPr marL="0" indent="0">
              <a:buNone/>
            </a:pPr>
            <a:endParaRPr lang="en-US" dirty="0" smtClean="0"/>
          </a:p>
          <a:p>
            <a:pPr marL="0" indent="0">
              <a:buNone/>
            </a:pPr>
            <a:r>
              <a:rPr lang="en-US" dirty="0" smtClean="0"/>
              <a:t>But the processes he envisioned continue today while climate change advances! </a:t>
            </a:r>
          </a:p>
          <a:p>
            <a:pPr marL="0" indent="0">
              <a:buNone/>
            </a:pPr>
            <a:endParaRPr lang="en-US" dirty="0" smtClean="0"/>
          </a:p>
          <a:p>
            <a:pPr marL="0" indent="0">
              <a:buNone/>
            </a:pPr>
            <a:r>
              <a:rPr lang="en-US" dirty="0" smtClean="0"/>
              <a:t>What stage is your community in?</a:t>
            </a:r>
            <a:endParaRPr lang="en-US" dirty="0"/>
          </a:p>
        </p:txBody>
      </p:sp>
    </p:spTree>
    <p:extLst>
      <p:ext uri="{BB962C8B-B14F-4D97-AF65-F5344CB8AC3E}">
        <p14:creationId xmlns:p14="http://schemas.microsoft.com/office/powerpoint/2010/main" val="21923260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666</TotalTime>
  <Words>1353</Words>
  <Application>Microsoft Office PowerPoint</Application>
  <PresentationFormat>On-screen Show (4:3)</PresentationFormat>
  <Paragraphs>122</Paragraphs>
  <Slides>31</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Austin</vt:lpstr>
      <vt:lpstr>Acrobat Document</vt:lpstr>
      <vt:lpstr>“Resilience” as Seen by One Old Guy</vt:lpstr>
      <vt:lpstr>The Daily Grind</vt:lpstr>
      <vt:lpstr>Warnings From the Past</vt:lpstr>
      <vt:lpstr>The Savage State</vt:lpstr>
      <vt:lpstr>The Arcadian or Pastoral State</vt:lpstr>
      <vt:lpstr>The Consummation of Empire</vt:lpstr>
      <vt:lpstr>Destruction</vt:lpstr>
      <vt:lpstr>Desolation</vt:lpstr>
      <vt:lpstr>Thoughts on Cole’s Imagery </vt:lpstr>
      <vt:lpstr>By The Mid 19th Century…..  Some were beginning to notice the changes taking place and man’s role in causing them.</vt:lpstr>
      <vt:lpstr>A Few of Marsh’s Observations…</vt:lpstr>
      <vt:lpstr>Aldo Leopold : A View From the Mid 20th Century: The Need for a “Land Ethic”</vt:lpstr>
      <vt:lpstr>Cliff Notes to the “Land Ethic”</vt:lpstr>
      <vt:lpstr>Barry Commoner, 1917-2012: Forgotten Prophet</vt:lpstr>
      <vt:lpstr>Ian McHarg</vt:lpstr>
      <vt:lpstr>McHarg: Hope and Humility</vt:lpstr>
      <vt:lpstr>…..and method</vt:lpstr>
      <vt:lpstr>What Can We Expect From Climate Change in the Northeastern U.S.?</vt:lpstr>
      <vt:lpstr>The Future is Here: But Only Beginning!</vt:lpstr>
      <vt:lpstr>So, what is to be done?</vt:lpstr>
      <vt:lpstr>The Environmental Resource Inventory: A Primary Tool</vt:lpstr>
      <vt:lpstr>Other Digital Data</vt:lpstr>
      <vt:lpstr>In Developed Areas:</vt:lpstr>
      <vt:lpstr>Green Stormwater Infrastructure Techniques</vt:lpstr>
      <vt:lpstr>Take Action at Any Scale!</vt:lpstr>
      <vt:lpstr>Use of Models: Simulating an Uncertain Future</vt:lpstr>
      <vt:lpstr>PowerPoint Presentation</vt:lpstr>
      <vt:lpstr>PowerPoint Presentation</vt:lpstr>
      <vt:lpstr>PowerPoint Presentation</vt:lpstr>
      <vt:lpstr>PowerPoint Presentation</vt:lpstr>
      <vt:lpstr>Thank you! Questions?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 Standing on shoulders</dc:title>
  <dc:creator>RC15</dc:creator>
  <cp:lastModifiedBy>defaultprof</cp:lastModifiedBy>
  <cp:revision>39</cp:revision>
  <dcterms:created xsi:type="dcterms:W3CDTF">2013-10-24T18:31:07Z</dcterms:created>
  <dcterms:modified xsi:type="dcterms:W3CDTF">2013-11-01T13:23:34Z</dcterms:modified>
</cp:coreProperties>
</file>