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49.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Default Extension="vml" ContentType="application/vnd.openxmlformats-officedocument.vmlDrawing"/>
  <Override PartName="/ppt/slides/slide12.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Default Extension="pict" ContentType="image/pict"/>
  <Override PartName="/ppt/notesSlides/notesSlide21.xml" ContentType="application/vnd.openxmlformats-officedocument.presentationml.notes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embeddings/oleObject1.bin" ContentType="application/vnd.openxmlformats-officedocument.oleObject"/>
  <Default Extension="pdf" ContentType="application/pdf"/>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51"/>
  </p:notesMasterIdLst>
  <p:handoutMasterIdLst>
    <p:handoutMasterId r:id="rId52"/>
  </p:handoutMasterIdLst>
  <p:sldIdLst>
    <p:sldId id="256" r:id="rId2"/>
    <p:sldId id="326" r:id="rId3"/>
    <p:sldId id="285" r:id="rId4"/>
    <p:sldId id="286" r:id="rId5"/>
    <p:sldId id="301" r:id="rId6"/>
    <p:sldId id="302" r:id="rId7"/>
    <p:sldId id="290" r:id="rId8"/>
    <p:sldId id="340" r:id="rId9"/>
    <p:sldId id="327" r:id="rId10"/>
    <p:sldId id="298" r:id="rId11"/>
    <p:sldId id="341" r:id="rId12"/>
    <p:sldId id="328" r:id="rId13"/>
    <p:sldId id="329" r:id="rId14"/>
    <p:sldId id="306" r:id="rId15"/>
    <p:sldId id="316" r:id="rId16"/>
    <p:sldId id="308" r:id="rId17"/>
    <p:sldId id="309" r:id="rId18"/>
    <p:sldId id="343" r:id="rId19"/>
    <p:sldId id="310" r:id="rId20"/>
    <p:sldId id="311" r:id="rId21"/>
    <p:sldId id="313" r:id="rId22"/>
    <p:sldId id="314" r:id="rId23"/>
    <p:sldId id="317" r:id="rId24"/>
    <p:sldId id="315" r:id="rId25"/>
    <p:sldId id="259" r:id="rId26"/>
    <p:sldId id="260" r:id="rId27"/>
    <p:sldId id="280" r:id="rId28"/>
    <p:sldId id="281" r:id="rId29"/>
    <p:sldId id="282" r:id="rId30"/>
    <p:sldId id="261" r:id="rId31"/>
    <p:sldId id="262" r:id="rId32"/>
    <p:sldId id="265" r:id="rId33"/>
    <p:sldId id="263" r:id="rId34"/>
    <p:sldId id="264" r:id="rId35"/>
    <p:sldId id="266" r:id="rId36"/>
    <p:sldId id="271" r:id="rId37"/>
    <p:sldId id="267" r:id="rId38"/>
    <p:sldId id="268" r:id="rId39"/>
    <p:sldId id="272" r:id="rId40"/>
    <p:sldId id="273" r:id="rId41"/>
    <p:sldId id="274" r:id="rId42"/>
    <p:sldId id="348" r:id="rId43"/>
    <p:sldId id="349" r:id="rId44"/>
    <p:sldId id="350" r:id="rId45"/>
    <p:sldId id="330" r:id="rId46"/>
    <p:sldId id="351" r:id="rId47"/>
    <p:sldId id="352" r:id="rId48"/>
    <p:sldId id="353" r:id="rId49"/>
    <p:sldId id="339" r:id="rId50"/>
  </p:sldIdLst>
  <p:sldSz cx="9144000" cy="6858000" type="screen4x3"/>
  <p:notesSz cx="6934200" cy="9220200"/>
  <p:defaultTextStyle>
    <a:defPPr>
      <a:defRPr lang="en-US"/>
    </a:defPPr>
    <a:lvl1pPr algn="l" rtl="0" fontAlgn="base">
      <a:spcBef>
        <a:spcPct val="0"/>
      </a:spcBef>
      <a:spcAft>
        <a:spcPct val="0"/>
      </a:spcAft>
      <a:defRPr kern="1200">
        <a:solidFill>
          <a:schemeClr val="tx1"/>
        </a:solidFill>
        <a:latin typeface="Arial" pitchFamily="127" charset="0"/>
        <a:ea typeface="Arial" pitchFamily="127" charset="0"/>
        <a:cs typeface="Arial" pitchFamily="127" charset="0"/>
      </a:defRPr>
    </a:lvl1pPr>
    <a:lvl2pPr marL="457200" algn="l" rtl="0" fontAlgn="base">
      <a:spcBef>
        <a:spcPct val="0"/>
      </a:spcBef>
      <a:spcAft>
        <a:spcPct val="0"/>
      </a:spcAft>
      <a:defRPr kern="1200">
        <a:solidFill>
          <a:schemeClr val="tx1"/>
        </a:solidFill>
        <a:latin typeface="Arial" pitchFamily="127" charset="0"/>
        <a:ea typeface="Arial" pitchFamily="127" charset="0"/>
        <a:cs typeface="Arial" pitchFamily="127" charset="0"/>
      </a:defRPr>
    </a:lvl2pPr>
    <a:lvl3pPr marL="914400" algn="l" rtl="0" fontAlgn="base">
      <a:spcBef>
        <a:spcPct val="0"/>
      </a:spcBef>
      <a:spcAft>
        <a:spcPct val="0"/>
      </a:spcAft>
      <a:defRPr kern="1200">
        <a:solidFill>
          <a:schemeClr val="tx1"/>
        </a:solidFill>
        <a:latin typeface="Arial" pitchFamily="127" charset="0"/>
        <a:ea typeface="Arial" pitchFamily="127" charset="0"/>
        <a:cs typeface="Arial" pitchFamily="127" charset="0"/>
      </a:defRPr>
    </a:lvl3pPr>
    <a:lvl4pPr marL="1371600" algn="l" rtl="0" fontAlgn="base">
      <a:spcBef>
        <a:spcPct val="0"/>
      </a:spcBef>
      <a:spcAft>
        <a:spcPct val="0"/>
      </a:spcAft>
      <a:defRPr kern="1200">
        <a:solidFill>
          <a:schemeClr val="tx1"/>
        </a:solidFill>
        <a:latin typeface="Arial" pitchFamily="127" charset="0"/>
        <a:ea typeface="Arial" pitchFamily="127" charset="0"/>
        <a:cs typeface="Arial" pitchFamily="127" charset="0"/>
      </a:defRPr>
    </a:lvl4pPr>
    <a:lvl5pPr marL="1828800" algn="l" rtl="0" fontAlgn="base">
      <a:spcBef>
        <a:spcPct val="0"/>
      </a:spcBef>
      <a:spcAft>
        <a:spcPct val="0"/>
      </a:spcAft>
      <a:defRPr kern="1200">
        <a:solidFill>
          <a:schemeClr val="tx1"/>
        </a:solidFill>
        <a:latin typeface="Arial" pitchFamily="127" charset="0"/>
        <a:ea typeface="Arial" pitchFamily="127" charset="0"/>
        <a:cs typeface="Arial" pitchFamily="127" charset="0"/>
      </a:defRPr>
    </a:lvl5pPr>
    <a:lvl6pPr marL="2286000" algn="l" defTabSz="457200" rtl="0" eaLnBrk="1" latinLnBrk="0" hangingPunct="1">
      <a:defRPr kern="1200">
        <a:solidFill>
          <a:schemeClr val="tx1"/>
        </a:solidFill>
        <a:latin typeface="Arial" pitchFamily="127" charset="0"/>
        <a:ea typeface="Arial" pitchFamily="127" charset="0"/>
        <a:cs typeface="Arial" pitchFamily="127" charset="0"/>
      </a:defRPr>
    </a:lvl6pPr>
    <a:lvl7pPr marL="2743200" algn="l" defTabSz="457200" rtl="0" eaLnBrk="1" latinLnBrk="0" hangingPunct="1">
      <a:defRPr kern="1200">
        <a:solidFill>
          <a:schemeClr val="tx1"/>
        </a:solidFill>
        <a:latin typeface="Arial" pitchFamily="127" charset="0"/>
        <a:ea typeface="Arial" pitchFamily="127" charset="0"/>
        <a:cs typeface="Arial" pitchFamily="127" charset="0"/>
      </a:defRPr>
    </a:lvl7pPr>
    <a:lvl8pPr marL="3200400" algn="l" defTabSz="457200" rtl="0" eaLnBrk="1" latinLnBrk="0" hangingPunct="1">
      <a:defRPr kern="1200">
        <a:solidFill>
          <a:schemeClr val="tx1"/>
        </a:solidFill>
        <a:latin typeface="Arial" pitchFamily="127" charset="0"/>
        <a:ea typeface="Arial" pitchFamily="127" charset="0"/>
        <a:cs typeface="Arial" pitchFamily="127" charset="0"/>
      </a:defRPr>
    </a:lvl8pPr>
    <a:lvl9pPr marL="3657600" algn="l" defTabSz="457200" rtl="0" eaLnBrk="1" latinLnBrk="0" hangingPunct="1">
      <a:defRPr kern="1200">
        <a:solidFill>
          <a:schemeClr val="tx1"/>
        </a:solidFill>
        <a:latin typeface="Arial" pitchFamily="127" charset="0"/>
        <a:ea typeface="Arial" pitchFamily="127" charset="0"/>
        <a:cs typeface="Arial" pitchFamily="127"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9900"/>
    <a:srgbClr val="FF9966"/>
    <a:srgbClr val="CC99FF"/>
    <a:srgbClr val="33CC33"/>
    <a:srgbClr val="003399"/>
    <a:srgbClr val="CCECFF"/>
    <a:srgbClr val="FFFFFF"/>
    <a:srgbClr val="66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24038" autoAdjust="0"/>
    <p:restoredTop sz="94660"/>
  </p:normalViewPr>
  <p:slideViewPr>
    <p:cSldViewPr>
      <p:cViewPr varScale="1">
        <p:scale>
          <a:sx n="160" d="100"/>
          <a:sy n="160" d="100"/>
        </p:scale>
        <p:origin x="-6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15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0443" tIns="45222" rIns="90443" bIns="45222" numCol="1" anchor="t" anchorCtr="0" compatLnSpc="1">
            <a:prstTxWarp prst="textNoShape">
              <a:avLst/>
            </a:prstTxWarp>
          </a:bodyPr>
          <a:lstStyle>
            <a:lvl1pPr>
              <a:defRPr sz="1200"/>
            </a:lvl1pPr>
          </a:lstStyle>
          <a:p>
            <a:endParaRPr lang="en-US"/>
          </a:p>
        </p:txBody>
      </p:sp>
      <p:sp>
        <p:nvSpPr>
          <p:cNvPr id="67587" name="Rectangle 3"/>
          <p:cNvSpPr>
            <a:spLocks noGrp="1" noChangeArrowheads="1"/>
          </p:cNvSpPr>
          <p:nvPr>
            <p:ph type="dt" sz="quarter" idx="1"/>
          </p:nvPr>
        </p:nvSpPr>
        <p:spPr bwMode="auto">
          <a:xfrm>
            <a:off x="3927475" y="0"/>
            <a:ext cx="3005138" cy="461963"/>
          </a:xfrm>
          <a:prstGeom prst="rect">
            <a:avLst/>
          </a:prstGeom>
          <a:noFill/>
          <a:ln w="9525">
            <a:noFill/>
            <a:miter lim="800000"/>
            <a:headEnd/>
            <a:tailEnd/>
          </a:ln>
          <a:effectLst/>
        </p:spPr>
        <p:txBody>
          <a:bodyPr vert="horz" wrap="square" lIns="90443" tIns="45222" rIns="90443" bIns="45222" numCol="1" anchor="t" anchorCtr="0" compatLnSpc="1">
            <a:prstTxWarp prst="textNoShape">
              <a:avLst/>
            </a:prstTxWarp>
          </a:bodyPr>
          <a:lstStyle>
            <a:lvl1pPr algn="r">
              <a:defRPr sz="1200"/>
            </a:lvl1pPr>
          </a:lstStyle>
          <a:p>
            <a:endParaRPr lang="en-US"/>
          </a:p>
        </p:txBody>
      </p:sp>
      <p:sp>
        <p:nvSpPr>
          <p:cNvPr id="67588" name="Rectangle 4"/>
          <p:cNvSpPr>
            <a:spLocks noGrp="1" noChangeArrowheads="1"/>
          </p:cNvSpPr>
          <p:nvPr>
            <p:ph type="ftr" sz="quarter" idx="2"/>
          </p:nvPr>
        </p:nvSpPr>
        <p:spPr bwMode="auto">
          <a:xfrm>
            <a:off x="0" y="8756650"/>
            <a:ext cx="3005138" cy="461963"/>
          </a:xfrm>
          <a:prstGeom prst="rect">
            <a:avLst/>
          </a:prstGeom>
          <a:noFill/>
          <a:ln w="9525">
            <a:noFill/>
            <a:miter lim="800000"/>
            <a:headEnd/>
            <a:tailEnd/>
          </a:ln>
          <a:effectLst/>
        </p:spPr>
        <p:txBody>
          <a:bodyPr vert="horz" wrap="square" lIns="90443" tIns="45222" rIns="90443" bIns="45222" numCol="1" anchor="b" anchorCtr="0" compatLnSpc="1">
            <a:prstTxWarp prst="textNoShape">
              <a:avLst/>
            </a:prstTxWarp>
          </a:bodyPr>
          <a:lstStyle>
            <a:lvl1pPr>
              <a:defRPr sz="1200"/>
            </a:lvl1pPr>
          </a:lstStyle>
          <a:p>
            <a:endParaRPr lang="en-US"/>
          </a:p>
        </p:txBody>
      </p:sp>
      <p:sp>
        <p:nvSpPr>
          <p:cNvPr id="67589" name="Rectangle 5"/>
          <p:cNvSpPr>
            <a:spLocks noGrp="1" noChangeArrowheads="1"/>
          </p:cNvSpPr>
          <p:nvPr>
            <p:ph type="sldNum" sz="quarter" idx="3"/>
          </p:nvPr>
        </p:nvSpPr>
        <p:spPr bwMode="auto">
          <a:xfrm>
            <a:off x="3927475" y="8756650"/>
            <a:ext cx="3005138" cy="461963"/>
          </a:xfrm>
          <a:prstGeom prst="rect">
            <a:avLst/>
          </a:prstGeom>
          <a:noFill/>
          <a:ln w="9525">
            <a:noFill/>
            <a:miter lim="800000"/>
            <a:headEnd/>
            <a:tailEnd/>
          </a:ln>
          <a:effectLst/>
        </p:spPr>
        <p:txBody>
          <a:bodyPr vert="horz" wrap="square" lIns="90443" tIns="45222" rIns="90443" bIns="45222" numCol="1" anchor="b" anchorCtr="0" compatLnSpc="1">
            <a:prstTxWarp prst="textNoShape">
              <a:avLst/>
            </a:prstTxWarp>
          </a:bodyPr>
          <a:lstStyle>
            <a:lvl1pPr algn="r">
              <a:defRPr sz="1200"/>
            </a:lvl1pPr>
          </a:lstStyle>
          <a:p>
            <a:fld id="{DD471D50-698B-43C5-8059-23D569BA54B4}"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07" tIns="46153" rIns="92307" bIns="46153" numCol="1" anchor="t" anchorCtr="0" compatLnSpc="1">
            <a:prstTxWarp prst="textNoShape">
              <a:avLst/>
            </a:prstTxWarp>
          </a:bodyPr>
          <a:lstStyle>
            <a:lvl1pPr defTabSz="922338">
              <a:defRPr sz="1200"/>
            </a:lvl1pPr>
          </a:lstStyle>
          <a:p>
            <a:endParaRPr lang="en-US"/>
          </a:p>
        </p:txBody>
      </p:sp>
      <p:sp>
        <p:nvSpPr>
          <p:cNvPr id="37891" name="Rectangle 3"/>
          <p:cNvSpPr>
            <a:spLocks noGrp="1" noChangeArrowheads="1"/>
          </p:cNvSpPr>
          <p:nvPr>
            <p:ph type="dt" idx="1"/>
          </p:nvPr>
        </p:nvSpPr>
        <p:spPr bwMode="auto">
          <a:xfrm>
            <a:off x="3927475" y="0"/>
            <a:ext cx="3005138" cy="461963"/>
          </a:xfrm>
          <a:prstGeom prst="rect">
            <a:avLst/>
          </a:prstGeom>
          <a:noFill/>
          <a:ln w="9525">
            <a:noFill/>
            <a:miter lim="800000"/>
            <a:headEnd/>
            <a:tailEnd/>
          </a:ln>
          <a:effectLst/>
        </p:spPr>
        <p:txBody>
          <a:bodyPr vert="horz" wrap="square" lIns="92307" tIns="46153" rIns="92307" bIns="46153" numCol="1" anchor="t" anchorCtr="0" compatLnSpc="1">
            <a:prstTxWarp prst="textNoShape">
              <a:avLst/>
            </a:prstTxWarp>
          </a:bodyPr>
          <a:lstStyle>
            <a:lvl1pPr algn="r" defTabSz="922338">
              <a:defRPr sz="1200"/>
            </a:lvl1pPr>
          </a:lstStyle>
          <a:p>
            <a:endParaRPr lang="en-US"/>
          </a:p>
        </p:txBody>
      </p:sp>
      <p:sp>
        <p:nvSpPr>
          <p:cNvPr id="52228" name="Rectangle 4"/>
          <p:cNvSpPr>
            <a:spLocks noGrp="1" noRot="1" noChangeAspect="1" noChangeArrowheads="1" noTextEdit="1"/>
          </p:cNvSpPr>
          <p:nvPr>
            <p:ph type="sldImg" idx="2"/>
          </p:nvPr>
        </p:nvSpPr>
        <p:spPr bwMode="auto">
          <a:xfrm>
            <a:off x="1162050" y="690563"/>
            <a:ext cx="4610100" cy="3457575"/>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93738" y="4379913"/>
            <a:ext cx="5546725" cy="4149725"/>
          </a:xfrm>
          <a:prstGeom prst="rect">
            <a:avLst/>
          </a:prstGeom>
          <a:noFill/>
          <a:ln w="9525">
            <a:noFill/>
            <a:miter lim="800000"/>
            <a:headEnd/>
            <a:tailEnd/>
          </a:ln>
          <a:effectLst/>
        </p:spPr>
        <p:txBody>
          <a:bodyPr vert="horz" wrap="square" lIns="92307" tIns="46153" rIns="92307" bIns="461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4" name="Rectangle 6"/>
          <p:cNvSpPr>
            <a:spLocks noGrp="1" noChangeArrowheads="1"/>
          </p:cNvSpPr>
          <p:nvPr>
            <p:ph type="ftr" sz="quarter" idx="4"/>
          </p:nvPr>
        </p:nvSpPr>
        <p:spPr bwMode="auto">
          <a:xfrm>
            <a:off x="0" y="8756650"/>
            <a:ext cx="3005138" cy="461963"/>
          </a:xfrm>
          <a:prstGeom prst="rect">
            <a:avLst/>
          </a:prstGeom>
          <a:noFill/>
          <a:ln w="9525">
            <a:noFill/>
            <a:miter lim="800000"/>
            <a:headEnd/>
            <a:tailEnd/>
          </a:ln>
          <a:effectLst/>
        </p:spPr>
        <p:txBody>
          <a:bodyPr vert="horz" wrap="square" lIns="92307" tIns="46153" rIns="92307" bIns="46153" numCol="1" anchor="b" anchorCtr="0" compatLnSpc="1">
            <a:prstTxWarp prst="textNoShape">
              <a:avLst/>
            </a:prstTxWarp>
          </a:bodyPr>
          <a:lstStyle>
            <a:lvl1pPr defTabSz="922338">
              <a:defRPr sz="1200"/>
            </a:lvl1pPr>
          </a:lstStyle>
          <a:p>
            <a:endParaRPr lang="en-US"/>
          </a:p>
        </p:txBody>
      </p:sp>
      <p:sp>
        <p:nvSpPr>
          <p:cNvPr id="37895" name="Rectangle 7"/>
          <p:cNvSpPr>
            <a:spLocks noGrp="1" noChangeArrowheads="1"/>
          </p:cNvSpPr>
          <p:nvPr>
            <p:ph type="sldNum" sz="quarter" idx="5"/>
          </p:nvPr>
        </p:nvSpPr>
        <p:spPr bwMode="auto">
          <a:xfrm>
            <a:off x="3927475" y="8756650"/>
            <a:ext cx="3005138" cy="461963"/>
          </a:xfrm>
          <a:prstGeom prst="rect">
            <a:avLst/>
          </a:prstGeom>
          <a:noFill/>
          <a:ln w="9525">
            <a:noFill/>
            <a:miter lim="800000"/>
            <a:headEnd/>
            <a:tailEnd/>
          </a:ln>
          <a:effectLst/>
        </p:spPr>
        <p:txBody>
          <a:bodyPr vert="horz" wrap="square" lIns="92307" tIns="46153" rIns="92307" bIns="46153" numCol="1" anchor="b" anchorCtr="0" compatLnSpc="1">
            <a:prstTxWarp prst="textNoShape">
              <a:avLst/>
            </a:prstTxWarp>
          </a:bodyPr>
          <a:lstStyle>
            <a:lvl1pPr algn="r" defTabSz="922338">
              <a:defRPr sz="1200"/>
            </a:lvl1pPr>
          </a:lstStyle>
          <a:p>
            <a:fld id="{46F4C55F-04E4-4DCE-8EA4-5B49F41500D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pitchFamily="127"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pitchFamily="127"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pitchFamily="127"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pitchFamily="127"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pitchFamily="127"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53252" name="Slide Number Placeholder 3"/>
          <p:cNvSpPr>
            <a:spLocks noGrp="1"/>
          </p:cNvSpPr>
          <p:nvPr>
            <p:ph type="sldNum" sz="quarter" idx="5"/>
          </p:nvPr>
        </p:nvSpPr>
        <p:spPr>
          <a:noFill/>
        </p:spPr>
        <p:txBody>
          <a:bodyPr/>
          <a:lstStyle/>
          <a:p>
            <a:fld id="{D3B6A76A-5405-49D4-9623-0C775CCE4D8C}"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634E0128-5450-4434-AF8C-CE39CCA79118}" type="slidenum">
              <a:rPr lang="en-US"/>
              <a:pPr/>
              <a:t>15</a:t>
            </a:fld>
            <a:endParaRPr lang="en-US"/>
          </a:p>
        </p:txBody>
      </p:sp>
      <p:sp>
        <p:nvSpPr>
          <p:cNvPr id="62467" name="Rectangle 2"/>
          <p:cNvSpPr>
            <a:spLocks noGrp="1" noRot="1" noChangeAspect="1" noChangeArrowheads="1" noTextEdit="1"/>
          </p:cNvSpPr>
          <p:nvPr>
            <p:ph type="sldImg"/>
          </p:nvPr>
        </p:nvSpPr>
        <p:spPr>
          <a:xfrm>
            <a:off x="1165225" y="692150"/>
            <a:ext cx="4605338" cy="3455988"/>
          </a:xfrm>
          <a:ln/>
        </p:spPr>
      </p:sp>
      <p:sp>
        <p:nvSpPr>
          <p:cNvPr id="62468" name="Rectangle 3"/>
          <p:cNvSpPr>
            <a:spLocks noGrp="1" noChangeArrowheads="1"/>
          </p:cNvSpPr>
          <p:nvPr>
            <p:ph type="body" idx="1"/>
          </p:nvPr>
        </p:nvSpPr>
        <p:spPr>
          <a:xfrm>
            <a:off x="923925" y="4378325"/>
            <a:ext cx="5086350" cy="4149725"/>
          </a:xfrm>
          <a:noFill/>
          <a:ln/>
        </p:spPr>
        <p:txBody>
          <a:bodyPr/>
          <a:lstStyle/>
          <a:p>
            <a:pPr eaLnBrk="1" hangingPunct="1"/>
            <a:r>
              <a:rPr lang="en-US" sz="1600">
                <a:latin typeface="Arial" pitchFamily="127" charset="0"/>
                <a:cs typeface="Arial" pitchFamily="127" charset="0"/>
              </a:rPr>
              <a:t>Threatened by sprawl – not a function solely of population growth – but of wasteful land consumption – including large-lot zoning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8638F063-6CBA-46A1-8B0B-21AF46A1C3AE}" type="slidenum">
              <a:rPr lang="en-US"/>
              <a:pPr/>
              <a:t>16</a:t>
            </a:fld>
            <a:endParaRPr lang="en-US"/>
          </a:p>
        </p:txBody>
      </p:sp>
      <p:sp>
        <p:nvSpPr>
          <p:cNvPr id="63491" name="Rectangle 2"/>
          <p:cNvSpPr>
            <a:spLocks noGrp="1" noRot="1" noChangeAspect="1" noChangeArrowheads="1" noTextEdit="1"/>
          </p:cNvSpPr>
          <p:nvPr>
            <p:ph type="sldImg"/>
          </p:nvPr>
        </p:nvSpPr>
        <p:spPr>
          <a:xfrm>
            <a:off x="1165225" y="692150"/>
            <a:ext cx="4605338" cy="3455988"/>
          </a:xfrm>
          <a:ln/>
        </p:spPr>
      </p:sp>
      <p:sp>
        <p:nvSpPr>
          <p:cNvPr id="63492" name="Rectangle 3"/>
          <p:cNvSpPr>
            <a:spLocks noGrp="1" noChangeArrowheads="1"/>
          </p:cNvSpPr>
          <p:nvPr>
            <p:ph type="body" idx="1"/>
          </p:nvPr>
        </p:nvSpPr>
        <p:spPr>
          <a:xfrm>
            <a:off x="923925" y="4378325"/>
            <a:ext cx="5086350" cy="4149725"/>
          </a:xfrm>
          <a:noFill/>
          <a:ln/>
        </p:spPr>
        <p:txBody>
          <a:bodyPr lIns="92342" tIns="46171" rIns="92342" bIns="46171"/>
          <a:lstStyle/>
          <a:p>
            <a:pPr eaLnBrk="1" hangingPunct="1"/>
            <a:r>
              <a:rPr lang="en-US" sz="1600">
                <a:latin typeface="Arial" pitchFamily="127" charset="0"/>
                <a:cs typeface="Arial" pitchFamily="127" charset="0"/>
              </a:rPr>
              <a:t>In a region where most land use authority &amp; decisions are vested at the local level – the challenges are significant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0B2D139B-850B-46EB-B48A-629F3AEAB601}" type="slidenum">
              <a:rPr lang="en-US"/>
              <a:pPr/>
              <a:t>17</a:t>
            </a:fld>
            <a:endParaRPr lang="en-US"/>
          </a:p>
        </p:txBody>
      </p:sp>
      <p:sp>
        <p:nvSpPr>
          <p:cNvPr id="64515" name="Rectangle 2"/>
          <p:cNvSpPr>
            <a:spLocks noGrp="1" noRot="1" noChangeAspect="1" noChangeArrowheads="1" noTextEdit="1"/>
          </p:cNvSpPr>
          <p:nvPr>
            <p:ph type="sldImg"/>
          </p:nvPr>
        </p:nvSpPr>
        <p:spPr>
          <a:xfrm>
            <a:off x="1165225" y="692150"/>
            <a:ext cx="4605338" cy="3455988"/>
          </a:xfrm>
          <a:ln/>
        </p:spPr>
      </p:sp>
      <p:sp>
        <p:nvSpPr>
          <p:cNvPr id="64516" name="Rectangle 3"/>
          <p:cNvSpPr>
            <a:spLocks noGrp="1" noChangeArrowheads="1"/>
          </p:cNvSpPr>
          <p:nvPr>
            <p:ph type="body" idx="1"/>
          </p:nvPr>
        </p:nvSpPr>
        <p:spPr>
          <a:xfrm>
            <a:off x="923925" y="4378325"/>
            <a:ext cx="5086350" cy="4149725"/>
          </a:xfrm>
          <a:noFill/>
          <a:ln/>
        </p:spPr>
        <p:txBody>
          <a:bodyPr lIns="92342" tIns="46171" rIns="92342" bIns="46171"/>
          <a:lstStyle/>
          <a:p>
            <a:pPr eaLnBrk="1" hangingPunct="1"/>
            <a:r>
              <a:rPr lang="en-US" sz="1600">
                <a:latin typeface="Arial" pitchFamily="127" charset="0"/>
                <a:cs typeface="Arial" pitchFamily="127" charset="0"/>
              </a:rPr>
              <a:t>The process is stepwise and additive…we feel the effectiveness of our approach is that we work at all levels of this process—and stay involved for the long term.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092DF93-BC91-4B02-8A28-C15158CE121C}" type="slidenum">
              <a:rPr lang="en-US"/>
              <a:pPr/>
              <a:t>19</a:t>
            </a:fld>
            <a:endParaRPr lang="en-US"/>
          </a:p>
        </p:txBody>
      </p:sp>
      <p:sp>
        <p:nvSpPr>
          <p:cNvPr id="65539" name="Rectangle 2"/>
          <p:cNvSpPr>
            <a:spLocks noGrp="1" noRot="1" noChangeAspect="1" noChangeArrowheads="1" noTextEdit="1"/>
          </p:cNvSpPr>
          <p:nvPr>
            <p:ph type="sldImg"/>
          </p:nvPr>
        </p:nvSpPr>
        <p:spPr>
          <a:xfrm>
            <a:off x="1165225" y="692150"/>
            <a:ext cx="4605338" cy="3455988"/>
          </a:xfrm>
          <a:ln/>
        </p:spPr>
      </p:sp>
      <p:sp>
        <p:nvSpPr>
          <p:cNvPr id="65540" name="Rectangle 3"/>
          <p:cNvSpPr>
            <a:spLocks noGrp="1" noChangeArrowheads="1"/>
          </p:cNvSpPr>
          <p:nvPr>
            <p:ph type="body" idx="1"/>
          </p:nvPr>
        </p:nvSpPr>
        <p:spPr>
          <a:xfrm>
            <a:off x="923925" y="4378325"/>
            <a:ext cx="5086350" cy="4149725"/>
          </a:xfrm>
          <a:noFill/>
          <a:ln/>
        </p:spPr>
        <p:txBody>
          <a:bodyPr/>
          <a:lstStyle/>
          <a:p>
            <a:pPr eaLnBrk="1" hangingPunct="1"/>
            <a:r>
              <a:rPr lang="en-US" sz="1600">
                <a:latin typeface="Arial" pitchFamily="127" charset="0"/>
                <a:cs typeface="Arial" pitchFamily="127" charset="0"/>
              </a:rPr>
              <a:t>Field work to develop a biodiversity planning layer.  </a:t>
            </a:r>
          </a:p>
          <a:p>
            <a:pPr eaLnBrk="1" hangingPunct="1"/>
            <a:endParaRPr lang="en-US" sz="1600">
              <a:latin typeface="Arial" pitchFamily="127" charset="0"/>
              <a:cs typeface="Arial" pitchFamily="127" charset="0"/>
            </a:endParaRPr>
          </a:p>
          <a:p>
            <a:pPr eaLnBrk="1" hangingPunct="1"/>
            <a:r>
              <a:rPr lang="en-US" sz="1600">
                <a:latin typeface="Arial" pitchFamily="127" charset="0"/>
                <a:cs typeface="Arial" pitchFamily="127" charset="0"/>
              </a:rPr>
              <a:t>It provides data and demonstrates the value of key habitats to local decision-makers.  </a:t>
            </a:r>
          </a:p>
          <a:p>
            <a:pPr eaLnBrk="1" hangingPunct="1"/>
            <a:endParaRPr lang="en-US" sz="1600">
              <a:latin typeface="Arial" pitchFamily="127" charset="0"/>
              <a:cs typeface="Arial" pitchFamily="127" charset="0"/>
            </a:endParaRPr>
          </a:p>
          <a:p>
            <a:pPr eaLnBrk="1" hangingPunct="1"/>
            <a:r>
              <a:rPr lang="en-US" sz="1600">
                <a:latin typeface="Arial" pitchFamily="127" charset="0"/>
                <a:cs typeface="Arial" pitchFamily="127" charset="0"/>
              </a:rPr>
              <a:t>There is a collateral educational component to this work.</a:t>
            </a:r>
          </a:p>
          <a:p>
            <a:pPr eaLnBrk="1" hangingPunct="1"/>
            <a:endParaRPr lang="en-US" sz="1600">
              <a:latin typeface="Arial" pitchFamily="127" charset="0"/>
              <a:cs typeface="Arial" pitchFamily="127" charset="0"/>
            </a:endParaRPr>
          </a:p>
          <a:p>
            <a:pPr eaLnBrk="1" hangingPunct="1"/>
            <a:endParaRPr lang="en-US" sz="1600">
              <a:latin typeface="Arial" pitchFamily="127" charset="0"/>
              <a:cs typeface="Arial" pitchFamily="127" charset="0"/>
            </a:endParaRPr>
          </a:p>
          <a:p>
            <a:pPr eaLnBrk="1" hangingPunct="1"/>
            <a:endParaRPr lang="en-US" sz="1600">
              <a:latin typeface="Arial" pitchFamily="127" charset="0"/>
              <a:cs typeface="Arial" pitchFamily="127"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BE0FC30-C213-460A-B011-F92C3FEBCF00}" type="slidenum">
              <a:rPr lang="en-US"/>
              <a:pPr/>
              <a:t>20</a:t>
            </a:fld>
            <a:endParaRPr lang="en-US"/>
          </a:p>
        </p:txBody>
      </p:sp>
      <p:sp>
        <p:nvSpPr>
          <p:cNvPr id="66563" name="Rectangle 2"/>
          <p:cNvSpPr>
            <a:spLocks noGrp="1" noRot="1" noChangeAspect="1" noChangeArrowheads="1" noTextEdit="1"/>
          </p:cNvSpPr>
          <p:nvPr>
            <p:ph type="sldImg"/>
          </p:nvPr>
        </p:nvSpPr>
        <p:spPr>
          <a:xfrm>
            <a:off x="1165225" y="692150"/>
            <a:ext cx="4605338" cy="3455988"/>
          </a:xfrm>
          <a:ln/>
        </p:spPr>
      </p:sp>
      <p:sp>
        <p:nvSpPr>
          <p:cNvPr id="66564" name="Rectangle 3"/>
          <p:cNvSpPr>
            <a:spLocks noGrp="1" noChangeArrowheads="1"/>
          </p:cNvSpPr>
          <p:nvPr>
            <p:ph type="body" idx="1"/>
          </p:nvPr>
        </p:nvSpPr>
        <p:spPr>
          <a:xfrm>
            <a:off x="923925" y="4378325"/>
            <a:ext cx="5086350" cy="4149725"/>
          </a:xfrm>
          <a:noFill/>
          <a:ln/>
        </p:spPr>
        <p:txBody>
          <a:bodyPr/>
          <a:lstStyle/>
          <a:p>
            <a:pPr eaLnBrk="1" hangingPunct="1"/>
            <a:r>
              <a:rPr lang="en-US" sz="1600">
                <a:latin typeface="Arial" pitchFamily="127" charset="0"/>
                <a:cs typeface="Arial" pitchFamily="127" charset="0"/>
              </a:rPr>
              <a:t>The complexity of these issues needs to become a commonly understood principle by those making decisions—education of this group is a priority—as is building a constituency for wildlife.</a:t>
            </a:r>
          </a:p>
          <a:p>
            <a:pPr eaLnBrk="1" hangingPunct="1"/>
            <a:endParaRPr lang="en-US" sz="1600">
              <a:latin typeface="Arial" pitchFamily="127" charset="0"/>
              <a:cs typeface="Arial" pitchFamily="127"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F66B3F41-6909-4F6D-928E-74FF6078074C}" type="slidenum">
              <a:rPr lang="en-US"/>
              <a:pPr/>
              <a:t>21</a:t>
            </a:fld>
            <a:endParaRPr lang="en-US"/>
          </a:p>
        </p:txBody>
      </p:sp>
      <p:sp>
        <p:nvSpPr>
          <p:cNvPr id="67587" name="Rectangle 2"/>
          <p:cNvSpPr>
            <a:spLocks noGrp="1" noRot="1" noChangeAspect="1" noChangeArrowheads="1" noTextEdit="1"/>
          </p:cNvSpPr>
          <p:nvPr>
            <p:ph type="sldImg"/>
          </p:nvPr>
        </p:nvSpPr>
        <p:spPr>
          <a:xfrm>
            <a:off x="1165225" y="692150"/>
            <a:ext cx="4605338" cy="3455988"/>
          </a:xfrm>
          <a:ln/>
        </p:spPr>
      </p:sp>
      <p:sp>
        <p:nvSpPr>
          <p:cNvPr id="67588" name="Rectangle 3"/>
          <p:cNvSpPr>
            <a:spLocks noGrp="1" noChangeArrowheads="1"/>
          </p:cNvSpPr>
          <p:nvPr>
            <p:ph type="body" idx="1"/>
          </p:nvPr>
        </p:nvSpPr>
        <p:spPr>
          <a:xfrm>
            <a:off x="923925" y="4378325"/>
            <a:ext cx="5086350" cy="4149725"/>
          </a:xfrm>
          <a:noFill/>
          <a:ln/>
        </p:spPr>
        <p:txBody>
          <a:bodyPr/>
          <a:lstStyle/>
          <a:p>
            <a:pPr eaLnBrk="1" hangingPunct="1"/>
            <a:r>
              <a:rPr lang="en-US" sz="1600">
                <a:latin typeface="Arial" pitchFamily="127" charset="0"/>
                <a:cs typeface="Arial" pitchFamily="127" charset="0"/>
              </a:rPr>
              <a:t>Provide the big picture into which to fold smaller scale decisions into.</a:t>
            </a:r>
          </a:p>
          <a:p>
            <a:pPr eaLnBrk="1" hangingPunct="1"/>
            <a:endParaRPr lang="en-US" sz="1600">
              <a:latin typeface="Arial" pitchFamily="127" charset="0"/>
              <a:cs typeface="Arial" pitchFamily="127" charset="0"/>
            </a:endParaRPr>
          </a:p>
          <a:p>
            <a:pPr eaLnBrk="1" hangingPunct="1"/>
            <a:r>
              <a:rPr lang="en-US" sz="1600">
                <a:latin typeface="Arial" pitchFamily="127" charset="0"/>
                <a:cs typeface="Arial" pitchFamily="127" charset="0"/>
              </a:rPr>
              <a:t>This begins to address the dissonance between the scale of decision-making and ecological scale.</a:t>
            </a:r>
          </a:p>
          <a:p>
            <a:pPr eaLnBrk="1" hangingPunct="1"/>
            <a:endParaRPr lang="en-US" sz="1600">
              <a:latin typeface="Arial" pitchFamily="127" charset="0"/>
              <a:cs typeface="Arial" pitchFamily="127"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7F7FF83A-7307-4682-9D5F-28437967F640}" type="slidenum">
              <a:rPr lang="en-US"/>
              <a:pPr/>
              <a:t>22</a:t>
            </a:fld>
            <a:endParaRPr lang="en-US"/>
          </a:p>
        </p:txBody>
      </p:sp>
      <p:sp>
        <p:nvSpPr>
          <p:cNvPr id="68611" name="Rectangle 2"/>
          <p:cNvSpPr>
            <a:spLocks noGrp="1" noRot="1" noChangeAspect="1" noChangeArrowheads="1" noTextEdit="1"/>
          </p:cNvSpPr>
          <p:nvPr>
            <p:ph type="sldImg"/>
          </p:nvPr>
        </p:nvSpPr>
        <p:spPr>
          <a:xfrm>
            <a:off x="1165225" y="692150"/>
            <a:ext cx="4605338" cy="3455988"/>
          </a:xfrm>
          <a:ln/>
        </p:spPr>
      </p:sp>
      <p:sp>
        <p:nvSpPr>
          <p:cNvPr id="68612" name="Rectangle 3"/>
          <p:cNvSpPr>
            <a:spLocks noGrp="1" noChangeArrowheads="1"/>
          </p:cNvSpPr>
          <p:nvPr>
            <p:ph type="body" idx="1"/>
          </p:nvPr>
        </p:nvSpPr>
        <p:spPr>
          <a:xfrm>
            <a:off x="923925" y="4378325"/>
            <a:ext cx="5086350" cy="4149725"/>
          </a:xfrm>
          <a:noFill/>
          <a:ln/>
        </p:spPr>
        <p:txBody>
          <a:bodyPr lIns="92342" tIns="46171" rIns="92342" bIns="46171"/>
          <a:lstStyle/>
          <a:p>
            <a:pPr eaLnBrk="1" hangingPunct="1"/>
            <a:r>
              <a:rPr lang="en-US" sz="1600">
                <a:latin typeface="Arial" pitchFamily="127" charset="0"/>
                <a:cs typeface="Arial" pitchFamily="127" charset="0"/>
              </a:rPr>
              <a:t>Provide actual blues and line drawings of eco-friendly infrastructure  Such detail blocks can be readily imported into the plans that are being submitted for  review and approved, or redrawn from the template provided   The “Cape Cod Curb Detail” has been especially useful and has been replicated extensively.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A2F49187-7098-4718-ADBC-F32CF23AB68A}" type="slidenum">
              <a:rPr lang="en-US"/>
              <a:pPr/>
              <a:t>23</a:t>
            </a:fld>
            <a:endParaRPr lang="en-US"/>
          </a:p>
        </p:txBody>
      </p:sp>
      <p:sp>
        <p:nvSpPr>
          <p:cNvPr id="69635" name="Rectangle 2"/>
          <p:cNvSpPr>
            <a:spLocks noGrp="1" noRot="1" noChangeAspect="1" noChangeArrowheads="1" noTextEdit="1"/>
          </p:cNvSpPr>
          <p:nvPr>
            <p:ph type="sldImg"/>
          </p:nvPr>
        </p:nvSpPr>
        <p:spPr>
          <a:xfrm>
            <a:off x="1165225" y="692150"/>
            <a:ext cx="4605338" cy="3455988"/>
          </a:xfrm>
          <a:ln/>
        </p:spPr>
      </p:sp>
      <p:sp>
        <p:nvSpPr>
          <p:cNvPr id="69636" name="Rectangle 3"/>
          <p:cNvSpPr>
            <a:spLocks noGrp="1" noChangeArrowheads="1"/>
          </p:cNvSpPr>
          <p:nvPr>
            <p:ph type="body" idx="1"/>
          </p:nvPr>
        </p:nvSpPr>
        <p:spPr>
          <a:xfrm>
            <a:off x="923925" y="4378325"/>
            <a:ext cx="5086350" cy="4149725"/>
          </a:xfrm>
          <a:noFill/>
          <a:ln/>
        </p:spPr>
        <p:txBody>
          <a:bodyPr lIns="92342" tIns="46171" rIns="92342" bIns="46171"/>
          <a:lstStyle/>
          <a:p>
            <a:pPr eaLnBrk="1" hangingPunct="1"/>
            <a:r>
              <a:rPr lang="en-US" sz="1600">
                <a:latin typeface="Arial" pitchFamily="127" charset="0"/>
                <a:cs typeface="Arial" pitchFamily="127" charset="0"/>
              </a:rPr>
              <a:t>A key component of this is raises the technical competency of those making decisions, and to provide scientific information in formats that are accessible and intelligible, and that can be translated in land-use decisions and policies.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70660" name="Slide Number Placeholder 3"/>
          <p:cNvSpPr>
            <a:spLocks noGrp="1"/>
          </p:cNvSpPr>
          <p:nvPr>
            <p:ph type="sldNum" sz="quarter" idx="5"/>
          </p:nvPr>
        </p:nvSpPr>
        <p:spPr>
          <a:noFill/>
        </p:spPr>
        <p:txBody>
          <a:bodyPr/>
          <a:lstStyle/>
          <a:p>
            <a:fld id="{4030A7D5-0260-426E-B96A-39B29EFC88B3}" type="slidenum">
              <a:rPr lang="en-US"/>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71684" name="Slide Number Placeholder 3"/>
          <p:cNvSpPr>
            <a:spLocks noGrp="1"/>
          </p:cNvSpPr>
          <p:nvPr>
            <p:ph type="sldNum" sz="quarter" idx="5"/>
          </p:nvPr>
        </p:nvSpPr>
        <p:spPr>
          <a:noFill/>
        </p:spPr>
        <p:txBody>
          <a:bodyPr/>
          <a:lstStyle/>
          <a:p>
            <a:fld id="{1341BC5E-BA0D-4891-AE3A-0002234B7C7B}" type="slidenum">
              <a:rPr lang="en-US"/>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54276" name="Slide Number Placeholder 3"/>
          <p:cNvSpPr>
            <a:spLocks noGrp="1"/>
          </p:cNvSpPr>
          <p:nvPr>
            <p:ph type="sldNum" sz="quarter" idx="5"/>
          </p:nvPr>
        </p:nvSpPr>
        <p:spPr>
          <a:noFill/>
        </p:spPr>
        <p:txBody>
          <a:bodyPr/>
          <a:lstStyle/>
          <a:p>
            <a:fld id="{1773AC6E-BEB8-4307-AAA2-0905A7C0F5DC}" type="slidenum">
              <a:rPr lang="en-US"/>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72708" name="Slide Number Placeholder 3"/>
          <p:cNvSpPr>
            <a:spLocks noGrp="1"/>
          </p:cNvSpPr>
          <p:nvPr>
            <p:ph type="sldNum" sz="quarter" idx="5"/>
          </p:nvPr>
        </p:nvSpPr>
        <p:spPr>
          <a:noFill/>
        </p:spPr>
        <p:txBody>
          <a:bodyPr/>
          <a:lstStyle/>
          <a:p>
            <a:fld id="{9B681847-2AFA-4237-BB0F-04CEDAECFDFF}" type="slidenum">
              <a:rPr lang="en-US"/>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304FDB66-BEBB-4239-98F9-ECD62984D7C1}" type="slidenum">
              <a:rPr lang="en-US"/>
              <a:pPr/>
              <a:t>27</a:t>
            </a:fld>
            <a:endParaRPr lang="en-US"/>
          </a:p>
        </p:txBody>
      </p:sp>
      <p:sp>
        <p:nvSpPr>
          <p:cNvPr id="73731" name="Rectangle 2"/>
          <p:cNvSpPr>
            <a:spLocks noGrp="1" noRot="1" noChangeAspect="1" noChangeArrowheads="1" noTextEdit="1"/>
          </p:cNvSpPr>
          <p:nvPr>
            <p:ph type="sldImg"/>
          </p:nvPr>
        </p:nvSpPr>
        <p:spPr>
          <a:xfrm>
            <a:off x="1165225" y="692150"/>
            <a:ext cx="4605338" cy="3455988"/>
          </a:xfrm>
          <a:ln/>
        </p:spPr>
      </p:sp>
      <p:sp>
        <p:nvSpPr>
          <p:cNvPr id="73732" name="Rectangle 3"/>
          <p:cNvSpPr>
            <a:spLocks noGrp="1" noChangeArrowheads="1"/>
          </p:cNvSpPr>
          <p:nvPr>
            <p:ph type="body" idx="1"/>
          </p:nvPr>
        </p:nvSpPr>
        <p:spPr>
          <a:xfrm>
            <a:off x="923925" y="4378325"/>
            <a:ext cx="5086350" cy="4149725"/>
          </a:xfrm>
          <a:noFill/>
          <a:ln/>
        </p:spPr>
        <p:txBody>
          <a:bodyPr/>
          <a:lstStyle/>
          <a:p>
            <a:pPr eaLnBrk="1" hangingPunct="1"/>
            <a:r>
              <a:rPr lang="en-US" sz="1600">
                <a:latin typeface="Arial" pitchFamily="127" charset="0"/>
                <a:cs typeface="Arial" pitchFamily="127" charset="0"/>
              </a:rPr>
              <a:t>And understand how regulations fail to protect biological complexity and diversity.</a:t>
            </a:r>
          </a:p>
          <a:p>
            <a:pPr eaLnBrk="1" hangingPunct="1"/>
            <a:endParaRPr lang="en-US" sz="1600">
              <a:latin typeface="Arial" pitchFamily="127" charset="0"/>
              <a:cs typeface="Arial" pitchFamily="127" charset="0"/>
            </a:endParaRPr>
          </a:p>
          <a:p>
            <a:pPr eaLnBrk="1" hangingPunct="1"/>
            <a:r>
              <a:rPr lang="en-US" sz="1600">
                <a:latin typeface="Arial" pitchFamily="127" charset="0"/>
                <a:cs typeface="Arial" pitchFamily="127" charset="0"/>
              </a:rPr>
              <a:t>This is done by creating build-out scenarios that demonstrate the disconnect between biological complexity and regulatory mandates.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006B37EF-2678-4AE0-AC66-7DFBE958DE7D}" type="slidenum">
              <a:rPr lang="en-US"/>
              <a:pPr/>
              <a:t>28</a:t>
            </a:fld>
            <a:endParaRPr lang="en-US"/>
          </a:p>
        </p:txBody>
      </p:sp>
      <p:sp>
        <p:nvSpPr>
          <p:cNvPr id="74755" name="Rectangle 2"/>
          <p:cNvSpPr>
            <a:spLocks noGrp="1" noRot="1" noChangeAspect="1" noChangeArrowheads="1" noTextEdit="1"/>
          </p:cNvSpPr>
          <p:nvPr>
            <p:ph type="sldImg"/>
          </p:nvPr>
        </p:nvSpPr>
        <p:spPr>
          <a:xfrm>
            <a:off x="1165225" y="692150"/>
            <a:ext cx="4605338" cy="3455988"/>
          </a:xfrm>
          <a:ln/>
        </p:spPr>
      </p:sp>
      <p:sp>
        <p:nvSpPr>
          <p:cNvPr id="74756" name="Rectangle 3"/>
          <p:cNvSpPr>
            <a:spLocks noGrp="1" noChangeArrowheads="1"/>
          </p:cNvSpPr>
          <p:nvPr>
            <p:ph type="body" idx="1"/>
          </p:nvPr>
        </p:nvSpPr>
        <p:spPr>
          <a:xfrm>
            <a:off x="923925" y="4378325"/>
            <a:ext cx="5086350" cy="4149725"/>
          </a:xfrm>
          <a:noFill/>
          <a:ln/>
        </p:spPr>
        <p:txBody>
          <a:bodyPr/>
          <a:lstStyle/>
          <a:p>
            <a:pPr eaLnBrk="1" hangingPunct="1"/>
            <a:endParaRPr lang="en-US">
              <a:latin typeface="Arial" pitchFamily="127" charset="0"/>
              <a:cs typeface="Arial" pitchFamily="127"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D02C9F48-4998-45AC-AF90-9A3209F4B559}" type="slidenum">
              <a:rPr lang="en-US"/>
              <a:pPr/>
              <a:t>29</a:t>
            </a:fld>
            <a:endParaRPr lang="en-US"/>
          </a:p>
        </p:txBody>
      </p:sp>
      <p:sp>
        <p:nvSpPr>
          <p:cNvPr id="75779" name="Rectangle 2"/>
          <p:cNvSpPr>
            <a:spLocks noGrp="1" noRot="1" noChangeAspect="1" noChangeArrowheads="1" noTextEdit="1"/>
          </p:cNvSpPr>
          <p:nvPr>
            <p:ph type="sldImg"/>
          </p:nvPr>
        </p:nvSpPr>
        <p:spPr>
          <a:xfrm>
            <a:off x="1165225" y="692150"/>
            <a:ext cx="4605338" cy="3455988"/>
          </a:xfrm>
          <a:ln/>
        </p:spPr>
      </p:sp>
      <p:sp>
        <p:nvSpPr>
          <p:cNvPr id="75780" name="Rectangle 3"/>
          <p:cNvSpPr>
            <a:spLocks noGrp="1" noChangeArrowheads="1"/>
          </p:cNvSpPr>
          <p:nvPr>
            <p:ph type="body" idx="1"/>
          </p:nvPr>
        </p:nvSpPr>
        <p:spPr>
          <a:xfrm>
            <a:off x="923925" y="4378325"/>
            <a:ext cx="5086350" cy="4149725"/>
          </a:xfrm>
          <a:noFill/>
          <a:ln/>
        </p:spPr>
        <p:txBody>
          <a:bodyPr/>
          <a:lstStyle/>
          <a:p>
            <a:pPr eaLnBrk="1" hangingPunct="1"/>
            <a:endParaRPr lang="en-US">
              <a:latin typeface="Arial" pitchFamily="127" charset="0"/>
              <a:cs typeface="Arial" pitchFamily="127"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76804" name="Slide Number Placeholder 3"/>
          <p:cNvSpPr>
            <a:spLocks noGrp="1"/>
          </p:cNvSpPr>
          <p:nvPr>
            <p:ph type="sldNum" sz="quarter" idx="5"/>
          </p:nvPr>
        </p:nvSpPr>
        <p:spPr>
          <a:noFill/>
        </p:spPr>
        <p:txBody>
          <a:bodyPr/>
          <a:lstStyle/>
          <a:p>
            <a:fld id="{CA7B9512-CED2-4B5C-AB00-0F522B4B61FD}" type="slidenum">
              <a:rPr lang="en-US"/>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77828" name="Slide Number Placeholder 3"/>
          <p:cNvSpPr>
            <a:spLocks noGrp="1"/>
          </p:cNvSpPr>
          <p:nvPr>
            <p:ph type="sldNum" sz="quarter" idx="5"/>
          </p:nvPr>
        </p:nvSpPr>
        <p:spPr>
          <a:noFill/>
        </p:spPr>
        <p:txBody>
          <a:bodyPr/>
          <a:lstStyle/>
          <a:p>
            <a:fld id="{7CCE255C-48BB-4926-8A2D-10641B616559}" type="slidenum">
              <a:rPr lang="en-US"/>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78852" name="Slide Number Placeholder 3"/>
          <p:cNvSpPr>
            <a:spLocks noGrp="1"/>
          </p:cNvSpPr>
          <p:nvPr>
            <p:ph type="sldNum" sz="quarter" idx="5"/>
          </p:nvPr>
        </p:nvSpPr>
        <p:spPr>
          <a:noFill/>
        </p:spPr>
        <p:txBody>
          <a:bodyPr/>
          <a:lstStyle/>
          <a:p>
            <a:fld id="{32D0BE70-D573-47F9-964C-89B1E1522226}" type="slidenum">
              <a:rPr lang="en-US"/>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79876" name="Slide Number Placeholder 3"/>
          <p:cNvSpPr>
            <a:spLocks noGrp="1"/>
          </p:cNvSpPr>
          <p:nvPr>
            <p:ph type="sldNum" sz="quarter" idx="5"/>
          </p:nvPr>
        </p:nvSpPr>
        <p:spPr>
          <a:noFill/>
        </p:spPr>
        <p:txBody>
          <a:bodyPr/>
          <a:lstStyle/>
          <a:p>
            <a:fld id="{28F34EB6-F7D4-4114-A71C-82F9C562A257}" type="slidenum">
              <a:rPr lang="en-US"/>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80900" name="Slide Number Placeholder 3"/>
          <p:cNvSpPr>
            <a:spLocks noGrp="1"/>
          </p:cNvSpPr>
          <p:nvPr>
            <p:ph type="sldNum" sz="quarter" idx="5"/>
          </p:nvPr>
        </p:nvSpPr>
        <p:spPr>
          <a:noFill/>
        </p:spPr>
        <p:txBody>
          <a:bodyPr/>
          <a:lstStyle/>
          <a:p>
            <a:fld id="{AF43CEF2-F814-4846-8331-59FB3650B728}" type="slidenum">
              <a:rPr lang="en-US"/>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81924" name="Slide Number Placeholder 3"/>
          <p:cNvSpPr>
            <a:spLocks noGrp="1"/>
          </p:cNvSpPr>
          <p:nvPr>
            <p:ph type="sldNum" sz="quarter" idx="5"/>
          </p:nvPr>
        </p:nvSpPr>
        <p:spPr>
          <a:noFill/>
        </p:spPr>
        <p:txBody>
          <a:bodyPr/>
          <a:lstStyle/>
          <a:p>
            <a:fld id="{E0258E45-C022-45F4-B5C5-6B21A1ECFF62}" type="slidenum">
              <a:rPr lang="en-US"/>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55300" name="Slide Number Placeholder 3"/>
          <p:cNvSpPr>
            <a:spLocks noGrp="1"/>
          </p:cNvSpPr>
          <p:nvPr>
            <p:ph type="sldNum" sz="quarter" idx="5"/>
          </p:nvPr>
        </p:nvSpPr>
        <p:spPr>
          <a:noFill/>
        </p:spPr>
        <p:txBody>
          <a:bodyPr/>
          <a:lstStyle/>
          <a:p>
            <a:fld id="{A1DE3E07-7D40-4786-B40C-8191F08830CC}" type="slidenum">
              <a:rPr lang="en-US"/>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9E046B7B-7221-43E9-9243-563CCFFA5D60}" type="slidenum">
              <a:rPr lang="en-US"/>
              <a:pPr/>
              <a:t>36</a:t>
            </a:fld>
            <a:endParaRPr lang="en-US"/>
          </a:p>
        </p:txBody>
      </p:sp>
      <p:sp>
        <p:nvSpPr>
          <p:cNvPr id="82947" name="Rectangle 2"/>
          <p:cNvSpPr>
            <a:spLocks noGrp="1" noRot="1" noChangeAspect="1" noChangeArrowheads="1" noTextEdit="1"/>
          </p:cNvSpPr>
          <p:nvPr>
            <p:ph type="sldImg"/>
          </p:nvPr>
        </p:nvSpPr>
        <p:spPr>
          <a:xfrm>
            <a:off x="1165225" y="692150"/>
            <a:ext cx="4605338" cy="3455988"/>
          </a:xfrm>
          <a:ln/>
        </p:spPr>
      </p:sp>
      <p:sp>
        <p:nvSpPr>
          <p:cNvPr id="82948" name="Rectangle 3"/>
          <p:cNvSpPr>
            <a:spLocks noGrp="1" noChangeArrowheads="1"/>
          </p:cNvSpPr>
          <p:nvPr>
            <p:ph type="body" idx="1"/>
          </p:nvPr>
        </p:nvSpPr>
        <p:spPr>
          <a:xfrm>
            <a:off x="923925" y="4378325"/>
            <a:ext cx="5086350" cy="4149725"/>
          </a:xfrm>
          <a:noFill/>
          <a:ln/>
        </p:spPr>
        <p:txBody>
          <a:bodyPr/>
          <a:lstStyle/>
          <a:p>
            <a:pPr eaLnBrk="1" hangingPunct="1"/>
            <a:r>
              <a:rPr lang="en-US" sz="1600">
                <a:latin typeface="Arial" pitchFamily="127" charset="0"/>
                <a:cs typeface="Arial" pitchFamily="127" charset="0"/>
              </a:rPr>
              <a:t>Distances moved from wetlands by wildlife is a key issue…wildlife use is far greater and more extensive in upland habitats than areas set aside as water quality buffers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83972" name="Slide Number Placeholder 3"/>
          <p:cNvSpPr>
            <a:spLocks noGrp="1"/>
          </p:cNvSpPr>
          <p:nvPr>
            <p:ph type="sldNum" sz="quarter" idx="5"/>
          </p:nvPr>
        </p:nvSpPr>
        <p:spPr>
          <a:noFill/>
        </p:spPr>
        <p:txBody>
          <a:bodyPr/>
          <a:lstStyle/>
          <a:p>
            <a:fld id="{4E401CC4-9C33-4DB5-A96B-14625A818F12}" type="slidenum">
              <a:rPr lang="en-US"/>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84996" name="Slide Number Placeholder 3"/>
          <p:cNvSpPr>
            <a:spLocks noGrp="1"/>
          </p:cNvSpPr>
          <p:nvPr>
            <p:ph type="sldNum" sz="quarter" idx="5"/>
          </p:nvPr>
        </p:nvSpPr>
        <p:spPr>
          <a:noFill/>
        </p:spPr>
        <p:txBody>
          <a:bodyPr/>
          <a:lstStyle/>
          <a:p>
            <a:fld id="{291DF8DD-9810-4071-8CE5-7B9C3AC1EB6D}" type="slidenum">
              <a:rPr lang="en-US"/>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86020" name="Slide Number Placeholder 3"/>
          <p:cNvSpPr>
            <a:spLocks noGrp="1"/>
          </p:cNvSpPr>
          <p:nvPr>
            <p:ph type="sldNum" sz="quarter" idx="5"/>
          </p:nvPr>
        </p:nvSpPr>
        <p:spPr>
          <a:noFill/>
        </p:spPr>
        <p:txBody>
          <a:bodyPr/>
          <a:lstStyle/>
          <a:p>
            <a:fld id="{81CF65B8-F8B6-45FC-8764-FC12D8E06049}" type="slidenum">
              <a:rPr lang="en-US"/>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87044" name="Slide Number Placeholder 3"/>
          <p:cNvSpPr>
            <a:spLocks noGrp="1"/>
          </p:cNvSpPr>
          <p:nvPr>
            <p:ph type="sldNum" sz="quarter" idx="5"/>
          </p:nvPr>
        </p:nvSpPr>
        <p:spPr>
          <a:noFill/>
        </p:spPr>
        <p:txBody>
          <a:bodyPr/>
          <a:lstStyle/>
          <a:p>
            <a:fld id="{4C534BFC-53FF-4CDC-BFD1-954084552182}" type="slidenum">
              <a:rPr lang="en-US"/>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88068" name="Slide Number Placeholder 3"/>
          <p:cNvSpPr>
            <a:spLocks noGrp="1"/>
          </p:cNvSpPr>
          <p:nvPr>
            <p:ph type="sldNum" sz="quarter" idx="5"/>
          </p:nvPr>
        </p:nvSpPr>
        <p:spPr>
          <a:noFill/>
        </p:spPr>
        <p:txBody>
          <a:bodyPr/>
          <a:lstStyle/>
          <a:p>
            <a:fld id="{5B960129-AD85-4BAB-895E-D2377D149B87}" type="slidenum">
              <a:rPr lang="en-US"/>
              <a:pPr/>
              <a:t>41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89092" name="Slide Number Placeholder 3"/>
          <p:cNvSpPr>
            <a:spLocks noGrp="1"/>
          </p:cNvSpPr>
          <p:nvPr>
            <p:ph type="sldNum" sz="quarter" idx="5"/>
          </p:nvPr>
        </p:nvSpPr>
        <p:spPr>
          <a:noFill/>
        </p:spPr>
        <p:txBody>
          <a:bodyPr/>
          <a:lstStyle/>
          <a:p>
            <a:pPr defTabSz="920750"/>
            <a:fld id="{107B9434-F648-48DD-B0ED-2D09BE94D83A}" type="slidenum">
              <a:rPr lang="en-US"/>
              <a:pPr defTabSz="920750"/>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90116" name="Slide Number Placeholder 3"/>
          <p:cNvSpPr>
            <a:spLocks noGrp="1"/>
          </p:cNvSpPr>
          <p:nvPr>
            <p:ph type="sldNum" sz="quarter" idx="5"/>
          </p:nvPr>
        </p:nvSpPr>
        <p:spPr>
          <a:noFill/>
        </p:spPr>
        <p:txBody>
          <a:bodyPr/>
          <a:lstStyle/>
          <a:p>
            <a:pPr defTabSz="920750"/>
            <a:fld id="{3A6A78A3-542B-414D-9B7B-E17C4688D534}" type="slidenum">
              <a:rPr lang="en-US"/>
              <a:pPr defTabSz="920750"/>
              <a:t>43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91140" name="Slide Number Placeholder 3"/>
          <p:cNvSpPr>
            <a:spLocks noGrp="1"/>
          </p:cNvSpPr>
          <p:nvPr>
            <p:ph type="sldNum" sz="quarter" idx="5"/>
          </p:nvPr>
        </p:nvSpPr>
        <p:spPr>
          <a:noFill/>
        </p:spPr>
        <p:txBody>
          <a:bodyPr/>
          <a:lstStyle/>
          <a:p>
            <a:pPr defTabSz="920750"/>
            <a:fld id="{B20C3561-7CF0-4023-BF5A-83F8E9711F4E}" type="slidenum">
              <a:rPr lang="en-US"/>
              <a:pPr defTabSz="920750"/>
              <a:t>44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defTabSz="920750"/>
            <a:fld id="{1B104C40-DB25-4759-A6E1-B963A3F6CD4F}" type="slidenum">
              <a:rPr lang="en-US"/>
              <a:pPr defTabSz="920750"/>
              <a:t>49</a:t>
            </a:fld>
            <a:endParaRPr lang="en-US"/>
          </a:p>
        </p:txBody>
      </p:sp>
      <p:sp>
        <p:nvSpPr>
          <p:cNvPr id="92163" name="Rectangle 2"/>
          <p:cNvSpPr>
            <a:spLocks noGrp="1" noRot="1" noChangeAspect="1" noChangeArrowheads="1" noTextEdit="1"/>
          </p:cNvSpPr>
          <p:nvPr>
            <p:ph type="sldImg"/>
          </p:nvPr>
        </p:nvSpPr>
        <p:spPr>
          <a:xfrm>
            <a:off x="1165225" y="690563"/>
            <a:ext cx="4605338" cy="3455987"/>
          </a:xfrm>
          <a:ln/>
        </p:spPr>
      </p:sp>
      <p:sp>
        <p:nvSpPr>
          <p:cNvPr id="118788" name="Rectangle 3"/>
          <p:cNvSpPr>
            <a:spLocks noGrp="1" noChangeArrowheads="1"/>
          </p:cNvSpPr>
          <p:nvPr>
            <p:ph type="body" idx="1"/>
          </p:nvPr>
        </p:nvSpPr>
        <p:spPr>
          <a:xfrm>
            <a:off x="923925" y="4378325"/>
            <a:ext cx="5086350" cy="4151313"/>
          </a:xfrm>
          <a:ln/>
        </p:spPr>
        <p:txBody>
          <a:bodyPr>
            <a:normAutofit/>
          </a:bodyPr>
          <a:lstStyle/>
          <a:p>
            <a:pPr eaLnBrk="1" hangingPunct="1">
              <a:lnSpc>
                <a:spcPct val="90000"/>
              </a:lnSpc>
            </a:pPr>
            <a:r>
              <a:rPr lang="en-US" sz="1500">
                <a:latin typeface="Arial" pitchFamily="127" charset="0"/>
                <a:cs typeface="Arial" pitchFamily="127" charset="0"/>
              </a:rPr>
              <a:t>Our region has two futures:</a:t>
            </a:r>
          </a:p>
          <a:p>
            <a:pPr eaLnBrk="1" hangingPunct="1">
              <a:lnSpc>
                <a:spcPct val="90000"/>
              </a:lnSpc>
            </a:pPr>
            <a:endParaRPr lang="en-US" sz="1500">
              <a:latin typeface="Arial" pitchFamily="127" charset="0"/>
              <a:cs typeface="Arial" pitchFamily="127" charset="0"/>
            </a:endParaRPr>
          </a:p>
          <a:p>
            <a:pPr eaLnBrk="1" hangingPunct="1">
              <a:lnSpc>
                <a:spcPct val="90000"/>
              </a:lnSpc>
            </a:pPr>
            <a:r>
              <a:rPr lang="en-US" sz="1500">
                <a:latin typeface="Arial" pitchFamily="127" charset="0"/>
                <a:cs typeface="Arial" pitchFamily="127" charset="0"/>
              </a:rPr>
              <a:t>Do we allow sprawl to replicate across the landscape, destroying habitat and nature’s ability to stay connected, and in turn weakening the capacity of our natural systems to respond to environmental change?</a:t>
            </a:r>
          </a:p>
          <a:p>
            <a:pPr eaLnBrk="1" hangingPunct="1">
              <a:lnSpc>
                <a:spcPct val="90000"/>
              </a:lnSpc>
            </a:pPr>
            <a:r>
              <a:rPr lang="en-US" sz="1500">
                <a:latin typeface="Arial" pitchFamily="127" charset="0"/>
                <a:cs typeface="Arial" pitchFamily="127" charset="0"/>
              </a:rPr>
              <a:t>OR</a:t>
            </a:r>
          </a:p>
          <a:p>
            <a:pPr eaLnBrk="1" hangingPunct="1">
              <a:lnSpc>
                <a:spcPct val="90000"/>
              </a:lnSpc>
            </a:pPr>
            <a:r>
              <a:rPr lang="en-US" sz="1500">
                <a:latin typeface="Arial" pitchFamily="127" charset="0"/>
                <a:cs typeface="Arial" pitchFamily="127" charset="0"/>
              </a:rPr>
              <a:t>Do we return to our roots?  Fostering smart growth, nodes of development—villages and towns—interspersed with fields, wetlands, and forests</a:t>
            </a:r>
          </a:p>
          <a:p>
            <a:pPr eaLnBrk="1" hangingPunct="1">
              <a:lnSpc>
                <a:spcPct val="90000"/>
              </a:lnSpc>
            </a:pPr>
            <a:r>
              <a:rPr lang="en-US" sz="1500">
                <a:latin typeface="Arial" pitchFamily="127" charset="0"/>
                <a:cs typeface="Arial" pitchFamily="127" charset="0"/>
              </a:rPr>
              <a:t>maintaining our ecological connections by allowing plants and animals to move across the landscape, as they have for millennia.</a:t>
            </a:r>
          </a:p>
          <a:p>
            <a:pPr eaLnBrk="1" hangingPunct="1">
              <a:lnSpc>
                <a:spcPct val="90000"/>
              </a:lnSpc>
            </a:pPr>
            <a:r>
              <a:rPr lang="en-US" sz="1500">
                <a:latin typeface="Arial" pitchFamily="127" charset="0"/>
                <a:cs typeface="Arial" pitchFamily="127" charset="0"/>
              </a:rPr>
              <a:t>Climate change is indeed a major challenge, but we can engage this challenge using innovative ideas and tools, building upon lessons of the past, to chart a more sustainable future for us all.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FE0F35E-D497-4BCF-AE8C-6505EFAD0AE9}" type="slidenum">
              <a:rPr lang="en-US"/>
              <a:pPr/>
              <a:t>5</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23925" y="4379913"/>
            <a:ext cx="5086350" cy="4149725"/>
          </a:xfrm>
          <a:noFill/>
          <a:ln/>
        </p:spPr>
        <p:txBody>
          <a:bodyPr/>
          <a:lstStyle/>
          <a:p>
            <a:pPr eaLnBrk="1" hangingPunct="1"/>
            <a:endParaRPr lang="en-US">
              <a:latin typeface="Arial" pitchFamily="127" charset="0"/>
              <a:cs typeface="Arial" pitchFamily="127"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57348" name="Slide Number Placeholder 3"/>
          <p:cNvSpPr>
            <a:spLocks noGrp="1"/>
          </p:cNvSpPr>
          <p:nvPr>
            <p:ph type="sldNum" sz="quarter" idx="5"/>
          </p:nvPr>
        </p:nvSpPr>
        <p:spPr>
          <a:noFill/>
        </p:spPr>
        <p:txBody>
          <a:bodyPr/>
          <a:lstStyle/>
          <a:p>
            <a:fld id="{BBDB6681-9E5D-41FC-A188-8996BEC970A2}" type="slidenum">
              <a:rPr lang="en-US"/>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58372" name="Slide Number Placeholder 3"/>
          <p:cNvSpPr>
            <a:spLocks noGrp="1"/>
          </p:cNvSpPr>
          <p:nvPr>
            <p:ph type="sldNum" sz="quarter" idx="5"/>
          </p:nvPr>
        </p:nvSpPr>
        <p:spPr>
          <a:noFill/>
        </p:spPr>
        <p:txBody>
          <a:bodyPr/>
          <a:lstStyle/>
          <a:p>
            <a:fld id="{88D3E5E1-104E-4E3B-A660-6E161F79490F}" type="slidenum">
              <a:rPr lang="en-US"/>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21EDCE9-BBF9-4BB4-BF97-BAD87AA06A14}" type="slidenum">
              <a:rPr lang="en-US"/>
              <a:pPr/>
              <a:t>8</a:t>
            </a:fld>
            <a:endParaRPr lang="en-US"/>
          </a:p>
        </p:txBody>
      </p:sp>
      <p:sp>
        <p:nvSpPr>
          <p:cNvPr id="59395" name="Rectangle 2"/>
          <p:cNvSpPr>
            <a:spLocks noGrp="1" noRot="1" noChangeAspect="1" noChangeArrowheads="1" noTextEdit="1"/>
          </p:cNvSpPr>
          <p:nvPr>
            <p:ph type="sldImg"/>
          </p:nvPr>
        </p:nvSpPr>
        <p:spPr>
          <a:xfrm>
            <a:off x="1165225" y="692150"/>
            <a:ext cx="4605338" cy="3455988"/>
          </a:xfrm>
          <a:ln/>
        </p:spPr>
      </p:sp>
      <p:sp>
        <p:nvSpPr>
          <p:cNvPr id="59396" name="Rectangle 3"/>
          <p:cNvSpPr>
            <a:spLocks noGrp="1" noChangeArrowheads="1"/>
          </p:cNvSpPr>
          <p:nvPr>
            <p:ph type="body" idx="1"/>
          </p:nvPr>
        </p:nvSpPr>
        <p:spPr>
          <a:xfrm>
            <a:off x="923925" y="4378325"/>
            <a:ext cx="5086350" cy="4149725"/>
          </a:xfrm>
          <a:noFill/>
          <a:ln/>
        </p:spPr>
        <p:txBody>
          <a:bodyPr/>
          <a:lstStyle/>
          <a:p>
            <a:pPr eaLnBrk="1" hangingPunct="1"/>
            <a:r>
              <a:rPr lang="en-US" sz="1600">
                <a:latin typeface="Arial" pitchFamily="127" charset="0"/>
                <a:cs typeface="Arial" pitchFamily="127" charset="0"/>
              </a:rPr>
              <a:t>Major threat to biodiversity is habitat fragmentation caused by sprawl development.</a:t>
            </a:r>
          </a:p>
          <a:p>
            <a:pPr eaLnBrk="1" hangingPunct="1"/>
            <a:r>
              <a:rPr lang="en-US" sz="1600">
                <a:latin typeface="Arial" pitchFamily="127" charset="0"/>
                <a:cs typeface="Arial" pitchFamily="127" charset="0"/>
              </a:rPr>
              <a:t>The pattern of suburban roads/housing fragments habitat into small islands. These isolated patches cannot support the full complement of species that intact forest supports. They are degraded habitat.</a:t>
            </a:r>
          </a:p>
          <a:p>
            <a:pPr eaLnBrk="1" hangingPunct="1"/>
            <a:endParaRPr lang="en-US" sz="1600">
              <a:latin typeface="Arial" pitchFamily="127" charset="0"/>
              <a:cs typeface="Arial" pitchFamily="127"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60420" name="Slide Number Placeholder 3"/>
          <p:cNvSpPr>
            <a:spLocks noGrp="1"/>
          </p:cNvSpPr>
          <p:nvPr>
            <p:ph type="sldNum" sz="quarter" idx="5"/>
          </p:nvPr>
        </p:nvSpPr>
        <p:spPr>
          <a:noFill/>
        </p:spPr>
        <p:txBody>
          <a:bodyPr/>
          <a:lstStyle/>
          <a:p>
            <a:fld id="{3B31F91E-AFD8-45E8-A929-5831BCE13CD2}" type="slidenum">
              <a:rPr lang="en-US"/>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US">
              <a:latin typeface="Arial" pitchFamily="127" charset="0"/>
              <a:cs typeface="Arial" pitchFamily="127" charset="0"/>
            </a:endParaRPr>
          </a:p>
        </p:txBody>
      </p:sp>
      <p:sp>
        <p:nvSpPr>
          <p:cNvPr id="61444" name="Slide Number Placeholder 3"/>
          <p:cNvSpPr>
            <a:spLocks noGrp="1"/>
          </p:cNvSpPr>
          <p:nvPr>
            <p:ph type="sldNum" sz="quarter" idx="5"/>
          </p:nvPr>
        </p:nvSpPr>
        <p:spPr>
          <a:noFill/>
        </p:spPr>
        <p:txBody>
          <a:bodyPr/>
          <a:lstStyle/>
          <a:p>
            <a:fld id="{79B6ADC2-862A-4138-9A5B-905DE2CECE8B}" type="slidenum">
              <a:rPr lang="en-US"/>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3BD99DD-D995-43FE-88F6-0855B803543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C5DA15D-5DA7-465C-B1A7-6853A8F87FC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A2C5C5B-0881-4FB8-BCE4-C42D7F46CE0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9D84409-6F42-413B-B0A0-DECEED64569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8B959B8-C665-4F83-91CA-3FD253C5A80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2B700D0-497A-496A-83D3-FA26E36A533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D881F48-C89B-4B91-BE4A-AEABB144601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1700C2A-8B1F-41A8-8C90-B103AF029FE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6606CEC9-CEE7-40F0-A5BD-B037BAB0BA3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34C71F23-B29A-4AE9-AA30-C14E7FDE4E4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1937266-73A6-4A71-84CF-C72D35CC26C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4D44766-9B4D-488A-BB46-496E7FA7706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DC61A77-8AAA-4A3F-AC32-D5C325A5E9EE}"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a:solidFill>
            <a:schemeClr val="tx2"/>
          </a:solidFill>
          <a:latin typeface="+mj-lt"/>
          <a:ea typeface="Arial" pitchFamily="127" charset="0"/>
          <a:cs typeface="+mj-cs"/>
        </a:defRPr>
      </a:lvl1pPr>
      <a:lvl2pPr algn="ctr" rtl="0" eaLnBrk="0" fontAlgn="base" hangingPunct="0">
        <a:spcBef>
          <a:spcPct val="0"/>
        </a:spcBef>
        <a:spcAft>
          <a:spcPct val="0"/>
        </a:spcAft>
        <a:defRPr sz="4400">
          <a:solidFill>
            <a:schemeClr val="tx2"/>
          </a:solidFill>
          <a:latin typeface="Arial" charset="0"/>
          <a:ea typeface="Arial" pitchFamily="127" charset="0"/>
          <a:cs typeface="Arial" charset="0"/>
        </a:defRPr>
      </a:lvl2pPr>
      <a:lvl3pPr algn="ctr" rtl="0" eaLnBrk="0" fontAlgn="base" hangingPunct="0">
        <a:spcBef>
          <a:spcPct val="0"/>
        </a:spcBef>
        <a:spcAft>
          <a:spcPct val="0"/>
        </a:spcAft>
        <a:defRPr sz="4400">
          <a:solidFill>
            <a:schemeClr val="tx2"/>
          </a:solidFill>
          <a:latin typeface="Arial" charset="0"/>
          <a:ea typeface="Arial" pitchFamily="127" charset="0"/>
          <a:cs typeface="Arial" charset="0"/>
        </a:defRPr>
      </a:lvl3pPr>
      <a:lvl4pPr algn="ctr" rtl="0" eaLnBrk="0" fontAlgn="base" hangingPunct="0">
        <a:spcBef>
          <a:spcPct val="0"/>
        </a:spcBef>
        <a:spcAft>
          <a:spcPct val="0"/>
        </a:spcAft>
        <a:defRPr sz="4400">
          <a:solidFill>
            <a:schemeClr val="tx2"/>
          </a:solidFill>
          <a:latin typeface="Arial" charset="0"/>
          <a:ea typeface="Arial" pitchFamily="127" charset="0"/>
          <a:cs typeface="Arial" charset="0"/>
        </a:defRPr>
      </a:lvl4pPr>
      <a:lvl5pPr algn="ctr" rtl="0" eaLnBrk="0" fontAlgn="base" hangingPunct="0">
        <a:spcBef>
          <a:spcPct val="0"/>
        </a:spcBef>
        <a:spcAft>
          <a:spcPct val="0"/>
        </a:spcAft>
        <a:defRPr sz="4400">
          <a:solidFill>
            <a:schemeClr val="tx2"/>
          </a:solidFill>
          <a:latin typeface="Arial" charset="0"/>
          <a:ea typeface="Arial" pitchFamily="127"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pitchFamily="127"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27"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27"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27"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27"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2.jpeg"/></Relationships>
</file>

<file path=ppt/slides/_rels/slide25.xml.rels><?xml version="1.0" encoding="UTF-8" standalone="yes"?>
<Relationships xmlns="http://schemas.openxmlformats.org/package/2006/relationships"><Relationship Id="rId11" Type="http://schemas.openxmlformats.org/officeDocument/2006/relationships/image" Target="../media/image51.jpeg"/><Relationship Id="rId12" Type="http://schemas.openxmlformats.org/officeDocument/2006/relationships/image" Target="../media/image52.jpeg"/><Relationship Id="rId13" Type="http://schemas.openxmlformats.org/officeDocument/2006/relationships/image" Target="../media/image53.jpeg"/><Relationship Id="rId14" Type="http://schemas.openxmlformats.org/officeDocument/2006/relationships/image" Target="../media/image54.jpeg"/><Relationship Id="rId15" Type="http://schemas.openxmlformats.org/officeDocument/2006/relationships/image" Target="../media/image55.jpeg"/><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jpeg"/><Relationship Id="rId9" Type="http://schemas.openxmlformats.org/officeDocument/2006/relationships/image" Target="../media/image49.jpeg"/><Relationship Id="rId10"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6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5" Type="http://schemas.openxmlformats.org/officeDocument/2006/relationships/image" Target="../media/image63.jpe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0.pdf"/><Relationship Id="rId4"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jpeg"/><Relationship Id="rId3" Type="http://schemas.openxmlformats.org/officeDocument/2006/relationships/image" Target="../media/image8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 Id="rId3" Type="http://schemas.openxmlformats.org/officeDocument/2006/relationships/image" Target="../media/image8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 Id="rId3" Type="http://schemas.openxmlformats.org/officeDocument/2006/relationships/image" Target="../media/image89.jpeg"/></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png"/><Relationship Id="rId5" Type="http://schemas.openxmlformats.org/officeDocument/2006/relationships/image" Target="../media/image92.jpeg"/><Relationship Id="rId6"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png"/><Relationship Id="rId10" Type="http://schemas.openxmlformats.org/officeDocument/2006/relationships/image" Target="../media/image15.jpeg"/><Relationship Id="rId11"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11" descr="WILDCAT HOLLOW summer arial  copy"/>
          <p:cNvPicPr>
            <a:picLocks noChangeAspect="1" noChangeArrowheads="1"/>
          </p:cNvPicPr>
          <p:nvPr/>
        </p:nvPicPr>
        <p:blipFill>
          <a:blip r:embed="rId3"/>
          <a:srcRect/>
          <a:stretch>
            <a:fillRect/>
          </a:stretch>
        </p:blipFill>
        <p:spPr bwMode="auto">
          <a:xfrm>
            <a:off x="533400" y="0"/>
            <a:ext cx="9372600" cy="7029450"/>
          </a:xfrm>
          <a:prstGeom prst="rect">
            <a:avLst/>
          </a:prstGeom>
          <a:noFill/>
          <a:ln w="9525">
            <a:noFill/>
            <a:miter lim="800000"/>
            <a:headEnd/>
            <a:tailEnd/>
          </a:ln>
        </p:spPr>
      </p:pic>
      <p:sp>
        <p:nvSpPr>
          <p:cNvPr id="2051" name="TextBox 3"/>
          <p:cNvSpPr txBox="1">
            <a:spLocks noChangeArrowheads="1"/>
          </p:cNvSpPr>
          <p:nvPr/>
        </p:nvSpPr>
        <p:spPr bwMode="auto">
          <a:xfrm>
            <a:off x="609600" y="5105400"/>
            <a:ext cx="7543800" cy="1692275"/>
          </a:xfrm>
          <a:prstGeom prst="rect">
            <a:avLst/>
          </a:prstGeom>
          <a:noFill/>
          <a:ln w="9525">
            <a:noFill/>
            <a:miter lim="800000"/>
            <a:headEnd/>
            <a:tailEnd/>
          </a:ln>
        </p:spPr>
        <p:txBody>
          <a:bodyPr>
            <a:prstTxWarp prst="textNoShape">
              <a:avLst/>
            </a:prstTxWarp>
            <a:spAutoFit/>
          </a:bodyPr>
          <a:lstStyle/>
          <a:p>
            <a:pPr algn="ctr"/>
            <a:endParaRPr lang="en-US" sz="3200">
              <a:solidFill>
                <a:srgbClr val="FFFF00"/>
              </a:solidFill>
            </a:endParaRPr>
          </a:p>
          <a:p>
            <a:pPr algn="ctr"/>
            <a:r>
              <a:rPr lang="en-US" sz="2400">
                <a:solidFill>
                  <a:srgbClr val="FFFF00"/>
                </a:solidFill>
              </a:rPr>
              <a:t>Michael W. Klemens PhD</a:t>
            </a:r>
          </a:p>
          <a:p>
            <a:pPr algn="ctr"/>
            <a:r>
              <a:rPr lang="en-US" sz="2400">
                <a:solidFill>
                  <a:srgbClr val="FFFF00"/>
                </a:solidFill>
              </a:rPr>
              <a:t>Ramapo College</a:t>
            </a:r>
          </a:p>
          <a:p>
            <a:pPr algn="ctr"/>
            <a:r>
              <a:rPr lang="en-US" sz="2400">
                <a:solidFill>
                  <a:srgbClr val="FFFF00"/>
                </a:solidFill>
              </a:rPr>
              <a:t>November 1, 2013</a:t>
            </a:r>
          </a:p>
        </p:txBody>
      </p:sp>
      <p:sp>
        <p:nvSpPr>
          <p:cNvPr id="2052" name="Rectangle 4"/>
          <p:cNvSpPr>
            <a:spLocks noChangeArrowheads="1"/>
          </p:cNvSpPr>
          <p:nvPr/>
        </p:nvSpPr>
        <p:spPr bwMode="auto">
          <a:xfrm>
            <a:off x="0" y="4267200"/>
            <a:ext cx="8991600" cy="1754188"/>
          </a:xfrm>
          <a:prstGeom prst="rect">
            <a:avLst/>
          </a:prstGeom>
          <a:noFill/>
          <a:ln w="9525">
            <a:noFill/>
            <a:miter lim="800000"/>
            <a:headEnd/>
            <a:tailEnd/>
          </a:ln>
        </p:spPr>
        <p:txBody>
          <a:bodyPr>
            <a:prstTxWarp prst="textNoShape">
              <a:avLst/>
            </a:prstTxWarp>
            <a:spAutoFit/>
          </a:bodyPr>
          <a:lstStyle/>
          <a:p>
            <a:pPr algn="ctr"/>
            <a:r>
              <a:rPr lang="en-US" sz="3600">
                <a:solidFill>
                  <a:srgbClr val="FFFF00"/>
                </a:solidFill>
              </a:rPr>
              <a:t>Ecological Audits and Inventories: The Intersection of Science and Policy</a:t>
            </a:r>
          </a:p>
          <a:p>
            <a:pPr algn="ctr"/>
            <a:endParaRPr lang="en-US" sz="360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4648200" y="762000"/>
            <a:ext cx="4191000" cy="4267200"/>
          </a:xfrm>
        </p:spPr>
        <p:txBody>
          <a:bodyPr/>
          <a:lstStyle/>
          <a:p>
            <a:pPr eaLnBrk="1" hangingPunct="1"/>
            <a:r>
              <a:rPr lang="en-US">
                <a:solidFill>
                  <a:srgbClr val="FFFF00"/>
                </a:solidFill>
              </a:rPr>
              <a:t>What Drives Fragmentation?</a:t>
            </a:r>
          </a:p>
        </p:txBody>
      </p:sp>
      <p:pic>
        <p:nvPicPr>
          <p:cNvPr id="11267" name="Picture 2" descr="Nature in Fragments Cover Small File"/>
          <p:cNvPicPr>
            <a:picLocks noChangeAspect="1" noChangeArrowheads="1"/>
          </p:cNvPicPr>
          <p:nvPr/>
        </p:nvPicPr>
        <p:blipFill>
          <a:blip r:embed="rId3"/>
          <a:srcRect/>
          <a:stretch>
            <a:fillRect/>
          </a:stretch>
        </p:blipFill>
        <p:spPr bwMode="auto">
          <a:xfrm>
            <a:off x="304800" y="381000"/>
            <a:ext cx="4049713" cy="6088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solidFill>
                  <a:srgbClr val="FFFF00"/>
                </a:solidFill>
              </a:rPr>
              <a:t>Inappropriate Development</a:t>
            </a:r>
          </a:p>
        </p:txBody>
      </p:sp>
      <p:pic>
        <p:nvPicPr>
          <p:cNvPr id="12291" name="Picture 4" descr="http://www.flyingsensors.com/productions/portfolio/Commercial%20Real%20Estate/photos/Strip%20Mall%201.jpg"/>
          <p:cNvPicPr>
            <a:picLocks noChangeAspect="1" noChangeArrowheads="1"/>
          </p:cNvPicPr>
          <p:nvPr/>
        </p:nvPicPr>
        <p:blipFill>
          <a:blip r:embed="rId2"/>
          <a:srcRect/>
          <a:stretch>
            <a:fillRect/>
          </a:stretch>
        </p:blipFill>
        <p:spPr bwMode="auto">
          <a:xfrm>
            <a:off x="3962400" y="4267200"/>
            <a:ext cx="4648200" cy="2233613"/>
          </a:xfrm>
          <a:prstGeom prst="rect">
            <a:avLst/>
          </a:prstGeom>
          <a:noFill/>
          <a:ln w="9525">
            <a:noFill/>
            <a:miter lim="800000"/>
            <a:headEnd/>
            <a:tailEnd/>
          </a:ln>
        </p:spPr>
      </p:pic>
      <p:pic>
        <p:nvPicPr>
          <p:cNvPr id="12292" name="Picture 6" descr="http://www.channel4.com/4homes/images/mb/Channel4/4homes/on-tv/the-price-of-property/not-in-my-back-yard/1-Aerial-Housing-Estate-lg--gt_full_width_landscape.jpg"/>
          <p:cNvPicPr>
            <a:picLocks noChangeAspect="1" noChangeArrowheads="1"/>
          </p:cNvPicPr>
          <p:nvPr/>
        </p:nvPicPr>
        <p:blipFill>
          <a:blip r:embed="rId3"/>
          <a:srcRect/>
          <a:stretch>
            <a:fillRect/>
          </a:stretch>
        </p:blipFill>
        <p:spPr bwMode="auto">
          <a:xfrm>
            <a:off x="4343400" y="1524000"/>
            <a:ext cx="3848100" cy="2503488"/>
          </a:xfrm>
          <a:prstGeom prst="rect">
            <a:avLst/>
          </a:prstGeom>
          <a:noFill/>
          <a:ln w="9525">
            <a:noFill/>
            <a:miter lim="800000"/>
            <a:headEnd/>
            <a:tailEnd/>
          </a:ln>
        </p:spPr>
      </p:pic>
      <p:pic>
        <p:nvPicPr>
          <p:cNvPr id="12293" name="Picture 8" descr="http://www.roadstothefuture.com/WWB-Aerial-Jun1705-1.jpg"/>
          <p:cNvPicPr>
            <a:picLocks noChangeAspect="1" noChangeArrowheads="1"/>
          </p:cNvPicPr>
          <p:nvPr/>
        </p:nvPicPr>
        <p:blipFill>
          <a:blip r:embed="rId4"/>
          <a:srcRect/>
          <a:stretch>
            <a:fillRect/>
          </a:stretch>
        </p:blipFill>
        <p:spPr bwMode="auto">
          <a:xfrm>
            <a:off x="381000" y="1524000"/>
            <a:ext cx="3235325" cy="485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81000" y="381000"/>
            <a:ext cx="7848600" cy="6248400"/>
          </a:xfrm>
          <a:prstGeom prst="rect">
            <a:avLst/>
          </a:prstGeom>
          <a:noFill/>
        </p:spPr>
        <p:txBody>
          <a:bodyPr>
            <a:prstTxWarp prst="textNoShape">
              <a:avLst/>
            </a:prstTxWarp>
            <a:spAutoFit/>
          </a:bodyPr>
          <a:lstStyle/>
          <a:p>
            <a:r>
              <a:rPr lang="en-US" sz="3000">
                <a:solidFill>
                  <a:srgbClr val="FFFF00"/>
                </a:solidFill>
              </a:rPr>
              <a:t>“Long-term costs of inappropriate development are not economically accounted for and dismissed as “externalities”.  </a:t>
            </a:r>
          </a:p>
          <a:p>
            <a:r>
              <a:rPr lang="en-US" sz="3000">
                <a:solidFill>
                  <a:srgbClr val="FFFF00"/>
                </a:solidFill>
              </a:rPr>
              <a:t>These include, loss of “the commons”, i.e. natural capital, costs of pollution </a:t>
            </a:r>
          </a:p>
          <a:p>
            <a:r>
              <a:rPr lang="en-US" sz="3000">
                <a:solidFill>
                  <a:srgbClr val="FFFF00"/>
                </a:solidFill>
              </a:rPr>
              <a:t>clean-up, diminishment </a:t>
            </a:r>
          </a:p>
          <a:p>
            <a:r>
              <a:rPr lang="en-US" sz="3000">
                <a:solidFill>
                  <a:srgbClr val="FFFF00"/>
                </a:solidFill>
              </a:rPr>
              <a:t>of drinking water, </a:t>
            </a:r>
          </a:p>
          <a:p>
            <a:r>
              <a:rPr lang="en-US" sz="3000">
                <a:solidFill>
                  <a:srgbClr val="FFFF00"/>
                </a:solidFill>
              </a:rPr>
              <a:t>increased carbon </a:t>
            </a:r>
          </a:p>
          <a:p>
            <a:r>
              <a:rPr lang="en-US" sz="3000">
                <a:solidFill>
                  <a:srgbClr val="FFFF00"/>
                </a:solidFill>
              </a:rPr>
              <a:t>footprint, healthcare, </a:t>
            </a:r>
          </a:p>
          <a:p>
            <a:r>
              <a:rPr lang="en-US" sz="3000">
                <a:solidFill>
                  <a:srgbClr val="FFFF00"/>
                </a:solidFill>
              </a:rPr>
              <a:t>and public services.”</a:t>
            </a:r>
          </a:p>
          <a:p>
            <a:endParaRPr lang="en-US" sz="2800">
              <a:solidFill>
                <a:srgbClr val="FFFF00"/>
              </a:solidFill>
            </a:endParaRPr>
          </a:p>
          <a:p>
            <a:endParaRPr lang="en-US">
              <a:solidFill>
                <a:srgbClr val="FFFF00"/>
              </a:solidFill>
            </a:endParaRPr>
          </a:p>
          <a:p>
            <a:endParaRPr lang="en-US">
              <a:solidFill>
                <a:srgbClr val="FFFF00"/>
              </a:solidFill>
            </a:endParaRPr>
          </a:p>
          <a:p>
            <a:endParaRPr lang="en-US"/>
          </a:p>
          <a:p>
            <a:endParaRPr lang="en-US"/>
          </a:p>
        </p:txBody>
      </p:sp>
      <p:pic>
        <p:nvPicPr>
          <p:cNvPr id="13315" name="Picture 2" descr="http://www.theboozedoctor.com/pub/Portals/0/money+down+the+drain.jpg"/>
          <p:cNvPicPr>
            <a:picLocks noChangeAspect="1" noChangeArrowheads="1"/>
          </p:cNvPicPr>
          <p:nvPr/>
        </p:nvPicPr>
        <p:blipFill>
          <a:blip r:embed="rId2"/>
          <a:srcRect/>
          <a:stretch>
            <a:fillRect/>
          </a:stretch>
        </p:blipFill>
        <p:spPr bwMode="auto">
          <a:xfrm>
            <a:off x="4267200" y="3352800"/>
            <a:ext cx="44196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ubtitle 2"/>
          <p:cNvSpPr>
            <a:spLocks noGrp="1"/>
          </p:cNvSpPr>
          <p:nvPr>
            <p:ph type="subTitle" idx="1"/>
          </p:nvPr>
        </p:nvSpPr>
        <p:spPr>
          <a:xfrm>
            <a:off x="1371600" y="1219200"/>
            <a:ext cx="6400800" cy="1752600"/>
          </a:xfrm>
        </p:spPr>
        <p:txBody>
          <a:bodyPr/>
          <a:lstStyle/>
          <a:p>
            <a:pPr eaLnBrk="1" hangingPunct="1"/>
            <a:r>
              <a:rPr lang="en-US">
                <a:solidFill>
                  <a:srgbClr val="FFFF00"/>
                </a:solidFill>
              </a:rPr>
              <a:t>“…in short, inappropriate development fails to account for its true market costs and is heavily subsidized by the public purse.” </a:t>
            </a:r>
          </a:p>
          <a:p>
            <a:pPr eaLnBrk="1" hangingPunct="1"/>
            <a:endParaRPr lang="en-US"/>
          </a:p>
        </p:txBody>
      </p:sp>
      <p:pic>
        <p:nvPicPr>
          <p:cNvPr id="14339" name="Picture 2" descr="http://media.giantbomb.com/uploads/0/7868/375818-voodoo_large.jpg"/>
          <p:cNvPicPr>
            <a:picLocks noChangeAspect="1" noChangeArrowheads="1"/>
          </p:cNvPicPr>
          <p:nvPr/>
        </p:nvPicPr>
        <p:blipFill>
          <a:blip r:embed="rId2"/>
          <a:srcRect/>
          <a:stretch>
            <a:fillRect/>
          </a:stretch>
        </p:blipFill>
        <p:spPr bwMode="auto">
          <a:xfrm>
            <a:off x="4419600" y="3581400"/>
            <a:ext cx="2857500" cy="2857500"/>
          </a:xfrm>
          <a:prstGeom prst="rect">
            <a:avLst/>
          </a:prstGeom>
          <a:noFill/>
          <a:ln w="9525">
            <a:noFill/>
            <a:miter lim="800000"/>
            <a:headEnd/>
            <a:tailEnd/>
          </a:ln>
        </p:spPr>
      </p:pic>
      <p:sp>
        <p:nvSpPr>
          <p:cNvPr id="14340" name="TextBox 4"/>
          <p:cNvSpPr txBox="1">
            <a:spLocks noChangeArrowheads="1"/>
          </p:cNvSpPr>
          <p:nvPr/>
        </p:nvSpPr>
        <p:spPr bwMode="auto">
          <a:xfrm>
            <a:off x="990600" y="4343400"/>
            <a:ext cx="3124200" cy="830263"/>
          </a:xfrm>
          <a:prstGeom prst="rect">
            <a:avLst/>
          </a:prstGeom>
          <a:noFill/>
          <a:ln w="9525">
            <a:noFill/>
            <a:miter lim="800000"/>
            <a:headEnd/>
            <a:tailEnd/>
          </a:ln>
        </p:spPr>
        <p:txBody>
          <a:bodyPr>
            <a:prstTxWarp prst="textNoShape">
              <a:avLst/>
            </a:prstTxWarp>
            <a:spAutoFit/>
          </a:bodyPr>
          <a:lstStyle/>
          <a:p>
            <a:r>
              <a:rPr lang="en-US" sz="2400">
                <a:solidFill>
                  <a:srgbClr val="FF0000"/>
                </a:solidFill>
              </a:rPr>
              <a:t>“Voodoo economics” </a:t>
            </a:r>
          </a:p>
          <a:p>
            <a:r>
              <a:rPr lang="en-US" sz="2400">
                <a:solidFill>
                  <a:srgbClr val="FF0000"/>
                </a:solidFill>
              </a:rPr>
              <a:t>– George H.W. Bush</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457200"/>
            <a:ext cx="8229600" cy="1143000"/>
          </a:xfrm>
        </p:spPr>
        <p:txBody>
          <a:bodyPr/>
          <a:lstStyle/>
          <a:p>
            <a:pPr eaLnBrk="1" hangingPunct="1"/>
            <a:r>
              <a:rPr lang="en-US" b="1">
                <a:solidFill>
                  <a:srgbClr val="FF9933"/>
                </a:solidFill>
              </a:rPr>
              <a:t>Developing a New Vision </a:t>
            </a:r>
            <a:br>
              <a:rPr lang="en-US" b="1">
                <a:solidFill>
                  <a:srgbClr val="FF9933"/>
                </a:solidFill>
              </a:rPr>
            </a:br>
            <a:r>
              <a:rPr lang="en-US" b="1">
                <a:solidFill>
                  <a:srgbClr val="FF9933"/>
                </a:solidFill>
              </a:rPr>
              <a:t>for the Future</a:t>
            </a:r>
          </a:p>
        </p:txBody>
      </p:sp>
      <p:sp>
        <p:nvSpPr>
          <p:cNvPr id="119811" name="Rectangle 3"/>
          <p:cNvSpPr>
            <a:spLocks noGrp="1" noChangeArrowheads="1"/>
          </p:cNvSpPr>
          <p:nvPr>
            <p:ph type="body" idx="1"/>
          </p:nvPr>
        </p:nvSpPr>
        <p:spPr>
          <a:xfrm>
            <a:off x="685800" y="2133600"/>
            <a:ext cx="7772400" cy="4114800"/>
          </a:xfrm>
        </p:spPr>
        <p:txBody>
          <a:bodyPr/>
          <a:lstStyle/>
          <a:p>
            <a:pPr eaLnBrk="1" hangingPunct="1">
              <a:buFont typeface="Wingdings" pitchFamily="127" charset="2"/>
              <a:buChar char="Ø"/>
            </a:pPr>
            <a:r>
              <a:rPr lang="en-US" sz="2900">
                <a:solidFill>
                  <a:srgbClr val="FFFF00"/>
                </a:solidFill>
              </a:rPr>
              <a:t>Requires leadership and action at all levels of government</a:t>
            </a:r>
          </a:p>
          <a:p>
            <a:pPr eaLnBrk="1" hangingPunct="1">
              <a:buFont typeface="Wingdings" pitchFamily="127" charset="2"/>
              <a:buChar char="Ø"/>
            </a:pPr>
            <a:r>
              <a:rPr lang="en-US" sz="2900">
                <a:solidFill>
                  <a:srgbClr val="FFFF00"/>
                </a:solidFill>
              </a:rPr>
              <a:t>Recognizes that the majority of land use decisions occur at the very local level</a:t>
            </a:r>
          </a:p>
          <a:p>
            <a:pPr eaLnBrk="1" hangingPunct="1">
              <a:buFont typeface="Wingdings" pitchFamily="127" charset="2"/>
              <a:buChar char="Ø"/>
            </a:pPr>
            <a:r>
              <a:rPr lang="en-US" sz="2900">
                <a:solidFill>
                  <a:srgbClr val="FFFF00"/>
                </a:solidFill>
              </a:rPr>
              <a:t>Requires an informed and engaged citizenry</a:t>
            </a:r>
          </a:p>
          <a:p>
            <a:pPr eaLnBrk="1" hangingPunct="1">
              <a:buFont typeface="Wingdings" pitchFamily="127" charset="2"/>
              <a:buChar char="Ø"/>
            </a:pPr>
            <a:r>
              <a:rPr lang="en-US" sz="2900">
                <a:solidFill>
                  <a:srgbClr val="FFFF00"/>
                </a:solidFill>
              </a:rPr>
              <a:t>Provides economically viable and socially acceptable alternatives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0" end="0"/>
                                            </p:txEl>
                                          </p:spTgt>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8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1" end="1"/>
                                            </p:txEl>
                                          </p:spTgt>
                                        </p:tgtEl>
                                        <p:attrNameLst>
                                          <p:attrName>ppt_c</p:attrName>
                                        </p:attrNameLst>
                                      </p:cBhvr>
                                      <p:to>
                                        <a:schemeClr val="bg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8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2" end="2"/>
                                            </p:txEl>
                                          </p:spTgt>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8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1524000" y="1885950"/>
          <a:ext cx="6096000" cy="4514850"/>
        </p:xfrm>
        <a:graphic>
          <a:graphicData uri="http://schemas.openxmlformats.org/presentationml/2006/ole">
            <p:oleObj spid="_x0000_s16386" name="Chart" r:id="rId4" imgW="6096000" imgH="4503418" progId="MSGraph.Chart.8">
              <p:embed followColorScheme="full"/>
            </p:oleObj>
          </a:graphicData>
        </a:graphic>
      </p:graphicFrame>
      <p:sp>
        <p:nvSpPr>
          <p:cNvPr id="16387" name="Text Box 3"/>
          <p:cNvSpPr txBox="1">
            <a:spLocks noChangeArrowheads="1"/>
          </p:cNvSpPr>
          <p:nvPr/>
        </p:nvSpPr>
        <p:spPr bwMode="auto">
          <a:xfrm>
            <a:off x="593725" y="3013075"/>
            <a:ext cx="184150" cy="457200"/>
          </a:xfrm>
          <a:prstGeom prst="rect">
            <a:avLst/>
          </a:prstGeom>
          <a:noFill/>
          <a:ln w="9525">
            <a:noFill/>
            <a:miter lim="800000"/>
            <a:headEnd/>
            <a:tailEnd/>
          </a:ln>
        </p:spPr>
        <p:txBody>
          <a:bodyPr wrap="none">
            <a:prstTxWarp prst="textNoShape">
              <a:avLst/>
            </a:prstTxWarp>
            <a:spAutoFit/>
          </a:bodyPr>
          <a:lstStyle/>
          <a:p>
            <a:endParaRPr lang="en-US" sz="2400">
              <a:latin typeface="Times New Roman" pitchFamily="127" charset="0"/>
            </a:endParaRPr>
          </a:p>
        </p:txBody>
      </p:sp>
      <p:sp>
        <p:nvSpPr>
          <p:cNvPr id="16388" name="Text Box 4"/>
          <p:cNvSpPr txBox="1">
            <a:spLocks noChangeArrowheads="1"/>
          </p:cNvSpPr>
          <p:nvPr/>
        </p:nvSpPr>
        <p:spPr bwMode="auto">
          <a:xfrm rot="-5400000">
            <a:off x="462756" y="3663157"/>
            <a:ext cx="1665287" cy="457200"/>
          </a:xfrm>
          <a:prstGeom prst="rect">
            <a:avLst/>
          </a:prstGeom>
          <a:noFill/>
          <a:ln w="9525">
            <a:noFill/>
            <a:miter lim="800000"/>
            <a:headEnd/>
            <a:tailEnd/>
          </a:ln>
        </p:spPr>
        <p:txBody>
          <a:bodyPr wrap="none">
            <a:prstTxWarp prst="textNoShape">
              <a:avLst/>
            </a:prstTxWarp>
            <a:spAutoFit/>
          </a:bodyPr>
          <a:lstStyle/>
          <a:p>
            <a:r>
              <a:rPr lang="en-US" sz="2400" b="1">
                <a:solidFill>
                  <a:srgbClr val="FFFF00"/>
                </a:solidFill>
                <a:latin typeface="Times New Roman" pitchFamily="127" charset="0"/>
              </a:rPr>
              <a:t>%</a:t>
            </a:r>
            <a:r>
              <a:rPr lang="en-US" sz="2400" b="1">
                <a:latin typeface="Times New Roman" pitchFamily="127" charset="0"/>
              </a:rPr>
              <a:t> </a:t>
            </a:r>
            <a:r>
              <a:rPr lang="en-US" sz="2400" b="1">
                <a:solidFill>
                  <a:srgbClr val="FFFF00"/>
                </a:solidFill>
                <a:latin typeface="Times New Roman" pitchFamily="127" charset="0"/>
              </a:rPr>
              <a:t>Increase</a:t>
            </a:r>
          </a:p>
        </p:txBody>
      </p:sp>
      <p:sp>
        <p:nvSpPr>
          <p:cNvPr id="138245" name="Text Box 5"/>
          <p:cNvSpPr txBox="1">
            <a:spLocks noChangeArrowheads="1"/>
          </p:cNvSpPr>
          <p:nvPr/>
        </p:nvSpPr>
        <p:spPr bwMode="auto">
          <a:xfrm>
            <a:off x="1143000" y="152400"/>
            <a:ext cx="7086600" cy="1570038"/>
          </a:xfrm>
          <a:prstGeom prst="rect">
            <a:avLst/>
          </a:prstGeom>
          <a:noFill/>
          <a:ln w="9525">
            <a:noFill/>
            <a:miter lim="800000"/>
            <a:headEnd/>
            <a:tailEnd/>
          </a:ln>
          <a:effectLst/>
        </p:spPr>
        <p:txBody>
          <a:bodyPr>
            <a:prstTxWarp prst="textNoShape">
              <a:avLst/>
            </a:prstTxWarp>
            <a:spAutoFit/>
          </a:bodyPr>
          <a:lstStyle/>
          <a:p>
            <a:pPr algn="ctr"/>
            <a:r>
              <a:rPr lang="en-US" sz="3200" b="1">
                <a:solidFill>
                  <a:srgbClr val="FFFF00"/>
                </a:solidFill>
              </a:rPr>
              <a:t>Increases in Population and Developed Land Area in the New York Metro Region (1970-1990)*</a:t>
            </a:r>
          </a:p>
        </p:txBody>
      </p:sp>
      <p:sp>
        <p:nvSpPr>
          <p:cNvPr id="16390" name="Text Box 6"/>
          <p:cNvSpPr txBox="1">
            <a:spLocks noChangeArrowheads="1"/>
          </p:cNvSpPr>
          <p:nvPr/>
        </p:nvSpPr>
        <p:spPr bwMode="auto">
          <a:xfrm>
            <a:off x="419100" y="6437313"/>
            <a:ext cx="2247900" cy="304800"/>
          </a:xfrm>
          <a:prstGeom prst="rect">
            <a:avLst/>
          </a:prstGeom>
          <a:noFill/>
          <a:ln w="9525">
            <a:noFill/>
            <a:miter lim="800000"/>
            <a:headEnd/>
            <a:tailEnd/>
          </a:ln>
        </p:spPr>
        <p:txBody>
          <a:bodyPr wrap="none">
            <a:prstTxWarp prst="textNoShape">
              <a:avLst/>
            </a:prstTxWarp>
            <a:spAutoFit/>
          </a:bodyPr>
          <a:lstStyle/>
          <a:p>
            <a:r>
              <a:rPr lang="en-US" sz="1400" b="1">
                <a:solidFill>
                  <a:srgbClr val="FFFF00"/>
                </a:solidFill>
                <a:latin typeface="Times New Roman" pitchFamily="127" charset="0"/>
              </a:rPr>
              <a:t>*Regional Plan Association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157288" y="320675"/>
            <a:ext cx="6789737" cy="769938"/>
          </a:xfrm>
          <a:prstGeom prst="rect">
            <a:avLst/>
          </a:prstGeom>
          <a:noFill/>
          <a:ln w="9525">
            <a:noFill/>
            <a:miter lim="800000"/>
            <a:headEnd/>
            <a:tailEnd/>
          </a:ln>
        </p:spPr>
        <p:txBody>
          <a:bodyPr wrap="none">
            <a:prstTxWarp prst="textNoShape">
              <a:avLst/>
            </a:prstTxWarp>
            <a:spAutoFit/>
          </a:bodyPr>
          <a:lstStyle/>
          <a:p>
            <a:pPr algn="ctr"/>
            <a:r>
              <a:rPr lang="en-US" sz="4400" b="1">
                <a:solidFill>
                  <a:srgbClr val="FF9933"/>
                </a:solidFill>
              </a:rPr>
              <a:t>Overcoming Challenges</a:t>
            </a:r>
            <a:r>
              <a:rPr lang="en-US" sz="4400" b="1">
                <a:solidFill>
                  <a:srgbClr val="FF9933"/>
                </a:solidFill>
                <a:latin typeface="Times New Roman" pitchFamily="127" charset="0"/>
              </a:rPr>
              <a:t> </a:t>
            </a:r>
          </a:p>
        </p:txBody>
      </p:sp>
      <p:sp>
        <p:nvSpPr>
          <p:cNvPr id="122883" name="Text Box 3"/>
          <p:cNvSpPr txBox="1">
            <a:spLocks noChangeArrowheads="1"/>
          </p:cNvSpPr>
          <p:nvPr/>
        </p:nvSpPr>
        <p:spPr bwMode="auto">
          <a:xfrm>
            <a:off x="533400" y="762000"/>
            <a:ext cx="8121650" cy="5440363"/>
          </a:xfrm>
          <a:prstGeom prst="rect">
            <a:avLst/>
          </a:prstGeom>
          <a:noFill/>
          <a:ln w="9525">
            <a:noFill/>
            <a:miter lim="800000"/>
            <a:headEnd/>
            <a:tailEnd/>
          </a:ln>
        </p:spPr>
        <p:txBody>
          <a:bodyPr>
            <a:prstTxWarp prst="textNoShape">
              <a:avLst/>
            </a:prstTxWarp>
            <a:spAutoFit/>
          </a:bodyPr>
          <a:lstStyle/>
          <a:p>
            <a:pPr marL="457200" indent="-457200">
              <a:spcBef>
                <a:spcPct val="25000"/>
              </a:spcBef>
              <a:buFont typeface="Wingdings" pitchFamily="127" charset="2"/>
              <a:buNone/>
              <a:tabLst>
                <a:tab pos="571500" algn="l"/>
              </a:tabLst>
            </a:pPr>
            <a:endParaRPr lang="en-US" sz="2900">
              <a:solidFill>
                <a:srgbClr val="FFFF00"/>
              </a:solidFill>
            </a:endParaRPr>
          </a:p>
          <a:p>
            <a:pPr marL="457200" indent="-457200">
              <a:spcBef>
                <a:spcPct val="25000"/>
              </a:spcBef>
              <a:buFont typeface="Wingdings" pitchFamily="127" charset="2"/>
              <a:buChar char="Ø"/>
              <a:tabLst>
                <a:tab pos="571500" algn="l"/>
              </a:tabLst>
            </a:pPr>
            <a:r>
              <a:rPr lang="en-US" sz="2900">
                <a:solidFill>
                  <a:srgbClr val="FFFF00"/>
                </a:solidFill>
              </a:rPr>
              <a:t>Conflicting scales: Ecosystem vs. decision-making</a:t>
            </a:r>
          </a:p>
          <a:p>
            <a:pPr marL="457200" indent="-457200">
              <a:spcBef>
                <a:spcPct val="25000"/>
              </a:spcBef>
              <a:buFont typeface="Wingdings" pitchFamily="127" charset="2"/>
              <a:buChar char="Ø"/>
              <a:tabLst>
                <a:tab pos="571500" algn="l"/>
              </a:tabLst>
            </a:pPr>
            <a:r>
              <a:rPr lang="en-US" sz="2900">
                <a:solidFill>
                  <a:srgbClr val="FFFF00"/>
                </a:solidFill>
              </a:rPr>
              <a:t>Scientific information not readily available to decision-makers</a:t>
            </a:r>
          </a:p>
          <a:p>
            <a:pPr lvl="2">
              <a:spcBef>
                <a:spcPct val="25000"/>
              </a:spcBef>
              <a:buFont typeface="Wingdings" pitchFamily="127" charset="2"/>
              <a:buChar char="Ø"/>
              <a:tabLst>
                <a:tab pos="571500" algn="l"/>
              </a:tabLst>
            </a:pPr>
            <a:r>
              <a:rPr lang="en-US" sz="2300">
                <a:solidFill>
                  <a:srgbClr val="FFFF00"/>
                </a:solidFill>
              </a:rPr>
              <a:t>Incomplete natural resource data</a:t>
            </a:r>
          </a:p>
          <a:p>
            <a:pPr lvl="2">
              <a:spcBef>
                <a:spcPct val="25000"/>
              </a:spcBef>
              <a:buFont typeface="Wingdings" pitchFamily="127" charset="2"/>
              <a:buChar char="Ø"/>
              <a:tabLst>
                <a:tab pos="571500" algn="l"/>
              </a:tabLst>
            </a:pPr>
            <a:r>
              <a:rPr lang="en-US" sz="2300">
                <a:solidFill>
                  <a:srgbClr val="FFFF00"/>
                </a:solidFill>
              </a:rPr>
              <a:t>Lack of ecological BDPs and BMPs</a:t>
            </a:r>
          </a:p>
          <a:p>
            <a:pPr marL="457200" indent="-457200">
              <a:spcBef>
                <a:spcPct val="25000"/>
              </a:spcBef>
              <a:buFont typeface="Wingdings" pitchFamily="127" charset="2"/>
              <a:buChar char="Ø"/>
              <a:tabLst>
                <a:tab pos="571500" algn="l"/>
              </a:tabLst>
            </a:pPr>
            <a:r>
              <a:rPr lang="en-US" sz="2900">
                <a:solidFill>
                  <a:srgbClr val="FFFF00"/>
                </a:solidFill>
              </a:rPr>
              <a:t>A “one size fits all” policy fails to account for ecological complexity </a:t>
            </a:r>
          </a:p>
          <a:p>
            <a:pPr marL="457200" indent="-457200">
              <a:spcBef>
                <a:spcPct val="25000"/>
              </a:spcBef>
              <a:buFont typeface="Wingdings" pitchFamily="127" charset="2"/>
              <a:buChar char="Ø"/>
              <a:tabLst>
                <a:tab pos="571500" algn="l"/>
              </a:tabLst>
            </a:pPr>
            <a:r>
              <a:rPr lang="en-US" sz="2900">
                <a:solidFill>
                  <a:srgbClr val="FFFF00"/>
                </a:solidFill>
              </a:rPr>
              <a:t>Ecologically-friendly planning techniques are not enabled by local regulations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88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1" end="1"/>
                                            </p:txEl>
                                          </p:spTgt>
                                        </p:tgtEl>
                                        <p:attrNameLst>
                                          <p:attrName>ppt_c</p:attrName>
                                        </p:attrNameLst>
                                      </p:cBhvr>
                                      <p:to>
                                        <a:schemeClr val="fo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88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2" end="2"/>
                                            </p:txEl>
                                          </p:spTgt>
                                        </p:tgtEl>
                                        <p:attrNameLst>
                                          <p:attrName>ppt_c</p:attrName>
                                        </p:attrNameLst>
                                      </p:cBhvr>
                                      <p:to>
                                        <a:schemeClr val="folHlink"/>
                                      </p:to>
                                    </p:animClr>
                                  </p:subTnLst>
                                </p:cTn>
                              </p:par>
                              <p:par>
                                <p:cTn id="11" presetID="1" presetClass="entr" presetSubtype="0" fill="hold" grpId="0" nodeType="withEffect">
                                  <p:stCondLst>
                                    <p:cond delay="0"/>
                                  </p:stCondLst>
                                  <p:childTnLst>
                                    <p:set>
                                      <p:cBhvr>
                                        <p:cTn id="12" dur="1" fill="hold">
                                          <p:stCondLst>
                                            <p:cond delay="499"/>
                                          </p:stCondLst>
                                        </p:cTn>
                                        <p:tgtEl>
                                          <p:spTgt spid="12288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3" end="3"/>
                                            </p:txEl>
                                          </p:spTgt>
                                        </p:tgtEl>
                                        <p:attrNameLst>
                                          <p:attrName>ppt_c</p:attrName>
                                        </p:attrNameLst>
                                      </p:cBhvr>
                                      <p:to>
                                        <a:schemeClr val="folHlink"/>
                                      </p:to>
                                    </p:animClr>
                                  </p:subTnLst>
                                </p:cTn>
                              </p:par>
                              <p:par>
                                <p:cTn id="13" presetID="1" presetClass="entr" presetSubtype="0" fill="hold" grpId="0" nodeType="withEffect">
                                  <p:stCondLst>
                                    <p:cond delay="0"/>
                                  </p:stCondLst>
                                  <p:childTnLst>
                                    <p:set>
                                      <p:cBhvr>
                                        <p:cTn id="14" dur="1" fill="hold">
                                          <p:stCondLst>
                                            <p:cond delay="499"/>
                                          </p:stCondLst>
                                        </p:cTn>
                                        <p:tgtEl>
                                          <p:spTgt spid="12288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4" end="4"/>
                                            </p:txEl>
                                          </p:spTgt>
                                        </p:tgtEl>
                                        <p:attrNameLst>
                                          <p:attrName>ppt_c</p:attrName>
                                        </p:attrNameLst>
                                      </p:cBhvr>
                                      <p:to>
                                        <a:schemeClr val="folHlink"/>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288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5" end="5"/>
                                            </p:txEl>
                                          </p:spTgt>
                                        </p:tgtEl>
                                        <p:attrNameLst>
                                          <p:attrName>ppt_c</p:attrName>
                                        </p:attrNameLst>
                                      </p:cBhvr>
                                      <p:to>
                                        <a:schemeClr val="folHlink"/>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288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autoUpdateAnimBg="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572000" y="381000"/>
            <a:ext cx="4953000" cy="584200"/>
          </a:xfrm>
          <a:prstGeom prst="rect">
            <a:avLst/>
          </a:prstGeom>
          <a:noFill/>
          <a:ln w="9525">
            <a:noFill/>
            <a:miter lim="800000"/>
            <a:headEnd/>
            <a:tailEnd/>
          </a:ln>
        </p:spPr>
        <p:txBody>
          <a:bodyPr>
            <a:prstTxWarp prst="textNoShape">
              <a:avLst/>
            </a:prstTxWarp>
            <a:spAutoFit/>
          </a:bodyPr>
          <a:lstStyle/>
          <a:p>
            <a:pPr algn="ctr"/>
            <a:r>
              <a:rPr lang="en-US" sz="3200" b="1">
                <a:solidFill>
                  <a:srgbClr val="FFFF00"/>
                </a:solidFill>
              </a:rPr>
              <a:t>Achieving Balance</a:t>
            </a:r>
          </a:p>
        </p:txBody>
      </p:sp>
      <p:pic>
        <p:nvPicPr>
          <p:cNvPr id="18435" name="Picture 5" descr="Habitat_beaver"/>
          <p:cNvPicPr>
            <a:picLocks noChangeAspect="1" noChangeArrowheads="1"/>
          </p:cNvPicPr>
          <p:nvPr/>
        </p:nvPicPr>
        <p:blipFill>
          <a:blip r:embed="rId3"/>
          <a:srcRect/>
          <a:stretch>
            <a:fillRect/>
          </a:stretch>
        </p:blipFill>
        <p:spPr bwMode="auto">
          <a:xfrm>
            <a:off x="4419600" y="4038600"/>
            <a:ext cx="3898900" cy="2590800"/>
          </a:xfrm>
          <a:prstGeom prst="rect">
            <a:avLst/>
          </a:prstGeom>
          <a:noFill/>
          <a:ln w="9525">
            <a:noFill/>
            <a:miter lim="800000"/>
            <a:headEnd/>
            <a:tailEnd/>
          </a:ln>
        </p:spPr>
      </p:pic>
      <p:pic>
        <p:nvPicPr>
          <p:cNvPr id="18436" name="Picture 6" descr="wood_frog"/>
          <p:cNvPicPr>
            <a:picLocks noChangeAspect="1" noChangeArrowheads="1"/>
          </p:cNvPicPr>
          <p:nvPr/>
        </p:nvPicPr>
        <p:blipFill>
          <a:blip r:embed="rId4"/>
          <a:srcRect/>
          <a:stretch>
            <a:fillRect/>
          </a:stretch>
        </p:blipFill>
        <p:spPr bwMode="auto">
          <a:xfrm>
            <a:off x="990600" y="2209800"/>
            <a:ext cx="2617788" cy="1757363"/>
          </a:xfrm>
          <a:prstGeom prst="rect">
            <a:avLst/>
          </a:prstGeom>
          <a:noFill/>
          <a:ln w="9525">
            <a:noFill/>
            <a:miter lim="800000"/>
            <a:headEnd/>
            <a:tailEnd/>
          </a:ln>
        </p:spPr>
      </p:pic>
      <p:pic>
        <p:nvPicPr>
          <p:cNvPr id="18437" name="Picture 6" descr="http://www.abrahampaiss.com/img/sub_sustdev_newurb.jpg"/>
          <p:cNvPicPr>
            <a:picLocks noChangeAspect="1" noChangeArrowheads="1"/>
          </p:cNvPicPr>
          <p:nvPr/>
        </p:nvPicPr>
        <p:blipFill>
          <a:blip r:embed="rId5"/>
          <a:srcRect/>
          <a:stretch>
            <a:fillRect/>
          </a:stretch>
        </p:blipFill>
        <p:spPr bwMode="auto">
          <a:xfrm>
            <a:off x="6019800" y="1371600"/>
            <a:ext cx="2667000" cy="2838450"/>
          </a:xfrm>
          <a:prstGeom prst="rect">
            <a:avLst/>
          </a:prstGeom>
          <a:noFill/>
          <a:ln w="9525">
            <a:noFill/>
            <a:miter lim="800000"/>
            <a:headEnd/>
            <a:tailEnd/>
          </a:ln>
        </p:spPr>
      </p:pic>
      <p:pic>
        <p:nvPicPr>
          <p:cNvPr id="18438" name="Picture 8" descr="http://www.hmhca.com/images/projects/urban/riverwalk.jpg"/>
          <p:cNvPicPr>
            <a:picLocks noChangeAspect="1" noChangeArrowheads="1"/>
          </p:cNvPicPr>
          <p:nvPr/>
        </p:nvPicPr>
        <p:blipFill>
          <a:blip r:embed="rId6"/>
          <a:srcRect/>
          <a:stretch>
            <a:fillRect/>
          </a:stretch>
        </p:blipFill>
        <p:spPr bwMode="auto">
          <a:xfrm>
            <a:off x="685800" y="4267200"/>
            <a:ext cx="3390900" cy="2373313"/>
          </a:xfrm>
          <a:prstGeom prst="rect">
            <a:avLst/>
          </a:prstGeom>
          <a:noFill/>
          <a:ln w="9525">
            <a:noFill/>
            <a:miter lim="800000"/>
            <a:headEnd/>
            <a:tailEnd/>
          </a:ln>
        </p:spPr>
      </p:pic>
      <p:pic>
        <p:nvPicPr>
          <p:cNvPr id="18439" name="Picture 9"/>
          <p:cNvPicPr>
            <a:picLocks noChangeAspect="1" noChangeArrowheads="1"/>
          </p:cNvPicPr>
          <p:nvPr/>
        </p:nvPicPr>
        <p:blipFill>
          <a:blip r:embed="rId7"/>
          <a:srcRect/>
          <a:stretch>
            <a:fillRect/>
          </a:stretch>
        </p:blipFill>
        <p:spPr bwMode="auto">
          <a:xfrm>
            <a:off x="457200" y="457200"/>
            <a:ext cx="4610100" cy="1428750"/>
          </a:xfrm>
          <a:prstGeom prst="rect">
            <a:avLst/>
          </a:prstGeom>
          <a:noFill/>
          <a:ln w="9525">
            <a:noFill/>
            <a:miter lim="800000"/>
            <a:headEnd/>
            <a:tailEnd/>
          </a:ln>
        </p:spPr>
      </p:pic>
      <p:pic>
        <p:nvPicPr>
          <p:cNvPr id="18440" name="Picture 2"/>
          <p:cNvPicPr>
            <a:picLocks noChangeAspect="1" noChangeArrowheads="1"/>
          </p:cNvPicPr>
          <p:nvPr/>
        </p:nvPicPr>
        <p:blipFill>
          <a:blip r:embed="rId8"/>
          <a:srcRect/>
          <a:stretch>
            <a:fillRect/>
          </a:stretch>
        </p:blipFill>
        <p:spPr bwMode="auto">
          <a:xfrm>
            <a:off x="3733800" y="2057400"/>
            <a:ext cx="1962150" cy="261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1295400" y="304800"/>
            <a:ext cx="6705600" cy="1384300"/>
          </a:xfrm>
          <a:prstGeom prst="rect">
            <a:avLst/>
          </a:prstGeom>
          <a:noFill/>
          <a:ln w="9525">
            <a:noFill/>
            <a:miter lim="800000"/>
            <a:headEnd/>
            <a:tailEnd/>
          </a:ln>
        </p:spPr>
        <p:txBody>
          <a:bodyPr>
            <a:prstTxWarp prst="textNoShape">
              <a:avLst/>
            </a:prstTxWarp>
            <a:spAutoFit/>
          </a:bodyPr>
          <a:lstStyle/>
          <a:p>
            <a:pPr algn="ctr"/>
            <a:r>
              <a:rPr lang="en-US" sz="4800">
                <a:solidFill>
                  <a:srgbClr val="FFFF00"/>
                </a:solidFill>
              </a:rPr>
              <a:t>R.A.I.D.E.R.</a:t>
            </a:r>
          </a:p>
          <a:p>
            <a:pPr algn="ctr"/>
            <a:r>
              <a:rPr lang="en-US" sz="3600">
                <a:solidFill>
                  <a:srgbClr val="FFFF00"/>
                </a:solidFill>
              </a:rPr>
              <a:t>6 Steps to Sustainability</a:t>
            </a:r>
          </a:p>
        </p:txBody>
      </p:sp>
      <p:pic>
        <p:nvPicPr>
          <p:cNvPr id="19459" name="Picture 2" descr="http://www.impawards.com/1981/posters/raiders_of_the_lost_ark_ver2.jpg"/>
          <p:cNvPicPr>
            <a:picLocks noChangeAspect="1" noChangeArrowheads="1"/>
          </p:cNvPicPr>
          <p:nvPr/>
        </p:nvPicPr>
        <p:blipFill>
          <a:blip r:embed="rId2"/>
          <a:srcRect/>
          <a:stretch>
            <a:fillRect/>
          </a:stretch>
        </p:blipFill>
        <p:spPr bwMode="auto">
          <a:xfrm>
            <a:off x="3200400" y="1905000"/>
            <a:ext cx="2940050" cy="4456113"/>
          </a:xfrm>
          <a:prstGeom prst="rect">
            <a:avLst/>
          </a:prstGeom>
          <a:noFill/>
          <a:ln w="9525">
            <a:noFill/>
            <a:miter lim="800000"/>
            <a:headEnd/>
            <a:tailEnd/>
          </a:ln>
        </p:spPr>
      </p:pic>
      <p:pic>
        <p:nvPicPr>
          <p:cNvPr id="19460" name="Picture 4" descr="http://yoan.octolys.fr/images/raider.jpg"/>
          <p:cNvPicPr>
            <a:picLocks noChangeAspect="1" noChangeArrowheads="1"/>
          </p:cNvPicPr>
          <p:nvPr/>
        </p:nvPicPr>
        <p:blipFill>
          <a:blip r:embed="rId3"/>
          <a:srcRect/>
          <a:stretch>
            <a:fillRect/>
          </a:stretch>
        </p:blipFill>
        <p:spPr bwMode="auto">
          <a:xfrm>
            <a:off x="533400" y="2971800"/>
            <a:ext cx="2222500" cy="1871663"/>
          </a:xfrm>
          <a:prstGeom prst="rect">
            <a:avLst/>
          </a:prstGeom>
          <a:noFill/>
          <a:ln w="9525">
            <a:noFill/>
            <a:miter lim="800000"/>
            <a:headEnd/>
            <a:tailEnd/>
          </a:ln>
        </p:spPr>
      </p:pic>
      <p:pic>
        <p:nvPicPr>
          <p:cNvPr id="19461" name="Picture 6" descr="http://asset.dailysplice.com/art/Raider-Nation-Oakland-Raiders-News-logo.jpg"/>
          <p:cNvPicPr>
            <a:picLocks noChangeAspect="1" noChangeArrowheads="1"/>
          </p:cNvPicPr>
          <p:nvPr/>
        </p:nvPicPr>
        <p:blipFill>
          <a:blip r:embed="rId4"/>
          <a:srcRect/>
          <a:stretch>
            <a:fillRect/>
          </a:stretch>
        </p:blipFill>
        <p:spPr bwMode="auto">
          <a:xfrm>
            <a:off x="6629400" y="2819400"/>
            <a:ext cx="2019300" cy="201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438400" y="304800"/>
            <a:ext cx="4516438" cy="769938"/>
          </a:xfrm>
          <a:prstGeom prst="rect">
            <a:avLst/>
          </a:prstGeom>
          <a:noFill/>
          <a:ln w="9525">
            <a:noFill/>
            <a:miter lim="800000"/>
            <a:headEnd/>
            <a:tailEnd/>
          </a:ln>
        </p:spPr>
        <p:txBody>
          <a:bodyPr wrap="none">
            <a:prstTxWarp prst="textNoShape">
              <a:avLst/>
            </a:prstTxWarp>
            <a:spAutoFit/>
          </a:bodyPr>
          <a:lstStyle/>
          <a:p>
            <a:r>
              <a:rPr lang="en-US" sz="4400" b="1">
                <a:solidFill>
                  <a:srgbClr val="FF0000"/>
                </a:solidFill>
              </a:rPr>
              <a:t>R</a:t>
            </a:r>
            <a:r>
              <a:rPr lang="en-US" sz="4400">
                <a:solidFill>
                  <a:srgbClr val="FFFF00"/>
                </a:solidFill>
              </a:rPr>
              <a:t>econnaissance </a:t>
            </a:r>
          </a:p>
        </p:txBody>
      </p:sp>
      <p:pic>
        <p:nvPicPr>
          <p:cNvPr id="20483" name="Picture 3" descr="Field_KevinRyan_mmddyy_unknown"/>
          <p:cNvPicPr>
            <a:picLocks noChangeAspect="1" noChangeArrowheads="1"/>
          </p:cNvPicPr>
          <p:nvPr/>
        </p:nvPicPr>
        <p:blipFill>
          <a:blip r:embed="rId3"/>
          <a:srcRect/>
          <a:stretch>
            <a:fillRect/>
          </a:stretch>
        </p:blipFill>
        <p:spPr bwMode="auto">
          <a:xfrm>
            <a:off x="1295400" y="1295400"/>
            <a:ext cx="6654800" cy="499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TextBox 1"/>
          <p:cNvSpPr txBox="1">
            <a:spLocks noChangeArrowheads="1"/>
          </p:cNvSpPr>
          <p:nvPr/>
        </p:nvSpPr>
        <p:spPr bwMode="auto">
          <a:xfrm>
            <a:off x="381000" y="304800"/>
            <a:ext cx="8610600" cy="2308225"/>
          </a:xfrm>
          <a:prstGeom prst="rect">
            <a:avLst/>
          </a:prstGeom>
          <a:noFill/>
          <a:ln w="9525">
            <a:noFill/>
            <a:miter lim="800000"/>
            <a:headEnd/>
            <a:tailEnd/>
          </a:ln>
        </p:spPr>
        <p:txBody>
          <a:bodyPr>
            <a:prstTxWarp prst="textNoShape">
              <a:avLst/>
            </a:prstTxWarp>
            <a:spAutoFit/>
          </a:bodyPr>
          <a:lstStyle/>
          <a:p>
            <a:r>
              <a:rPr lang="en-US" sz="3600">
                <a:solidFill>
                  <a:srgbClr val="FFFF00"/>
                </a:solidFill>
              </a:rPr>
              <a:t>“The environment is not a competing interest to be balanced…rather, it is the playing field, the foundation upon which all human endeavors compete upon.”</a:t>
            </a:r>
          </a:p>
        </p:txBody>
      </p:sp>
      <p:pic>
        <p:nvPicPr>
          <p:cNvPr id="3075" name="Picture 8" descr="C:\Documents and Settings\gillespiem\Local Settings\Temporary Internet Files\Content.IE5\FOTPHTJL\MPj04026630000[1].jpg"/>
          <p:cNvPicPr>
            <a:picLocks noChangeAspect="1" noChangeArrowheads="1"/>
          </p:cNvPicPr>
          <p:nvPr/>
        </p:nvPicPr>
        <p:blipFill>
          <a:blip r:embed="rId2"/>
          <a:srcRect/>
          <a:stretch>
            <a:fillRect/>
          </a:stretch>
        </p:blipFill>
        <p:spPr bwMode="auto">
          <a:xfrm>
            <a:off x="1981200" y="2794000"/>
            <a:ext cx="5372100" cy="3579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200400" y="304800"/>
            <a:ext cx="3135313" cy="769938"/>
          </a:xfrm>
          <a:prstGeom prst="rect">
            <a:avLst/>
          </a:prstGeom>
          <a:noFill/>
          <a:ln w="9525">
            <a:noFill/>
            <a:miter lim="800000"/>
            <a:headEnd/>
            <a:tailEnd/>
          </a:ln>
        </p:spPr>
        <p:txBody>
          <a:bodyPr wrap="none">
            <a:prstTxWarp prst="textNoShape">
              <a:avLst/>
            </a:prstTxWarp>
            <a:spAutoFit/>
          </a:bodyPr>
          <a:lstStyle/>
          <a:p>
            <a:r>
              <a:rPr lang="en-US" sz="4400" b="1">
                <a:solidFill>
                  <a:srgbClr val="FF0000"/>
                </a:solidFill>
              </a:rPr>
              <a:t>A</a:t>
            </a:r>
            <a:r>
              <a:rPr lang="en-US" sz="4400">
                <a:solidFill>
                  <a:srgbClr val="FFFF00"/>
                </a:solidFill>
              </a:rPr>
              <a:t>wareness</a:t>
            </a:r>
            <a:r>
              <a:rPr lang="en-US" sz="3600">
                <a:solidFill>
                  <a:srgbClr val="FFFF00"/>
                </a:solidFill>
              </a:rPr>
              <a:t> </a:t>
            </a:r>
          </a:p>
        </p:txBody>
      </p:sp>
      <p:pic>
        <p:nvPicPr>
          <p:cNvPr id="21507" name="Picture 3" descr="MWK-SybillGilbert-Great-Swamp"/>
          <p:cNvPicPr>
            <a:picLocks noChangeAspect="1" noChangeArrowheads="1"/>
          </p:cNvPicPr>
          <p:nvPr/>
        </p:nvPicPr>
        <p:blipFill>
          <a:blip r:embed="rId3"/>
          <a:srcRect/>
          <a:stretch>
            <a:fillRect/>
          </a:stretch>
        </p:blipFill>
        <p:spPr bwMode="auto">
          <a:xfrm>
            <a:off x="266700" y="1354138"/>
            <a:ext cx="8610600" cy="4818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276600" y="304800"/>
            <a:ext cx="2854325" cy="769938"/>
          </a:xfrm>
          <a:prstGeom prst="rect">
            <a:avLst/>
          </a:prstGeom>
          <a:noFill/>
          <a:ln w="9525">
            <a:noFill/>
            <a:miter lim="800000"/>
            <a:headEnd/>
            <a:tailEnd/>
          </a:ln>
        </p:spPr>
        <p:txBody>
          <a:bodyPr wrap="none">
            <a:prstTxWarp prst="textNoShape">
              <a:avLst/>
            </a:prstTxWarp>
            <a:spAutoFit/>
          </a:bodyPr>
          <a:lstStyle/>
          <a:p>
            <a:r>
              <a:rPr lang="en-US" sz="4400" b="1">
                <a:solidFill>
                  <a:srgbClr val="FF0000"/>
                </a:solidFill>
              </a:rPr>
              <a:t>I</a:t>
            </a:r>
            <a:r>
              <a:rPr lang="en-US" sz="4400">
                <a:solidFill>
                  <a:srgbClr val="FFFF00"/>
                </a:solidFill>
              </a:rPr>
              <a:t>ntegration</a:t>
            </a:r>
          </a:p>
        </p:txBody>
      </p:sp>
      <p:pic>
        <p:nvPicPr>
          <p:cNvPr id="22531" name="Picture 3" descr="jpegnewlogoCover"/>
          <p:cNvPicPr>
            <a:picLocks noChangeAspect="1" noChangeArrowheads="1"/>
          </p:cNvPicPr>
          <p:nvPr/>
        </p:nvPicPr>
        <p:blipFill>
          <a:blip r:embed="rId3"/>
          <a:srcRect/>
          <a:stretch>
            <a:fillRect/>
          </a:stretch>
        </p:blipFill>
        <p:spPr bwMode="auto">
          <a:xfrm>
            <a:off x="2590800" y="1219200"/>
            <a:ext cx="4048125"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810000" y="228600"/>
            <a:ext cx="1941513" cy="769938"/>
          </a:xfrm>
          <a:prstGeom prst="rect">
            <a:avLst/>
          </a:prstGeom>
          <a:noFill/>
          <a:ln w="9525">
            <a:noFill/>
            <a:miter lim="800000"/>
            <a:headEnd/>
            <a:tailEnd/>
          </a:ln>
        </p:spPr>
        <p:txBody>
          <a:bodyPr wrap="none">
            <a:prstTxWarp prst="textNoShape">
              <a:avLst/>
            </a:prstTxWarp>
            <a:spAutoFit/>
          </a:bodyPr>
          <a:lstStyle/>
          <a:p>
            <a:r>
              <a:rPr lang="en-US" sz="4400" b="1">
                <a:solidFill>
                  <a:srgbClr val="FF0000"/>
                </a:solidFill>
              </a:rPr>
              <a:t>D</a:t>
            </a:r>
            <a:r>
              <a:rPr lang="en-US" sz="4400">
                <a:solidFill>
                  <a:srgbClr val="FFFF00"/>
                </a:solidFill>
              </a:rPr>
              <a:t>esign</a:t>
            </a:r>
          </a:p>
        </p:txBody>
      </p:sp>
      <p:pic>
        <p:nvPicPr>
          <p:cNvPr id="23555" name="Picture 3" descr="CapeCod"/>
          <p:cNvPicPr>
            <a:picLocks noChangeAspect="1" noChangeArrowheads="1"/>
          </p:cNvPicPr>
          <p:nvPr/>
        </p:nvPicPr>
        <p:blipFill>
          <a:blip r:embed="rId3"/>
          <a:srcRect l="7285" t="17078" r="17661" b="3909"/>
          <a:stretch>
            <a:fillRect/>
          </a:stretch>
        </p:blipFill>
        <p:spPr bwMode="auto">
          <a:xfrm>
            <a:off x="2819400" y="1143000"/>
            <a:ext cx="3810000" cy="2152650"/>
          </a:xfrm>
          <a:prstGeom prst="rect">
            <a:avLst/>
          </a:prstGeom>
          <a:noFill/>
          <a:ln w="9525">
            <a:noFill/>
            <a:miter lim="800000"/>
            <a:headEnd/>
            <a:tailEnd/>
          </a:ln>
        </p:spPr>
      </p:pic>
      <p:pic>
        <p:nvPicPr>
          <p:cNvPr id="23556" name="Picture 4" descr="schematic"/>
          <p:cNvPicPr>
            <a:picLocks noChangeAspect="1" noChangeArrowheads="1"/>
          </p:cNvPicPr>
          <p:nvPr/>
        </p:nvPicPr>
        <p:blipFill>
          <a:blip r:embed="rId4"/>
          <a:srcRect/>
          <a:stretch>
            <a:fillRect/>
          </a:stretch>
        </p:blipFill>
        <p:spPr bwMode="auto">
          <a:xfrm>
            <a:off x="1657350" y="3417888"/>
            <a:ext cx="5829300" cy="3287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2" descr="FRWA"/>
          <p:cNvPicPr>
            <a:picLocks noChangeAspect="1" noChangeArrowheads="1"/>
          </p:cNvPicPr>
          <p:nvPr/>
        </p:nvPicPr>
        <p:blipFill>
          <a:blip r:embed="rId3">
            <a:lum bright="12000"/>
          </a:blip>
          <a:srcRect l="11320" t="11650"/>
          <a:stretch>
            <a:fillRect/>
          </a:stretch>
        </p:blipFill>
        <p:spPr bwMode="auto">
          <a:xfrm>
            <a:off x="457200" y="1047750"/>
            <a:ext cx="8229600" cy="5429250"/>
          </a:xfrm>
          <a:prstGeom prst="rect">
            <a:avLst/>
          </a:prstGeom>
          <a:noFill/>
          <a:ln w="9525">
            <a:noFill/>
            <a:miter lim="800000"/>
            <a:headEnd/>
            <a:tailEnd/>
          </a:ln>
        </p:spPr>
      </p:pic>
      <p:sp>
        <p:nvSpPr>
          <p:cNvPr id="24579" name="AutoShape 3"/>
          <p:cNvSpPr>
            <a:spLocks/>
          </p:cNvSpPr>
          <p:nvPr/>
        </p:nvSpPr>
        <p:spPr bwMode="auto">
          <a:xfrm>
            <a:off x="4343400" y="5562600"/>
            <a:ext cx="1524000" cy="304800"/>
          </a:xfrm>
          <a:prstGeom prst="borderCallout1">
            <a:avLst>
              <a:gd name="adj1" fmla="val 37500"/>
              <a:gd name="adj2" fmla="val -5000"/>
              <a:gd name="adj3" fmla="val -181250"/>
              <a:gd name="adj4" fmla="val -69167"/>
            </a:avLst>
          </a:prstGeom>
          <a:solidFill>
            <a:srgbClr val="CC0000"/>
          </a:solidFill>
          <a:ln w="19050">
            <a:solidFill>
              <a:srgbClr val="FF9900"/>
            </a:solidFill>
            <a:miter lim="800000"/>
            <a:headEnd/>
            <a:tailEnd/>
          </a:ln>
        </p:spPr>
        <p:txBody>
          <a:bodyPr>
            <a:prstTxWarp prst="textNoShape">
              <a:avLst/>
            </a:prstTxWarp>
          </a:bodyPr>
          <a:lstStyle/>
          <a:p>
            <a:pPr algn="ctr"/>
            <a:r>
              <a:rPr lang="en-US" sz="1400">
                <a:solidFill>
                  <a:srgbClr val="FFFF66"/>
                </a:solidFill>
              </a:rPr>
              <a:t>Town Attorney</a:t>
            </a:r>
          </a:p>
        </p:txBody>
      </p:sp>
      <p:sp>
        <p:nvSpPr>
          <p:cNvPr id="24580" name="AutoShape 4"/>
          <p:cNvSpPr>
            <a:spLocks/>
          </p:cNvSpPr>
          <p:nvPr/>
        </p:nvSpPr>
        <p:spPr bwMode="auto">
          <a:xfrm>
            <a:off x="228600" y="5114925"/>
            <a:ext cx="1571625" cy="371475"/>
          </a:xfrm>
          <a:prstGeom prst="borderCallout1">
            <a:avLst>
              <a:gd name="adj1" fmla="val 30769"/>
              <a:gd name="adj2" fmla="val 104847"/>
              <a:gd name="adj3" fmla="val -201282"/>
              <a:gd name="adj4" fmla="val 110000"/>
            </a:avLst>
          </a:prstGeom>
          <a:solidFill>
            <a:srgbClr val="CC0000"/>
          </a:solidFill>
          <a:ln w="19050">
            <a:solidFill>
              <a:srgbClr val="FF9900"/>
            </a:solidFill>
            <a:miter lim="800000"/>
            <a:headEnd/>
            <a:tailEnd/>
          </a:ln>
        </p:spPr>
        <p:txBody>
          <a:bodyPr>
            <a:prstTxWarp prst="textNoShape">
              <a:avLst/>
            </a:prstTxWarp>
          </a:bodyPr>
          <a:lstStyle/>
          <a:p>
            <a:pPr algn="ctr"/>
            <a:r>
              <a:rPr lang="en-US" sz="1400">
                <a:solidFill>
                  <a:srgbClr val="FFFF66"/>
                </a:solidFill>
              </a:rPr>
              <a:t>State Biologist</a:t>
            </a:r>
          </a:p>
        </p:txBody>
      </p:sp>
      <p:sp>
        <p:nvSpPr>
          <p:cNvPr id="24581" name="AutoShape 5"/>
          <p:cNvSpPr>
            <a:spLocks/>
          </p:cNvSpPr>
          <p:nvPr/>
        </p:nvSpPr>
        <p:spPr bwMode="auto">
          <a:xfrm>
            <a:off x="4419600" y="1782763"/>
            <a:ext cx="3421063" cy="373062"/>
          </a:xfrm>
          <a:prstGeom prst="borderCallout1">
            <a:avLst>
              <a:gd name="adj1" fmla="val 30639"/>
              <a:gd name="adj2" fmla="val 102227"/>
              <a:gd name="adj3" fmla="val 698722"/>
              <a:gd name="adj4" fmla="val 105477"/>
            </a:avLst>
          </a:prstGeom>
          <a:solidFill>
            <a:srgbClr val="CC0000"/>
          </a:solidFill>
          <a:ln w="19050">
            <a:solidFill>
              <a:srgbClr val="FF9900"/>
            </a:solidFill>
            <a:miter lim="800000"/>
            <a:headEnd/>
            <a:tailEnd/>
          </a:ln>
        </p:spPr>
        <p:txBody>
          <a:bodyPr>
            <a:prstTxWarp prst="textNoShape">
              <a:avLst/>
            </a:prstTxWarp>
          </a:bodyPr>
          <a:lstStyle/>
          <a:p>
            <a:pPr algn="ctr"/>
            <a:r>
              <a:rPr lang="en-US" sz="1400">
                <a:solidFill>
                  <a:srgbClr val="FFFF66"/>
                </a:solidFill>
              </a:rPr>
              <a:t>Town Wetlands Enforcement Officer</a:t>
            </a:r>
          </a:p>
        </p:txBody>
      </p:sp>
      <p:sp>
        <p:nvSpPr>
          <p:cNvPr id="24582" name="AutoShape 6"/>
          <p:cNvSpPr>
            <a:spLocks/>
          </p:cNvSpPr>
          <p:nvPr/>
        </p:nvSpPr>
        <p:spPr bwMode="auto">
          <a:xfrm>
            <a:off x="152400" y="2254250"/>
            <a:ext cx="1938338" cy="336550"/>
          </a:xfrm>
          <a:prstGeom prst="borderCallout1">
            <a:avLst>
              <a:gd name="adj1" fmla="val 33963"/>
              <a:gd name="adj2" fmla="val 103931"/>
              <a:gd name="adj3" fmla="val 223583"/>
              <a:gd name="adj4" fmla="val 111792"/>
            </a:avLst>
          </a:prstGeom>
          <a:solidFill>
            <a:srgbClr val="CC0000"/>
          </a:solidFill>
          <a:ln w="19050">
            <a:solidFill>
              <a:srgbClr val="FF9900"/>
            </a:solidFill>
            <a:miter lim="800000"/>
            <a:headEnd/>
            <a:tailEnd/>
          </a:ln>
        </p:spPr>
        <p:txBody>
          <a:bodyPr>
            <a:prstTxWarp prst="textNoShape">
              <a:avLst/>
            </a:prstTxWarp>
          </a:bodyPr>
          <a:lstStyle/>
          <a:p>
            <a:pPr algn="ctr"/>
            <a:r>
              <a:rPr lang="en-US" sz="1400">
                <a:solidFill>
                  <a:srgbClr val="FFFF66"/>
                </a:solidFill>
              </a:rPr>
              <a:t>WCS/MCA Director</a:t>
            </a:r>
          </a:p>
        </p:txBody>
      </p:sp>
      <p:sp>
        <p:nvSpPr>
          <p:cNvPr id="24583" name="AutoShape 7"/>
          <p:cNvSpPr>
            <a:spLocks/>
          </p:cNvSpPr>
          <p:nvPr/>
        </p:nvSpPr>
        <p:spPr bwMode="auto">
          <a:xfrm>
            <a:off x="762000" y="1752600"/>
            <a:ext cx="2743200" cy="355600"/>
          </a:xfrm>
          <a:prstGeom prst="borderCallout1">
            <a:avLst>
              <a:gd name="adj1" fmla="val 32144"/>
              <a:gd name="adj2" fmla="val 102778"/>
              <a:gd name="adj3" fmla="val 341519"/>
              <a:gd name="adj4" fmla="val 143866"/>
            </a:avLst>
          </a:prstGeom>
          <a:solidFill>
            <a:srgbClr val="CC0000"/>
          </a:solidFill>
          <a:ln w="19050">
            <a:solidFill>
              <a:srgbClr val="FF9900"/>
            </a:solidFill>
            <a:miter lim="800000"/>
            <a:headEnd/>
            <a:tailEnd/>
          </a:ln>
        </p:spPr>
        <p:txBody>
          <a:bodyPr>
            <a:prstTxWarp prst="textNoShape">
              <a:avLst/>
            </a:prstTxWarp>
          </a:bodyPr>
          <a:lstStyle/>
          <a:p>
            <a:pPr algn="ctr"/>
            <a:r>
              <a:rPr lang="en-US" sz="1400">
                <a:solidFill>
                  <a:srgbClr val="FFFF66"/>
                </a:solidFill>
              </a:rPr>
              <a:t>WCS/MCA Program Manager</a:t>
            </a:r>
          </a:p>
        </p:txBody>
      </p:sp>
      <p:sp>
        <p:nvSpPr>
          <p:cNvPr id="24584" name="AutoShape 8"/>
          <p:cNvSpPr>
            <a:spLocks/>
          </p:cNvSpPr>
          <p:nvPr/>
        </p:nvSpPr>
        <p:spPr bwMode="auto">
          <a:xfrm>
            <a:off x="80963" y="3932238"/>
            <a:ext cx="1219200" cy="838200"/>
          </a:xfrm>
          <a:prstGeom prst="borderCallout1">
            <a:avLst>
              <a:gd name="adj1" fmla="val 13634"/>
              <a:gd name="adj2" fmla="val 106250"/>
              <a:gd name="adj3" fmla="val -58903"/>
              <a:gd name="adj4" fmla="val 117449"/>
            </a:avLst>
          </a:prstGeom>
          <a:solidFill>
            <a:srgbClr val="CC0000"/>
          </a:solidFill>
          <a:ln w="19050">
            <a:solidFill>
              <a:srgbClr val="FF9900"/>
            </a:solidFill>
            <a:miter lim="800000"/>
            <a:headEnd/>
            <a:tailEnd/>
          </a:ln>
        </p:spPr>
        <p:txBody>
          <a:bodyPr>
            <a:prstTxWarp prst="textNoShape">
              <a:avLst/>
            </a:prstTxWarp>
          </a:bodyPr>
          <a:lstStyle/>
          <a:p>
            <a:pPr algn="ctr"/>
            <a:r>
              <a:rPr lang="en-US" sz="1400">
                <a:solidFill>
                  <a:srgbClr val="FFFF66"/>
                </a:solidFill>
              </a:rPr>
              <a:t>Town Planning Board Chair</a:t>
            </a:r>
          </a:p>
        </p:txBody>
      </p:sp>
      <p:sp>
        <p:nvSpPr>
          <p:cNvPr id="24585" name="AutoShape 9"/>
          <p:cNvSpPr>
            <a:spLocks/>
          </p:cNvSpPr>
          <p:nvPr/>
        </p:nvSpPr>
        <p:spPr bwMode="auto">
          <a:xfrm>
            <a:off x="3581400" y="3657600"/>
            <a:ext cx="2020888" cy="306388"/>
          </a:xfrm>
          <a:prstGeom prst="borderCallout1">
            <a:avLst>
              <a:gd name="adj1" fmla="val 37306"/>
              <a:gd name="adj2" fmla="val 103769"/>
              <a:gd name="adj3" fmla="val 56995"/>
              <a:gd name="adj4" fmla="val 125454"/>
            </a:avLst>
          </a:prstGeom>
          <a:solidFill>
            <a:srgbClr val="CC0000"/>
          </a:solidFill>
          <a:ln w="19050">
            <a:solidFill>
              <a:srgbClr val="FF9900"/>
            </a:solidFill>
            <a:miter lim="800000"/>
            <a:headEnd/>
            <a:tailEnd/>
          </a:ln>
        </p:spPr>
        <p:txBody>
          <a:bodyPr>
            <a:prstTxWarp prst="textNoShape">
              <a:avLst/>
            </a:prstTxWarp>
          </a:bodyPr>
          <a:lstStyle/>
          <a:p>
            <a:pPr algn="ctr"/>
            <a:r>
              <a:rPr lang="en-US" sz="1400">
                <a:solidFill>
                  <a:srgbClr val="FFFF66"/>
                </a:solidFill>
              </a:rPr>
              <a:t>Zoning Board Chair</a:t>
            </a:r>
          </a:p>
        </p:txBody>
      </p:sp>
      <p:sp>
        <p:nvSpPr>
          <p:cNvPr id="24586" name="AutoShape 10"/>
          <p:cNvSpPr>
            <a:spLocks/>
          </p:cNvSpPr>
          <p:nvPr/>
        </p:nvSpPr>
        <p:spPr bwMode="auto">
          <a:xfrm>
            <a:off x="4267200" y="4484688"/>
            <a:ext cx="2057400" cy="620712"/>
          </a:xfrm>
          <a:prstGeom prst="borderCallout1">
            <a:avLst>
              <a:gd name="adj1" fmla="val 18412"/>
              <a:gd name="adj2" fmla="val 103704"/>
              <a:gd name="adj3" fmla="val 31713"/>
              <a:gd name="adj4" fmla="val 123690"/>
            </a:avLst>
          </a:prstGeom>
          <a:solidFill>
            <a:srgbClr val="CC0000"/>
          </a:solidFill>
          <a:ln w="19050">
            <a:solidFill>
              <a:srgbClr val="FF9900"/>
            </a:solidFill>
            <a:miter lim="800000"/>
            <a:headEnd/>
            <a:tailEnd/>
          </a:ln>
        </p:spPr>
        <p:txBody>
          <a:bodyPr>
            <a:prstTxWarp prst="textNoShape">
              <a:avLst/>
            </a:prstTxWarp>
          </a:bodyPr>
          <a:lstStyle/>
          <a:p>
            <a:pPr algn="ctr"/>
            <a:r>
              <a:rPr lang="en-US" sz="1400">
                <a:solidFill>
                  <a:srgbClr val="FFFF66"/>
                </a:solidFill>
              </a:rPr>
              <a:t>Conservation Commission Member</a:t>
            </a:r>
          </a:p>
        </p:txBody>
      </p:sp>
      <p:sp>
        <p:nvSpPr>
          <p:cNvPr id="24587" name="AutoShape 11"/>
          <p:cNvSpPr>
            <a:spLocks/>
          </p:cNvSpPr>
          <p:nvPr/>
        </p:nvSpPr>
        <p:spPr bwMode="auto">
          <a:xfrm>
            <a:off x="5638800" y="2743200"/>
            <a:ext cx="2068513" cy="304800"/>
          </a:xfrm>
          <a:prstGeom prst="borderCallout1">
            <a:avLst>
              <a:gd name="adj1" fmla="val 37500"/>
              <a:gd name="adj2" fmla="val 103685"/>
              <a:gd name="adj3" fmla="val 252083"/>
              <a:gd name="adj4" fmla="val 104380"/>
            </a:avLst>
          </a:prstGeom>
          <a:solidFill>
            <a:srgbClr val="CC0000"/>
          </a:solidFill>
          <a:ln w="19050">
            <a:solidFill>
              <a:srgbClr val="FF9900"/>
            </a:solidFill>
            <a:miter lim="800000"/>
            <a:headEnd/>
            <a:tailEnd/>
          </a:ln>
        </p:spPr>
        <p:txBody>
          <a:bodyPr>
            <a:prstTxWarp prst="textNoShape">
              <a:avLst/>
            </a:prstTxWarp>
          </a:bodyPr>
          <a:lstStyle/>
          <a:p>
            <a:pPr algn="ctr"/>
            <a:r>
              <a:rPr lang="en-US" sz="1400">
                <a:solidFill>
                  <a:srgbClr val="FFFF66"/>
                </a:solidFill>
              </a:rPr>
              <a:t>Town First Selectman</a:t>
            </a:r>
          </a:p>
        </p:txBody>
      </p:sp>
      <p:sp>
        <p:nvSpPr>
          <p:cNvPr id="24588" name="Text Box 12"/>
          <p:cNvSpPr txBox="1">
            <a:spLocks noChangeArrowheads="1"/>
          </p:cNvSpPr>
          <p:nvPr/>
        </p:nvSpPr>
        <p:spPr bwMode="auto">
          <a:xfrm>
            <a:off x="2819400" y="228600"/>
            <a:ext cx="3822700" cy="769938"/>
          </a:xfrm>
          <a:prstGeom prst="rect">
            <a:avLst/>
          </a:prstGeom>
          <a:noFill/>
          <a:ln w="9525">
            <a:noFill/>
            <a:miter lim="800000"/>
            <a:headEnd/>
            <a:tailEnd/>
          </a:ln>
        </p:spPr>
        <p:txBody>
          <a:bodyPr wrap="none">
            <a:prstTxWarp prst="textNoShape">
              <a:avLst/>
            </a:prstTxWarp>
            <a:spAutoFit/>
          </a:bodyPr>
          <a:lstStyle/>
          <a:p>
            <a:r>
              <a:rPr lang="en-US" sz="4400" b="1">
                <a:solidFill>
                  <a:srgbClr val="FF0000"/>
                </a:solidFill>
              </a:rPr>
              <a:t>E</a:t>
            </a:r>
            <a:r>
              <a:rPr lang="en-US" sz="4400">
                <a:solidFill>
                  <a:srgbClr val="FFFF00"/>
                </a:solidFill>
              </a:rPr>
              <a:t>mpowerment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2" descr="Cover_Tech_Paper_10 copy"/>
          <p:cNvPicPr>
            <a:picLocks noChangeAspect="1" noChangeArrowheads="1"/>
          </p:cNvPicPr>
          <p:nvPr/>
        </p:nvPicPr>
        <p:blipFill>
          <a:blip r:embed="rId3"/>
          <a:srcRect/>
          <a:stretch>
            <a:fillRect/>
          </a:stretch>
        </p:blipFill>
        <p:spPr bwMode="auto">
          <a:xfrm>
            <a:off x="3606800" y="1066800"/>
            <a:ext cx="4165600" cy="5562600"/>
          </a:xfrm>
          <a:prstGeom prst="rect">
            <a:avLst/>
          </a:prstGeom>
          <a:noFill/>
          <a:ln w="9525">
            <a:noFill/>
            <a:miter lim="800000"/>
            <a:headEnd/>
            <a:tailEnd/>
          </a:ln>
        </p:spPr>
      </p:pic>
      <p:sp>
        <p:nvSpPr>
          <p:cNvPr id="25603" name="Text Box 3"/>
          <p:cNvSpPr txBox="1">
            <a:spLocks noChangeArrowheads="1"/>
          </p:cNvSpPr>
          <p:nvPr/>
        </p:nvSpPr>
        <p:spPr bwMode="auto">
          <a:xfrm>
            <a:off x="3124200" y="152400"/>
            <a:ext cx="3040063" cy="769938"/>
          </a:xfrm>
          <a:prstGeom prst="rect">
            <a:avLst/>
          </a:prstGeom>
          <a:noFill/>
          <a:ln w="9525">
            <a:noFill/>
            <a:miter lim="800000"/>
            <a:headEnd/>
            <a:tailEnd/>
          </a:ln>
        </p:spPr>
        <p:txBody>
          <a:bodyPr wrap="none">
            <a:prstTxWarp prst="textNoShape">
              <a:avLst/>
            </a:prstTxWarp>
            <a:spAutoFit/>
          </a:bodyPr>
          <a:lstStyle/>
          <a:p>
            <a:r>
              <a:rPr lang="en-US" sz="4400" b="1">
                <a:solidFill>
                  <a:srgbClr val="FF0000"/>
                </a:solidFill>
              </a:rPr>
              <a:t>R</a:t>
            </a:r>
            <a:r>
              <a:rPr lang="en-US" sz="4400">
                <a:solidFill>
                  <a:srgbClr val="FFFF00"/>
                </a:solidFill>
              </a:rPr>
              <a:t>edirection</a:t>
            </a:r>
          </a:p>
        </p:txBody>
      </p:sp>
      <p:sp>
        <p:nvSpPr>
          <p:cNvPr id="25604" name="Text Box 4"/>
          <p:cNvSpPr txBox="1">
            <a:spLocks noChangeArrowheads="1"/>
          </p:cNvSpPr>
          <p:nvPr/>
        </p:nvSpPr>
        <p:spPr bwMode="auto">
          <a:xfrm>
            <a:off x="609600" y="1317625"/>
            <a:ext cx="2895600" cy="4494213"/>
          </a:xfrm>
          <a:prstGeom prst="rect">
            <a:avLst/>
          </a:prstGeom>
          <a:noFill/>
          <a:ln w="9525">
            <a:noFill/>
            <a:miter lim="800000"/>
            <a:headEnd/>
            <a:tailEnd/>
          </a:ln>
        </p:spPr>
        <p:txBody>
          <a:bodyPr>
            <a:prstTxWarp prst="textNoShape">
              <a:avLst/>
            </a:prstTxWarp>
            <a:spAutoFit/>
          </a:bodyPr>
          <a:lstStyle/>
          <a:p>
            <a:pPr>
              <a:spcBef>
                <a:spcPct val="50000"/>
              </a:spcBef>
            </a:pPr>
            <a:r>
              <a:rPr lang="en-US" sz="2600">
                <a:solidFill>
                  <a:srgbClr val="FFFF00"/>
                </a:solidFill>
              </a:rPr>
              <a:t>Recipient American Planning Association’s 2007 award for “integrating complex ecological systems into local land use decision-making.”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52400"/>
            <a:ext cx="8229600" cy="1143000"/>
          </a:xfrm>
        </p:spPr>
        <p:txBody>
          <a:bodyPr/>
          <a:lstStyle/>
          <a:p>
            <a:pPr eaLnBrk="1" hangingPunct="1"/>
            <a:r>
              <a:rPr lang="en-US" sz="2800" b="1">
                <a:solidFill>
                  <a:srgbClr val="FFFF00"/>
                </a:solidFill>
              </a:rPr>
              <a:t>1. Does Biodiversity and Wildlife Protection Fall Within the Town’s Purview?</a:t>
            </a:r>
          </a:p>
        </p:txBody>
      </p:sp>
      <p:pic>
        <p:nvPicPr>
          <p:cNvPr id="26627" name="Picture 4" descr="060521_2_027 copy"/>
          <p:cNvPicPr>
            <a:picLocks noChangeAspect="1" noChangeArrowheads="1"/>
          </p:cNvPicPr>
          <p:nvPr/>
        </p:nvPicPr>
        <p:blipFill>
          <a:blip r:embed="rId3"/>
          <a:srcRect/>
          <a:stretch>
            <a:fillRect/>
          </a:stretch>
        </p:blipFill>
        <p:spPr bwMode="auto">
          <a:xfrm>
            <a:off x="533400" y="1447800"/>
            <a:ext cx="2590800" cy="1943100"/>
          </a:xfrm>
          <a:prstGeom prst="rect">
            <a:avLst/>
          </a:prstGeom>
          <a:noFill/>
          <a:ln w="9525">
            <a:noFill/>
            <a:miter lim="800000"/>
            <a:headEnd/>
            <a:tailEnd/>
          </a:ln>
        </p:spPr>
      </p:pic>
      <p:pic>
        <p:nvPicPr>
          <p:cNvPr id="26628" name="Picture 6" descr="Warwick-WL_N_Goosepond_Bluespot2_092004_KevinRyan copy"/>
          <p:cNvPicPr>
            <a:picLocks noChangeAspect="1" noChangeArrowheads="1"/>
          </p:cNvPicPr>
          <p:nvPr/>
        </p:nvPicPr>
        <p:blipFill>
          <a:blip r:embed="rId4"/>
          <a:srcRect/>
          <a:stretch>
            <a:fillRect/>
          </a:stretch>
        </p:blipFill>
        <p:spPr bwMode="auto">
          <a:xfrm>
            <a:off x="6400800" y="1447800"/>
            <a:ext cx="2133600" cy="1409700"/>
          </a:xfrm>
          <a:prstGeom prst="rect">
            <a:avLst/>
          </a:prstGeom>
          <a:noFill/>
          <a:ln w="9525">
            <a:noFill/>
            <a:miter lim="800000"/>
            <a:headEnd/>
            <a:tailEnd/>
          </a:ln>
        </p:spPr>
      </p:pic>
      <p:pic>
        <p:nvPicPr>
          <p:cNvPr id="26629" name="Picture 7" descr="Gardiner-Mohonk_CopperHead_051803_BrianHouser copy"/>
          <p:cNvPicPr>
            <a:picLocks noChangeAspect="1" noChangeArrowheads="1"/>
          </p:cNvPicPr>
          <p:nvPr/>
        </p:nvPicPr>
        <p:blipFill>
          <a:blip r:embed="rId5"/>
          <a:srcRect/>
          <a:stretch>
            <a:fillRect/>
          </a:stretch>
        </p:blipFill>
        <p:spPr bwMode="auto">
          <a:xfrm>
            <a:off x="552450" y="4648200"/>
            <a:ext cx="1714500" cy="2286000"/>
          </a:xfrm>
          <a:prstGeom prst="rect">
            <a:avLst/>
          </a:prstGeom>
          <a:noFill/>
          <a:ln w="9525">
            <a:noFill/>
            <a:miter lim="800000"/>
            <a:headEnd/>
            <a:tailEnd/>
          </a:ln>
        </p:spPr>
      </p:pic>
      <p:pic>
        <p:nvPicPr>
          <p:cNvPr id="26630" name="Picture 9" descr="owl_vellozzi copy"/>
          <p:cNvPicPr>
            <a:picLocks noChangeAspect="1" noChangeArrowheads="1"/>
          </p:cNvPicPr>
          <p:nvPr/>
        </p:nvPicPr>
        <p:blipFill>
          <a:blip r:embed="rId6"/>
          <a:srcRect/>
          <a:stretch>
            <a:fillRect/>
          </a:stretch>
        </p:blipFill>
        <p:spPr bwMode="auto">
          <a:xfrm>
            <a:off x="3101975" y="1447800"/>
            <a:ext cx="1622425" cy="2514600"/>
          </a:xfrm>
          <a:prstGeom prst="rect">
            <a:avLst/>
          </a:prstGeom>
          <a:noFill/>
          <a:ln w="9525">
            <a:noFill/>
            <a:miter lim="800000"/>
            <a:headEnd/>
            <a:tailEnd/>
          </a:ln>
        </p:spPr>
      </p:pic>
      <p:pic>
        <p:nvPicPr>
          <p:cNvPr id="26631" name="Picture 10" descr="Bobolink_EdwardNied copy"/>
          <p:cNvPicPr>
            <a:picLocks noChangeAspect="1" noChangeArrowheads="1"/>
          </p:cNvPicPr>
          <p:nvPr/>
        </p:nvPicPr>
        <p:blipFill>
          <a:blip r:embed="rId7"/>
          <a:srcRect/>
          <a:stretch>
            <a:fillRect/>
          </a:stretch>
        </p:blipFill>
        <p:spPr bwMode="auto">
          <a:xfrm>
            <a:off x="4713288" y="1447800"/>
            <a:ext cx="1763712" cy="1836738"/>
          </a:xfrm>
          <a:prstGeom prst="rect">
            <a:avLst/>
          </a:prstGeom>
          <a:noFill/>
          <a:ln w="9525">
            <a:noFill/>
            <a:miter lim="800000"/>
            <a:headEnd/>
            <a:tailEnd/>
          </a:ln>
        </p:spPr>
      </p:pic>
      <p:pic>
        <p:nvPicPr>
          <p:cNvPr id="26632" name="Picture 12" descr="snowy_egret_from_web"/>
          <p:cNvPicPr>
            <a:picLocks noChangeAspect="1" noChangeArrowheads="1"/>
          </p:cNvPicPr>
          <p:nvPr/>
        </p:nvPicPr>
        <p:blipFill>
          <a:blip r:embed="rId8"/>
          <a:srcRect/>
          <a:stretch>
            <a:fillRect/>
          </a:stretch>
        </p:blipFill>
        <p:spPr bwMode="auto">
          <a:xfrm>
            <a:off x="4724400" y="2895600"/>
            <a:ext cx="1814513" cy="2536825"/>
          </a:xfrm>
          <a:prstGeom prst="rect">
            <a:avLst/>
          </a:prstGeom>
          <a:noFill/>
          <a:ln w="9525">
            <a:noFill/>
            <a:miter lim="800000"/>
            <a:headEnd/>
            <a:tailEnd/>
          </a:ln>
        </p:spPr>
      </p:pic>
      <p:pic>
        <p:nvPicPr>
          <p:cNvPr id="26633" name="Picture 13" descr="brown_thrasher_from_web"/>
          <p:cNvPicPr>
            <a:picLocks noChangeAspect="1" noChangeArrowheads="1"/>
          </p:cNvPicPr>
          <p:nvPr/>
        </p:nvPicPr>
        <p:blipFill>
          <a:blip r:embed="rId9"/>
          <a:srcRect/>
          <a:stretch>
            <a:fillRect/>
          </a:stretch>
        </p:blipFill>
        <p:spPr bwMode="auto">
          <a:xfrm>
            <a:off x="533400" y="3352800"/>
            <a:ext cx="2590800" cy="1770063"/>
          </a:xfrm>
          <a:prstGeom prst="rect">
            <a:avLst/>
          </a:prstGeom>
          <a:noFill/>
          <a:ln w="9525">
            <a:noFill/>
            <a:miter lim="800000"/>
            <a:headEnd/>
            <a:tailEnd/>
          </a:ln>
        </p:spPr>
      </p:pic>
      <p:pic>
        <p:nvPicPr>
          <p:cNvPr id="26634" name="Picture 14" descr="Bobcat_SusanMorse"/>
          <p:cNvPicPr>
            <a:picLocks noChangeAspect="1" noChangeArrowheads="1"/>
          </p:cNvPicPr>
          <p:nvPr/>
        </p:nvPicPr>
        <p:blipFill>
          <a:blip r:embed="rId10"/>
          <a:srcRect/>
          <a:stretch>
            <a:fillRect/>
          </a:stretch>
        </p:blipFill>
        <p:spPr bwMode="auto">
          <a:xfrm>
            <a:off x="6477000" y="4167188"/>
            <a:ext cx="2057400" cy="1395412"/>
          </a:xfrm>
          <a:prstGeom prst="rect">
            <a:avLst/>
          </a:prstGeom>
          <a:noFill/>
          <a:ln w="9525">
            <a:noFill/>
            <a:miter lim="800000"/>
            <a:headEnd/>
            <a:tailEnd/>
          </a:ln>
        </p:spPr>
      </p:pic>
      <p:pic>
        <p:nvPicPr>
          <p:cNvPr id="26635" name="Picture 15" descr="RiverOtter_MCA"/>
          <p:cNvPicPr>
            <a:picLocks noChangeAspect="1" noChangeArrowheads="1"/>
          </p:cNvPicPr>
          <p:nvPr/>
        </p:nvPicPr>
        <p:blipFill>
          <a:blip r:embed="rId11"/>
          <a:srcRect/>
          <a:stretch>
            <a:fillRect/>
          </a:stretch>
        </p:blipFill>
        <p:spPr bwMode="auto">
          <a:xfrm>
            <a:off x="2895600" y="3962400"/>
            <a:ext cx="1828800" cy="1223963"/>
          </a:xfrm>
          <a:prstGeom prst="rect">
            <a:avLst/>
          </a:prstGeom>
          <a:noFill/>
          <a:ln w="9525">
            <a:noFill/>
            <a:miter lim="800000"/>
            <a:headEnd/>
            <a:tailEnd/>
          </a:ln>
        </p:spPr>
      </p:pic>
      <p:pic>
        <p:nvPicPr>
          <p:cNvPr id="26636" name="Picture 16" descr="southernboglemming_fromweb"/>
          <p:cNvPicPr>
            <a:picLocks noChangeAspect="1" noChangeArrowheads="1"/>
          </p:cNvPicPr>
          <p:nvPr/>
        </p:nvPicPr>
        <p:blipFill>
          <a:blip r:embed="rId12"/>
          <a:srcRect/>
          <a:stretch>
            <a:fillRect/>
          </a:stretch>
        </p:blipFill>
        <p:spPr bwMode="auto">
          <a:xfrm>
            <a:off x="6553200" y="5562600"/>
            <a:ext cx="1981200" cy="1333500"/>
          </a:xfrm>
          <a:prstGeom prst="rect">
            <a:avLst/>
          </a:prstGeom>
          <a:noFill/>
          <a:ln w="9525">
            <a:noFill/>
            <a:miter lim="800000"/>
            <a:headEnd/>
            <a:tailEnd/>
          </a:ln>
        </p:spPr>
      </p:pic>
      <p:pic>
        <p:nvPicPr>
          <p:cNvPr id="26637" name="Picture 17" descr="E"/>
          <p:cNvPicPr>
            <a:picLocks noChangeAspect="1" noChangeArrowheads="1"/>
          </p:cNvPicPr>
          <p:nvPr/>
        </p:nvPicPr>
        <p:blipFill>
          <a:blip r:embed="rId13"/>
          <a:srcRect/>
          <a:stretch>
            <a:fillRect/>
          </a:stretch>
        </p:blipFill>
        <p:spPr bwMode="auto">
          <a:xfrm>
            <a:off x="4776788" y="4876800"/>
            <a:ext cx="1776412" cy="2133600"/>
          </a:xfrm>
          <a:prstGeom prst="rect">
            <a:avLst/>
          </a:prstGeom>
          <a:noFill/>
          <a:ln w="9525">
            <a:noFill/>
            <a:miter lim="800000"/>
            <a:headEnd/>
            <a:tailEnd/>
          </a:ln>
        </p:spPr>
      </p:pic>
      <p:pic>
        <p:nvPicPr>
          <p:cNvPr id="26638" name="Picture 18" descr="5LinedSkink_RichardZweifel_AMNH copy"/>
          <p:cNvPicPr>
            <a:picLocks noChangeAspect="1" noChangeArrowheads="1"/>
          </p:cNvPicPr>
          <p:nvPr/>
        </p:nvPicPr>
        <p:blipFill>
          <a:blip r:embed="rId14"/>
          <a:srcRect/>
          <a:stretch>
            <a:fillRect/>
          </a:stretch>
        </p:blipFill>
        <p:spPr bwMode="auto">
          <a:xfrm>
            <a:off x="2209800" y="5105400"/>
            <a:ext cx="2590800" cy="1828800"/>
          </a:xfrm>
          <a:prstGeom prst="rect">
            <a:avLst/>
          </a:prstGeom>
          <a:noFill/>
          <a:ln w="9525">
            <a:noFill/>
            <a:miter lim="800000"/>
            <a:headEnd/>
            <a:tailEnd/>
          </a:ln>
        </p:spPr>
      </p:pic>
      <p:pic>
        <p:nvPicPr>
          <p:cNvPr id="26639" name="Picture 19" descr="CT_Milford_Boxturtle_062203_KevinRyan_MWKLLC copy"/>
          <p:cNvPicPr>
            <a:picLocks noChangeAspect="1" noChangeArrowheads="1"/>
          </p:cNvPicPr>
          <p:nvPr/>
        </p:nvPicPr>
        <p:blipFill>
          <a:blip r:embed="rId15"/>
          <a:srcRect/>
          <a:stretch>
            <a:fillRect/>
          </a:stretch>
        </p:blipFill>
        <p:spPr bwMode="auto">
          <a:xfrm>
            <a:off x="6477000" y="2819400"/>
            <a:ext cx="2057400" cy="154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5" descr="Litchfield,CT_L"/>
          <p:cNvPicPr>
            <a:picLocks noChangeAspect="1" noChangeArrowheads="1"/>
          </p:cNvPicPr>
          <p:nvPr/>
        </p:nvPicPr>
        <p:blipFill>
          <a:blip r:embed="rId3"/>
          <a:srcRect/>
          <a:stretch>
            <a:fillRect/>
          </a:stretch>
        </p:blipFill>
        <p:spPr bwMode="auto">
          <a:xfrm>
            <a:off x="1828800" y="1271588"/>
            <a:ext cx="5410200" cy="5357812"/>
          </a:xfrm>
          <a:prstGeom prst="rect">
            <a:avLst/>
          </a:prstGeom>
          <a:noFill/>
          <a:ln w="9525">
            <a:noFill/>
            <a:miter lim="800000"/>
            <a:headEnd/>
            <a:tailEnd/>
          </a:ln>
        </p:spPr>
      </p:pic>
      <p:pic>
        <p:nvPicPr>
          <p:cNvPr id="27651" name="Picture 6" descr="POCD_Essex"/>
          <p:cNvPicPr>
            <a:picLocks noChangeAspect="1" noChangeArrowheads="1"/>
          </p:cNvPicPr>
          <p:nvPr/>
        </p:nvPicPr>
        <p:blipFill>
          <a:blip r:embed="rId4"/>
          <a:srcRect/>
          <a:stretch>
            <a:fillRect/>
          </a:stretch>
        </p:blipFill>
        <p:spPr bwMode="auto">
          <a:xfrm>
            <a:off x="0" y="2057400"/>
            <a:ext cx="2238375" cy="2895600"/>
          </a:xfrm>
          <a:prstGeom prst="rect">
            <a:avLst/>
          </a:prstGeom>
          <a:noFill/>
          <a:ln w="9525">
            <a:noFill/>
            <a:miter lim="800000"/>
            <a:headEnd/>
            <a:tailEnd/>
          </a:ln>
        </p:spPr>
      </p:pic>
      <p:pic>
        <p:nvPicPr>
          <p:cNvPr id="27652" name="Picture 7" descr="FC_thumb"/>
          <p:cNvPicPr>
            <a:picLocks noChangeAspect="1" noChangeArrowheads="1"/>
          </p:cNvPicPr>
          <p:nvPr/>
        </p:nvPicPr>
        <p:blipFill>
          <a:blip r:embed="rId5"/>
          <a:srcRect/>
          <a:stretch>
            <a:fillRect/>
          </a:stretch>
        </p:blipFill>
        <p:spPr bwMode="auto">
          <a:xfrm>
            <a:off x="6846888" y="2057400"/>
            <a:ext cx="2297112" cy="2971800"/>
          </a:xfrm>
          <a:prstGeom prst="rect">
            <a:avLst/>
          </a:prstGeom>
          <a:noFill/>
          <a:ln w="9525">
            <a:noFill/>
            <a:miter lim="800000"/>
            <a:headEnd/>
            <a:tailEnd/>
          </a:ln>
        </p:spPr>
      </p:pic>
      <p:sp>
        <p:nvSpPr>
          <p:cNvPr id="27653" name="Rectangle 9"/>
          <p:cNvSpPr>
            <a:spLocks noChangeArrowheads="1"/>
          </p:cNvSpPr>
          <p:nvPr/>
        </p:nvSpPr>
        <p:spPr bwMode="auto">
          <a:xfrm>
            <a:off x="457200" y="76200"/>
            <a:ext cx="8229600" cy="1143000"/>
          </a:xfrm>
          <a:prstGeom prst="rect">
            <a:avLst/>
          </a:prstGeom>
          <a:noFill/>
          <a:ln w="9525">
            <a:noFill/>
            <a:miter lim="800000"/>
            <a:headEnd/>
            <a:tailEnd/>
          </a:ln>
        </p:spPr>
        <p:txBody>
          <a:bodyPr anchor="ctr">
            <a:prstTxWarp prst="textNoShape">
              <a:avLst/>
            </a:prstTxWarp>
          </a:bodyPr>
          <a:lstStyle/>
          <a:p>
            <a:pPr algn="ctr"/>
            <a:r>
              <a:rPr lang="en-US" sz="2800" b="1">
                <a:solidFill>
                  <a:srgbClr val="FFFF00"/>
                </a:solidFill>
              </a:rPr>
              <a:t>2. How Can a Town Plan at</a:t>
            </a:r>
            <a:br>
              <a:rPr lang="en-US" sz="2800" b="1">
                <a:solidFill>
                  <a:srgbClr val="FFFF00"/>
                </a:solidFill>
              </a:rPr>
            </a:br>
            <a:r>
              <a:rPr lang="en-US" sz="2800" b="1">
                <a:solidFill>
                  <a:srgbClr val="FFFF00"/>
                </a:solidFill>
              </a:rPr>
              <a:t>an Ecosystem Scale?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2" descr="C"/>
          <p:cNvPicPr>
            <a:picLocks noChangeAspect="1" noChangeArrowheads="1"/>
          </p:cNvPicPr>
          <p:nvPr/>
        </p:nvPicPr>
        <p:blipFill>
          <a:blip r:embed="rId3"/>
          <a:srcRect l="17442" t="20946" r="8139" b="9236"/>
          <a:stretch>
            <a:fillRect/>
          </a:stretch>
        </p:blipFill>
        <p:spPr bwMode="auto">
          <a:xfrm>
            <a:off x="0" y="0"/>
            <a:ext cx="2438400" cy="1524000"/>
          </a:xfrm>
          <a:prstGeom prst="rect">
            <a:avLst/>
          </a:prstGeom>
          <a:noFill/>
          <a:ln w="9525">
            <a:noFill/>
            <a:miter lim="800000"/>
            <a:headEnd/>
            <a:tailEnd/>
          </a:ln>
        </p:spPr>
      </p:pic>
      <p:grpSp>
        <p:nvGrpSpPr>
          <p:cNvPr id="2" name="Group 3"/>
          <p:cNvGrpSpPr>
            <a:grpSpLocks/>
          </p:cNvGrpSpPr>
          <p:nvPr/>
        </p:nvGrpSpPr>
        <p:grpSpPr bwMode="auto">
          <a:xfrm>
            <a:off x="952500" y="381000"/>
            <a:ext cx="7429500" cy="6265863"/>
            <a:chOff x="600" y="240"/>
            <a:chExt cx="4680" cy="3947"/>
          </a:xfrm>
        </p:grpSpPr>
        <p:sp>
          <p:nvSpPr>
            <p:cNvPr id="28690" name="Oval 4"/>
            <p:cNvSpPr>
              <a:spLocks noChangeArrowheads="1"/>
            </p:cNvSpPr>
            <p:nvPr/>
          </p:nvSpPr>
          <p:spPr bwMode="auto">
            <a:xfrm>
              <a:off x="2976" y="3563"/>
              <a:ext cx="2304" cy="624"/>
            </a:xfrm>
            <a:prstGeom prst="ellipse">
              <a:avLst/>
            </a:prstGeom>
            <a:solidFill>
              <a:srgbClr val="FF0000"/>
            </a:solidFill>
            <a:ln w="31750">
              <a:solidFill>
                <a:schemeClr val="tx2"/>
              </a:solidFill>
              <a:round/>
              <a:headEnd/>
              <a:tailEnd/>
            </a:ln>
          </p:spPr>
          <p:txBody>
            <a:bodyPr wrap="none" anchor="ctr">
              <a:prstTxWarp prst="textNoShape">
                <a:avLst/>
              </a:prstTxWarp>
            </a:bodyPr>
            <a:lstStyle/>
            <a:p>
              <a:endParaRPr lang="en-US"/>
            </a:p>
          </p:txBody>
        </p:sp>
        <p:sp>
          <p:nvSpPr>
            <p:cNvPr id="28691" name="Oval 5"/>
            <p:cNvSpPr>
              <a:spLocks noChangeArrowheads="1"/>
            </p:cNvSpPr>
            <p:nvPr/>
          </p:nvSpPr>
          <p:spPr bwMode="auto">
            <a:xfrm>
              <a:off x="4860" y="240"/>
              <a:ext cx="408" cy="408"/>
            </a:xfrm>
            <a:prstGeom prst="ellipse">
              <a:avLst/>
            </a:prstGeom>
            <a:solidFill>
              <a:srgbClr val="FF0000"/>
            </a:solidFill>
            <a:ln w="31750">
              <a:solidFill>
                <a:schemeClr val="tx2"/>
              </a:solidFill>
              <a:round/>
              <a:headEnd/>
              <a:tailEnd/>
            </a:ln>
          </p:spPr>
          <p:txBody>
            <a:bodyPr wrap="none" anchor="ctr">
              <a:prstTxWarp prst="textNoShape">
                <a:avLst/>
              </a:prstTxWarp>
            </a:bodyPr>
            <a:lstStyle/>
            <a:p>
              <a:endParaRPr lang="en-US"/>
            </a:p>
          </p:txBody>
        </p:sp>
        <p:sp>
          <p:nvSpPr>
            <p:cNvPr id="28692" name="Oval 6"/>
            <p:cNvSpPr>
              <a:spLocks noChangeArrowheads="1"/>
            </p:cNvSpPr>
            <p:nvPr/>
          </p:nvSpPr>
          <p:spPr bwMode="auto">
            <a:xfrm>
              <a:off x="600" y="768"/>
              <a:ext cx="3216" cy="2160"/>
            </a:xfrm>
            <a:prstGeom prst="ellipse">
              <a:avLst/>
            </a:prstGeom>
            <a:solidFill>
              <a:srgbClr val="FF0000"/>
            </a:solidFill>
            <a:ln w="31750">
              <a:solidFill>
                <a:schemeClr val="tx2"/>
              </a:solidFill>
              <a:round/>
              <a:headEnd/>
              <a:tailEnd/>
            </a:ln>
          </p:spPr>
          <p:txBody>
            <a:bodyPr wrap="none" anchor="ctr">
              <a:prstTxWarp prst="textNoShape">
                <a:avLst/>
              </a:prstTxWarp>
            </a:bodyPr>
            <a:lstStyle/>
            <a:p>
              <a:pPr algn="ctr"/>
              <a:r>
                <a:rPr lang="en-US" sz="2800" b="1">
                  <a:solidFill>
                    <a:schemeClr val="tx2"/>
                  </a:solidFill>
                  <a:latin typeface="Times New Roman" pitchFamily="127" charset="0"/>
                </a:rPr>
                <a:t>Red Maple Swamp</a:t>
              </a:r>
            </a:p>
          </p:txBody>
        </p:sp>
      </p:grpSp>
      <p:sp>
        <p:nvSpPr>
          <p:cNvPr id="28676" name="Freeform 7"/>
          <p:cNvSpPr>
            <a:spLocks/>
          </p:cNvSpPr>
          <p:nvPr/>
        </p:nvSpPr>
        <p:spPr bwMode="auto">
          <a:xfrm>
            <a:off x="-762000" y="4191000"/>
            <a:ext cx="5715000" cy="3657600"/>
          </a:xfrm>
          <a:custGeom>
            <a:avLst/>
            <a:gdLst>
              <a:gd name="T0" fmla="*/ 2147483647 w 1872"/>
              <a:gd name="T1" fmla="*/ 2147483647 h 1776"/>
              <a:gd name="T2" fmla="*/ 2147483647 w 1872"/>
              <a:gd name="T3" fmla="*/ 0 h 1776"/>
              <a:gd name="T4" fmla="*/ 2147483647 w 1872"/>
              <a:gd name="T5" fmla="*/ 2147483647 h 1776"/>
              <a:gd name="T6" fmla="*/ 2147483647 w 1872"/>
              <a:gd name="T7" fmla="*/ 2147483647 h 1776"/>
              <a:gd name="T8" fmla="*/ 2147483647 w 1872"/>
              <a:gd name="T9" fmla="*/ 2147483647 h 1776"/>
              <a:gd name="T10" fmla="*/ 2147483647 w 1872"/>
              <a:gd name="T11" fmla="*/ 2147483647 h 1776"/>
              <a:gd name="T12" fmla="*/ 2147483647 w 1872"/>
              <a:gd name="T13" fmla="*/ 2147483647 h 1776"/>
              <a:gd name="T14" fmla="*/ 2147483647 w 1872"/>
              <a:gd name="T15" fmla="*/ 2147483647 h 1776"/>
              <a:gd name="T16" fmla="*/ 2147483647 w 1872"/>
              <a:gd name="T17" fmla="*/ 2147483647 h 1776"/>
              <a:gd name="T18" fmla="*/ 2147483647 w 1872"/>
              <a:gd name="T19" fmla="*/ 2147483647 h 1776"/>
              <a:gd name="T20" fmla="*/ 2147483647 w 1872"/>
              <a:gd name="T21" fmla="*/ 2147483647 h 1776"/>
              <a:gd name="T22" fmla="*/ 2147483647 w 1872"/>
              <a:gd name="T23" fmla="*/ 2147483647 h 1776"/>
              <a:gd name="T24" fmla="*/ 2147483647 w 1872"/>
              <a:gd name="T25" fmla="*/ 2147483647 h 1776"/>
              <a:gd name="T26" fmla="*/ 2147483647 w 1872"/>
              <a:gd name="T27" fmla="*/ 2147483647 h 1776"/>
              <a:gd name="T28" fmla="*/ 2147483647 w 1872"/>
              <a:gd name="T29" fmla="*/ 2147483647 h 1776"/>
              <a:gd name="T30" fmla="*/ 2147483647 w 1872"/>
              <a:gd name="T31" fmla="*/ 2147483647 h 1776"/>
              <a:gd name="T32" fmla="*/ 2147483647 w 1872"/>
              <a:gd name="T33" fmla="*/ 2147483647 h 1776"/>
              <a:gd name="T34" fmla="*/ 2147483647 w 1872"/>
              <a:gd name="T35" fmla="*/ 2147483647 h 1776"/>
              <a:gd name="T36" fmla="*/ 2147483647 w 1872"/>
              <a:gd name="T37" fmla="*/ 2147483647 h 1776"/>
              <a:gd name="T38" fmla="*/ 2147483647 w 1872"/>
              <a:gd name="T39" fmla="*/ 2147483647 h 1776"/>
              <a:gd name="T40" fmla="*/ 2147483647 w 1872"/>
              <a:gd name="T41" fmla="*/ 2147483647 h 1776"/>
              <a:gd name="T42" fmla="*/ 2147483647 w 1872"/>
              <a:gd name="T43" fmla="*/ 2147483647 h 1776"/>
              <a:gd name="T44" fmla="*/ 2147483647 w 1872"/>
              <a:gd name="T45" fmla="*/ 2147483647 h 1776"/>
              <a:gd name="T46" fmla="*/ 0 w 1872"/>
              <a:gd name="T47" fmla="*/ 2147483647 h 1776"/>
              <a:gd name="T48" fmla="*/ 2147483647 w 1872"/>
              <a:gd name="T49" fmla="*/ 2147483647 h 1776"/>
              <a:gd name="T50" fmla="*/ 2147483647 w 1872"/>
              <a:gd name="T51" fmla="*/ 2147483647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2"/>
              <a:gd name="T79" fmla="*/ 0 h 1776"/>
              <a:gd name="T80" fmla="*/ 1872 w 1872"/>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2" h="1776">
                <a:moveTo>
                  <a:pt x="48" y="48"/>
                </a:moveTo>
                <a:lnTo>
                  <a:pt x="384" y="0"/>
                </a:lnTo>
                <a:lnTo>
                  <a:pt x="672" y="48"/>
                </a:lnTo>
                <a:lnTo>
                  <a:pt x="768" y="144"/>
                </a:lnTo>
                <a:lnTo>
                  <a:pt x="864" y="240"/>
                </a:lnTo>
                <a:lnTo>
                  <a:pt x="960" y="384"/>
                </a:lnTo>
                <a:lnTo>
                  <a:pt x="1008" y="480"/>
                </a:lnTo>
                <a:lnTo>
                  <a:pt x="1152" y="576"/>
                </a:lnTo>
                <a:lnTo>
                  <a:pt x="1248" y="624"/>
                </a:lnTo>
                <a:lnTo>
                  <a:pt x="1488" y="624"/>
                </a:lnTo>
                <a:lnTo>
                  <a:pt x="1632" y="768"/>
                </a:lnTo>
                <a:lnTo>
                  <a:pt x="1680" y="960"/>
                </a:lnTo>
                <a:lnTo>
                  <a:pt x="1728" y="1104"/>
                </a:lnTo>
                <a:lnTo>
                  <a:pt x="1776" y="1152"/>
                </a:lnTo>
                <a:lnTo>
                  <a:pt x="1872" y="1200"/>
                </a:lnTo>
                <a:lnTo>
                  <a:pt x="1872" y="1296"/>
                </a:lnTo>
                <a:lnTo>
                  <a:pt x="1824" y="1392"/>
                </a:lnTo>
                <a:lnTo>
                  <a:pt x="1824" y="1488"/>
                </a:lnTo>
                <a:lnTo>
                  <a:pt x="1824" y="1584"/>
                </a:lnTo>
                <a:lnTo>
                  <a:pt x="1344" y="1776"/>
                </a:lnTo>
                <a:lnTo>
                  <a:pt x="528" y="1680"/>
                </a:lnTo>
                <a:lnTo>
                  <a:pt x="384" y="1344"/>
                </a:lnTo>
                <a:lnTo>
                  <a:pt x="144" y="1584"/>
                </a:lnTo>
                <a:lnTo>
                  <a:pt x="0" y="960"/>
                </a:lnTo>
                <a:lnTo>
                  <a:pt x="96" y="432"/>
                </a:lnTo>
                <a:lnTo>
                  <a:pt x="144" y="288"/>
                </a:lnTo>
              </a:path>
            </a:pathLst>
          </a:custGeom>
          <a:solidFill>
            <a:srgbClr val="33CC33"/>
          </a:solidFill>
          <a:ln w="9525">
            <a:solidFill>
              <a:schemeClr val="tx1"/>
            </a:solidFill>
            <a:round/>
            <a:headEnd/>
            <a:tailEnd/>
          </a:ln>
        </p:spPr>
        <p:txBody>
          <a:bodyPr>
            <a:prstTxWarp prst="textNoShape">
              <a:avLst/>
            </a:prstTxWarp>
          </a:bodyPr>
          <a:lstStyle/>
          <a:p>
            <a:endParaRPr lang="en-US"/>
          </a:p>
        </p:txBody>
      </p:sp>
      <p:sp>
        <p:nvSpPr>
          <p:cNvPr id="28677" name="Oval 8"/>
          <p:cNvSpPr>
            <a:spLocks noChangeArrowheads="1"/>
          </p:cNvSpPr>
          <p:nvPr/>
        </p:nvSpPr>
        <p:spPr bwMode="auto">
          <a:xfrm>
            <a:off x="7886700" y="552450"/>
            <a:ext cx="304800" cy="304800"/>
          </a:xfrm>
          <a:prstGeom prst="ellipse">
            <a:avLst/>
          </a:prstGeom>
          <a:solidFill>
            <a:srgbClr val="00CCFF"/>
          </a:solidFill>
          <a:ln w="9525">
            <a:solidFill>
              <a:schemeClr val="tx1"/>
            </a:solidFill>
            <a:round/>
            <a:headEnd/>
            <a:tailEnd/>
          </a:ln>
        </p:spPr>
        <p:txBody>
          <a:bodyPr wrap="none" anchor="ctr">
            <a:prstTxWarp prst="textNoShape">
              <a:avLst/>
            </a:prstTxWarp>
          </a:bodyPr>
          <a:lstStyle/>
          <a:p>
            <a:endParaRPr lang="en-US"/>
          </a:p>
        </p:txBody>
      </p:sp>
      <p:sp>
        <p:nvSpPr>
          <p:cNvPr id="28678" name="Oval 9"/>
          <p:cNvSpPr>
            <a:spLocks noChangeArrowheads="1"/>
          </p:cNvSpPr>
          <p:nvPr/>
        </p:nvSpPr>
        <p:spPr bwMode="auto">
          <a:xfrm>
            <a:off x="4991100" y="5834063"/>
            <a:ext cx="3124200" cy="635000"/>
          </a:xfrm>
          <a:prstGeom prst="ellipse">
            <a:avLst/>
          </a:prstGeom>
          <a:solidFill>
            <a:srgbClr val="00CCFF"/>
          </a:solidFill>
          <a:ln w="9525">
            <a:solidFill>
              <a:schemeClr val="tx1"/>
            </a:solidFill>
            <a:round/>
            <a:headEnd/>
            <a:tailEnd/>
          </a:ln>
        </p:spPr>
        <p:txBody>
          <a:bodyPr wrap="none" anchor="ctr">
            <a:prstTxWarp prst="textNoShape">
              <a:avLst/>
            </a:prstTxWarp>
          </a:bodyPr>
          <a:lstStyle/>
          <a:p>
            <a:pPr algn="ctr"/>
            <a:r>
              <a:rPr lang="en-US" sz="2400" b="1" i="1">
                <a:latin typeface="Times New Roman" pitchFamily="127" charset="0"/>
              </a:rPr>
              <a:t>Semi-Permanent Pond</a:t>
            </a:r>
          </a:p>
        </p:txBody>
      </p:sp>
      <p:sp>
        <p:nvSpPr>
          <p:cNvPr id="28679" name="Text Box 10"/>
          <p:cNvSpPr txBox="1">
            <a:spLocks noChangeArrowheads="1"/>
          </p:cNvSpPr>
          <p:nvPr/>
        </p:nvSpPr>
        <p:spPr bwMode="auto">
          <a:xfrm>
            <a:off x="6096000" y="228600"/>
            <a:ext cx="1698625" cy="457200"/>
          </a:xfrm>
          <a:prstGeom prst="rect">
            <a:avLst/>
          </a:prstGeom>
          <a:noFill/>
          <a:ln w="9525">
            <a:noFill/>
            <a:miter lim="800000"/>
            <a:headEnd/>
            <a:tailEnd/>
          </a:ln>
        </p:spPr>
        <p:txBody>
          <a:bodyPr wrap="none">
            <a:prstTxWarp prst="textNoShape">
              <a:avLst/>
            </a:prstTxWarp>
            <a:spAutoFit/>
          </a:bodyPr>
          <a:lstStyle/>
          <a:p>
            <a:r>
              <a:rPr lang="en-US" sz="2400" b="1" i="1">
                <a:latin typeface="Times New Roman" pitchFamily="127" charset="0"/>
              </a:rPr>
              <a:t>Vernal Pool</a:t>
            </a:r>
          </a:p>
        </p:txBody>
      </p:sp>
      <p:sp>
        <p:nvSpPr>
          <p:cNvPr id="28680" name="Text Box 11"/>
          <p:cNvSpPr txBox="1">
            <a:spLocks noChangeArrowheads="1"/>
          </p:cNvSpPr>
          <p:nvPr/>
        </p:nvSpPr>
        <p:spPr bwMode="auto">
          <a:xfrm>
            <a:off x="8548688" y="6958013"/>
            <a:ext cx="184150" cy="396875"/>
          </a:xfrm>
          <a:prstGeom prst="rect">
            <a:avLst/>
          </a:prstGeom>
          <a:noFill/>
          <a:ln w="9525">
            <a:noFill/>
            <a:miter lim="800000"/>
            <a:headEnd/>
            <a:tailEnd/>
          </a:ln>
        </p:spPr>
        <p:txBody>
          <a:bodyPr wrap="none">
            <a:prstTxWarp prst="textNoShape">
              <a:avLst/>
            </a:prstTxWarp>
            <a:spAutoFit/>
          </a:bodyPr>
          <a:lstStyle/>
          <a:p>
            <a:pPr algn="ctr"/>
            <a:endParaRPr lang="en-US" sz="2000" b="1">
              <a:latin typeface="Times New Roman" pitchFamily="127" charset="0"/>
            </a:endParaRPr>
          </a:p>
        </p:txBody>
      </p:sp>
      <p:sp>
        <p:nvSpPr>
          <p:cNvPr id="28681" name="Freeform 13"/>
          <p:cNvSpPr>
            <a:spLocks/>
          </p:cNvSpPr>
          <p:nvPr/>
        </p:nvSpPr>
        <p:spPr bwMode="auto">
          <a:xfrm>
            <a:off x="6400800" y="2971800"/>
            <a:ext cx="2514600" cy="1752600"/>
          </a:xfrm>
          <a:custGeom>
            <a:avLst/>
            <a:gdLst>
              <a:gd name="T0" fmla="*/ 0 w 912"/>
              <a:gd name="T1" fmla="*/ 2147483647 h 576"/>
              <a:gd name="T2" fmla="*/ 2147483647 w 912"/>
              <a:gd name="T3" fmla="*/ 2147483647 h 576"/>
              <a:gd name="T4" fmla="*/ 2147483647 w 912"/>
              <a:gd name="T5" fmla="*/ 2147483647 h 576"/>
              <a:gd name="T6" fmla="*/ 2147483647 w 912"/>
              <a:gd name="T7" fmla="*/ 2147483647 h 576"/>
              <a:gd name="T8" fmla="*/ 2147483647 w 912"/>
              <a:gd name="T9" fmla="*/ 2147483647 h 576"/>
              <a:gd name="T10" fmla="*/ 2147483647 w 912"/>
              <a:gd name="T11" fmla="*/ 2147483647 h 576"/>
              <a:gd name="T12" fmla="*/ 2147483647 w 912"/>
              <a:gd name="T13" fmla="*/ 2147483647 h 576"/>
              <a:gd name="T14" fmla="*/ 2147483647 w 912"/>
              <a:gd name="T15" fmla="*/ 2147483647 h 576"/>
              <a:gd name="T16" fmla="*/ 2147483647 w 912"/>
              <a:gd name="T17" fmla="*/ 2147483647 h 576"/>
              <a:gd name="T18" fmla="*/ 2147483647 w 912"/>
              <a:gd name="T19" fmla="*/ 2147483647 h 576"/>
              <a:gd name="T20" fmla="*/ 2147483647 w 912"/>
              <a:gd name="T21" fmla="*/ 2147483647 h 576"/>
              <a:gd name="T22" fmla="*/ 2147483647 w 912"/>
              <a:gd name="T23" fmla="*/ 2147483647 h 576"/>
              <a:gd name="T24" fmla="*/ 2147483647 w 912"/>
              <a:gd name="T25" fmla="*/ 2147483647 h 576"/>
              <a:gd name="T26" fmla="*/ 2147483647 w 912"/>
              <a:gd name="T27" fmla="*/ 0 h 576"/>
              <a:gd name="T28" fmla="*/ 2147483647 w 912"/>
              <a:gd name="T29" fmla="*/ 0 h 576"/>
              <a:gd name="T30" fmla="*/ 2147483647 w 912"/>
              <a:gd name="T31" fmla="*/ 2147483647 h 576"/>
              <a:gd name="T32" fmla="*/ 2147483647 w 912"/>
              <a:gd name="T33" fmla="*/ 2147483647 h 576"/>
              <a:gd name="T34" fmla="*/ 2147483647 w 912"/>
              <a:gd name="T35" fmla="*/ 2147483647 h 576"/>
              <a:gd name="T36" fmla="*/ 2147483647 w 912"/>
              <a:gd name="T37" fmla="*/ 2147483647 h 576"/>
              <a:gd name="T38" fmla="*/ 2147483647 w 912"/>
              <a:gd name="T39" fmla="*/ 2147483647 h 576"/>
              <a:gd name="T40" fmla="*/ 2147483647 w 912"/>
              <a:gd name="T41" fmla="*/ 2147483647 h 576"/>
              <a:gd name="T42" fmla="*/ 2147483647 w 912"/>
              <a:gd name="T43" fmla="*/ 2147483647 h 576"/>
              <a:gd name="T44" fmla="*/ 0 w 912"/>
              <a:gd name="T45" fmla="*/ 2147483647 h 576"/>
              <a:gd name="T46" fmla="*/ 0 w 912"/>
              <a:gd name="T47" fmla="*/ 2147483647 h 5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12"/>
              <a:gd name="T73" fmla="*/ 0 h 576"/>
              <a:gd name="T74" fmla="*/ 912 w 912"/>
              <a:gd name="T75" fmla="*/ 576 h 5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12" h="576">
                <a:moveTo>
                  <a:pt x="0" y="192"/>
                </a:moveTo>
                <a:lnTo>
                  <a:pt x="48" y="240"/>
                </a:lnTo>
                <a:lnTo>
                  <a:pt x="48" y="336"/>
                </a:lnTo>
                <a:lnTo>
                  <a:pt x="48" y="432"/>
                </a:lnTo>
                <a:lnTo>
                  <a:pt x="96" y="528"/>
                </a:lnTo>
                <a:lnTo>
                  <a:pt x="240" y="576"/>
                </a:lnTo>
                <a:lnTo>
                  <a:pt x="336" y="528"/>
                </a:lnTo>
                <a:lnTo>
                  <a:pt x="432" y="432"/>
                </a:lnTo>
                <a:lnTo>
                  <a:pt x="528" y="384"/>
                </a:lnTo>
                <a:lnTo>
                  <a:pt x="576" y="288"/>
                </a:lnTo>
                <a:lnTo>
                  <a:pt x="768" y="192"/>
                </a:lnTo>
                <a:lnTo>
                  <a:pt x="864" y="144"/>
                </a:lnTo>
                <a:lnTo>
                  <a:pt x="912" y="48"/>
                </a:lnTo>
                <a:lnTo>
                  <a:pt x="864" y="0"/>
                </a:lnTo>
                <a:lnTo>
                  <a:pt x="672" y="0"/>
                </a:lnTo>
                <a:lnTo>
                  <a:pt x="576" y="48"/>
                </a:lnTo>
                <a:lnTo>
                  <a:pt x="480" y="96"/>
                </a:lnTo>
                <a:lnTo>
                  <a:pt x="432" y="144"/>
                </a:lnTo>
                <a:lnTo>
                  <a:pt x="240" y="96"/>
                </a:lnTo>
                <a:lnTo>
                  <a:pt x="192" y="48"/>
                </a:lnTo>
                <a:lnTo>
                  <a:pt x="144" y="48"/>
                </a:lnTo>
                <a:lnTo>
                  <a:pt x="48" y="48"/>
                </a:lnTo>
                <a:lnTo>
                  <a:pt x="0" y="96"/>
                </a:lnTo>
                <a:lnTo>
                  <a:pt x="0" y="192"/>
                </a:lnTo>
                <a:close/>
              </a:path>
            </a:pathLst>
          </a:custGeom>
          <a:solidFill>
            <a:srgbClr val="FFFF00"/>
          </a:solidFill>
          <a:ln w="9525">
            <a:solidFill>
              <a:schemeClr val="tx1"/>
            </a:solidFill>
            <a:round/>
            <a:headEnd/>
            <a:tailEnd/>
          </a:ln>
        </p:spPr>
        <p:txBody>
          <a:bodyPr>
            <a:prstTxWarp prst="textNoShape">
              <a:avLst/>
            </a:prstTxWarp>
          </a:bodyPr>
          <a:lstStyle/>
          <a:p>
            <a:endParaRPr lang="en-US"/>
          </a:p>
        </p:txBody>
      </p:sp>
      <p:sp>
        <p:nvSpPr>
          <p:cNvPr id="82958" name="Line 14"/>
          <p:cNvSpPr>
            <a:spLocks noChangeShapeType="1"/>
          </p:cNvSpPr>
          <p:nvPr/>
        </p:nvSpPr>
        <p:spPr bwMode="auto">
          <a:xfrm flipH="1">
            <a:off x="6934200" y="4572000"/>
            <a:ext cx="228600" cy="13716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8683" name="Oval 15"/>
          <p:cNvSpPr>
            <a:spLocks noChangeArrowheads="1"/>
          </p:cNvSpPr>
          <p:nvPr/>
        </p:nvSpPr>
        <p:spPr bwMode="auto">
          <a:xfrm>
            <a:off x="1257300" y="1447800"/>
            <a:ext cx="4495800" cy="2971800"/>
          </a:xfrm>
          <a:prstGeom prst="ellipse">
            <a:avLst/>
          </a:prstGeom>
          <a:solidFill>
            <a:srgbClr val="00CCFF"/>
          </a:solidFill>
          <a:ln w="9525">
            <a:solidFill>
              <a:schemeClr val="tx1"/>
            </a:solidFill>
            <a:round/>
            <a:headEnd/>
            <a:tailEnd/>
          </a:ln>
        </p:spPr>
        <p:txBody>
          <a:bodyPr wrap="none" anchor="ctr">
            <a:prstTxWarp prst="textNoShape">
              <a:avLst/>
            </a:prstTxWarp>
          </a:bodyPr>
          <a:lstStyle/>
          <a:p>
            <a:pPr algn="ctr"/>
            <a:r>
              <a:rPr lang="en-US" sz="2400" b="1" i="1">
                <a:solidFill>
                  <a:schemeClr val="tx2"/>
                </a:solidFill>
                <a:latin typeface="Times New Roman" pitchFamily="127" charset="0"/>
              </a:rPr>
              <a:t>Red Maple Swamp</a:t>
            </a:r>
          </a:p>
        </p:txBody>
      </p:sp>
      <p:sp>
        <p:nvSpPr>
          <p:cNvPr id="82960" name="Line 16"/>
          <p:cNvSpPr>
            <a:spLocks noChangeShapeType="1"/>
          </p:cNvSpPr>
          <p:nvPr/>
        </p:nvSpPr>
        <p:spPr bwMode="auto">
          <a:xfrm flipV="1">
            <a:off x="4686300" y="685800"/>
            <a:ext cx="3276600" cy="14478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82961" name="Line 17"/>
          <p:cNvSpPr>
            <a:spLocks noChangeShapeType="1"/>
          </p:cNvSpPr>
          <p:nvPr/>
        </p:nvSpPr>
        <p:spPr bwMode="auto">
          <a:xfrm flipV="1">
            <a:off x="2057400" y="3810000"/>
            <a:ext cx="800100" cy="12954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8686" name="Text Box 18"/>
          <p:cNvSpPr txBox="1">
            <a:spLocks noChangeArrowheads="1"/>
          </p:cNvSpPr>
          <p:nvPr/>
        </p:nvSpPr>
        <p:spPr bwMode="auto">
          <a:xfrm>
            <a:off x="6553200" y="3429000"/>
            <a:ext cx="1582738" cy="457200"/>
          </a:xfrm>
          <a:prstGeom prst="rect">
            <a:avLst/>
          </a:prstGeom>
          <a:noFill/>
          <a:ln w="9525">
            <a:noFill/>
            <a:miter lim="800000"/>
            <a:headEnd/>
            <a:tailEnd/>
          </a:ln>
        </p:spPr>
        <p:txBody>
          <a:bodyPr wrap="none">
            <a:prstTxWarp prst="textNoShape">
              <a:avLst/>
            </a:prstTxWarp>
            <a:spAutoFit/>
          </a:bodyPr>
          <a:lstStyle/>
          <a:p>
            <a:r>
              <a:rPr lang="en-US" sz="2400" b="1" i="1">
                <a:latin typeface="Times New Roman" pitchFamily="127" charset="0"/>
              </a:rPr>
              <a:t>Sand Bank</a:t>
            </a:r>
          </a:p>
        </p:txBody>
      </p:sp>
      <p:sp>
        <p:nvSpPr>
          <p:cNvPr id="28687" name="Text Box 19"/>
          <p:cNvSpPr txBox="1">
            <a:spLocks noChangeArrowheads="1"/>
          </p:cNvSpPr>
          <p:nvPr/>
        </p:nvSpPr>
        <p:spPr bwMode="auto">
          <a:xfrm>
            <a:off x="1524000" y="6019800"/>
            <a:ext cx="2478088" cy="457200"/>
          </a:xfrm>
          <a:prstGeom prst="rect">
            <a:avLst/>
          </a:prstGeom>
          <a:noFill/>
          <a:ln w="9525">
            <a:noFill/>
            <a:miter lim="800000"/>
            <a:headEnd/>
            <a:tailEnd/>
          </a:ln>
        </p:spPr>
        <p:txBody>
          <a:bodyPr wrap="none">
            <a:prstTxWarp prst="textNoShape">
              <a:avLst/>
            </a:prstTxWarp>
            <a:spAutoFit/>
          </a:bodyPr>
          <a:lstStyle/>
          <a:p>
            <a:r>
              <a:rPr lang="en-US" sz="2400" b="1" i="1">
                <a:latin typeface="Times New Roman" pitchFamily="127" charset="0"/>
              </a:rPr>
              <a:t>Oak-Beech Forest</a:t>
            </a:r>
          </a:p>
        </p:txBody>
      </p:sp>
      <p:sp>
        <p:nvSpPr>
          <p:cNvPr id="82964" name="Line 20"/>
          <p:cNvSpPr>
            <a:spLocks noChangeShapeType="1"/>
          </p:cNvSpPr>
          <p:nvPr/>
        </p:nvSpPr>
        <p:spPr bwMode="auto">
          <a:xfrm flipH="1">
            <a:off x="4121150" y="6172200"/>
            <a:ext cx="908050" cy="90488"/>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82965" name="Line 21"/>
          <p:cNvSpPr>
            <a:spLocks noChangeShapeType="1"/>
          </p:cNvSpPr>
          <p:nvPr/>
        </p:nvSpPr>
        <p:spPr bwMode="auto">
          <a:xfrm>
            <a:off x="8077200" y="838200"/>
            <a:ext cx="0" cy="24384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2960"/>
                                        </p:tgtEl>
                                        <p:attrNameLst>
                                          <p:attrName>style.visibility</p:attrName>
                                        </p:attrNameLst>
                                      </p:cBhvr>
                                      <p:to>
                                        <p:strVal val="visible"/>
                                      </p:to>
                                    </p:set>
                                    <p:animEffect transition="in" filter="wipe(left)">
                                      <p:cBhvr>
                                        <p:cTn id="7" dur="500"/>
                                        <p:tgtEl>
                                          <p:spTgt spid="829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2965"/>
                                        </p:tgtEl>
                                        <p:attrNameLst>
                                          <p:attrName>style.visibility</p:attrName>
                                        </p:attrNameLst>
                                      </p:cBhvr>
                                      <p:to>
                                        <p:strVal val="visible"/>
                                      </p:to>
                                    </p:set>
                                    <p:animEffect transition="in" filter="wipe(up)">
                                      <p:cBhvr>
                                        <p:cTn id="12" dur="500"/>
                                        <p:tgtEl>
                                          <p:spTgt spid="829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2958"/>
                                        </p:tgtEl>
                                        <p:attrNameLst>
                                          <p:attrName>style.visibility</p:attrName>
                                        </p:attrNameLst>
                                      </p:cBhvr>
                                      <p:to>
                                        <p:strVal val="visible"/>
                                      </p:to>
                                    </p:set>
                                    <p:animEffect transition="in" filter="wipe(right)">
                                      <p:cBhvr>
                                        <p:cTn id="17" dur="500"/>
                                        <p:tgtEl>
                                          <p:spTgt spid="829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82964"/>
                                        </p:tgtEl>
                                        <p:attrNameLst>
                                          <p:attrName>style.visibility</p:attrName>
                                        </p:attrNameLst>
                                      </p:cBhvr>
                                      <p:to>
                                        <p:strVal val="visible"/>
                                      </p:to>
                                    </p:set>
                                    <p:animEffect transition="in" filter="wipe(right)">
                                      <p:cBhvr>
                                        <p:cTn id="22" dur="500"/>
                                        <p:tgtEl>
                                          <p:spTgt spid="829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2961"/>
                                        </p:tgtEl>
                                        <p:attrNameLst>
                                          <p:attrName>style.visibility</p:attrName>
                                        </p:attrNameLst>
                                      </p:cBhvr>
                                      <p:to>
                                        <p:strVal val="visible"/>
                                      </p:to>
                                    </p:set>
                                    <p:animEffect transition="in" filter="wipe(down)">
                                      <p:cBhvr>
                                        <p:cTn id="27" dur="500"/>
                                        <p:tgtEl>
                                          <p:spTgt spid="829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8" grpId="0" animBg="1"/>
      <p:bldP spid="82960" grpId="0" animBg="1"/>
      <p:bldP spid="82961" grpId="0" animBg="1"/>
      <p:bldP spid="82964" grpId="0" animBg="1"/>
      <p:bldP spid="82965"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2" descr="C"/>
          <p:cNvPicPr>
            <a:picLocks noChangeAspect="1" noChangeArrowheads="1"/>
          </p:cNvPicPr>
          <p:nvPr/>
        </p:nvPicPr>
        <p:blipFill>
          <a:blip r:embed="rId3"/>
          <a:srcRect l="17442" t="20946" r="8139" b="9236"/>
          <a:stretch>
            <a:fillRect/>
          </a:stretch>
        </p:blipFill>
        <p:spPr bwMode="auto">
          <a:xfrm>
            <a:off x="0" y="0"/>
            <a:ext cx="2438400" cy="1524000"/>
          </a:xfrm>
          <a:prstGeom prst="rect">
            <a:avLst/>
          </a:prstGeom>
          <a:noFill/>
          <a:ln w="9525">
            <a:noFill/>
            <a:miter lim="800000"/>
            <a:headEnd/>
            <a:tailEnd/>
          </a:ln>
        </p:spPr>
      </p:pic>
      <p:grpSp>
        <p:nvGrpSpPr>
          <p:cNvPr id="29699" name="Group 3"/>
          <p:cNvGrpSpPr>
            <a:grpSpLocks/>
          </p:cNvGrpSpPr>
          <p:nvPr/>
        </p:nvGrpSpPr>
        <p:grpSpPr bwMode="auto">
          <a:xfrm>
            <a:off x="952500" y="381000"/>
            <a:ext cx="7429500" cy="6265863"/>
            <a:chOff x="600" y="240"/>
            <a:chExt cx="4680" cy="3947"/>
          </a:xfrm>
        </p:grpSpPr>
        <p:sp>
          <p:nvSpPr>
            <p:cNvPr id="29729" name="Oval 4"/>
            <p:cNvSpPr>
              <a:spLocks noChangeArrowheads="1"/>
            </p:cNvSpPr>
            <p:nvPr/>
          </p:nvSpPr>
          <p:spPr bwMode="auto">
            <a:xfrm>
              <a:off x="2976" y="3563"/>
              <a:ext cx="2304" cy="624"/>
            </a:xfrm>
            <a:prstGeom prst="ellipse">
              <a:avLst/>
            </a:prstGeom>
            <a:solidFill>
              <a:srgbClr val="FF0000"/>
            </a:solidFill>
            <a:ln w="31750">
              <a:solidFill>
                <a:schemeClr val="tx2"/>
              </a:solidFill>
              <a:round/>
              <a:headEnd/>
              <a:tailEnd/>
            </a:ln>
          </p:spPr>
          <p:txBody>
            <a:bodyPr wrap="none" anchor="ctr">
              <a:prstTxWarp prst="textNoShape">
                <a:avLst/>
              </a:prstTxWarp>
            </a:bodyPr>
            <a:lstStyle/>
            <a:p>
              <a:endParaRPr lang="en-US"/>
            </a:p>
          </p:txBody>
        </p:sp>
        <p:sp>
          <p:nvSpPr>
            <p:cNvPr id="29730" name="Oval 5"/>
            <p:cNvSpPr>
              <a:spLocks noChangeArrowheads="1"/>
            </p:cNvSpPr>
            <p:nvPr/>
          </p:nvSpPr>
          <p:spPr bwMode="auto">
            <a:xfrm>
              <a:off x="4860" y="240"/>
              <a:ext cx="408" cy="408"/>
            </a:xfrm>
            <a:prstGeom prst="ellipse">
              <a:avLst/>
            </a:prstGeom>
            <a:solidFill>
              <a:srgbClr val="FF0000"/>
            </a:solidFill>
            <a:ln w="31750">
              <a:solidFill>
                <a:schemeClr val="tx2"/>
              </a:solidFill>
              <a:round/>
              <a:headEnd/>
              <a:tailEnd/>
            </a:ln>
          </p:spPr>
          <p:txBody>
            <a:bodyPr wrap="none" anchor="ctr">
              <a:prstTxWarp prst="textNoShape">
                <a:avLst/>
              </a:prstTxWarp>
            </a:bodyPr>
            <a:lstStyle/>
            <a:p>
              <a:endParaRPr lang="en-US"/>
            </a:p>
          </p:txBody>
        </p:sp>
        <p:sp>
          <p:nvSpPr>
            <p:cNvPr id="29731" name="Oval 6"/>
            <p:cNvSpPr>
              <a:spLocks noChangeArrowheads="1"/>
            </p:cNvSpPr>
            <p:nvPr/>
          </p:nvSpPr>
          <p:spPr bwMode="auto">
            <a:xfrm>
              <a:off x="600" y="768"/>
              <a:ext cx="3216" cy="2160"/>
            </a:xfrm>
            <a:prstGeom prst="ellipse">
              <a:avLst/>
            </a:prstGeom>
            <a:solidFill>
              <a:srgbClr val="FF0000"/>
            </a:solidFill>
            <a:ln w="31750">
              <a:solidFill>
                <a:schemeClr val="tx2"/>
              </a:solidFill>
              <a:round/>
              <a:headEnd/>
              <a:tailEnd/>
            </a:ln>
          </p:spPr>
          <p:txBody>
            <a:bodyPr wrap="none" anchor="ctr">
              <a:prstTxWarp prst="textNoShape">
                <a:avLst/>
              </a:prstTxWarp>
            </a:bodyPr>
            <a:lstStyle/>
            <a:p>
              <a:pPr algn="ctr"/>
              <a:r>
                <a:rPr lang="en-US" sz="2800" b="1">
                  <a:solidFill>
                    <a:schemeClr val="tx2"/>
                  </a:solidFill>
                  <a:latin typeface="Times New Roman" pitchFamily="127" charset="0"/>
                </a:rPr>
                <a:t>Red Maple Swamp</a:t>
              </a:r>
            </a:p>
          </p:txBody>
        </p:sp>
      </p:grpSp>
      <p:sp>
        <p:nvSpPr>
          <p:cNvPr id="29700" name="Freeform 7"/>
          <p:cNvSpPr>
            <a:spLocks/>
          </p:cNvSpPr>
          <p:nvPr/>
        </p:nvSpPr>
        <p:spPr bwMode="auto">
          <a:xfrm>
            <a:off x="-762000" y="4191000"/>
            <a:ext cx="5715000" cy="3657600"/>
          </a:xfrm>
          <a:custGeom>
            <a:avLst/>
            <a:gdLst>
              <a:gd name="T0" fmla="*/ 2147483647 w 1872"/>
              <a:gd name="T1" fmla="*/ 2147483647 h 1776"/>
              <a:gd name="T2" fmla="*/ 2147483647 w 1872"/>
              <a:gd name="T3" fmla="*/ 0 h 1776"/>
              <a:gd name="T4" fmla="*/ 2147483647 w 1872"/>
              <a:gd name="T5" fmla="*/ 2147483647 h 1776"/>
              <a:gd name="T6" fmla="*/ 2147483647 w 1872"/>
              <a:gd name="T7" fmla="*/ 2147483647 h 1776"/>
              <a:gd name="T8" fmla="*/ 2147483647 w 1872"/>
              <a:gd name="T9" fmla="*/ 2147483647 h 1776"/>
              <a:gd name="T10" fmla="*/ 2147483647 w 1872"/>
              <a:gd name="T11" fmla="*/ 2147483647 h 1776"/>
              <a:gd name="T12" fmla="*/ 2147483647 w 1872"/>
              <a:gd name="T13" fmla="*/ 2147483647 h 1776"/>
              <a:gd name="T14" fmla="*/ 2147483647 w 1872"/>
              <a:gd name="T15" fmla="*/ 2147483647 h 1776"/>
              <a:gd name="T16" fmla="*/ 2147483647 w 1872"/>
              <a:gd name="T17" fmla="*/ 2147483647 h 1776"/>
              <a:gd name="T18" fmla="*/ 2147483647 w 1872"/>
              <a:gd name="T19" fmla="*/ 2147483647 h 1776"/>
              <a:gd name="T20" fmla="*/ 2147483647 w 1872"/>
              <a:gd name="T21" fmla="*/ 2147483647 h 1776"/>
              <a:gd name="T22" fmla="*/ 2147483647 w 1872"/>
              <a:gd name="T23" fmla="*/ 2147483647 h 1776"/>
              <a:gd name="T24" fmla="*/ 2147483647 w 1872"/>
              <a:gd name="T25" fmla="*/ 2147483647 h 1776"/>
              <a:gd name="T26" fmla="*/ 2147483647 w 1872"/>
              <a:gd name="T27" fmla="*/ 2147483647 h 1776"/>
              <a:gd name="T28" fmla="*/ 2147483647 w 1872"/>
              <a:gd name="T29" fmla="*/ 2147483647 h 1776"/>
              <a:gd name="T30" fmla="*/ 2147483647 w 1872"/>
              <a:gd name="T31" fmla="*/ 2147483647 h 1776"/>
              <a:gd name="T32" fmla="*/ 2147483647 w 1872"/>
              <a:gd name="T33" fmla="*/ 2147483647 h 1776"/>
              <a:gd name="T34" fmla="*/ 2147483647 w 1872"/>
              <a:gd name="T35" fmla="*/ 2147483647 h 1776"/>
              <a:gd name="T36" fmla="*/ 2147483647 w 1872"/>
              <a:gd name="T37" fmla="*/ 2147483647 h 1776"/>
              <a:gd name="T38" fmla="*/ 2147483647 w 1872"/>
              <a:gd name="T39" fmla="*/ 2147483647 h 1776"/>
              <a:gd name="T40" fmla="*/ 2147483647 w 1872"/>
              <a:gd name="T41" fmla="*/ 2147483647 h 1776"/>
              <a:gd name="T42" fmla="*/ 2147483647 w 1872"/>
              <a:gd name="T43" fmla="*/ 2147483647 h 1776"/>
              <a:gd name="T44" fmla="*/ 2147483647 w 1872"/>
              <a:gd name="T45" fmla="*/ 2147483647 h 1776"/>
              <a:gd name="T46" fmla="*/ 0 w 1872"/>
              <a:gd name="T47" fmla="*/ 2147483647 h 1776"/>
              <a:gd name="T48" fmla="*/ 2147483647 w 1872"/>
              <a:gd name="T49" fmla="*/ 2147483647 h 1776"/>
              <a:gd name="T50" fmla="*/ 2147483647 w 1872"/>
              <a:gd name="T51" fmla="*/ 2147483647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2"/>
              <a:gd name="T79" fmla="*/ 0 h 1776"/>
              <a:gd name="T80" fmla="*/ 1872 w 1872"/>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2" h="1776">
                <a:moveTo>
                  <a:pt x="48" y="48"/>
                </a:moveTo>
                <a:lnTo>
                  <a:pt x="384" y="0"/>
                </a:lnTo>
                <a:lnTo>
                  <a:pt x="672" y="48"/>
                </a:lnTo>
                <a:lnTo>
                  <a:pt x="768" y="144"/>
                </a:lnTo>
                <a:lnTo>
                  <a:pt x="864" y="240"/>
                </a:lnTo>
                <a:lnTo>
                  <a:pt x="960" y="384"/>
                </a:lnTo>
                <a:lnTo>
                  <a:pt x="1008" y="480"/>
                </a:lnTo>
                <a:lnTo>
                  <a:pt x="1152" y="576"/>
                </a:lnTo>
                <a:lnTo>
                  <a:pt x="1248" y="624"/>
                </a:lnTo>
                <a:lnTo>
                  <a:pt x="1488" y="624"/>
                </a:lnTo>
                <a:lnTo>
                  <a:pt x="1632" y="768"/>
                </a:lnTo>
                <a:lnTo>
                  <a:pt x="1680" y="960"/>
                </a:lnTo>
                <a:lnTo>
                  <a:pt x="1728" y="1104"/>
                </a:lnTo>
                <a:lnTo>
                  <a:pt x="1776" y="1152"/>
                </a:lnTo>
                <a:lnTo>
                  <a:pt x="1872" y="1200"/>
                </a:lnTo>
                <a:lnTo>
                  <a:pt x="1872" y="1296"/>
                </a:lnTo>
                <a:lnTo>
                  <a:pt x="1824" y="1392"/>
                </a:lnTo>
                <a:lnTo>
                  <a:pt x="1824" y="1488"/>
                </a:lnTo>
                <a:lnTo>
                  <a:pt x="1824" y="1584"/>
                </a:lnTo>
                <a:lnTo>
                  <a:pt x="1344" y="1776"/>
                </a:lnTo>
                <a:lnTo>
                  <a:pt x="528" y="1680"/>
                </a:lnTo>
                <a:lnTo>
                  <a:pt x="384" y="1344"/>
                </a:lnTo>
                <a:lnTo>
                  <a:pt x="144" y="1584"/>
                </a:lnTo>
                <a:lnTo>
                  <a:pt x="0" y="960"/>
                </a:lnTo>
                <a:lnTo>
                  <a:pt x="96" y="432"/>
                </a:lnTo>
                <a:lnTo>
                  <a:pt x="144" y="288"/>
                </a:lnTo>
              </a:path>
            </a:pathLst>
          </a:custGeom>
          <a:solidFill>
            <a:srgbClr val="33CC33"/>
          </a:solidFill>
          <a:ln w="9525">
            <a:solidFill>
              <a:schemeClr val="tx1"/>
            </a:solidFill>
            <a:round/>
            <a:headEnd/>
            <a:tailEnd/>
          </a:ln>
        </p:spPr>
        <p:txBody>
          <a:bodyPr>
            <a:prstTxWarp prst="textNoShape">
              <a:avLst/>
            </a:prstTxWarp>
          </a:bodyPr>
          <a:lstStyle/>
          <a:p>
            <a:endParaRPr lang="en-US"/>
          </a:p>
        </p:txBody>
      </p:sp>
      <p:sp>
        <p:nvSpPr>
          <p:cNvPr id="29701" name="Oval 8"/>
          <p:cNvSpPr>
            <a:spLocks noChangeArrowheads="1"/>
          </p:cNvSpPr>
          <p:nvPr/>
        </p:nvSpPr>
        <p:spPr bwMode="auto">
          <a:xfrm>
            <a:off x="7886700" y="552450"/>
            <a:ext cx="304800" cy="304800"/>
          </a:xfrm>
          <a:prstGeom prst="ellipse">
            <a:avLst/>
          </a:prstGeom>
          <a:solidFill>
            <a:srgbClr val="00CCFF"/>
          </a:solidFill>
          <a:ln w="9525">
            <a:solidFill>
              <a:schemeClr val="tx1"/>
            </a:solidFill>
            <a:round/>
            <a:headEnd/>
            <a:tailEnd/>
          </a:ln>
        </p:spPr>
        <p:txBody>
          <a:bodyPr wrap="none" anchor="ctr">
            <a:prstTxWarp prst="textNoShape">
              <a:avLst/>
            </a:prstTxWarp>
          </a:bodyPr>
          <a:lstStyle/>
          <a:p>
            <a:endParaRPr lang="en-US"/>
          </a:p>
        </p:txBody>
      </p:sp>
      <p:sp>
        <p:nvSpPr>
          <p:cNvPr id="29702" name="Oval 9"/>
          <p:cNvSpPr>
            <a:spLocks noChangeArrowheads="1"/>
          </p:cNvSpPr>
          <p:nvPr/>
        </p:nvSpPr>
        <p:spPr bwMode="auto">
          <a:xfrm>
            <a:off x="4991100" y="5834063"/>
            <a:ext cx="3124200" cy="635000"/>
          </a:xfrm>
          <a:prstGeom prst="ellipse">
            <a:avLst/>
          </a:prstGeom>
          <a:solidFill>
            <a:srgbClr val="00CCFF"/>
          </a:solidFill>
          <a:ln w="9525">
            <a:solidFill>
              <a:schemeClr val="tx1"/>
            </a:solidFill>
            <a:round/>
            <a:headEnd/>
            <a:tailEnd/>
          </a:ln>
        </p:spPr>
        <p:txBody>
          <a:bodyPr wrap="none" anchor="ctr">
            <a:prstTxWarp prst="textNoShape">
              <a:avLst/>
            </a:prstTxWarp>
          </a:bodyPr>
          <a:lstStyle/>
          <a:p>
            <a:pPr algn="ctr"/>
            <a:r>
              <a:rPr lang="en-US" sz="2400" b="1" i="1">
                <a:latin typeface="Times New Roman" pitchFamily="127" charset="0"/>
              </a:rPr>
              <a:t>Semi-Permanent Pond</a:t>
            </a:r>
          </a:p>
        </p:txBody>
      </p:sp>
      <p:sp>
        <p:nvSpPr>
          <p:cNvPr id="29703" name="Text Box 10"/>
          <p:cNvSpPr txBox="1">
            <a:spLocks noChangeArrowheads="1"/>
          </p:cNvSpPr>
          <p:nvPr/>
        </p:nvSpPr>
        <p:spPr bwMode="auto">
          <a:xfrm>
            <a:off x="6096000" y="228600"/>
            <a:ext cx="1698625" cy="457200"/>
          </a:xfrm>
          <a:prstGeom prst="rect">
            <a:avLst/>
          </a:prstGeom>
          <a:noFill/>
          <a:ln w="9525">
            <a:noFill/>
            <a:miter lim="800000"/>
            <a:headEnd/>
            <a:tailEnd/>
          </a:ln>
        </p:spPr>
        <p:txBody>
          <a:bodyPr wrap="none">
            <a:prstTxWarp prst="textNoShape">
              <a:avLst/>
            </a:prstTxWarp>
            <a:spAutoFit/>
          </a:bodyPr>
          <a:lstStyle/>
          <a:p>
            <a:r>
              <a:rPr lang="en-US" sz="2400" b="1" i="1">
                <a:latin typeface="Times New Roman" pitchFamily="127" charset="0"/>
              </a:rPr>
              <a:t>Vernal Pool</a:t>
            </a:r>
          </a:p>
        </p:txBody>
      </p:sp>
      <p:sp>
        <p:nvSpPr>
          <p:cNvPr id="29704" name="Text Box 11"/>
          <p:cNvSpPr txBox="1">
            <a:spLocks noChangeArrowheads="1"/>
          </p:cNvSpPr>
          <p:nvPr/>
        </p:nvSpPr>
        <p:spPr bwMode="auto">
          <a:xfrm>
            <a:off x="8548688" y="6958013"/>
            <a:ext cx="184150" cy="396875"/>
          </a:xfrm>
          <a:prstGeom prst="rect">
            <a:avLst/>
          </a:prstGeom>
          <a:noFill/>
          <a:ln w="9525">
            <a:noFill/>
            <a:miter lim="800000"/>
            <a:headEnd/>
            <a:tailEnd/>
          </a:ln>
        </p:spPr>
        <p:txBody>
          <a:bodyPr wrap="none">
            <a:prstTxWarp prst="textNoShape">
              <a:avLst/>
            </a:prstTxWarp>
            <a:spAutoFit/>
          </a:bodyPr>
          <a:lstStyle/>
          <a:p>
            <a:pPr algn="ctr"/>
            <a:endParaRPr lang="en-US" sz="2000" b="1">
              <a:latin typeface="Times New Roman" pitchFamily="127" charset="0"/>
            </a:endParaRPr>
          </a:p>
        </p:txBody>
      </p:sp>
      <p:sp>
        <p:nvSpPr>
          <p:cNvPr id="29705" name="Freeform 13"/>
          <p:cNvSpPr>
            <a:spLocks/>
          </p:cNvSpPr>
          <p:nvPr/>
        </p:nvSpPr>
        <p:spPr bwMode="auto">
          <a:xfrm>
            <a:off x="6400800" y="2971800"/>
            <a:ext cx="2514600" cy="1752600"/>
          </a:xfrm>
          <a:custGeom>
            <a:avLst/>
            <a:gdLst>
              <a:gd name="T0" fmla="*/ 0 w 912"/>
              <a:gd name="T1" fmla="*/ 2147483647 h 576"/>
              <a:gd name="T2" fmla="*/ 2147483647 w 912"/>
              <a:gd name="T3" fmla="*/ 2147483647 h 576"/>
              <a:gd name="T4" fmla="*/ 2147483647 w 912"/>
              <a:gd name="T5" fmla="*/ 2147483647 h 576"/>
              <a:gd name="T6" fmla="*/ 2147483647 w 912"/>
              <a:gd name="T7" fmla="*/ 2147483647 h 576"/>
              <a:gd name="T8" fmla="*/ 2147483647 w 912"/>
              <a:gd name="T9" fmla="*/ 2147483647 h 576"/>
              <a:gd name="T10" fmla="*/ 2147483647 w 912"/>
              <a:gd name="T11" fmla="*/ 2147483647 h 576"/>
              <a:gd name="T12" fmla="*/ 2147483647 w 912"/>
              <a:gd name="T13" fmla="*/ 2147483647 h 576"/>
              <a:gd name="T14" fmla="*/ 2147483647 w 912"/>
              <a:gd name="T15" fmla="*/ 2147483647 h 576"/>
              <a:gd name="T16" fmla="*/ 2147483647 w 912"/>
              <a:gd name="T17" fmla="*/ 2147483647 h 576"/>
              <a:gd name="T18" fmla="*/ 2147483647 w 912"/>
              <a:gd name="T19" fmla="*/ 2147483647 h 576"/>
              <a:gd name="T20" fmla="*/ 2147483647 w 912"/>
              <a:gd name="T21" fmla="*/ 2147483647 h 576"/>
              <a:gd name="T22" fmla="*/ 2147483647 w 912"/>
              <a:gd name="T23" fmla="*/ 2147483647 h 576"/>
              <a:gd name="T24" fmla="*/ 2147483647 w 912"/>
              <a:gd name="T25" fmla="*/ 2147483647 h 576"/>
              <a:gd name="T26" fmla="*/ 2147483647 w 912"/>
              <a:gd name="T27" fmla="*/ 0 h 576"/>
              <a:gd name="T28" fmla="*/ 2147483647 w 912"/>
              <a:gd name="T29" fmla="*/ 0 h 576"/>
              <a:gd name="T30" fmla="*/ 2147483647 w 912"/>
              <a:gd name="T31" fmla="*/ 2147483647 h 576"/>
              <a:gd name="T32" fmla="*/ 2147483647 w 912"/>
              <a:gd name="T33" fmla="*/ 2147483647 h 576"/>
              <a:gd name="T34" fmla="*/ 2147483647 w 912"/>
              <a:gd name="T35" fmla="*/ 2147483647 h 576"/>
              <a:gd name="T36" fmla="*/ 2147483647 w 912"/>
              <a:gd name="T37" fmla="*/ 2147483647 h 576"/>
              <a:gd name="T38" fmla="*/ 2147483647 w 912"/>
              <a:gd name="T39" fmla="*/ 2147483647 h 576"/>
              <a:gd name="T40" fmla="*/ 2147483647 w 912"/>
              <a:gd name="T41" fmla="*/ 2147483647 h 576"/>
              <a:gd name="T42" fmla="*/ 2147483647 w 912"/>
              <a:gd name="T43" fmla="*/ 2147483647 h 576"/>
              <a:gd name="T44" fmla="*/ 0 w 912"/>
              <a:gd name="T45" fmla="*/ 2147483647 h 576"/>
              <a:gd name="T46" fmla="*/ 0 w 912"/>
              <a:gd name="T47" fmla="*/ 2147483647 h 5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12"/>
              <a:gd name="T73" fmla="*/ 0 h 576"/>
              <a:gd name="T74" fmla="*/ 912 w 912"/>
              <a:gd name="T75" fmla="*/ 576 h 5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12" h="576">
                <a:moveTo>
                  <a:pt x="0" y="192"/>
                </a:moveTo>
                <a:lnTo>
                  <a:pt x="48" y="240"/>
                </a:lnTo>
                <a:lnTo>
                  <a:pt x="48" y="336"/>
                </a:lnTo>
                <a:lnTo>
                  <a:pt x="48" y="432"/>
                </a:lnTo>
                <a:lnTo>
                  <a:pt x="96" y="528"/>
                </a:lnTo>
                <a:lnTo>
                  <a:pt x="240" y="576"/>
                </a:lnTo>
                <a:lnTo>
                  <a:pt x="336" y="528"/>
                </a:lnTo>
                <a:lnTo>
                  <a:pt x="432" y="432"/>
                </a:lnTo>
                <a:lnTo>
                  <a:pt x="528" y="384"/>
                </a:lnTo>
                <a:lnTo>
                  <a:pt x="576" y="288"/>
                </a:lnTo>
                <a:lnTo>
                  <a:pt x="768" y="192"/>
                </a:lnTo>
                <a:lnTo>
                  <a:pt x="864" y="144"/>
                </a:lnTo>
                <a:lnTo>
                  <a:pt x="912" y="48"/>
                </a:lnTo>
                <a:lnTo>
                  <a:pt x="864" y="0"/>
                </a:lnTo>
                <a:lnTo>
                  <a:pt x="672" y="0"/>
                </a:lnTo>
                <a:lnTo>
                  <a:pt x="576" y="48"/>
                </a:lnTo>
                <a:lnTo>
                  <a:pt x="480" y="96"/>
                </a:lnTo>
                <a:lnTo>
                  <a:pt x="432" y="144"/>
                </a:lnTo>
                <a:lnTo>
                  <a:pt x="240" y="96"/>
                </a:lnTo>
                <a:lnTo>
                  <a:pt x="192" y="48"/>
                </a:lnTo>
                <a:lnTo>
                  <a:pt x="144" y="48"/>
                </a:lnTo>
                <a:lnTo>
                  <a:pt x="48" y="48"/>
                </a:lnTo>
                <a:lnTo>
                  <a:pt x="0" y="96"/>
                </a:lnTo>
                <a:lnTo>
                  <a:pt x="0" y="192"/>
                </a:lnTo>
                <a:close/>
              </a:path>
            </a:pathLst>
          </a:custGeom>
          <a:solidFill>
            <a:srgbClr val="FFFF00"/>
          </a:solidFill>
          <a:ln w="9525">
            <a:solidFill>
              <a:schemeClr val="tx1"/>
            </a:solidFill>
            <a:round/>
            <a:headEnd/>
            <a:tailEnd/>
          </a:ln>
        </p:spPr>
        <p:txBody>
          <a:bodyPr>
            <a:prstTxWarp prst="textNoShape">
              <a:avLst/>
            </a:prstTxWarp>
          </a:bodyPr>
          <a:lstStyle/>
          <a:p>
            <a:endParaRPr lang="en-US"/>
          </a:p>
        </p:txBody>
      </p:sp>
      <p:sp>
        <p:nvSpPr>
          <p:cNvPr id="29706" name="Oval 14"/>
          <p:cNvSpPr>
            <a:spLocks noChangeArrowheads="1"/>
          </p:cNvSpPr>
          <p:nvPr/>
        </p:nvSpPr>
        <p:spPr bwMode="auto">
          <a:xfrm>
            <a:off x="1257300" y="1447800"/>
            <a:ext cx="4495800" cy="2971800"/>
          </a:xfrm>
          <a:prstGeom prst="ellipse">
            <a:avLst/>
          </a:prstGeom>
          <a:solidFill>
            <a:srgbClr val="00CCFF"/>
          </a:solidFill>
          <a:ln w="9525">
            <a:solidFill>
              <a:schemeClr val="tx1"/>
            </a:solidFill>
            <a:round/>
            <a:headEnd/>
            <a:tailEnd/>
          </a:ln>
        </p:spPr>
        <p:txBody>
          <a:bodyPr wrap="none" anchor="ctr">
            <a:prstTxWarp prst="textNoShape">
              <a:avLst/>
            </a:prstTxWarp>
          </a:bodyPr>
          <a:lstStyle/>
          <a:p>
            <a:pPr algn="ctr"/>
            <a:r>
              <a:rPr lang="en-US" sz="2400" b="1" i="1">
                <a:solidFill>
                  <a:schemeClr val="tx2"/>
                </a:solidFill>
                <a:latin typeface="Times New Roman" pitchFamily="127" charset="0"/>
              </a:rPr>
              <a:t>Red Maple Swamp</a:t>
            </a:r>
          </a:p>
        </p:txBody>
      </p:sp>
      <p:sp>
        <p:nvSpPr>
          <p:cNvPr id="29707" name="Text Box 15"/>
          <p:cNvSpPr txBox="1">
            <a:spLocks noChangeArrowheads="1"/>
          </p:cNvSpPr>
          <p:nvPr/>
        </p:nvSpPr>
        <p:spPr bwMode="auto">
          <a:xfrm>
            <a:off x="6553200" y="3429000"/>
            <a:ext cx="1582738" cy="457200"/>
          </a:xfrm>
          <a:prstGeom prst="rect">
            <a:avLst/>
          </a:prstGeom>
          <a:noFill/>
          <a:ln w="9525">
            <a:noFill/>
            <a:miter lim="800000"/>
            <a:headEnd/>
            <a:tailEnd/>
          </a:ln>
        </p:spPr>
        <p:txBody>
          <a:bodyPr wrap="none">
            <a:prstTxWarp prst="textNoShape">
              <a:avLst/>
            </a:prstTxWarp>
            <a:spAutoFit/>
          </a:bodyPr>
          <a:lstStyle/>
          <a:p>
            <a:r>
              <a:rPr lang="en-US" sz="2400" b="1" i="1">
                <a:latin typeface="Times New Roman" pitchFamily="127" charset="0"/>
              </a:rPr>
              <a:t>Sand Bank</a:t>
            </a:r>
          </a:p>
        </p:txBody>
      </p:sp>
      <p:sp>
        <p:nvSpPr>
          <p:cNvPr id="29708" name="Text Box 16"/>
          <p:cNvSpPr txBox="1">
            <a:spLocks noChangeArrowheads="1"/>
          </p:cNvSpPr>
          <p:nvPr/>
        </p:nvSpPr>
        <p:spPr bwMode="auto">
          <a:xfrm>
            <a:off x="1524000" y="6019800"/>
            <a:ext cx="2478088" cy="457200"/>
          </a:xfrm>
          <a:prstGeom prst="rect">
            <a:avLst/>
          </a:prstGeom>
          <a:noFill/>
          <a:ln w="9525">
            <a:noFill/>
            <a:miter lim="800000"/>
            <a:headEnd/>
            <a:tailEnd/>
          </a:ln>
        </p:spPr>
        <p:txBody>
          <a:bodyPr wrap="none">
            <a:prstTxWarp prst="textNoShape">
              <a:avLst/>
            </a:prstTxWarp>
            <a:spAutoFit/>
          </a:bodyPr>
          <a:lstStyle/>
          <a:p>
            <a:r>
              <a:rPr lang="en-US" sz="2400" b="1" i="1">
                <a:latin typeface="Times New Roman" pitchFamily="127" charset="0"/>
              </a:rPr>
              <a:t>Oak-Beech Forest</a:t>
            </a:r>
          </a:p>
        </p:txBody>
      </p:sp>
      <p:sp>
        <p:nvSpPr>
          <p:cNvPr id="29709" name="Freeform 17"/>
          <p:cNvSpPr>
            <a:spLocks/>
          </p:cNvSpPr>
          <p:nvPr/>
        </p:nvSpPr>
        <p:spPr bwMode="auto">
          <a:xfrm>
            <a:off x="457200" y="-152400"/>
            <a:ext cx="7264400" cy="7543800"/>
          </a:xfrm>
          <a:custGeom>
            <a:avLst/>
            <a:gdLst>
              <a:gd name="T0" fmla="*/ 2147483647 w 4576"/>
              <a:gd name="T1" fmla="*/ 0 h 4752"/>
              <a:gd name="T2" fmla="*/ 2147483647 w 4576"/>
              <a:gd name="T3" fmla="*/ 2147483647 h 4752"/>
              <a:gd name="T4" fmla="*/ 2147483647 w 4576"/>
              <a:gd name="T5" fmla="*/ 2147483647 h 4752"/>
              <a:gd name="T6" fmla="*/ 2147483647 w 4576"/>
              <a:gd name="T7" fmla="*/ 2147483647 h 4752"/>
              <a:gd name="T8" fmla="*/ 2147483647 w 4576"/>
              <a:gd name="T9" fmla="*/ 2147483647 h 4752"/>
              <a:gd name="T10" fmla="*/ 2147483647 w 4576"/>
              <a:gd name="T11" fmla="*/ 2147483647 h 4752"/>
              <a:gd name="T12" fmla="*/ 2147483647 w 4576"/>
              <a:gd name="T13" fmla="*/ 2147483647 h 4752"/>
              <a:gd name="T14" fmla="*/ 2147483647 w 4576"/>
              <a:gd name="T15" fmla="*/ 2147483647 h 4752"/>
              <a:gd name="T16" fmla="*/ 2147483647 w 4576"/>
              <a:gd name="T17" fmla="*/ 2147483647 h 4752"/>
              <a:gd name="T18" fmla="*/ 0 w 4576"/>
              <a:gd name="T19" fmla="*/ 2147483647 h 47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76"/>
              <a:gd name="T31" fmla="*/ 0 h 4752"/>
              <a:gd name="T32" fmla="*/ 4576 w 4576"/>
              <a:gd name="T33" fmla="*/ 4752 h 47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76" h="4752">
                <a:moveTo>
                  <a:pt x="2160" y="0"/>
                </a:moveTo>
                <a:cubicBezTo>
                  <a:pt x="2084" y="96"/>
                  <a:pt x="2008" y="192"/>
                  <a:pt x="2160" y="288"/>
                </a:cubicBezTo>
                <a:cubicBezTo>
                  <a:pt x="2312" y="384"/>
                  <a:pt x="2776" y="488"/>
                  <a:pt x="3072" y="576"/>
                </a:cubicBezTo>
                <a:cubicBezTo>
                  <a:pt x="3368" y="664"/>
                  <a:pt x="3744" y="720"/>
                  <a:pt x="3936" y="816"/>
                </a:cubicBezTo>
                <a:cubicBezTo>
                  <a:pt x="4128" y="912"/>
                  <a:pt x="4144" y="968"/>
                  <a:pt x="4224" y="1152"/>
                </a:cubicBezTo>
                <a:cubicBezTo>
                  <a:pt x="4304" y="1336"/>
                  <a:pt x="4376" y="1680"/>
                  <a:pt x="4416" y="1920"/>
                </a:cubicBezTo>
                <a:cubicBezTo>
                  <a:pt x="4456" y="2160"/>
                  <a:pt x="4576" y="2392"/>
                  <a:pt x="4464" y="2592"/>
                </a:cubicBezTo>
                <a:cubicBezTo>
                  <a:pt x="4352" y="2792"/>
                  <a:pt x="4184" y="2928"/>
                  <a:pt x="3744" y="3120"/>
                </a:cubicBezTo>
                <a:cubicBezTo>
                  <a:pt x="3304" y="3312"/>
                  <a:pt x="2448" y="3472"/>
                  <a:pt x="1824" y="3744"/>
                </a:cubicBezTo>
                <a:cubicBezTo>
                  <a:pt x="1200" y="4016"/>
                  <a:pt x="304" y="4584"/>
                  <a:pt x="0" y="4752"/>
                </a:cubicBezTo>
              </a:path>
            </a:pathLst>
          </a:custGeom>
          <a:noFill/>
          <a:ln w="152400">
            <a:solidFill>
              <a:schemeClr val="tx1"/>
            </a:solidFill>
            <a:round/>
            <a:headEnd/>
            <a:tailEnd/>
          </a:ln>
        </p:spPr>
        <p:txBody>
          <a:bodyPr>
            <a:prstTxWarp prst="textNoShape">
              <a:avLst/>
            </a:prstTxWarp>
          </a:bodyPr>
          <a:lstStyle/>
          <a:p>
            <a:endParaRPr lang="en-US"/>
          </a:p>
        </p:txBody>
      </p:sp>
      <p:sp>
        <p:nvSpPr>
          <p:cNvPr id="29710" name="Rectangle 18"/>
          <p:cNvSpPr>
            <a:spLocks noChangeArrowheads="1"/>
          </p:cNvSpPr>
          <p:nvPr/>
        </p:nvSpPr>
        <p:spPr bwMode="auto">
          <a:xfrm>
            <a:off x="4114800" y="838200"/>
            <a:ext cx="609600" cy="228600"/>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sp>
        <p:nvSpPr>
          <p:cNvPr id="29711" name="Rectangle 19"/>
          <p:cNvSpPr>
            <a:spLocks noChangeArrowheads="1"/>
          </p:cNvSpPr>
          <p:nvPr/>
        </p:nvSpPr>
        <p:spPr bwMode="auto">
          <a:xfrm>
            <a:off x="7772400" y="1219200"/>
            <a:ext cx="609600" cy="228600"/>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sp>
        <p:nvSpPr>
          <p:cNvPr id="29712" name="Rectangle 20"/>
          <p:cNvSpPr>
            <a:spLocks noChangeArrowheads="1"/>
          </p:cNvSpPr>
          <p:nvPr/>
        </p:nvSpPr>
        <p:spPr bwMode="auto">
          <a:xfrm>
            <a:off x="8001000" y="3200400"/>
            <a:ext cx="609600" cy="228600"/>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sp>
        <p:nvSpPr>
          <p:cNvPr id="29713" name="Rectangle 21"/>
          <p:cNvSpPr>
            <a:spLocks noChangeArrowheads="1"/>
          </p:cNvSpPr>
          <p:nvPr/>
        </p:nvSpPr>
        <p:spPr bwMode="auto">
          <a:xfrm>
            <a:off x="6324600" y="3886200"/>
            <a:ext cx="609600" cy="228600"/>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sp>
        <p:nvSpPr>
          <p:cNvPr id="29714" name="Rectangle 22"/>
          <p:cNvSpPr>
            <a:spLocks noChangeArrowheads="1"/>
          </p:cNvSpPr>
          <p:nvPr/>
        </p:nvSpPr>
        <p:spPr bwMode="auto">
          <a:xfrm>
            <a:off x="6324600" y="5105400"/>
            <a:ext cx="609600" cy="228600"/>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sp>
        <p:nvSpPr>
          <p:cNvPr id="29715" name="Rectangle 23"/>
          <p:cNvSpPr>
            <a:spLocks noChangeArrowheads="1"/>
          </p:cNvSpPr>
          <p:nvPr/>
        </p:nvSpPr>
        <p:spPr bwMode="auto">
          <a:xfrm>
            <a:off x="4114800" y="4800600"/>
            <a:ext cx="609600" cy="228600"/>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sp>
        <p:nvSpPr>
          <p:cNvPr id="29716" name="Rectangle 24"/>
          <p:cNvSpPr>
            <a:spLocks noChangeArrowheads="1"/>
          </p:cNvSpPr>
          <p:nvPr/>
        </p:nvSpPr>
        <p:spPr bwMode="auto">
          <a:xfrm>
            <a:off x="2667000" y="5334000"/>
            <a:ext cx="609600" cy="228600"/>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sp>
        <p:nvSpPr>
          <p:cNvPr id="29717" name="Rectangle 25"/>
          <p:cNvSpPr>
            <a:spLocks noChangeArrowheads="1"/>
          </p:cNvSpPr>
          <p:nvPr/>
        </p:nvSpPr>
        <p:spPr bwMode="auto">
          <a:xfrm>
            <a:off x="4191000" y="6400800"/>
            <a:ext cx="609600" cy="228600"/>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sp>
        <p:nvSpPr>
          <p:cNvPr id="29718" name="Freeform 26"/>
          <p:cNvSpPr>
            <a:spLocks/>
          </p:cNvSpPr>
          <p:nvPr/>
        </p:nvSpPr>
        <p:spPr bwMode="auto">
          <a:xfrm>
            <a:off x="3683000" y="381000"/>
            <a:ext cx="431800" cy="533400"/>
          </a:xfrm>
          <a:custGeom>
            <a:avLst/>
            <a:gdLst>
              <a:gd name="T0" fmla="*/ 2147483647 w 272"/>
              <a:gd name="T1" fmla="*/ 0 h 336"/>
              <a:gd name="T2" fmla="*/ 2147483647 w 272"/>
              <a:gd name="T3" fmla="*/ 2147483647 h 336"/>
              <a:gd name="T4" fmla="*/ 2147483647 w 272"/>
              <a:gd name="T5" fmla="*/ 2147483647 h 336"/>
              <a:gd name="T6" fmla="*/ 2147483647 w 272"/>
              <a:gd name="T7" fmla="*/ 2147483647 h 336"/>
              <a:gd name="T8" fmla="*/ 0 60000 65536"/>
              <a:gd name="T9" fmla="*/ 0 60000 65536"/>
              <a:gd name="T10" fmla="*/ 0 60000 65536"/>
              <a:gd name="T11" fmla="*/ 0 60000 65536"/>
              <a:gd name="T12" fmla="*/ 0 w 272"/>
              <a:gd name="T13" fmla="*/ 0 h 336"/>
              <a:gd name="T14" fmla="*/ 272 w 272"/>
              <a:gd name="T15" fmla="*/ 336 h 336"/>
            </a:gdLst>
            <a:ahLst/>
            <a:cxnLst>
              <a:cxn ang="T8">
                <a:pos x="T0" y="T1"/>
              </a:cxn>
              <a:cxn ang="T9">
                <a:pos x="T2" y="T3"/>
              </a:cxn>
              <a:cxn ang="T10">
                <a:pos x="T4" y="T5"/>
              </a:cxn>
              <a:cxn ang="T11">
                <a:pos x="T6" y="T7"/>
              </a:cxn>
            </a:cxnLst>
            <a:rect l="T12" t="T13" r="T14" b="T15"/>
            <a:pathLst>
              <a:path w="272" h="336">
                <a:moveTo>
                  <a:pt x="176" y="0"/>
                </a:moveTo>
                <a:cubicBezTo>
                  <a:pt x="140" y="48"/>
                  <a:pt x="104" y="96"/>
                  <a:pt x="80" y="144"/>
                </a:cubicBezTo>
                <a:cubicBezTo>
                  <a:pt x="56" y="192"/>
                  <a:pt x="0" y="256"/>
                  <a:pt x="32" y="288"/>
                </a:cubicBezTo>
                <a:cubicBezTo>
                  <a:pt x="64" y="320"/>
                  <a:pt x="232" y="328"/>
                  <a:pt x="272" y="336"/>
                </a:cubicBezTo>
              </a:path>
            </a:pathLst>
          </a:custGeom>
          <a:noFill/>
          <a:ln w="50800">
            <a:solidFill>
              <a:schemeClr val="tx1"/>
            </a:solidFill>
            <a:round/>
            <a:headEnd/>
            <a:tailEnd/>
          </a:ln>
        </p:spPr>
        <p:txBody>
          <a:bodyPr>
            <a:prstTxWarp prst="textNoShape">
              <a:avLst/>
            </a:prstTxWarp>
          </a:bodyPr>
          <a:lstStyle/>
          <a:p>
            <a:endParaRPr lang="en-US"/>
          </a:p>
        </p:txBody>
      </p:sp>
      <p:sp>
        <p:nvSpPr>
          <p:cNvPr id="29719" name="Freeform 27"/>
          <p:cNvSpPr>
            <a:spLocks/>
          </p:cNvSpPr>
          <p:nvPr/>
        </p:nvSpPr>
        <p:spPr bwMode="auto">
          <a:xfrm>
            <a:off x="7162800" y="1279525"/>
            <a:ext cx="615950" cy="320675"/>
          </a:xfrm>
          <a:custGeom>
            <a:avLst/>
            <a:gdLst>
              <a:gd name="T0" fmla="*/ 0 w 388"/>
              <a:gd name="T1" fmla="*/ 2147483647 h 202"/>
              <a:gd name="T2" fmla="*/ 2147483647 w 388"/>
              <a:gd name="T3" fmla="*/ 2147483647 h 202"/>
              <a:gd name="T4" fmla="*/ 2147483647 w 388"/>
              <a:gd name="T5" fmla="*/ 2147483647 h 202"/>
              <a:gd name="T6" fmla="*/ 2147483647 w 388"/>
              <a:gd name="T7" fmla="*/ 2147483647 h 202"/>
              <a:gd name="T8" fmla="*/ 0 60000 65536"/>
              <a:gd name="T9" fmla="*/ 0 60000 65536"/>
              <a:gd name="T10" fmla="*/ 0 60000 65536"/>
              <a:gd name="T11" fmla="*/ 0 60000 65536"/>
              <a:gd name="T12" fmla="*/ 0 w 388"/>
              <a:gd name="T13" fmla="*/ 0 h 202"/>
              <a:gd name="T14" fmla="*/ 388 w 388"/>
              <a:gd name="T15" fmla="*/ 202 h 202"/>
            </a:gdLst>
            <a:ahLst/>
            <a:cxnLst>
              <a:cxn ang="T8">
                <a:pos x="T0" y="T1"/>
              </a:cxn>
              <a:cxn ang="T9">
                <a:pos x="T2" y="T3"/>
              </a:cxn>
              <a:cxn ang="T10">
                <a:pos x="T4" y="T5"/>
              </a:cxn>
              <a:cxn ang="T11">
                <a:pos x="T6" y="T7"/>
              </a:cxn>
            </a:cxnLst>
            <a:rect l="T12" t="T13" r="T14" b="T15"/>
            <a:pathLst>
              <a:path w="388" h="202">
                <a:moveTo>
                  <a:pt x="0" y="202"/>
                </a:moveTo>
                <a:cubicBezTo>
                  <a:pt x="19" y="126"/>
                  <a:pt x="38" y="50"/>
                  <a:pt x="81" y="25"/>
                </a:cubicBezTo>
                <a:cubicBezTo>
                  <a:pt x="124" y="0"/>
                  <a:pt x="205" y="49"/>
                  <a:pt x="256" y="54"/>
                </a:cubicBezTo>
                <a:cubicBezTo>
                  <a:pt x="307" y="59"/>
                  <a:pt x="347" y="56"/>
                  <a:pt x="388" y="54"/>
                </a:cubicBezTo>
              </a:path>
            </a:pathLst>
          </a:custGeom>
          <a:noFill/>
          <a:ln w="50800">
            <a:solidFill>
              <a:schemeClr val="tx1"/>
            </a:solidFill>
            <a:round/>
            <a:headEnd/>
            <a:tailEnd/>
          </a:ln>
        </p:spPr>
        <p:txBody>
          <a:bodyPr>
            <a:prstTxWarp prst="textNoShape">
              <a:avLst/>
            </a:prstTxWarp>
          </a:bodyPr>
          <a:lstStyle/>
          <a:p>
            <a:endParaRPr lang="en-US"/>
          </a:p>
        </p:txBody>
      </p:sp>
      <p:sp>
        <p:nvSpPr>
          <p:cNvPr id="29720" name="Freeform 28"/>
          <p:cNvSpPr>
            <a:spLocks/>
          </p:cNvSpPr>
          <p:nvPr/>
        </p:nvSpPr>
        <p:spPr bwMode="auto">
          <a:xfrm>
            <a:off x="7391400" y="2654300"/>
            <a:ext cx="917575" cy="701675"/>
          </a:xfrm>
          <a:custGeom>
            <a:avLst/>
            <a:gdLst>
              <a:gd name="T0" fmla="*/ 0 w 578"/>
              <a:gd name="T1" fmla="*/ 2147483647 h 442"/>
              <a:gd name="T2" fmla="*/ 2147483647 w 578"/>
              <a:gd name="T3" fmla="*/ 2147483647 h 442"/>
              <a:gd name="T4" fmla="*/ 2147483647 w 578"/>
              <a:gd name="T5" fmla="*/ 2147483647 h 442"/>
              <a:gd name="T6" fmla="*/ 2147483647 w 578"/>
              <a:gd name="T7" fmla="*/ 2147483647 h 442"/>
              <a:gd name="T8" fmla="*/ 2147483647 w 578"/>
              <a:gd name="T9" fmla="*/ 2147483647 h 442"/>
              <a:gd name="T10" fmla="*/ 2147483647 w 578"/>
              <a:gd name="T11" fmla="*/ 2147483647 h 442"/>
              <a:gd name="T12" fmla="*/ 0 60000 65536"/>
              <a:gd name="T13" fmla="*/ 0 60000 65536"/>
              <a:gd name="T14" fmla="*/ 0 60000 65536"/>
              <a:gd name="T15" fmla="*/ 0 60000 65536"/>
              <a:gd name="T16" fmla="*/ 0 60000 65536"/>
              <a:gd name="T17" fmla="*/ 0 60000 65536"/>
              <a:gd name="T18" fmla="*/ 0 w 578"/>
              <a:gd name="T19" fmla="*/ 0 h 442"/>
              <a:gd name="T20" fmla="*/ 578 w 578"/>
              <a:gd name="T21" fmla="*/ 442 h 442"/>
            </a:gdLst>
            <a:ahLst/>
            <a:cxnLst>
              <a:cxn ang="T12">
                <a:pos x="T0" y="T1"/>
              </a:cxn>
              <a:cxn ang="T13">
                <a:pos x="T2" y="T3"/>
              </a:cxn>
              <a:cxn ang="T14">
                <a:pos x="T4" y="T5"/>
              </a:cxn>
              <a:cxn ang="T15">
                <a:pos x="T6" y="T7"/>
              </a:cxn>
              <a:cxn ang="T16">
                <a:pos x="T8" y="T9"/>
              </a:cxn>
              <a:cxn ang="T17">
                <a:pos x="T10" y="T11"/>
              </a:cxn>
            </a:cxnLst>
            <a:rect l="T18" t="T19" r="T20" b="T21"/>
            <a:pathLst>
              <a:path w="578" h="442">
                <a:moveTo>
                  <a:pt x="0" y="8"/>
                </a:moveTo>
                <a:cubicBezTo>
                  <a:pt x="49" y="4"/>
                  <a:pt x="99" y="0"/>
                  <a:pt x="193" y="20"/>
                </a:cubicBezTo>
                <a:cubicBezTo>
                  <a:pt x="287" y="40"/>
                  <a:pt x="550" y="85"/>
                  <a:pt x="564" y="129"/>
                </a:cubicBezTo>
                <a:cubicBezTo>
                  <a:pt x="578" y="173"/>
                  <a:pt x="330" y="235"/>
                  <a:pt x="280" y="282"/>
                </a:cubicBezTo>
                <a:cubicBezTo>
                  <a:pt x="230" y="329"/>
                  <a:pt x="249" y="386"/>
                  <a:pt x="266" y="413"/>
                </a:cubicBezTo>
                <a:cubicBezTo>
                  <a:pt x="283" y="440"/>
                  <a:pt x="332" y="441"/>
                  <a:pt x="382" y="442"/>
                </a:cubicBezTo>
              </a:path>
            </a:pathLst>
          </a:custGeom>
          <a:noFill/>
          <a:ln w="50800">
            <a:solidFill>
              <a:schemeClr val="tx1"/>
            </a:solidFill>
            <a:round/>
            <a:headEnd/>
            <a:tailEnd/>
          </a:ln>
        </p:spPr>
        <p:txBody>
          <a:bodyPr>
            <a:prstTxWarp prst="textNoShape">
              <a:avLst/>
            </a:prstTxWarp>
          </a:bodyPr>
          <a:lstStyle/>
          <a:p>
            <a:endParaRPr lang="en-US"/>
          </a:p>
        </p:txBody>
      </p:sp>
      <p:sp>
        <p:nvSpPr>
          <p:cNvPr id="29721" name="Freeform 29"/>
          <p:cNvSpPr>
            <a:spLocks/>
          </p:cNvSpPr>
          <p:nvPr/>
        </p:nvSpPr>
        <p:spPr bwMode="auto">
          <a:xfrm>
            <a:off x="6538913" y="2971800"/>
            <a:ext cx="928687" cy="917575"/>
          </a:xfrm>
          <a:custGeom>
            <a:avLst/>
            <a:gdLst>
              <a:gd name="T0" fmla="*/ 2147483647 w 585"/>
              <a:gd name="T1" fmla="*/ 0 h 578"/>
              <a:gd name="T2" fmla="*/ 2147483647 w 585"/>
              <a:gd name="T3" fmla="*/ 2147483647 h 578"/>
              <a:gd name="T4" fmla="*/ 2147483647 w 585"/>
              <a:gd name="T5" fmla="*/ 2147483647 h 578"/>
              <a:gd name="T6" fmla="*/ 2147483647 w 585"/>
              <a:gd name="T7" fmla="*/ 2147483647 h 578"/>
              <a:gd name="T8" fmla="*/ 2147483647 w 585"/>
              <a:gd name="T9" fmla="*/ 2147483647 h 578"/>
              <a:gd name="T10" fmla="*/ 2147483647 w 585"/>
              <a:gd name="T11" fmla="*/ 2147483647 h 578"/>
              <a:gd name="T12" fmla="*/ 2147483647 w 585"/>
              <a:gd name="T13" fmla="*/ 2147483647 h 578"/>
              <a:gd name="T14" fmla="*/ 2147483647 w 585"/>
              <a:gd name="T15" fmla="*/ 2147483647 h 578"/>
              <a:gd name="T16" fmla="*/ 0 w 585"/>
              <a:gd name="T17" fmla="*/ 2147483647 h 5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5"/>
              <a:gd name="T28" fmla="*/ 0 h 578"/>
              <a:gd name="T29" fmla="*/ 585 w 585"/>
              <a:gd name="T30" fmla="*/ 578 h 5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5" h="578">
                <a:moveTo>
                  <a:pt x="585" y="0"/>
                </a:moveTo>
                <a:cubicBezTo>
                  <a:pt x="444" y="88"/>
                  <a:pt x="304" y="176"/>
                  <a:pt x="256" y="228"/>
                </a:cubicBezTo>
                <a:cubicBezTo>
                  <a:pt x="208" y="280"/>
                  <a:pt x="257" y="303"/>
                  <a:pt x="299" y="315"/>
                </a:cubicBezTo>
                <a:cubicBezTo>
                  <a:pt x="341" y="327"/>
                  <a:pt x="466" y="296"/>
                  <a:pt x="511" y="301"/>
                </a:cubicBezTo>
                <a:cubicBezTo>
                  <a:pt x="556" y="306"/>
                  <a:pt x="576" y="322"/>
                  <a:pt x="569" y="345"/>
                </a:cubicBezTo>
                <a:cubicBezTo>
                  <a:pt x="562" y="368"/>
                  <a:pt x="523" y="422"/>
                  <a:pt x="467" y="439"/>
                </a:cubicBezTo>
                <a:cubicBezTo>
                  <a:pt x="411" y="456"/>
                  <a:pt x="301" y="439"/>
                  <a:pt x="234" y="447"/>
                </a:cubicBezTo>
                <a:cubicBezTo>
                  <a:pt x="167" y="455"/>
                  <a:pt x="105" y="468"/>
                  <a:pt x="66" y="490"/>
                </a:cubicBezTo>
                <a:cubicBezTo>
                  <a:pt x="27" y="512"/>
                  <a:pt x="13" y="545"/>
                  <a:pt x="0" y="578"/>
                </a:cubicBezTo>
              </a:path>
            </a:pathLst>
          </a:custGeom>
          <a:noFill/>
          <a:ln w="50800">
            <a:solidFill>
              <a:schemeClr val="tx1"/>
            </a:solidFill>
            <a:round/>
            <a:headEnd/>
            <a:tailEnd/>
          </a:ln>
        </p:spPr>
        <p:txBody>
          <a:bodyPr>
            <a:prstTxWarp prst="textNoShape">
              <a:avLst/>
            </a:prstTxWarp>
          </a:bodyPr>
          <a:lstStyle/>
          <a:p>
            <a:endParaRPr lang="en-US"/>
          </a:p>
        </p:txBody>
      </p:sp>
      <p:sp>
        <p:nvSpPr>
          <p:cNvPr id="29722" name="Freeform 30"/>
          <p:cNvSpPr>
            <a:spLocks/>
          </p:cNvSpPr>
          <p:nvPr/>
        </p:nvSpPr>
        <p:spPr bwMode="auto">
          <a:xfrm>
            <a:off x="6477000" y="4800600"/>
            <a:ext cx="300038" cy="315913"/>
          </a:xfrm>
          <a:custGeom>
            <a:avLst/>
            <a:gdLst>
              <a:gd name="T0" fmla="*/ 0 w 189"/>
              <a:gd name="T1" fmla="*/ 0 h 199"/>
              <a:gd name="T2" fmla="*/ 2147483647 w 189"/>
              <a:gd name="T3" fmla="*/ 2147483647 h 199"/>
              <a:gd name="T4" fmla="*/ 2147483647 w 189"/>
              <a:gd name="T5" fmla="*/ 2147483647 h 199"/>
              <a:gd name="T6" fmla="*/ 2147483647 w 189"/>
              <a:gd name="T7" fmla="*/ 2147483647 h 199"/>
              <a:gd name="T8" fmla="*/ 0 60000 65536"/>
              <a:gd name="T9" fmla="*/ 0 60000 65536"/>
              <a:gd name="T10" fmla="*/ 0 60000 65536"/>
              <a:gd name="T11" fmla="*/ 0 60000 65536"/>
              <a:gd name="T12" fmla="*/ 0 w 189"/>
              <a:gd name="T13" fmla="*/ 0 h 199"/>
              <a:gd name="T14" fmla="*/ 189 w 189"/>
              <a:gd name="T15" fmla="*/ 199 h 199"/>
            </a:gdLst>
            <a:ahLst/>
            <a:cxnLst>
              <a:cxn ang="T8">
                <a:pos x="T0" y="T1"/>
              </a:cxn>
              <a:cxn ang="T9">
                <a:pos x="T2" y="T3"/>
              </a:cxn>
              <a:cxn ang="T10">
                <a:pos x="T4" y="T5"/>
              </a:cxn>
              <a:cxn ang="T11">
                <a:pos x="T6" y="T7"/>
              </a:cxn>
            </a:cxnLst>
            <a:rect l="T12" t="T13" r="T14" b="T15"/>
            <a:pathLst>
              <a:path w="189" h="199">
                <a:moveTo>
                  <a:pt x="0" y="0"/>
                </a:moveTo>
                <a:cubicBezTo>
                  <a:pt x="63" y="10"/>
                  <a:pt x="126" y="20"/>
                  <a:pt x="156" y="38"/>
                </a:cubicBezTo>
                <a:cubicBezTo>
                  <a:pt x="186" y="56"/>
                  <a:pt x="189" y="84"/>
                  <a:pt x="178" y="111"/>
                </a:cubicBezTo>
                <a:cubicBezTo>
                  <a:pt x="167" y="138"/>
                  <a:pt x="129" y="168"/>
                  <a:pt x="91" y="199"/>
                </a:cubicBezTo>
              </a:path>
            </a:pathLst>
          </a:custGeom>
          <a:noFill/>
          <a:ln w="50800">
            <a:solidFill>
              <a:schemeClr val="tx1"/>
            </a:solidFill>
            <a:round/>
            <a:headEnd/>
            <a:tailEnd/>
          </a:ln>
        </p:spPr>
        <p:txBody>
          <a:bodyPr>
            <a:prstTxWarp prst="textNoShape">
              <a:avLst/>
            </a:prstTxWarp>
          </a:bodyPr>
          <a:lstStyle/>
          <a:p>
            <a:endParaRPr lang="en-US"/>
          </a:p>
        </p:txBody>
      </p:sp>
      <p:sp>
        <p:nvSpPr>
          <p:cNvPr id="29723" name="Freeform 31"/>
          <p:cNvSpPr>
            <a:spLocks/>
          </p:cNvSpPr>
          <p:nvPr/>
        </p:nvSpPr>
        <p:spPr bwMode="auto">
          <a:xfrm>
            <a:off x="4722813" y="4976813"/>
            <a:ext cx="382587" cy="204787"/>
          </a:xfrm>
          <a:custGeom>
            <a:avLst/>
            <a:gdLst>
              <a:gd name="T0" fmla="*/ 2147483647 w 241"/>
              <a:gd name="T1" fmla="*/ 2147483647 h 129"/>
              <a:gd name="T2" fmla="*/ 2147483647 w 241"/>
              <a:gd name="T3" fmla="*/ 2147483647 h 129"/>
              <a:gd name="T4" fmla="*/ 0 w 241"/>
              <a:gd name="T5" fmla="*/ 0 h 129"/>
              <a:gd name="T6" fmla="*/ 0 60000 65536"/>
              <a:gd name="T7" fmla="*/ 0 60000 65536"/>
              <a:gd name="T8" fmla="*/ 0 60000 65536"/>
              <a:gd name="T9" fmla="*/ 0 w 241"/>
              <a:gd name="T10" fmla="*/ 0 h 129"/>
              <a:gd name="T11" fmla="*/ 241 w 241"/>
              <a:gd name="T12" fmla="*/ 129 h 129"/>
            </a:gdLst>
            <a:ahLst/>
            <a:cxnLst>
              <a:cxn ang="T6">
                <a:pos x="T0" y="T1"/>
              </a:cxn>
              <a:cxn ang="T7">
                <a:pos x="T2" y="T3"/>
              </a:cxn>
              <a:cxn ang="T8">
                <a:pos x="T4" y="T5"/>
              </a:cxn>
            </a:cxnLst>
            <a:rect l="T9" t="T10" r="T11" b="T12"/>
            <a:pathLst>
              <a:path w="241" h="129">
                <a:moveTo>
                  <a:pt x="241" y="129"/>
                </a:moveTo>
                <a:cubicBezTo>
                  <a:pt x="209" y="105"/>
                  <a:pt x="178" y="81"/>
                  <a:pt x="138" y="59"/>
                </a:cubicBezTo>
                <a:cubicBezTo>
                  <a:pt x="98" y="37"/>
                  <a:pt x="49" y="18"/>
                  <a:pt x="0" y="0"/>
                </a:cubicBezTo>
              </a:path>
            </a:pathLst>
          </a:custGeom>
          <a:noFill/>
          <a:ln w="50800">
            <a:solidFill>
              <a:schemeClr val="tx1"/>
            </a:solidFill>
            <a:round/>
            <a:headEnd/>
            <a:tailEnd/>
          </a:ln>
        </p:spPr>
        <p:txBody>
          <a:bodyPr>
            <a:prstTxWarp prst="textNoShape">
              <a:avLst/>
            </a:prstTxWarp>
          </a:bodyPr>
          <a:lstStyle/>
          <a:p>
            <a:endParaRPr lang="en-US"/>
          </a:p>
        </p:txBody>
      </p:sp>
      <p:sp>
        <p:nvSpPr>
          <p:cNvPr id="29724" name="Freeform 32"/>
          <p:cNvSpPr>
            <a:spLocks/>
          </p:cNvSpPr>
          <p:nvPr/>
        </p:nvSpPr>
        <p:spPr bwMode="auto">
          <a:xfrm>
            <a:off x="2667000" y="5578475"/>
            <a:ext cx="65088" cy="517525"/>
          </a:xfrm>
          <a:custGeom>
            <a:avLst/>
            <a:gdLst>
              <a:gd name="T0" fmla="*/ 0 w 41"/>
              <a:gd name="T1" fmla="*/ 2147483647 h 326"/>
              <a:gd name="T2" fmla="*/ 2147483647 w 41"/>
              <a:gd name="T3" fmla="*/ 0 h 326"/>
              <a:gd name="T4" fmla="*/ 0 60000 65536"/>
              <a:gd name="T5" fmla="*/ 0 60000 65536"/>
              <a:gd name="T6" fmla="*/ 0 w 41"/>
              <a:gd name="T7" fmla="*/ 0 h 326"/>
              <a:gd name="T8" fmla="*/ 41 w 41"/>
              <a:gd name="T9" fmla="*/ 326 h 326"/>
            </a:gdLst>
            <a:ahLst/>
            <a:cxnLst>
              <a:cxn ang="T4">
                <a:pos x="T0" y="T1"/>
              </a:cxn>
              <a:cxn ang="T5">
                <a:pos x="T2" y="T3"/>
              </a:cxn>
            </a:cxnLst>
            <a:rect l="T6" t="T7" r="T8" b="T9"/>
            <a:pathLst>
              <a:path w="41" h="326">
                <a:moveTo>
                  <a:pt x="0" y="326"/>
                </a:moveTo>
                <a:cubicBezTo>
                  <a:pt x="0" y="326"/>
                  <a:pt x="20" y="163"/>
                  <a:pt x="41" y="0"/>
                </a:cubicBezTo>
              </a:path>
            </a:pathLst>
          </a:custGeom>
          <a:noFill/>
          <a:ln w="50800">
            <a:solidFill>
              <a:schemeClr val="tx1"/>
            </a:solidFill>
            <a:round/>
            <a:headEnd/>
            <a:tailEnd/>
          </a:ln>
        </p:spPr>
        <p:txBody>
          <a:bodyPr>
            <a:prstTxWarp prst="textNoShape">
              <a:avLst/>
            </a:prstTxWarp>
          </a:bodyPr>
          <a:lstStyle/>
          <a:p>
            <a:endParaRPr lang="en-US"/>
          </a:p>
        </p:txBody>
      </p:sp>
      <p:sp>
        <p:nvSpPr>
          <p:cNvPr id="29725" name="Freeform 33"/>
          <p:cNvSpPr>
            <a:spLocks/>
          </p:cNvSpPr>
          <p:nvPr/>
        </p:nvSpPr>
        <p:spPr bwMode="auto">
          <a:xfrm>
            <a:off x="4202113" y="5257800"/>
            <a:ext cx="903287" cy="1143000"/>
          </a:xfrm>
          <a:custGeom>
            <a:avLst/>
            <a:gdLst>
              <a:gd name="T0" fmla="*/ 2147483647 w 521"/>
              <a:gd name="T1" fmla="*/ 0 h 672"/>
              <a:gd name="T2" fmla="*/ 2147483647 w 521"/>
              <a:gd name="T3" fmla="*/ 2147483647 h 672"/>
              <a:gd name="T4" fmla="*/ 2147483647 w 521"/>
              <a:gd name="T5" fmla="*/ 2147483647 h 672"/>
              <a:gd name="T6" fmla="*/ 0 w 521"/>
              <a:gd name="T7" fmla="*/ 2147483647 h 672"/>
              <a:gd name="T8" fmla="*/ 2147483647 w 521"/>
              <a:gd name="T9" fmla="*/ 2147483647 h 672"/>
              <a:gd name="T10" fmla="*/ 0 60000 65536"/>
              <a:gd name="T11" fmla="*/ 0 60000 65536"/>
              <a:gd name="T12" fmla="*/ 0 60000 65536"/>
              <a:gd name="T13" fmla="*/ 0 60000 65536"/>
              <a:gd name="T14" fmla="*/ 0 60000 65536"/>
              <a:gd name="T15" fmla="*/ 0 w 521"/>
              <a:gd name="T16" fmla="*/ 0 h 672"/>
              <a:gd name="T17" fmla="*/ 521 w 521"/>
              <a:gd name="T18" fmla="*/ 672 h 672"/>
            </a:gdLst>
            <a:ahLst/>
            <a:cxnLst>
              <a:cxn ang="T10">
                <a:pos x="T0" y="T1"/>
              </a:cxn>
              <a:cxn ang="T11">
                <a:pos x="T2" y="T3"/>
              </a:cxn>
              <a:cxn ang="T12">
                <a:pos x="T4" y="T5"/>
              </a:cxn>
              <a:cxn ang="T13">
                <a:pos x="T6" y="T7"/>
              </a:cxn>
              <a:cxn ang="T14">
                <a:pos x="T8" y="T9"/>
              </a:cxn>
            </a:cxnLst>
            <a:rect l="T15" t="T16" r="T17" b="T18"/>
            <a:pathLst>
              <a:path w="521" h="672">
                <a:moveTo>
                  <a:pt x="521" y="0"/>
                </a:moveTo>
                <a:cubicBezTo>
                  <a:pt x="408" y="67"/>
                  <a:pt x="296" y="134"/>
                  <a:pt x="218" y="191"/>
                </a:cubicBezTo>
                <a:cubicBezTo>
                  <a:pt x="140" y="248"/>
                  <a:pt x="87" y="300"/>
                  <a:pt x="51" y="344"/>
                </a:cubicBezTo>
                <a:cubicBezTo>
                  <a:pt x="15" y="388"/>
                  <a:pt x="0" y="398"/>
                  <a:pt x="0" y="453"/>
                </a:cubicBezTo>
                <a:cubicBezTo>
                  <a:pt x="0" y="508"/>
                  <a:pt x="25" y="590"/>
                  <a:pt x="51" y="672"/>
                </a:cubicBezTo>
              </a:path>
            </a:pathLst>
          </a:custGeom>
          <a:noFill/>
          <a:ln w="50800">
            <a:solidFill>
              <a:schemeClr val="tx1"/>
            </a:solidFill>
            <a:round/>
            <a:headEnd/>
            <a:tailEnd/>
          </a:ln>
        </p:spPr>
        <p:txBody>
          <a:bodyPr>
            <a:prstTxWarp prst="textNoShape">
              <a:avLst/>
            </a:prstTxWarp>
          </a:bodyPr>
          <a:lstStyle/>
          <a:p>
            <a:endParaRPr lang="en-US"/>
          </a:p>
        </p:txBody>
      </p:sp>
      <p:grpSp>
        <p:nvGrpSpPr>
          <p:cNvPr id="3" name="Group 34"/>
          <p:cNvGrpSpPr>
            <a:grpSpLocks/>
          </p:cNvGrpSpPr>
          <p:nvPr/>
        </p:nvGrpSpPr>
        <p:grpSpPr bwMode="auto">
          <a:xfrm>
            <a:off x="0" y="0"/>
            <a:ext cx="2438400" cy="1524000"/>
            <a:chOff x="0" y="0"/>
            <a:chExt cx="1536" cy="960"/>
          </a:xfrm>
        </p:grpSpPr>
        <p:sp>
          <p:nvSpPr>
            <p:cNvPr id="29727" name="Line 35"/>
            <p:cNvSpPr>
              <a:spLocks noChangeShapeType="1"/>
            </p:cNvSpPr>
            <p:nvPr/>
          </p:nvSpPr>
          <p:spPr bwMode="auto">
            <a:xfrm>
              <a:off x="0" y="0"/>
              <a:ext cx="1536" cy="960"/>
            </a:xfrm>
            <a:prstGeom prst="line">
              <a:avLst/>
            </a:prstGeom>
            <a:noFill/>
            <a:ln w="304800">
              <a:solidFill>
                <a:srgbClr val="FFFFFF"/>
              </a:solidFill>
              <a:round/>
              <a:headEnd/>
              <a:tailEnd/>
            </a:ln>
          </p:spPr>
          <p:txBody>
            <a:bodyPr>
              <a:prstTxWarp prst="textNoShape">
                <a:avLst/>
              </a:prstTxWarp>
            </a:bodyPr>
            <a:lstStyle/>
            <a:p>
              <a:endParaRPr lang="en-US"/>
            </a:p>
          </p:txBody>
        </p:sp>
        <p:sp>
          <p:nvSpPr>
            <p:cNvPr id="29728" name="Line 36"/>
            <p:cNvSpPr>
              <a:spLocks noChangeShapeType="1"/>
            </p:cNvSpPr>
            <p:nvPr/>
          </p:nvSpPr>
          <p:spPr bwMode="auto">
            <a:xfrm flipH="1">
              <a:off x="0" y="0"/>
              <a:ext cx="1536" cy="960"/>
            </a:xfrm>
            <a:prstGeom prst="line">
              <a:avLst/>
            </a:prstGeom>
            <a:noFill/>
            <a:ln w="304800">
              <a:solidFill>
                <a:srgbClr val="FFFFFF"/>
              </a:solidFill>
              <a:round/>
              <a:headEnd/>
              <a:tailEnd/>
            </a:ln>
          </p:spPr>
          <p:txBody>
            <a:bodyP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0722" name="Group 2"/>
          <p:cNvGrpSpPr>
            <a:grpSpLocks/>
          </p:cNvGrpSpPr>
          <p:nvPr/>
        </p:nvGrpSpPr>
        <p:grpSpPr bwMode="auto">
          <a:xfrm>
            <a:off x="952500" y="381000"/>
            <a:ext cx="7429500" cy="6265863"/>
            <a:chOff x="600" y="240"/>
            <a:chExt cx="4680" cy="3947"/>
          </a:xfrm>
        </p:grpSpPr>
        <p:sp>
          <p:nvSpPr>
            <p:cNvPr id="30759" name="Oval 3"/>
            <p:cNvSpPr>
              <a:spLocks noChangeArrowheads="1"/>
            </p:cNvSpPr>
            <p:nvPr/>
          </p:nvSpPr>
          <p:spPr bwMode="auto">
            <a:xfrm>
              <a:off x="2976" y="3563"/>
              <a:ext cx="2304" cy="624"/>
            </a:xfrm>
            <a:prstGeom prst="ellipse">
              <a:avLst/>
            </a:prstGeom>
            <a:solidFill>
              <a:srgbClr val="FF0000"/>
            </a:solidFill>
            <a:ln w="31750">
              <a:solidFill>
                <a:schemeClr val="tx2"/>
              </a:solidFill>
              <a:round/>
              <a:headEnd/>
              <a:tailEnd/>
            </a:ln>
          </p:spPr>
          <p:txBody>
            <a:bodyPr wrap="none" anchor="ctr">
              <a:prstTxWarp prst="textNoShape">
                <a:avLst/>
              </a:prstTxWarp>
            </a:bodyPr>
            <a:lstStyle/>
            <a:p>
              <a:endParaRPr lang="en-US"/>
            </a:p>
          </p:txBody>
        </p:sp>
        <p:sp>
          <p:nvSpPr>
            <p:cNvPr id="30760" name="Oval 4"/>
            <p:cNvSpPr>
              <a:spLocks noChangeArrowheads="1"/>
            </p:cNvSpPr>
            <p:nvPr/>
          </p:nvSpPr>
          <p:spPr bwMode="auto">
            <a:xfrm>
              <a:off x="4860" y="240"/>
              <a:ext cx="408" cy="408"/>
            </a:xfrm>
            <a:prstGeom prst="ellipse">
              <a:avLst/>
            </a:prstGeom>
            <a:solidFill>
              <a:srgbClr val="FF0000"/>
            </a:solidFill>
            <a:ln w="31750">
              <a:solidFill>
                <a:schemeClr val="tx2"/>
              </a:solidFill>
              <a:round/>
              <a:headEnd/>
              <a:tailEnd/>
            </a:ln>
          </p:spPr>
          <p:txBody>
            <a:bodyPr wrap="none" anchor="ctr">
              <a:prstTxWarp prst="textNoShape">
                <a:avLst/>
              </a:prstTxWarp>
            </a:bodyPr>
            <a:lstStyle/>
            <a:p>
              <a:endParaRPr lang="en-US"/>
            </a:p>
          </p:txBody>
        </p:sp>
        <p:sp>
          <p:nvSpPr>
            <p:cNvPr id="30761" name="Oval 5"/>
            <p:cNvSpPr>
              <a:spLocks noChangeArrowheads="1"/>
            </p:cNvSpPr>
            <p:nvPr/>
          </p:nvSpPr>
          <p:spPr bwMode="auto">
            <a:xfrm>
              <a:off x="600" y="768"/>
              <a:ext cx="3216" cy="2160"/>
            </a:xfrm>
            <a:prstGeom prst="ellipse">
              <a:avLst/>
            </a:prstGeom>
            <a:solidFill>
              <a:srgbClr val="FF0000"/>
            </a:solidFill>
            <a:ln w="31750">
              <a:solidFill>
                <a:schemeClr val="tx2"/>
              </a:solidFill>
              <a:round/>
              <a:headEnd/>
              <a:tailEnd/>
            </a:ln>
          </p:spPr>
          <p:txBody>
            <a:bodyPr wrap="none" anchor="ctr">
              <a:prstTxWarp prst="textNoShape">
                <a:avLst/>
              </a:prstTxWarp>
            </a:bodyPr>
            <a:lstStyle/>
            <a:p>
              <a:pPr algn="ctr"/>
              <a:r>
                <a:rPr lang="en-US" sz="2800" b="1">
                  <a:solidFill>
                    <a:schemeClr val="tx2"/>
                  </a:solidFill>
                  <a:latin typeface="Times New Roman" pitchFamily="127" charset="0"/>
                </a:rPr>
                <a:t>Red Maple Swamp</a:t>
              </a:r>
            </a:p>
          </p:txBody>
        </p:sp>
      </p:grpSp>
      <p:sp>
        <p:nvSpPr>
          <p:cNvPr id="30723" name="Oval 6"/>
          <p:cNvSpPr>
            <a:spLocks noChangeArrowheads="1"/>
          </p:cNvSpPr>
          <p:nvPr/>
        </p:nvSpPr>
        <p:spPr bwMode="auto">
          <a:xfrm>
            <a:off x="1257300" y="1447800"/>
            <a:ext cx="4495800" cy="2971800"/>
          </a:xfrm>
          <a:prstGeom prst="ellipse">
            <a:avLst/>
          </a:prstGeom>
          <a:solidFill>
            <a:srgbClr val="00CCFF"/>
          </a:solidFill>
          <a:ln w="9525">
            <a:solidFill>
              <a:schemeClr val="tx1"/>
            </a:solidFill>
            <a:round/>
            <a:headEnd/>
            <a:tailEnd/>
          </a:ln>
        </p:spPr>
        <p:txBody>
          <a:bodyPr wrap="none" anchor="ctr">
            <a:prstTxWarp prst="textNoShape">
              <a:avLst/>
            </a:prstTxWarp>
          </a:bodyPr>
          <a:lstStyle/>
          <a:p>
            <a:pPr algn="ctr"/>
            <a:r>
              <a:rPr lang="en-US" sz="2400" b="1" i="1">
                <a:solidFill>
                  <a:schemeClr val="tx2"/>
                </a:solidFill>
                <a:latin typeface="Times New Roman" pitchFamily="127" charset="0"/>
              </a:rPr>
              <a:t>Red Maple Swamp</a:t>
            </a:r>
          </a:p>
        </p:txBody>
      </p:sp>
      <p:pic>
        <p:nvPicPr>
          <p:cNvPr id="87047" name="Picture 7" descr="C"/>
          <p:cNvPicPr>
            <a:picLocks noChangeAspect="1" noChangeArrowheads="1"/>
          </p:cNvPicPr>
          <p:nvPr/>
        </p:nvPicPr>
        <p:blipFill>
          <a:blip r:embed="rId3"/>
          <a:srcRect l="17442" t="20946" r="8139" b="9236"/>
          <a:stretch>
            <a:fillRect/>
          </a:stretch>
        </p:blipFill>
        <p:spPr bwMode="auto">
          <a:xfrm>
            <a:off x="2819400" y="1828800"/>
            <a:ext cx="1371600" cy="857250"/>
          </a:xfrm>
          <a:prstGeom prst="rect">
            <a:avLst/>
          </a:prstGeom>
          <a:noFill/>
          <a:ln w="9525">
            <a:noFill/>
            <a:miter lim="800000"/>
            <a:headEnd/>
            <a:tailEnd/>
          </a:ln>
        </p:spPr>
      </p:pic>
      <p:sp>
        <p:nvSpPr>
          <p:cNvPr id="30725" name="Freeform 8"/>
          <p:cNvSpPr>
            <a:spLocks/>
          </p:cNvSpPr>
          <p:nvPr/>
        </p:nvSpPr>
        <p:spPr bwMode="auto">
          <a:xfrm>
            <a:off x="-762000" y="4191000"/>
            <a:ext cx="5715000" cy="3657600"/>
          </a:xfrm>
          <a:custGeom>
            <a:avLst/>
            <a:gdLst>
              <a:gd name="T0" fmla="*/ 2147483647 w 1872"/>
              <a:gd name="T1" fmla="*/ 2147483647 h 1776"/>
              <a:gd name="T2" fmla="*/ 2147483647 w 1872"/>
              <a:gd name="T3" fmla="*/ 0 h 1776"/>
              <a:gd name="T4" fmla="*/ 2147483647 w 1872"/>
              <a:gd name="T5" fmla="*/ 2147483647 h 1776"/>
              <a:gd name="T6" fmla="*/ 2147483647 w 1872"/>
              <a:gd name="T7" fmla="*/ 2147483647 h 1776"/>
              <a:gd name="T8" fmla="*/ 2147483647 w 1872"/>
              <a:gd name="T9" fmla="*/ 2147483647 h 1776"/>
              <a:gd name="T10" fmla="*/ 2147483647 w 1872"/>
              <a:gd name="T11" fmla="*/ 2147483647 h 1776"/>
              <a:gd name="T12" fmla="*/ 2147483647 w 1872"/>
              <a:gd name="T13" fmla="*/ 2147483647 h 1776"/>
              <a:gd name="T14" fmla="*/ 2147483647 w 1872"/>
              <a:gd name="T15" fmla="*/ 2147483647 h 1776"/>
              <a:gd name="T16" fmla="*/ 2147483647 w 1872"/>
              <a:gd name="T17" fmla="*/ 2147483647 h 1776"/>
              <a:gd name="T18" fmla="*/ 2147483647 w 1872"/>
              <a:gd name="T19" fmla="*/ 2147483647 h 1776"/>
              <a:gd name="T20" fmla="*/ 2147483647 w 1872"/>
              <a:gd name="T21" fmla="*/ 2147483647 h 1776"/>
              <a:gd name="T22" fmla="*/ 2147483647 w 1872"/>
              <a:gd name="T23" fmla="*/ 2147483647 h 1776"/>
              <a:gd name="T24" fmla="*/ 2147483647 w 1872"/>
              <a:gd name="T25" fmla="*/ 2147483647 h 1776"/>
              <a:gd name="T26" fmla="*/ 2147483647 w 1872"/>
              <a:gd name="T27" fmla="*/ 2147483647 h 1776"/>
              <a:gd name="T28" fmla="*/ 2147483647 w 1872"/>
              <a:gd name="T29" fmla="*/ 2147483647 h 1776"/>
              <a:gd name="T30" fmla="*/ 2147483647 w 1872"/>
              <a:gd name="T31" fmla="*/ 2147483647 h 1776"/>
              <a:gd name="T32" fmla="*/ 2147483647 w 1872"/>
              <a:gd name="T33" fmla="*/ 2147483647 h 1776"/>
              <a:gd name="T34" fmla="*/ 2147483647 w 1872"/>
              <a:gd name="T35" fmla="*/ 2147483647 h 1776"/>
              <a:gd name="T36" fmla="*/ 2147483647 w 1872"/>
              <a:gd name="T37" fmla="*/ 2147483647 h 1776"/>
              <a:gd name="T38" fmla="*/ 2147483647 w 1872"/>
              <a:gd name="T39" fmla="*/ 2147483647 h 1776"/>
              <a:gd name="T40" fmla="*/ 2147483647 w 1872"/>
              <a:gd name="T41" fmla="*/ 2147483647 h 1776"/>
              <a:gd name="T42" fmla="*/ 2147483647 w 1872"/>
              <a:gd name="T43" fmla="*/ 2147483647 h 1776"/>
              <a:gd name="T44" fmla="*/ 2147483647 w 1872"/>
              <a:gd name="T45" fmla="*/ 2147483647 h 1776"/>
              <a:gd name="T46" fmla="*/ 0 w 1872"/>
              <a:gd name="T47" fmla="*/ 2147483647 h 1776"/>
              <a:gd name="T48" fmla="*/ 2147483647 w 1872"/>
              <a:gd name="T49" fmla="*/ 2147483647 h 1776"/>
              <a:gd name="T50" fmla="*/ 2147483647 w 1872"/>
              <a:gd name="T51" fmla="*/ 2147483647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2"/>
              <a:gd name="T79" fmla="*/ 0 h 1776"/>
              <a:gd name="T80" fmla="*/ 1872 w 1872"/>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2" h="1776">
                <a:moveTo>
                  <a:pt x="48" y="48"/>
                </a:moveTo>
                <a:lnTo>
                  <a:pt x="384" y="0"/>
                </a:lnTo>
                <a:lnTo>
                  <a:pt x="672" y="48"/>
                </a:lnTo>
                <a:lnTo>
                  <a:pt x="768" y="144"/>
                </a:lnTo>
                <a:lnTo>
                  <a:pt x="864" y="240"/>
                </a:lnTo>
                <a:lnTo>
                  <a:pt x="960" y="384"/>
                </a:lnTo>
                <a:lnTo>
                  <a:pt x="1008" y="480"/>
                </a:lnTo>
                <a:lnTo>
                  <a:pt x="1152" y="576"/>
                </a:lnTo>
                <a:lnTo>
                  <a:pt x="1248" y="624"/>
                </a:lnTo>
                <a:lnTo>
                  <a:pt x="1488" y="624"/>
                </a:lnTo>
                <a:lnTo>
                  <a:pt x="1632" y="768"/>
                </a:lnTo>
                <a:lnTo>
                  <a:pt x="1680" y="960"/>
                </a:lnTo>
                <a:lnTo>
                  <a:pt x="1728" y="1104"/>
                </a:lnTo>
                <a:lnTo>
                  <a:pt x="1776" y="1152"/>
                </a:lnTo>
                <a:lnTo>
                  <a:pt x="1872" y="1200"/>
                </a:lnTo>
                <a:lnTo>
                  <a:pt x="1872" y="1296"/>
                </a:lnTo>
                <a:lnTo>
                  <a:pt x="1824" y="1392"/>
                </a:lnTo>
                <a:lnTo>
                  <a:pt x="1824" y="1488"/>
                </a:lnTo>
                <a:lnTo>
                  <a:pt x="1824" y="1584"/>
                </a:lnTo>
                <a:lnTo>
                  <a:pt x="1344" y="1776"/>
                </a:lnTo>
                <a:lnTo>
                  <a:pt x="528" y="1680"/>
                </a:lnTo>
                <a:lnTo>
                  <a:pt x="384" y="1344"/>
                </a:lnTo>
                <a:lnTo>
                  <a:pt x="144" y="1584"/>
                </a:lnTo>
                <a:lnTo>
                  <a:pt x="0" y="960"/>
                </a:lnTo>
                <a:lnTo>
                  <a:pt x="96" y="432"/>
                </a:lnTo>
                <a:lnTo>
                  <a:pt x="144" y="288"/>
                </a:lnTo>
              </a:path>
            </a:pathLst>
          </a:custGeom>
          <a:solidFill>
            <a:srgbClr val="33CC33"/>
          </a:solidFill>
          <a:ln w="9525">
            <a:solidFill>
              <a:schemeClr val="tx1"/>
            </a:solidFill>
            <a:round/>
            <a:headEnd/>
            <a:tailEnd/>
          </a:ln>
        </p:spPr>
        <p:txBody>
          <a:bodyPr>
            <a:prstTxWarp prst="textNoShape">
              <a:avLst/>
            </a:prstTxWarp>
          </a:bodyPr>
          <a:lstStyle/>
          <a:p>
            <a:endParaRPr lang="en-US"/>
          </a:p>
        </p:txBody>
      </p:sp>
      <p:sp>
        <p:nvSpPr>
          <p:cNvPr id="30726" name="Oval 9"/>
          <p:cNvSpPr>
            <a:spLocks noChangeArrowheads="1"/>
          </p:cNvSpPr>
          <p:nvPr/>
        </p:nvSpPr>
        <p:spPr bwMode="auto">
          <a:xfrm>
            <a:off x="7886700" y="552450"/>
            <a:ext cx="304800" cy="304800"/>
          </a:xfrm>
          <a:prstGeom prst="ellipse">
            <a:avLst/>
          </a:prstGeom>
          <a:solidFill>
            <a:srgbClr val="00CCFF"/>
          </a:solidFill>
          <a:ln w="9525">
            <a:solidFill>
              <a:schemeClr val="tx1"/>
            </a:solidFill>
            <a:round/>
            <a:headEnd/>
            <a:tailEnd/>
          </a:ln>
        </p:spPr>
        <p:txBody>
          <a:bodyPr wrap="none" anchor="ctr">
            <a:prstTxWarp prst="textNoShape">
              <a:avLst/>
            </a:prstTxWarp>
          </a:bodyPr>
          <a:lstStyle/>
          <a:p>
            <a:endParaRPr lang="en-US"/>
          </a:p>
        </p:txBody>
      </p:sp>
      <p:sp>
        <p:nvSpPr>
          <p:cNvPr id="30727" name="Oval 10"/>
          <p:cNvSpPr>
            <a:spLocks noChangeArrowheads="1"/>
          </p:cNvSpPr>
          <p:nvPr/>
        </p:nvSpPr>
        <p:spPr bwMode="auto">
          <a:xfrm>
            <a:off x="4991100" y="5834063"/>
            <a:ext cx="3124200" cy="635000"/>
          </a:xfrm>
          <a:prstGeom prst="ellipse">
            <a:avLst/>
          </a:prstGeom>
          <a:solidFill>
            <a:srgbClr val="00CCFF"/>
          </a:solidFill>
          <a:ln w="9525">
            <a:solidFill>
              <a:schemeClr val="tx1"/>
            </a:solidFill>
            <a:round/>
            <a:headEnd/>
            <a:tailEnd/>
          </a:ln>
        </p:spPr>
        <p:txBody>
          <a:bodyPr wrap="none" anchor="ctr">
            <a:prstTxWarp prst="textNoShape">
              <a:avLst/>
            </a:prstTxWarp>
          </a:bodyPr>
          <a:lstStyle/>
          <a:p>
            <a:pPr algn="ctr"/>
            <a:r>
              <a:rPr lang="en-US" sz="2400" b="1" i="1">
                <a:latin typeface="Times New Roman" pitchFamily="127" charset="0"/>
              </a:rPr>
              <a:t>Semi-Permanent Pond</a:t>
            </a:r>
          </a:p>
        </p:txBody>
      </p:sp>
      <p:sp>
        <p:nvSpPr>
          <p:cNvPr id="30728" name="Text Box 11"/>
          <p:cNvSpPr txBox="1">
            <a:spLocks noChangeArrowheads="1"/>
          </p:cNvSpPr>
          <p:nvPr/>
        </p:nvSpPr>
        <p:spPr bwMode="auto">
          <a:xfrm>
            <a:off x="6096000" y="228600"/>
            <a:ext cx="1698625" cy="457200"/>
          </a:xfrm>
          <a:prstGeom prst="rect">
            <a:avLst/>
          </a:prstGeom>
          <a:noFill/>
          <a:ln w="9525">
            <a:noFill/>
            <a:miter lim="800000"/>
            <a:headEnd/>
            <a:tailEnd/>
          </a:ln>
        </p:spPr>
        <p:txBody>
          <a:bodyPr wrap="none">
            <a:prstTxWarp prst="textNoShape">
              <a:avLst/>
            </a:prstTxWarp>
            <a:spAutoFit/>
          </a:bodyPr>
          <a:lstStyle/>
          <a:p>
            <a:r>
              <a:rPr lang="en-US" sz="2400" b="1" i="1">
                <a:latin typeface="Times New Roman" pitchFamily="127" charset="0"/>
              </a:rPr>
              <a:t>Vernal Pool</a:t>
            </a:r>
          </a:p>
        </p:txBody>
      </p:sp>
      <p:sp>
        <p:nvSpPr>
          <p:cNvPr id="30729" name="Text Box 12"/>
          <p:cNvSpPr txBox="1">
            <a:spLocks noChangeArrowheads="1"/>
          </p:cNvSpPr>
          <p:nvPr/>
        </p:nvSpPr>
        <p:spPr bwMode="auto">
          <a:xfrm>
            <a:off x="8548688" y="6958013"/>
            <a:ext cx="184150" cy="396875"/>
          </a:xfrm>
          <a:prstGeom prst="rect">
            <a:avLst/>
          </a:prstGeom>
          <a:noFill/>
          <a:ln w="9525">
            <a:noFill/>
            <a:miter lim="800000"/>
            <a:headEnd/>
            <a:tailEnd/>
          </a:ln>
        </p:spPr>
        <p:txBody>
          <a:bodyPr wrap="none">
            <a:prstTxWarp prst="textNoShape">
              <a:avLst/>
            </a:prstTxWarp>
            <a:spAutoFit/>
          </a:bodyPr>
          <a:lstStyle/>
          <a:p>
            <a:pPr algn="ctr"/>
            <a:endParaRPr lang="en-US" sz="2000" b="1">
              <a:latin typeface="Times New Roman" pitchFamily="127" charset="0"/>
            </a:endParaRPr>
          </a:p>
        </p:txBody>
      </p:sp>
      <p:sp>
        <p:nvSpPr>
          <p:cNvPr id="30730" name="Freeform 14"/>
          <p:cNvSpPr>
            <a:spLocks/>
          </p:cNvSpPr>
          <p:nvPr/>
        </p:nvSpPr>
        <p:spPr bwMode="auto">
          <a:xfrm>
            <a:off x="6400800" y="2971800"/>
            <a:ext cx="2514600" cy="1752600"/>
          </a:xfrm>
          <a:custGeom>
            <a:avLst/>
            <a:gdLst>
              <a:gd name="T0" fmla="*/ 0 w 912"/>
              <a:gd name="T1" fmla="*/ 2147483647 h 576"/>
              <a:gd name="T2" fmla="*/ 2147483647 w 912"/>
              <a:gd name="T3" fmla="*/ 2147483647 h 576"/>
              <a:gd name="T4" fmla="*/ 2147483647 w 912"/>
              <a:gd name="T5" fmla="*/ 2147483647 h 576"/>
              <a:gd name="T6" fmla="*/ 2147483647 w 912"/>
              <a:gd name="T7" fmla="*/ 2147483647 h 576"/>
              <a:gd name="T8" fmla="*/ 2147483647 w 912"/>
              <a:gd name="T9" fmla="*/ 2147483647 h 576"/>
              <a:gd name="T10" fmla="*/ 2147483647 w 912"/>
              <a:gd name="T11" fmla="*/ 2147483647 h 576"/>
              <a:gd name="T12" fmla="*/ 2147483647 w 912"/>
              <a:gd name="T13" fmla="*/ 2147483647 h 576"/>
              <a:gd name="T14" fmla="*/ 2147483647 w 912"/>
              <a:gd name="T15" fmla="*/ 2147483647 h 576"/>
              <a:gd name="T16" fmla="*/ 2147483647 w 912"/>
              <a:gd name="T17" fmla="*/ 2147483647 h 576"/>
              <a:gd name="T18" fmla="*/ 2147483647 w 912"/>
              <a:gd name="T19" fmla="*/ 2147483647 h 576"/>
              <a:gd name="T20" fmla="*/ 2147483647 w 912"/>
              <a:gd name="T21" fmla="*/ 2147483647 h 576"/>
              <a:gd name="T22" fmla="*/ 2147483647 w 912"/>
              <a:gd name="T23" fmla="*/ 2147483647 h 576"/>
              <a:gd name="T24" fmla="*/ 2147483647 w 912"/>
              <a:gd name="T25" fmla="*/ 2147483647 h 576"/>
              <a:gd name="T26" fmla="*/ 2147483647 w 912"/>
              <a:gd name="T27" fmla="*/ 0 h 576"/>
              <a:gd name="T28" fmla="*/ 2147483647 w 912"/>
              <a:gd name="T29" fmla="*/ 0 h 576"/>
              <a:gd name="T30" fmla="*/ 2147483647 w 912"/>
              <a:gd name="T31" fmla="*/ 2147483647 h 576"/>
              <a:gd name="T32" fmla="*/ 2147483647 w 912"/>
              <a:gd name="T33" fmla="*/ 2147483647 h 576"/>
              <a:gd name="T34" fmla="*/ 2147483647 w 912"/>
              <a:gd name="T35" fmla="*/ 2147483647 h 576"/>
              <a:gd name="T36" fmla="*/ 2147483647 w 912"/>
              <a:gd name="T37" fmla="*/ 2147483647 h 576"/>
              <a:gd name="T38" fmla="*/ 2147483647 w 912"/>
              <a:gd name="T39" fmla="*/ 2147483647 h 576"/>
              <a:gd name="T40" fmla="*/ 2147483647 w 912"/>
              <a:gd name="T41" fmla="*/ 2147483647 h 576"/>
              <a:gd name="T42" fmla="*/ 2147483647 w 912"/>
              <a:gd name="T43" fmla="*/ 2147483647 h 576"/>
              <a:gd name="T44" fmla="*/ 0 w 912"/>
              <a:gd name="T45" fmla="*/ 2147483647 h 576"/>
              <a:gd name="T46" fmla="*/ 0 w 912"/>
              <a:gd name="T47" fmla="*/ 2147483647 h 5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12"/>
              <a:gd name="T73" fmla="*/ 0 h 576"/>
              <a:gd name="T74" fmla="*/ 912 w 912"/>
              <a:gd name="T75" fmla="*/ 576 h 5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12" h="576">
                <a:moveTo>
                  <a:pt x="0" y="192"/>
                </a:moveTo>
                <a:lnTo>
                  <a:pt x="48" y="240"/>
                </a:lnTo>
                <a:lnTo>
                  <a:pt x="48" y="336"/>
                </a:lnTo>
                <a:lnTo>
                  <a:pt x="48" y="432"/>
                </a:lnTo>
                <a:lnTo>
                  <a:pt x="96" y="528"/>
                </a:lnTo>
                <a:lnTo>
                  <a:pt x="240" y="576"/>
                </a:lnTo>
                <a:lnTo>
                  <a:pt x="336" y="528"/>
                </a:lnTo>
                <a:lnTo>
                  <a:pt x="432" y="432"/>
                </a:lnTo>
                <a:lnTo>
                  <a:pt x="528" y="384"/>
                </a:lnTo>
                <a:lnTo>
                  <a:pt x="576" y="288"/>
                </a:lnTo>
                <a:lnTo>
                  <a:pt x="768" y="192"/>
                </a:lnTo>
                <a:lnTo>
                  <a:pt x="864" y="144"/>
                </a:lnTo>
                <a:lnTo>
                  <a:pt x="912" y="48"/>
                </a:lnTo>
                <a:lnTo>
                  <a:pt x="864" y="0"/>
                </a:lnTo>
                <a:lnTo>
                  <a:pt x="672" y="0"/>
                </a:lnTo>
                <a:lnTo>
                  <a:pt x="576" y="48"/>
                </a:lnTo>
                <a:lnTo>
                  <a:pt x="480" y="96"/>
                </a:lnTo>
                <a:lnTo>
                  <a:pt x="432" y="144"/>
                </a:lnTo>
                <a:lnTo>
                  <a:pt x="240" y="96"/>
                </a:lnTo>
                <a:lnTo>
                  <a:pt x="192" y="48"/>
                </a:lnTo>
                <a:lnTo>
                  <a:pt x="144" y="48"/>
                </a:lnTo>
                <a:lnTo>
                  <a:pt x="48" y="48"/>
                </a:lnTo>
                <a:lnTo>
                  <a:pt x="0" y="96"/>
                </a:lnTo>
                <a:lnTo>
                  <a:pt x="0" y="192"/>
                </a:lnTo>
                <a:close/>
              </a:path>
            </a:pathLst>
          </a:custGeom>
          <a:solidFill>
            <a:srgbClr val="FFFF00"/>
          </a:solidFill>
          <a:ln w="9525">
            <a:solidFill>
              <a:schemeClr val="tx1"/>
            </a:solidFill>
            <a:round/>
            <a:headEnd/>
            <a:tailEnd/>
          </a:ln>
        </p:spPr>
        <p:txBody>
          <a:bodyPr>
            <a:prstTxWarp prst="textNoShape">
              <a:avLst/>
            </a:prstTxWarp>
          </a:bodyPr>
          <a:lstStyle/>
          <a:p>
            <a:endParaRPr lang="en-US"/>
          </a:p>
        </p:txBody>
      </p:sp>
      <p:sp>
        <p:nvSpPr>
          <p:cNvPr id="30731" name="Text Box 15"/>
          <p:cNvSpPr txBox="1">
            <a:spLocks noChangeArrowheads="1"/>
          </p:cNvSpPr>
          <p:nvPr/>
        </p:nvSpPr>
        <p:spPr bwMode="auto">
          <a:xfrm>
            <a:off x="6553200" y="3429000"/>
            <a:ext cx="1582738" cy="457200"/>
          </a:xfrm>
          <a:prstGeom prst="rect">
            <a:avLst/>
          </a:prstGeom>
          <a:noFill/>
          <a:ln w="9525">
            <a:noFill/>
            <a:miter lim="800000"/>
            <a:headEnd/>
            <a:tailEnd/>
          </a:ln>
        </p:spPr>
        <p:txBody>
          <a:bodyPr wrap="none">
            <a:prstTxWarp prst="textNoShape">
              <a:avLst/>
            </a:prstTxWarp>
            <a:spAutoFit/>
          </a:bodyPr>
          <a:lstStyle/>
          <a:p>
            <a:r>
              <a:rPr lang="en-US" sz="2400" b="1" i="1">
                <a:latin typeface="Times New Roman" pitchFamily="127" charset="0"/>
              </a:rPr>
              <a:t>Sand Bank</a:t>
            </a:r>
          </a:p>
        </p:txBody>
      </p:sp>
      <p:sp>
        <p:nvSpPr>
          <p:cNvPr id="30732" name="Text Box 16"/>
          <p:cNvSpPr txBox="1">
            <a:spLocks noChangeArrowheads="1"/>
          </p:cNvSpPr>
          <p:nvPr/>
        </p:nvSpPr>
        <p:spPr bwMode="auto">
          <a:xfrm>
            <a:off x="1524000" y="6019800"/>
            <a:ext cx="2478088" cy="457200"/>
          </a:xfrm>
          <a:prstGeom prst="rect">
            <a:avLst/>
          </a:prstGeom>
          <a:noFill/>
          <a:ln w="9525">
            <a:noFill/>
            <a:miter lim="800000"/>
            <a:headEnd/>
            <a:tailEnd/>
          </a:ln>
        </p:spPr>
        <p:txBody>
          <a:bodyPr wrap="none">
            <a:prstTxWarp prst="textNoShape">
              <a:avLst/>
            </a:prstTxWarp>
            <a:spAutoFit/>
          </a:bodyPr>
          <a:lstStyle/>
          <a:p>
            <a:r>
              <a:rPr lang="en-US" sz="2400" b="1" i="1">
                <a:latin typeface="Times New Roman" pitchFamily="127" charset="0"/>
              </a:rPr>
              <a:t>Oak-Beech Forest</a:t>
            </a:r>
          </a:p>
        </p:txBody>
      </p:sp>
      <p:sp>
        <p:nvSpPr>
          <p:cNvPr id="30733" name="Rectangle 17"/>
          <p:cNvSpPr>
            <a:spLocks noChangeArrowheads="1"/>
          </p:cNvSpPr>
          <p:nvPr/>
        </p:nvSpPr>
        <p:spPr bwMode="auto">
          <a:xfrm>
            <a:off x="1066800" y="152400"/>
            <a:ext cx="609600" cy="228600"/>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sp>
        <p:nvSpPr>
          <p:cNvPr id="30734" name="Rectangle 18"/>
          <p:cNvSpPr>
            <a:spLocks noChangeArrowheads="1"/>
          </p:cNvSpPr>
          <p:nvPr/>
        </p:nvSpPr>
        <p:spPr bwMode="auto">
          <a:xfrm>
            <a:off x="1143000" y="1143000"/>
            <a:ext cx="609600" cy="228600"/>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sp>
        <p:nvSpPr>
          <p:cNvPr id="30735" name="Rectangle 19"/>
          <p:cNvSpPr>
            <a:spLocks noChangeArrowheads="1"/>
          </p:cNvSpPr>
          <p:nvPr/>
        </p:nvSpPr>
        <p:spPr bwMode="auto">
          <a:xfrm>
            <a:off x="2057400" y="228600"/>
            <a:ext cx="609600" cy="228600"/>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sp>
        <p:nvSpPr>
          <p:cNvPr id="30736" name="Rectangle 20"/>
          <p:cNvSpPr>
            <a:spLocks noChangeArrowheads="1"/>
          </p:cNvSpPr>
          <p:nvPr/>
        </p:nvSpPr>
        <p:spPr bwMode="auto">
          <a:xfrm>
            <a:off x="1981200" y="762000"/>
            <a:ext cx="609600" cy="228600"/>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grpSp>
        <p:nvGrpSpPr>
          <p:cNvPr id="30737" name="Group 21"/>
          <p:cNvGrpSpPr>
            <a:grpSpLocks/>
          </p:cNvGrpSpPr>
          <p:nvPr/>
        </p:nvGrpSpPr>
        <p:grpSpPr bwMode="auto">
          <a:xfrm>
            <a:off x="152400" y="152400"/>
            <a:ext cx="612775" cy="914400"/>
            <a:chOff x="96" y="1104"/>
            <a:chExt cx="386" cy="576"/>
          </a:xfrm>
        </p:grpSpPr>
        <p:sp>
          <p:nvSpPr>
            <p:cNvPr id="30755" name="Rectangle 22"/>
            <p:cNvSpPr>
              <a:spLocks noChangeArrowheads="1"/>
            </p:cNvSpPr>
            <p:nvPr/>
          </p:nvSpPr>
          <p:spPr bwMode="auto">
            <a:xfrm>
              <a:off x="98" y="1536"/>
              <a:ext cx="384" cy="144"/>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sp>
          <p:nvSpPr>
            <p:cNvPr id="30756" name="Rectangle 23"/>
            <p:cNvSpPr>
              <a:spLocks noChangeArrowheads="1"/>
            </p:cNvSpPr>
            <p:nvPr/>
          </p:nvSpPr>
          <p:spPr bwMode="auto">
            <a:xfrm>
              <a:off x="98" y="1392"/>
              <a:ext cx="384" cy="144"/>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sp>
          <p:nvSpPr>
            <p:cNvPr id="30757" name="Rectangle 24"/>
            <p:cNvSpPr>
              <a:spLocks noChangeArrowheads="1"/>
            </p:cNvSpPr>
            <p:nvPr/>
          </p:nvSpPr>
          <p:spPr bwMode="auto">
            <a:xfrm>
              <a:off x="96" y="1104"/>
              <a:ext cx="384" cy="144"/>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sp>
          <p:nvSpPr>
            <p:cNvPr id="30758" name="Rectangle 25"/>
            <p:cNvSpPr>
              <a:spLocks noChangeArrowheads="1"/>
            </p:cNvSpPr>
            <p:nvPr/>
          </p:nvSpPr>
          <p:spPr bwMode="auto">
            <a:xfrm>
              <a:off x="97" y="1246"/>
              <a:ext cx="384" cy="144"/>
            </a:xfrm>
            <a:prstGeom prst="rect">
              <a:avLst/>
            </a:prstGeom>
            <a:solidFill>
              <a:schemeClr val="folHlink"/>
            </a:solidFill>
            <a:ln w="38100">
              <a:solidFill>
                <a:schemeClr val="tx1"/>
              </a:solidFill>
              <a:miter lim="800000"/>
              <a:headEnd/>
              <a:tailEnd/>
            </a:ln>
          </p:spPr>
          <p:txBody>
            <a:bodyPr wrap="none" anchor="ctr">
              <a:prstTxWarp prst="textNoShape">
                <a:avLst/>
              </a:prstTxWarp>
            </a:bodyPr>
            <a:lstStyle/>
            <a:p>
              <a:endParaRPr lang="en-US"/>
            </a:p>
          </p:txBody>
        </p:sp>
      </p:grpSp>
      <p:grpSp>
        <p:nvGrpSpPr>
          <p:cNvPr id="30738" name="Group 26"/>
          <p:cNvGrpSpPr>
            <a:grpSpLocks/>
          </p:cNvGrpSpPr>
          <p:nvPr/>
        </p:nvGrpSpPr>
        <p:grpSpPr bwMode="auto">
          <a:xfrm>
            <a:off x="152400" y="1447800"/>
            <a:ext cx="609600" cy="685800"/>
            <a:chOff x="96" y="864"/>
            <a:chExt cx="384" cy="432"/>
          </a:xfrm>
        </p:grpSpPr>
        <p:sp>
          <p:nvSpPr>
            <p:cNvPr id="30752" name="Rectangle 27" descr="Wide upward diagonal"/>
            <p:cNvSpPr>
              <a:spLocks noChangeArrowheads="1"/>
            </p:cNvSpPr>
            <p:nvPr/>
          </p:nvSpPr>
          <p:spPr bwMode="auto">
            <a:xfrm>
              <a:off x="96" y="1152"/>
              <a:ext cx="384" cy="144"/>
            </a:xfrm>
            <a:prstGeom prst="rect">
              <a:avLst/>
            </a:prstGeom>
            <a:pattFill prst="wdUpDiag">
              <a:fgClr>
                <a:schemeClr val="tx1"/>
              </a:fgClr>
              <a:bgClr>
                <a:schemeClr val="hlink"/>
              </a:bgClr>
            </a:pattFill>
            <a:ln w="38100">
              <a:solidFill>
                <a:schemeClr val="tx1"/>
              </a:solidFill>
              <a:miter lim="800000"/>
              <a:headEnd/>
              <a:tailEnd/>
            </a:ln>
          </p:spPr>
          <p:txBody>
            <a:bodyPr wrap="none" anchor="ctr">
              <a:prstTxWarp prst="textNoShape">
                <a:avLst/>
              </a:prstTxWarp>
            </a:bodyPr>
            <a:lstStyle/>
            <a:p>
              <a:endParaRPr lang="en-US"/>
            </a:p>
          </p:txBody>
        </p:sp>
        <p:sp>
          <p:nvSpPr>
            <p:cNvPr id="30753" name="Rectangle 28" descr="Wide upward diagonal"/>
            <p:cNvSpPr>
              <a:spLocks noChangeArrowheads="1"/>
            </p:cNvSpPr>
            <p:nvPr/>
          </p:nvSpPr>
          <p:spPr bwMode="auto">
            <a:xfrm>
              <a:off x="96" y="1008"/>
              <a:ext cx="384" cy="144"/>
            </a:xfrm>
            <a:prstGeom prst="rect">
              <a:avLst/>
            </a:prstGeom>
            <a:pattFill prst="wdUpDiag">
              <a:fgClr>
                <a:schemeClr val="tx1"/>
              </a:fgClr>
              <a:bgClr>
                <a:schemeClr val="hlink"/>
              </a:bgClr>
            </a:pattFill>
            <a:ln w="38100">
              <a:solidFill>
                <a:schemeClr val="tx1"/>
              </a:solidFill>
              <a:miter lim="800000"/>
              <a:headEnd/>
              <a:tailEnd/>
            </a:ln>
          </p:spPr>
          <p:txBody>
            <a:bodyPr wrap="none" anchor="ctr">
              <a:prstTxWarp prst="textNoShape">
                <a:avLst/>
              </a:prstTxWarp>
            </a:bodyPr>
            <a:lstStyle/>
            <a:p>
              <a:endParaRPr lang="en-US"/>
            </a:p>
          </p:txBody>
        </p:sp>
        <p:sp>
          <p:nvSpPr>
            <p:cNvPr id="30754" name="Rectangle 29" descr="Wide upward diagonal"/>
            <p:cNvSpPr>
              <a:spLocks noChangeArrowheads="1"/>
            </p:cNvSpPr>
            <p:nvPr/>
          </p:nvSpPr>
          <p:spPr bwMode="auto">
            <a:xfrm>
              <a:off x="96" y="864"/>
              <a:ext cx="384" cy="144"/>
            </a:xfrm>
            <a:prstGeom prst="rect">
              <a:avLst/>
            </a:prstGeom>
            <a:pattFill prst="wdUpDiag">
              <a:fgClr>
                <a:schemeClr val="tx1"/>
              </a:fgClr>
              <a:bgClr>
                <a:schemeClr val="hlink"/>
              </a:bgClr>
            </a:pattFill>
            <a:ln w="38100">
              <a:solidFill>
                <a:schemeClr val="tx1"/>
              </a:solidFill>
              <a:miter lim="800000"/>
              <a:headEnd/>
              <a:tailEnd/>
            </a:ln>
          </p:spPr>
          <p:txBody>
            <a:bodyPr wrap="none" anchor="ctr">
              <a:prstTxWarp prst="textNoShape">
                <a:avLst/>
              </a:prstTxWarp>
            </a:bodyPr>
            <a:lstStyle/>
            <a:p>
              <a:endParaRPr lang="en-US"/>
            </a:p>
          </p:txBody>
        </p:sp>
      </p:grpSp>
      <p:sp>
        <p:nvSpPr>
          <p:cNvPr id="30739" name="Freeform 30"/>
          <p:cNvSpPr>
            <a:spLocks/>
          </p:cNvSpPr>
          <p:nvPr/>
        </p:nvSpPr>
        <p:spPr bwMode="auto">
          <a:xfrm>
            <a:off x="-152400" y="660400"/>
            <a:ext cx="1803400" cy="571500"/>
          </a:xfrm>
          <a:custGeom>
            <a:avLst/>
            <a:gdLst>
              <a:gd name="T0" fmla="*/ 0 w 1136"/>
              <a:gd name="T1" fmla="*/ 2147483647 h 360"/>
              <a:gd name="T2" fmla="*/ 2147483647 w 1136"/>
              <a:gd name="T3" fmla="*/ 2147483647 h 360"/>
              <a:gd name="T4" fmla="*/ 2147483647 w 1136"/>
              <a:gd name="T5" fmla="*/ 2147483647 h 360"/>
              <a:gd name="T6" fmla="*/ 2147483647 w 1136"/>
              <a:gd name="T7" fmla="*/ 2147483647 h 360"/>
              <a:gd name="T8" fmla="*/ 2147483647 w 1136"/>
              <a:gd name="T9" fmla="*/ 2147483647 h 360"/>
              <a:gd name="T10" fmla="*/ 2147483647 w 1136"/>
              <a:gd name="T11" fmla="*/ 2147483647 h 360"/>
              <a:gd name="T12" fmla="*/ 2147483647 w 1136"/>
              <a:gd name="T13" fmla="*/ 2147483647 h 360"/>
              <a:gd name="T14" fmla="*/ 2147483647 w 1136"/>
              <a:gd name="T15" fmla="*/ 2147483647 h 360"/>
              <a:gd name="T16" fmla="*/ 2147483647 w 1136"/>
              <a:gd name="T17" fmla="*/ 2147483647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36"/>
              <a:gd name="T28" fmla="*/ 0 h 360"/>
              <a:gd name="T29" fmla="*/ 1136 w 1136"/>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36" h="360">
                <a:moveTo>
                  <a:pt x="0" y="352"/>
                </a:moveTo>
                <a:cubicBezTo>
                  <a:pt x="188" y="356"/>
                  <a:pt x="376" y="360"/>
                  <a:pt x="480" y="352"/>
                </a:cubicBezTo>
                <a:cubicBezTo>
                  <a:pt x="584" y="344"/>
                  <a:pt x="568" y="336"/>
                  <a:pt x="624" y="304"/>
                </a:cubicBezTo>
                <a:cubicBezTo>
                  <a:pt x="680" y="272"/>
                  <a:pt x="768" y="192"/>
                  <a:pt x="816" y="160"/>
                </a:cubicBezTo>
                <a:cubicBezTo>
                  <a:pt x="864" y="128"/>
                  <a:pt x="864" y="120"/>
                  <a:pt x="912" y="112"/>
                </a:cubicBezTo>
                <a:cubicBezTo>
                  <a:pt x="960" y="104"/>
                  <a:pt x="1072" y="128"/>
                  <a:pt x="1104" y="112"/>
                </a:cubicBezTo>
                <a:cubicBezTo>
                  <a:pt x="1136" y="96"/>
                  <a:pt x="1128" y="32"/>
                  <a:pt x="1104" y="16"/>
                </a:cubicBezTo>
                <a:cubicBezTo>
                  <a:pt x="1080" y="0"/>
                  <a:pt x="992" y="0"/>
                  <a:pt x="960" y="16"/>
                </a:cubicBezTo>
                <a:cubicBezTo>
                  <a:pt x="928" y="32"/>
                  <a:pt x="920" y="72"/>
                  <a:pt x="912" y="112"/>
                </a:cubicBezTo>
              </a:path>
            </a:pathLst>
          </a:custGeom>
          <a:noFill/>
          <a:ln w="50800">
            <a:solidFill>
              <a:schemeClr val="tx1"/>
            </a:solidFill>
            <a:round/>
            <a:headEnd/>
            <a:tailEnd/>
          </a:ln>
        </p:spPr>
        <p:txBody>
          <a:bodyPr>
            <a:prstTxWarp prst="textNoShape">
              <a:avLst/>
            </a:prstTxWarp>
          </a:bodyPr>
          <a:lstStyle/>
          <a:p>
            <a:endParaRPr lang="en-US"/>
          </a:p>
        </p:txBody>
      </p:sp>
      <p:sp>
        <p:nvSpPr>
          <p:cNvPr id="30740" name="Freeform 31"/>
          <p:cNvSpPr>
            <a:spLocks/>
          </p:cNvSpPr>
          <p:nvPr/>
        </p:nvSpPr>
        <p:spPr bwMode="auto">
          <a:xfrm>
            <a:off x="1524000" y="838200"/>
            <a:ext cx="317500" cy="180975"/>
          </a:xfrm>
          <a:custGeom>
            <a:avLst/>
            <a:gdLst>
              <a:gd name="T0" fmla="*/ 0 w 207"/>
              <a:gd name="T1" fmla="*/ 0 h 73"/>
              <a:gd name="T2" fmla="*/ 2147483647 w 207"/>
              <a:gd name="T3" fmla="*/ 2147483647 h 73"/>
              <a:gd name="T4" fmla="*/ 0 60000 65536"/>
              <a:gd name="T5" fmla="*/ 0 60000 65536"/>
              <a:gd name="T6" fmla="*/ 0 w 207"/>
              <a:gd name="T7" fmla="*/ 0 h 73"/>
              <a:gd name="T8" fmla="*/ 207 w 207"/>
              <a:gd name="T9" fmla="*/ 73 h 73"/>
            </a:gdLst>
            <a:ahLst/>
            <a:cxnLst>
              <a:cxn ang="T4">
                <a:pos x="T0" y="T1"/>
              </a:cxn>
              <a:cxn ang="T5">
                <a:pos x="T2" y="T3"/>
              </a:cxn>
            </a:cxnLst>
            <a:rect l="T6" t="T7" r="T8" b="T9"/>
            <a:pathLst>
              <a:path w="207" h="73">
                <a:moveTo>
                  <a:pt x="0" y="0"/>
                </a:moveTo>
                <a:cubicBezTo>
                  <a:pt x="0" y="0"/>
                  <a:pt x="103" y="36"/>
                  <a:pt x="207" y="73"/>
                </a:cubicBezTo>
              </a:path>
            </a:pathLst>
          </a:custGeom>
          <a:noFill/>
          <a:ln w="22225">
            <a:solidFill>
              <a:schemeClr val="tx1"/>
            </a:solidFill>
            <a:round/>
            <a:headEnd/>
            <a:tailEnd/>
          </a:ln>
        </p:spPr>
        <p:txBody>
          <a:bodyPr>
            <a:prstTxWarp prst="textNoShape">
              <a:avLst/>
            </a:prstTxWarp>
          </a:bodyPr>
          <a:lstStyle/>
          <a:p>
            <a:endParaRPr lang="en-US"/>
          </a:p>
        </p:txBody>
      </p:sp>
      <p:sp>
        <p:nvSpPr>
          <p:cNvPr id="30741" name="Freeform 32"/>
          <p:cNvSpPr>
            <a:spLocks/>
          </p:cNvSpPr>
          <p:nvPr/>
        </p:nvSpPr>
        <p:spPr bwMode="auto">
          <a:xfrm>
            <a:off x="1600200" y="277813"/>
            <a:ext cx="320675" cy="407987"/>
          </a:xfrm>
          <a:custGeom>
            <a:avLst/>
            <a:gdLst>
              <a:gd name="T0" fmla="*/ 0 w 168"/>
              <a:gd name="T1" fmla="*/ 2147483647 h 240"/>
              <a:gd name="T2" fmla="*/ 2147483647 w 168"/>
              <a:gd name="T3" fmla="*/ 2147483647 h 240"/>
              <a:gd name="T4" fmla="*/ 2147483647 w 168"/>
              <a:gd name="T5" fmla="*/ 2147483647 h 240"/>
              <a:gd name="T6" fmla="*/ 2147483647 w 168"/>
              <a:gd name="T7" fmla="*/ 0 h 240"/>
              <a:gd name="T8" fmla="*/ 0 60000 65536"/>
              <a:gd name="T9" fmla="*/ 0 60000 65536"/>
              <a:gd name="T10" fmla="*/ 0 60000 65536"/>
              <a:gd name="T11" fmla="*/ 0 60000 65536"/>
              <a:gd name="T12" fmla="*/ 0 w 168"/>
              <a:gd name="T13" fmla="*/ 0 h 240"/>
              <a:gd name="T14" fmla="*/ 168 w 168"/>
              <a:gd name="T15" fmla="*/ 240 h 240"/>
            </a:gdLst>
            <a:ahLst/>
            <a:cxnLst>
              <a:cxn ang="T8">
                <a:pos x="T0" y="T1"/>
              </a:cxn>
              <a:cxn ang="T9">
                <a:pos x="T2" y="T3"/>
              </a:cxn>
              <a:cxn ang="T10">
                <a:pos x="T4" y="T5"/>
              </a:cxn>
              <a:cxn ang="T11">
                <a:pos x="T6" y="T7"/>
              </a:cxn>
            </a:cxnLst>
            <a:rect l="T12" t="T13" r="T14" b="T15"/>
            <a:pathLst>
              <a:path w="168" h="240">
                <a:moveTo>
                  <a:pt x="0" y="240"/>
                </a:moveTo>
                <a:cubicBezTo>
                  <a:pt x="60" y="208"/>
                  <a:pt x="120" y="176"/>
                  <a:pt x="144" y="144"/>
                </a:cubicBezTo>
                <a:cubicBezTo>
                  <a:pt x="168" y="112"/>
                  <a:pt x="144" y="72"/>
                  <a:pt x="144" y="48"/>
                </a:cubicBezTo>
                <a:cubicBezTo>
                  <a:pt x="144" y="24"/>
                  <a:pt x="144" y="12"/>
                  <a:pt x="144" y="0"/>
                </a:cubicBezTo>
              </a:path>
            </a:pathLst>
          </a:custGeom>
          <a:noFill/>
          <a:ln w="22225">
            <a:solidFill>
              <a:schemeClr val="tx1"/>
            </a:solidFill>
            <a:round/>
            <a:headEnd/>
            <a:tailEnd/>
          </a:ln>
        </p:spPr>
        <p:txBody>
          <a:bodyPr>
            <a:prstTxWarp prst="textNoShape">
              <a:avLst/>
            </a:prstTxWarp>
          </a:bodyPr>
          <a:lstStyle/>
          <a:p>
            <a:endParaRPr lang="en-US"/>
          </a:p>
        </p:txBody>
      </p:sp>
      <p:sp>
        <p:nvSpPr>
          <p:cNvPr id="30742" name="Line 33"/>
          <p:cNvSpPr>
            <a:spLocks noChangeShapeType="1"/>
          </p:cNvSpPr>
          <p:nvPr/>
        </p:nvSpPr>
        <p:spPr bwMode="auto">
          <a:xfrm flipV="1">
            <a:off x="1752600" y="838200"/>
            <a:ext cx="228600" cy="304800"/>
          </a:xfrm>
          <a:prstGeom prst="line">
            <a:avLst/>
          </a:prstGeom>
          <a:noFill/>
          <a:ln w="9525">
            <a:solidFill>
              <a:schemeClr val="tx1"/>
            </a:solidFill>
            <a:round/>
            <a:headEnd/>
            <a:tailEnd/>
          </a:ln>
        </p:spPr>
        <p:txBody>
          <a:bodyPr>
            <a:prstTxWarp prst="textNoShape">
              <a:avLst/>
            </a:prstTxWarp>
          </a:bodyPr>
          <a:lstStyle/>
          <a:p>
            <a:endParaRPr lang="en-US"/>
          </a:p>
        </p:txBody>
      </p:sp>
      <p:sp>
        <p:nvSpPr>
          <p:cNvPr id="30743" name="Line 34"/>
          <p:cNvSpPr>
            <a:spLocks noChangeShapeType="1"/>
          </p:cNvSpPr>
          <p:nvPr/>
        </p:nvSpPr>
        <p:spPr bwMode="auto">
          <a:xfrm>
            <a:off x="1676400" y="228600"/>
            <a:ext cx="381000" cy="76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30744" name="Line 35"/>
          <p:cNvSpPr>
            <a:spLocks noChangeShapeType="1"/>
          </p:cNvSpPr>
          <p:nvPr/>
        </p:nvSpPr>
        <p:spPr bwMode="auto">
          <a:xfrm>
            <a:off x="838200" y="533400"/>
            <a:ext cx="201613" cy="455613"/>
          </a:xfrm>
          <a:prstGeom prst="line">
            <a:avLst/>
          </a:prstGeom>
          <a:noFill/>
          <a:ln w="22225">
            <a:solidFill>
              <a:schemeClr val="tx1"/>
            </a:solidFill>
            <a:round/>
            <a:headEnd/>
            <a:tailEnd/>
          </a:ln>
        </p:spPr>
        <p:txBody>
          <a:bodyPr>
            <a:prstTxWarp prst="textNoShape">
              <a:avLst/>
            </a:prstTxWarp>
          </a:bodyPr>
          <a:lstStyle/>
          <a:p>
            <a:endParaRPr lang="en-US"/>
          </a:p>
        </p:txBody>
      </p:sp>
      <p:sp>
        <p:nvSpPr>
          <p:cNvPr id="30745" name="Line 36"/>
          <p:cNvSpPr>
            <a:spLocks noChangeShapeType="1"/>
          </p:cNvSpPr>
          <p:nvPr/>
        </p:nvSpPr>
        <p:spPr bwMode="auto">
          <a:xfrm flipH="1">
            <a:off x="838200" y="1096963"/>
            <a:ext cx="76200" cy="655637"/>
          </a:xfrm>
          <a:prstGeom prst="line">
            <a:avLst/>
          </a:prstGeom>
          <a:noFill/>
          <a:ln w="22225">
            <a:solidFill>
              <a:schemeClr val="tx1"/>
            </a:solidFill>
            <a:round/>
            <a:headEnd/>
            <a:tailEnd/>
          </a:ln>
        </p:spPr>
        <p:txBody>
          <a:bodyPr>
            <a:prstTxWarp prst="textNoShape">
              <a:avLst/>
            </a:prstTxWarp>
          </a:bodyPr>
          <a:lstStyle/>
          <a:p>
            <a:endParaRPr lang="en-US"/>
          </a:p>
        </p:txBody>
      </p:sp>
      <p:sp>
        <p:nvSpPr>
          <p:cNvPr id="87077" name="Freeform 37"/>
          <p:cNvSpPr>
            <a:spLocks/>
          </p:cNvSpPr>
          <p:nvPr/>
        </p:nvSpPr>
        <p:spPr bwMode="auto">
          <a:xfrm>
            <a:off x="-76200" y="-76200"/>
            <a:ext cx="3060700" cy="2451100"/>
          </a:xfrm>
          <a:custGeom>
            <a:avLst/>
            <a:gdLst>
              <a:gd name="T0" fmla="*/ 0 w 1928"/>
              <a:gd name="T1" fmla="*/ 2147483647 h 1544"/>
              <a:gd name="T2" fmla="*/ 2147483647 w 1928"/>
              <a:gd name="T3" fmla="*/ 2147483647 h 1544"/>
              <a:gd name="T4" fmla="*/ 2147483647 w 1928"/>
              <a:gd name="T5" fmla="*/ 2147483647 h 1544"/>
              <a:gd name="T6" fmla="*/ 2147483647 w 1928"/>
              <a:gd name="T7" fmla="*/ 2147483647 h 1544"/>
              <a:gd name="T8" fmla="*/ 2147483647 w 1928"/>
              <a:gd name="T9" fmla="*/ 2147483647 h 1544"/>
              <a:gd name="T10" fmla="*/ 2147483647 w 1928"/>
              <a:gd name="T11" fmla="*/ 2147483647 h 1544"/>
              <a:gd name="T12" fmla="*/ 2147483647 w 1928"/>
              <a:gd name="T13" fmla="*/ 2147483647 h 1544"/>
              <a:gd name="T14" fmla="*/ 2147483647 w 1928"/>
              <a:gd name="T15" fmla="*/ 2147483647 h 1544"/>
              <a:gd name="T16" fmla="*/ 2147483647 w 1928"/>
              <a:gd name="T17" fmla="*/ 2147483647 h 1544"/>
              <a:gd name="T18" fmla="*/ 2147483647 w 1928"/>
              <a:gd name="T19" fmla="*/ 2147483647 h 1544"/>
              <a:gd name="T20" fmla="*/ 2147483647 w 1928"/>
              <a:gd name="T21" fmla="*/ 0 h 15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28"/>
              <a:gd name="T34" fmla="*/ 0 h 1544"/>
              <a:gd name="T35" fmla="*/ 1928 w 1928"/>
              <a:gd name="T36" fmla="*/ 1544 h 15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28" h="1544">
                <a:moveTo>
                  <a:pt x="0" y="1536"/>
                </a:moveTo>
                <a:cubicBezTo>
                  <a:pt x="40" y="1536"/>
                  <a:pt x="80" y="1536"/>
                  <a:pt x="144" y="1536"/>
                </a:cubicBezTo>
                <a:cubicBezTo>
                  <a:pt x="208" y="1536"/>
                  <a:pt x="312" y="1544"/>
                  <a:pt x="384" y="1536"/>
                </a:cubicBezTo>
                <a:cubicBezTo>
                  <a:pt x="456" y="1528"/>
                  <a:pt x="520" y="1536"/>
                  <a:pt x="576" y="1488"/>
                </a:cubicBezTo>
                <a:cubicBezTo>
                  <a:pt x="632" y="1440"/>
                  <a:pt x="664" y="1320"/>
                  <a:pt x="720" y="1248"/>
                </a:cubicBezTo>
                <a:cubicBezTo>
                  <a:pt x="776" y="1176"/>
                  <a:pt x="824" y="1104"/>
                  <a:pt x="912" y="1056"/>
                </a:cubicBezTo>
                <a:cubicBezTo>
                  <a:pt x="1000" y="1008"/>
                  <a:pt x="1136" y="1000"/>
                  <a:pt x="1248" y="960"/>
                </a:cubicBezTo>
                <a:cubicBezTo>
                  <a:pt x="1360" y="920"/>
                  <a:pt x="1480" y="864"/>
                  <a:pt x="1584" y="816"/>
                </a:cubicBezTo>
                <a:cubicBezTo>
                  <a:pt x="1688" y="768"/>
                  <a:pt x="1816" y="768"/>
                  <a:pt x="1872" y="672"/>
                </a:cubicBezTo>
                <a:cubicBezTo>
                  <a:pt x="1928" y="576"/>
                  <a:pt x="1912" y="352"/>
                  <a:pt x="1920" y="240"/>
                </a:cubicBezTo>
                <a:cubicBezTo>
                  <a:pt x="1928" y="128"/>
                  <a:pt x="1924" y="64"/>
                  <a:pt x="1920" y="0"/>
                </a:cubicBezTo>
              </a:path>
            </a:pathLst>
          </a:custGeom>
          <a:noFill/>
          <a:ln w="104775" cap="flat">
            <a:solidFill>
              <a:srgbClr val="FFFF00"/>
            </a:solidFill>
            <a:prstDash val="sysDot"/>
            <a:round/>
            <a:headEnd/>
            <a:tailEnd/>
          </a:ln>
        </p:spPr>
        <p:txBody>
          <a:bodyPr>
            <a:prstTxWarp prst="textNoShape">
              <a:avLst/>
            </a:prstTxWarp>
          </a:bodyPr>
          <a:lstStyle/>
          <a:p>
            <a:endParaRPr lang="en-US"/>
          </a:p>
        </p:txBody>
      </p:sp>
      <p:sp>
        <p:nvSpPr>
          <p:cNvPr id="87078" name="Line 38"/>
          <p:cNvSpPr>
            <a:spLocks noChangeShapeType="1"/>
          </p:cNvSpPr>
          <p:nvPr/>
        </p:nvSpPr>
        <p:spPr bwMode="auto">
          <a:xfrm flipH="1">
            <a:off x="6934200" y="4572000"/>
            <a:ext cx="228600" cy="13716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87079" name="Line 39"/>
          <p:cNvSpPr>
            <a:spLocks noChangeShapeType="1"/>
          </p:cNvSpPr>
          <p:nvPr/>
        </p:nvSpPr>
        <p:spPr bwMode="auto">
          <a:xfrm flipV="1">
            <a:off x="4686300" y="685800"/>
            <a:ext cx="3276600" cy="14478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87080" name="Line 40"/>
          <p:cNvSpPr>
            <a:spLocks noChangeShapeType="1"/>
          </p:cNvSpPr>
          <p:nvPr/>
        </p:nvSpPr>
        <p:spPr bwMode="auto">
          <a:xfrm flipV="1">
            <a:off x="2057400" y="3810000"/>
            <a:ext cx="800100" cy="12954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87081" name="Line 41"/>
          <p:cNvSpPr>
            <a:spLocks noChangeShapeType="1"/>
          </p:cNvSpPr>
          <p:nvPr/>
        </p:nvSpPr>
        <p:spPr bwMode="auto">
          <a:xfrm flipH="1">
            <a:off x="4121150" y="6172200"/>
            <a:ext cx="908050" cy="90488"/>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87082" name="Line 42"/>
          <p:cNvSpPr>
            <a:spLocks noChangeShapeType="1"/>
          </p:cNvSpPr>
          <p:nvPr/>
        </p:nvSpPr>
        <p:spPr bwMode="auto">
          <a:xfrm>
            <a:off x="8077200" y="838200"/>
            <a:ext cx="0" cy="24384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077"/>
                                        </p:tgtEl>
                                        <p:attrNameLst>
                                          <p:attrName>style.visibility</p:attrName>
                                        </p:attrNameLst>
                                      </p:cBhvr>
                                      <p:to>
                                        <p:strVal val="visible"/>
                                      </p:to>
                                    </p:set>
                                    <p:animEffect transition="in" filter="wipe(left)">
                                      <p:cBhvr>
                                        <p:cTn id="7" dur="500"/>
                                        <p:tgtEl>
                                          <p:spTgt spid="87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7079"/>
                                        </p:tgtEl>
                                        <p:attrNameLst>
                                          <p:attrName>style.visibility</p:attrName>
                                        </p:attrNameLst>
                                      </p:cBhvr>
                                      <p:to>
                                        <p:strVal val="visible"/>
                                      </p:to>
                                    </p:set>
                                    <p:animEffect transition="in" filter="wipe(left)">
                                      <p:cBhvr>
                                        <p:cTn id="12" dur="500"/>
                                        <p:tgtEl>
                                          <p:spTgt spid="87079"/>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87082"/>
                                        </p:tgtEl>
                                        <p:attrNameLst>
                                          <p:attrName>style.visibility</p:attrName>
                                        </p:attrNameLst>
                                      </p:cBhvr>
                                      <p:to>
                                        <p:strVal val="visible"/>
                                      </p:to>
                                    </p:set>
                                    <p:animEffect transition="in" filter="wipe(up)">
                                      <p:cBhvr>
                                        <p:cTn id="16" dur="500"/>
                                        <p:tgtEl>
                                          <p:spTgt spid="87082"/>
                                        </p:tgtEl>
                                      </p:cBhvr>
                                    </p:animEffect>
                                  </p:childTnLst>
                                </p:cTn>
                              </p:par>
                            </p:childTnLst>
                          </p:cTn>
                        </p:par>
                        <p:par>
                          <p:cTn id="17" fill="hold" nodeType="afterGroup">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87078"/>
                                        </p:tgtEl>
                                        <p:attrNameLst>
                                          <p:attrName>style.visibility</p:attrName>
                                        </p:attrNameLst>
                                      </p:cBhvr>
                                      <p:to>
                                        <p:strVal val="visible"/>
                                      </p:to>
                                    </p:set>
                                    <p:animEffect transition="in" filter="wipe(right)">
                                      <p:cBhvr>
                                        <p:cTn id="20" dur="500"/>
                                        <p:tgtEl>
                                          <p:spTgt spid="87078"/>
                                        </p:tgtEl>
                                      </p:cBhvr>
                                    </p:animEffect>
                                  </p:childTnLst>
                                </p:cTn>
                              </p:par>
                            </p:childTnLst>
                          </p:cTn>
                        </p:par>
                        <p:par>
                          <p:cTn id="21" fill="hold" nodeType="afterGroup">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87081"/>
                                        </p:tgtEl>
                                        <p:attrNameLst>
                                          <p:attrName>style.visibility</p:attrName>
                                        </p:attrNameLst>
                                      </p:cBhvr>
                                      <p:to>
                                        <p:strVal val="visible"/>
                                      </p:to>
                                    </p:set>
                                    <p:animEffect transition="in" filter="wipe(right)">
                                      <p:cBhvr>
                                        <p:cTn id="24" dur="500"/>
                                        <p:tgtEl>
                                          <p:spTgt spid="87081"/>
                                        </p:tgtEl>
                                      </p:cBhvr>
                                    </p:animEffect>
                                  </p:childTnLst>
                                </p:cTn>
                              </p:par>
                            </p:childTnLst>
                          </p:cTn>
                        </p:par>
                        <p:par>
                          <p:cTn id="25" fill="hold" nodeType="afterGroup">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87080"/>
                                        </p:tgtEl>
                                        <p:attrNameLst>
                                          <p:attrName>style.visibility</p:attrName>
                                        </p:attrNameLst>
                                      </p:cBhvr>
                                      <p:to>
                                        <p:strVal val="visible"/>
                                      </p:to>
                                    </p:set>
                                    <p:animEffect transition="in" filter="wipe(down)">
                                      <p:cBhvr>
                                        <p:cTn id="28" dur="500"/>
                                        <p:tgtEl>
                                          <p:spTgt spid="87080"/>
                                        </p:tgtEl>
                                      </p:cBhvr>
                                    </p:animEffect>
                                  </p:childTnLst>
                                </p:cTn>
                              </p:par>
                            </p:childTnLst>
                          </p:cTn>
                        </p:par>
                        <p:par>
                          <p:cTn id="29" fill="hold" nodeType="afterGroup">
                            <p:stCondLst>
                              <p:cond delay="2500"/>
                            </p:stCondLst>
                            <p:childTnLst>
                              <p:par>
                                <p:cTn id="30" presetID="9" presetClass="entr" presetSubtype="0" fill="hold" nodeType="afterEffect">
                                  <p:stCondLst>
                                    <p:cond delay="0"/>
                                  </p:stCondLst>
                                  <p:childTnLst>
                                    <p:set>
                                      <p:cBhvr>
                                        <p:cTn id="31" dur="1" fill="hold">
                                          <p:stCondLst>
                                            <p:cond delay="0"/>
                                          </p:stCondLst>
                                        </p:cTn>
                                        <p:tgtEl>
                                          <p:spTgt spid="87047"/>
                                        </p:tgtEl>
                                        <p:attrNameLst>
                                          <p:attrName>style.visibility</p:attrName>
                                        </p:attrNameLst>
                                      </p:cBhvr>
                                      <p:to>
                                        <p:strVal val="visible"/>
                                      </p:to>
                                    </p:set>
                                    <p:animEffect transition="in" filter="dissolve">
                                      <p:cBhvr>
                                        <p:cTn id="32" dur="500"/>
                                        <p:tgtEl>
                                          <p:spTgt spid="87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77" grpId="0" animBg="1"/>
      <p:bldP spid="87078" grpId="0" animBg="1"/>
      <p:bldP spid="87079" grpId="0" animBg="1"/>
      <p:bldP spid="87080" grpId="0" animBg="1"/>
      <p:bldP spid="87081" grpId="0" animBg="1"/>
      <p:bldP spid="87082"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7" descr="HawthorneValley_scenic_101603_BrianHouserWCS"/>
          <p:cNvPicPr>
            <a:picLocks noChangeAspect="1" noChangeArrowheads="1"/>
          </p:cNvPicPr>
          <p:nvPr/>
        </p:nvPicPr>
        <p:blipFill>
          <a:blip r:embed="rId3"/>
          <a:srcRect/>
          <a:stretch>
            <a:fillRect/>
          </a:stretch>
        </p:blipFill>
        <p:spPr bwMode="auto">
          <a:xfrm>
            <a:off x="0" y="0"/>
            <a:ext cx="9372600" cy="7029450"/>
          </a:xfrm>
          <a:prstGeom prst="rect">
            <a:avLst/>
          </a:prstGeom>
          <a:noFill/>
          <a:ln w="9525">
            <a:noFill/>
            <a:miter lim="800000"/>
            <a:headEnd/>
            <a:tailEnd/>
          </a:ln>
        </p:spPr>
      </p:pic>
      <p:sp>
        <p:nvSpPr>
          <p:cNvPr id="4099" name="Text Box 2"/>
          <p:cNvSpPr txBox="1">
            <a:spLocks noChangeArrowheads="1"/>
          </p:cNvSpPr>
          <p:nvPr/>
        </p:nvSpPr>
        <p:spPr bwMode="auto">
          <a:xfrm>
            <a:off x="1676400" y="990600"/>
            <a:ext cx="6092825" cy="769938"/>
          </a:xfrm>
          <a:prstGeom prst="rect">
            <a:avLst/>
          </a:prstGeom>
          <a:noFill/>
          <a:ln w="9525">
            <a:noFill/>
            <a:miter lim="800000"/>
            <a:headEnd/>
            <a:tailEnd/>
          </a:ln>
        </p:spPr>
        <p:txBody>
          <a:bodyPr wrap="none">
            <a:prstTxWarp prst="textNoShape">
              <a:avLst/>
            </a:prstTxWarp>
            <a:spAutoFit/>
          </a:bodyPr>
          <a:lstStyle/>
          <a:p>
            <a:r>
              <a:rPr lang="en-US" sz="4400" b="1">
                <a:solidFill>
                  <a:srgbClr val="0000CC"/>
                </a:solidFill>
              </a:rPr>
              <a:t>Nature’s Stewardship </a:t>
            </a:r>
          </a:p>
        </p:txBody>
      </p:sp>
      <p:sp>
        <p:nvSpPr>
          <p:cNvPr id="91139" name="Text Box 3"/>
          <p:cNvSpPr txBox="1">
            <a:spLocks noChangeArrowheads="1"/>
          </p:cNvSpPr>
          <p:nvPr/>
        </p:nvSpPr>
        <p:spPr bwMode="auto">
          <a:xfrm>
            <a:off x="2994025" y="4241800"/>
            <a:ext cx="3559175" cy="701675"/>
          </a:xfrm>
          <a:prstGeom prst="rect">
            <a:avLst/>
          </a:prstGeom>
          <a:noFill/>
          <a:ln w="9525">
            <a:noFill/>
            <a:miter lim="800000"/>
            <a:headEnd/>
            <a:tailEnd/>
          </a:ln>
        </p:spPr>
        <p:txBody>
          <a:bodyPr>
            <a:prstTxWarp prst="textNoShape">
              <a:avLst/>
            </a:prstTxWarp>
            <a:spAutoFit/>
          </a:bodyPr>
          <a:lstStyle/>
          <a:p>
            <a:pPr marL="396875" indent="-396875"/>
            <a:r>
              <a:rPr lang="en-US" sz="4000">
                <a:solidFill>
                  <a:srgbClr val="FFFF00"/>
                </a:solidFill>
              </a:rPr>
              <a:t>Ecosystems…</a:t>
            </a:r>
          </a:p>
        </p:txBody>
      </p:sp>
      <p:sp>
        <p:nvSpPr>
          <p:cNvPr id="91140" name="Text Box 4"/>
          <p:cNvSpPr txBox="1">
            <a:spLocks noChangeArrowheads="1"/>
          </p:cNvSpPr>
          <p:nvPr/>
        </p:nvSpPr>
        <p:spPr bwMode="auto">
          <a:xfrm>
            <a:off x="3368675" y="3073400"/>
            <a:ext cx="2498725" cy="701675"/>
          </a:xfrm>
          <a:prstGeom prst="rect">
            <a:avLst/>
          </a:prstGeom>
          <a:noFill/>
          <a:ln w="9525">
            <a:noFill/>
            <a:miter lim="800000"/>
            <a:headEnd/>
            <a:tailEnd/>
          </a:ln>
        </p:spPr>
        <p:txBody>
          <a:bodyPr>
            <a:prstTxWarp prst="textNoShape">
              <a:avLst/>
            </a:prstTxWarp>
            <a:spAutoFit/>
          </a:bodyPr>
          <a:lstStyle/>
          <a:p>
            <a:pPr marL="396875" indent="-396875"/>
            <a:r>
              <a:rPr lang="en-US" sz="4000">
                <a:solidFill>
                  <a:srgbClr val="FFFF00"/>
                </a:solidFill>
              </a:rPr>
              <a:t>Species…</a:t>
            </a:r>
          </a:p>
        </p:txBody>
      </p:sp>
      <p:sp>
        <p:nvSpPr>
          <p:cNvPr id="91141" name="Text Box 5"/>
          <p:cNvSpPr txBox="1">
            <a:spLocks noChangeArrowheads="1"/>
          </p:cNvSpPr>
          <p:nvPr/>
        </p:nvSpPr>
        <p:spPr bwMode="auto">
          <a:xfrm>
            <a:off x="3444875" y="1905000"/>
            <a:ext cx="2193925" cy="701675"/>
          </a:xfrm>
          <a:prstGeom prst="rect">
            <a:avLst/>
          </a:prstGeom>
          <a:noFill/>
          <a:ln w="9525">
            <a:noFill/>
            <a:miter lim="800000"/>
            <a:headEnd/>
            <a:tailEnd/>
          </a:ln>
        </p:spPr>
        <p:txBody>
          <a:bodyPr>
            <a:prstTxWarp prst="textNoShape">
              <a:avLst/>
            </a:prstTxWarp>
            <a:spAutoFit/>
          </a:bodyPr>
          <a:lstStyle/>
          <a:p>
            <a:pPr marL="396875" indent="-396875"/>
            <a:r>
              <a:rPr lang="en-US" sz="4000">
                <a:solidFill>
                  <a:srgbClr val="FFFF00"/>
                </a:solidFill>
              </a:rPr>
              <a:t>Genes…</a:t>
            </a:r>
          </a:p>
        </p:txBody>
      </p:sp>
      <p:sp>
        <p:nvSpPr>
          <p:cNvPr id="91142" name="Text Box 6"/>
          <p:cNvSpPr txBox="1">
            <a:spLocks noChangeArrowheads="1"/>
          </p:cNvSpPr>
          <p:nvPr/>
        </p:nvSpPr>
        <p:spPr bwMode="auto">
          <a:xfrm>
            <a:off x="2678113" y="5410200"/>
            <a:ext cx="4256087" cy="701675"/>
          </a:xfrm>
          <a:prstGeom prst="rect">
            <a:avLst/>
          </a:prstGeom>
          <a:noFill/>
          <a:ln w="9525">
            <a:noFill/>
            <a:miter lim="800000"/>
            <a:headEnd/>
            <a:tailEnd/>
          </a:ln>
        </p:spPr>
        <p:txBody>
          <a:bodyPr>
            <a:prstTxWarp prst="textNoShape">
              <a:avLst/>
            </a:prstTxWarp>
            <a:spAutoFit/>
          </a:bodyPr>
          <a:lstStyle/>
          <a:p>
            <a:pPr marL="396875" indent="-396875"/>
            <a:r>
              <a:rPr lang="en-US" sz="4000">
                <a:solidFill>
                  <a:srgbClr val="FFFF00"/>
                </a:solidFill>
              </a:rPr>
              <a:t>Sense of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1141"/>
                                        </p:tgtEl>
                                        <p:attrNameLst>
                                          <p:attrName>style.visibility</p:attrName>
                                        </p:attrNameLst>
                                      </p:cBhvr>
                                      <p:to>
                                        <p:strVal val="visible"/>
                                      </p:to>
                                    </p:set>
                                    <p:anim calcmode="lin" valueType="num">
                                      <p:cBhvr additive="base">
                                        <p:cTn id="7" dur="500" fill="hold"/>
                                        <p:tgtEl>
                                          <p:spTgt spid="91141"/>
                                        </p:tgtEl>
                                        <p:attrNameLst>
                                          <p:attrName>ppt_x</p:attrName>
                                        </p:attrNameLst>
                                      </p:cBhvr>
                                      <p:tavLst>
                                        <p:tav tm="0">
                                          <p:val>
                                            <p:strVal val="1+#ppt_w/2"/>
                                          </p:val>
                                        </p:tav>
                                        <p:tav tm="100000">
                                          <p:val>
                                            <p:strVal val="#ppt_x"/>
                                          </p:val>
                                        </p:tav>
                                      </p:tavLst>
                                    </p:anim>
                                    <p:anim calcmode="lin" valueType="num">
                                      <p:cBhvr additive="base">
                                        <p:cTn id="8" dur="500" fill="hold"/>
                                        <p:tgtEl>
                                          <p:spTgt spid="9114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1140"/>
                                        </p:tgtEl>
                                        <p:attrNameLst>
                                          <p:attrName>style.visibility</p:attrName>
                                        </p:attrNameLst>
                                      </p:cBhvr>
                                      <p:to>
                                        <p:strVal val="visible"/>
                                      </p:to>
                                    </p:set>
                                    <p:anim calcmode="lin" valueType="num">
                                      <p:cBhvr additive="base">
                                        <p:cTn id="13" dur="500" fill="hold"/>
                                        <p:tgtEl>
                                          <p:spTgt spid="91140"/>
                                        </p:tgtEl>
                                        <p:attrNameLst>
                                          <p:attrName>ppt_x</p:attrName>
                                        </p:attrNameLst>
                                      </p:cBhvr>
                                      <p:tavLst>
                                        <p:tav tm="0">
                                          <p:val>
                                            <p:strVal val="1+#ppt_w/2"/>
                                          </p:val>
                                        </p:tav>
                                        <p:tav tm="100000">
                                          <p:val>
                                            <p:strVal val="#ppt_x"/>
                                          </p:val>
                                        </p:tav>
                                      </p:tavLst>
                                    </p:anim>
                                    <p:anim calcmode="lin" valueType="num">
                                      <p:cBhvr additive="base">
                                        <p:cTn id="14" dur="500" fill="hold"/>
                                        <p:tgtEl>
                                          <p:spTgt spid="9114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1139"/>
                                        </p:tgtEl>
                                        <p:attrNameLst>
                                          <p:attrName>style.visibility</p:attrName>
                                        </p:attrNameLst>
                                      </p:cBhvr>
                                      <p:to>
                                        <p:strVal val="visible"/>
                                      </p:to>
                                    </p:set>
                                    <p:anim calcmode="lin" valueType="num">
                                      <p:cBhvr additive="base">
                                        <p:cTn id="19" dur="500" fill="hold"/>
                                        <p:tgtEl>
                                          <p:spTgt spid="91139"/>
                                        </p:tgtEl>
                                        <p:attrNameLst>
                                          <p:attrName>ppt_x</p:attrName>
                                        </p:attrNameLst>
                                      </p:cBhvr>
                                      <p:tavLst>
                                        <p:tav tm="0">
                                          <p:val>
                                            <p:strVal val="1+#ppt_w/2"/>
                                          </p:val>
                                        </p:tav>
                                        <p:tav tm="100000">
                                          <p:val>
                                            <p:strVal val="#ppt_x"/>
                                          </p:val>
                                        </p:tav>
                                      </p:tavLst>
                                    </p:anim>
                                    <p:anim calcmode="lin" valueType="num">
                                      <p:cBhvr additive="base">
                                        <p:cTn id="20" dur="500" fill="hold"/>
                                        <p:tgtEl>
                                          <p:spTgt spid="9113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1142"/>
                                        </p:tgtEl>
                                        <p:attrNameLst>
                                          <p:attrName>style.visibility</p:attrName>
                                        </p:attrNameLst>
                                      </p:cBhvr>
                                      <p:to>
                                        <p:strVal val="visible"/>
                                      </p:to>
                                    </p:set>
                                    <p:anim calcmode="lin" valueType="num">
                                      <p:cBhvr additive="base">
                                        <p:cTn id="25" dur="500" fill="hold"/>
                                        <p:tgtEl>
                                          <p:spTgt spid="91142"/>
                                        </p:tgtEl>
                                        <p:attrNameLst>
                                          <p:attrName>ppt_x</p:attrName>
                                        </p:attrNameLst>
                                      </p:cBhvr>
                                      <p:tavLst>
                                        <p:tav tm="0">
                                          <p:val>
                                            <p:strVal val="1+#ppt_w/2"/>
                                          </p:val>
                                        </p:tav>
                                        <p:tav tm="100000">
                                          <p:val>
                                            <p:strVal val="#ppt_x"/>
                                          </p:val>
                                        </p:tav>
                                      </p:tavLst>
                                    </p:anim>
                                    <p:anim calcmode="lin" valueType="num">
                                      <p:cBhvr additive="base">
                                        <p:cTn id="26" dur="500" fill="hold"/>
                                        <p:tgtEl>
                                          <p:spTgt spid="911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utoUpdateAnimBg="0"/>
      <p:bldP spid="91140" grpId="0" autoUpdateAnimBg="0"/>
      <p:bldP spid="91141" grpId="0" autoUpdateAnimBg="0"/>
      <p:bldP spid="91142" grpId="0" autoUpdateAnimBg="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descr="corridor"/>
          <p:cNvPicPr>
            <a:picLocks noChangeAspect="1" noChangeArrowheads="1"/>
          </p:cNvPicPr>
          <p:nvPr/>
        </p:nvPicPr>
        <p:blipFill>
          <a:blip r:embed="rId3"/>
          <a:srcRect/>
          <a:stretch>
            <a:fillRect/>
          </a:stretch>
        </p:blipFill>
        <p:spPr bwMode="auto">
          <a:xfrm>
            <a:off x="1511300" y="76200"/>
            <a:ext cx="6108700" cy="6172200"/>
          </a:xfrm>
          <a:prstGeom prst="rect">
            <a:avLst/>
          </a:prstGeom>
          <a:noFill/>
          <a:ln w="9525">
            <a:noFill/>
            <a:miter lim="800000"/>
            <a:headEnd/>
            <a:tailEnd/>
          </a:ln>
        </p:spPr>
      </p:pic>
      <p:pic>
        <p:nvPicPr>
          <p:cNvPr id="31747" name="Picture 4" descr="FRWA BMP Color"/>
          <p:cNvPicPr>
            <a:picLocks noChangeAspect="1" noChangeArrowheads="1"/>
          </p:cNvPicPr>
          <p:nvPr/>
        </p:nvPicPr>
        <p:blipFill>
          <a:blip r:embed="rId4"/>
          <a:srcRect/>
          <a:stretch>
            <a:fillRect/>
          </a:stretch>
        </p:blipFill>
        <p:spPr bwMode="auto">
          <a:xfrm>
            <a:off x="6172200" y="5334000"/>
            <a:ext cx="752475" cy="703263"/>
          </a:xfrm>
          <a:prstGeom prst="rect">
            <a:avLst/>
          </a:prstGeom>
          <a:noFill/>
          <a:ln w="9525">
            <a:noFill/>
            <a:miter lim="800000"/>
            <a:headEnd/>
            <a:tailEnd/>
          </a:ln>
        </p:spPr>
      </p:pic>
      <p:sp>
        <p:nvSpPr>
          <p:cNvPr id="31748" name="Rectangle 5"/>
          <p:cNvSpPr>
            <a:spLocks noGrp="1" noChangeArrowheads="1"/>
          </p:cNvSpPr>
          <p:nvPr>
            <p:ph type="title"/>
          </p:nvPr>
        </p:nvSpPr>
        <p:spPr>
          <a:xfrm>
            <a:off x="838200" y="6248400"/>
            <a:ext cx="7620000" cy="609600"/>
          </a:xfrm>
        </p:spPr>
        <p:txBody>
          <a:bodyPr/>
          <a:lstStyle/>
          <a:p>
            <a:pPr eaLnBrk="1" hangingPunct="1"/>
            <a:r>
              <a:rPr lang="en-US" sz="2000" b="1">
                <a:solidFill>
                  <a:srgbClr val="FFFF00"/>
                </a:solidFill>
              </a:rPr>
              <a:t>The Farmington Valley Biodiversity Project</a:t>
            </a:r>
          </a:p>
        </p:txBody>
      </p:sp>
      <p:pic>
        <p:nvPicPr>
          <p:cNvPr id="31749" name="Picture 7" descr="cies_logo.jpg"/>
          <p:cNvPicPr>
            <a:picLocks noChangeAspect="1"/>
          </p:cNvPicPr>
          <p:nvPr/>
        </p:nvPicPr>
        <p:blipFill>
          <a:blip r:embed="rId5"/>
          <a:srcRect/>
          <a:stretch>
            <a:fillRect/>
          </a:stretch>
        </p:blipFill>
        <p:spPr bwMode="auto">
          <a:xfrm>
            <a:off x="5410200" y="4876800"/>
            <a:ext cx="2008188" cy="420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457200" y="304800"/>
            <a:ext cx="8229600" cy="1143000"/>
          </a:xfrm>
        </p:spPr>
        <p:txBody>
          <a:bodyPr/>
          <a:lstStyle/>
          <a:p>
            <a:pPr eaLnBrk="1" hangingPunct="1"/>
            <a:r>
              <a:rPr lang="en-US" sz="2800" b="1">
                <a:solidFill>
                  <a:srgbClr val="FFFF00"/>
                </a:solidFill>
              </a:rPr>
              <a:t>3. Is Up-Zoning an Appropriate Tool</a:t>
            </a:r>
            <a:br>
              <a:rPr lang="en-US" sz="2800" b="1">
                <a:solidFill>
                  <a:srgbClr val="FFFF00"/>
                </a:solidFill>
              </a:rPr>
            </a:br>
            <a:r>
              <a:rPr lang="en-US" sz="2800" b="1">
                <a:solidFill>
                  <a:srgbClr val="FFFF00"/>
                </a:solidFill>
              </a:rPr>
              <a:t>to Protect Natural Resources?</a:t>
            </a:r>
          </a:p>
        </p:txBody>
      </p:sp>
      <p:pic>
        <p:nvPicPr>
          <p:cNvPr id="32771" name="Picture 7" descr="Res-Dev_MichaelKlemens"/>
          <p:cNvPicPr>
            <a:picLocks noChangeAspect="1" noChangeArrowheads="1"/>
          </p:cNvPicPr>
          <p:nvPr/>
        </p:nvPicPr>
        <p:blipFill>
          <a:blip r:embed="rId3"/>
          <a:srcRect/>
          <a:stretch>
            <a:fillRect/>
          </a:stretch>
        </p:blipFill>
        <p:spPr bwMode="auto">
          <a:xfrm>
            <a:off x="3733800" y="2152650"/>
            <a:ext cx="5410200" cy="3562350"/>
          </a:xfrm>
          <a:prstGeom prst="rect">
            <a:avLst/>
          </a:prstGeom>
          <a:noFill/>
          <a:ln w="9525">
            <a:noFill/>
            <a:miter lim="800000"/>
            <a:headEnd/>
            <a:tailEnd/>
          </a:ln>
        </p:spPr>
      </p:pic>
      <p:pic>
        <p:nvPicPr>
          <p:cNvPr id="32772" name="Picture 10" descr="Madison_Streetscape"/>
          <p:cNvPicPr>
            <a:picLocks noChangeAspect="1" noChangeArrowheads="1"/>
          </p:cNvPicPr>
          <p:nvPr/>
        </p:nvPicPr>
        <p:blipFill>
          <a:blip r:embed="rId4"/>
          <a:srcRect/>
          <a:stretch>
            <a:fillRect/>
          </a:stretch>
        </p:blipFill>
        <p:spPr bwMode="auto">
          <a:xfrm>
            <a:off x="0" y="2162175"/>
            <a:ext cx="4648200" cy="3546475"/>
          </a:xfrm>
          <a:prstGeom prst="rect">
            <a:avLst/>
          </a:prstGeom>
          <a:noFill/>
          <a:ln w="9525">
            <a:noFill/>
            <a:miter lim="800000"/>
            <a:headEnd/>
            <a:tailEnd/>
          </a:ln>
        </p:spPr>
      </p:pic>
      <p:sp>
        <p:nvSpPr>
          <p:cNvPr id="32773" name="AutoShape 12"/>
          <p:cNvSpPr>
            <a:spLocks noChangeArrowheads="1"/>
          </p:cNvSpPr>
          <p:nvPr/>
        </p:nvSpPr>
        <p:spPr bwMode="auto">
          <a:xfrm>
            <a:off x="4038600" y="4794250"/>
            <a:ext cx="12192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0"/>
            <a:ext cx="8229600" cy="1143000"/>
          </a:xfrm>
        </p:spPr>
        <p:txBody>
          <a:bodyPr/>
          <a:lstStyle/>
          <a:p>
            <a:pPr eaLnBrk="1" hangingPunct="1"/>
            <a:r>
              <a:rPr lang="en-US" sz="2800" b="1">
                <a:solidFill>
                  <a:srgbClr val="FFFF00"/>
                </a:solidFill>
              </a:rPr>
              <a:t>4. Is There a Cookbook Formula </a:t>
            </a:r>
            <a:br>
              <a:rPr lang="en-US" sz="2800" b="1">
                <a:solidFill>
                  <a:srgbClr val="FFFF00"/>
                </a:solidFill>
              </a:rPr>
            </a:br>
            <a:r>
              <a:rPr lang="en-US" sz="2800" b="1">
                <a:solidFill>
                  <a:srgbClr val="FFFF00"/>
                </a:solidFill>
              </a:rPr>
              <a:t>to Address Biodiversity Issues?</a:t>
            </a:r>
          </a:p>
        </p:txBody>
      </p:sp>
      <p:pic>
        <p:nvPicPr>
          <p:cNvPr id="33795" name="Picture 4" descr="VP1"/>
          <p:cNvPicPr>
            <a:picLocks noChangeAspect="1" noChangeArrowheads="1"/>
          </p:cNvPicPr>
          <p:nvPr/>
        </p:nvPicPr>
        <p:blipFill>
          <a:blip r:embed="rId3"/>
          <a:srcRect/>
          <a:stretch>
            <a:fillRect/>
          </a:stretch>
        </p:blipFill>
        <p:spPr bwMode="auto">
          <a:xfrm>
            <a:off x="0" y="1066800"/>
            <a:ext cx="4495800" cy="3448050"/>
          </a:xfrm>
          <a:prstGeom prst="rect">
            <a:avLst/>
          </a:prstGeom>
          <a:noFill/>
          <a:ln w="9525">
            <a:noFill/>
            <a:miter lim="800000"/>
            <a:headEnd/>
            <a:tailEnd/>
          </a:ln>
        </p:spPr>
      </p:pic>
      <p:pic>
        <p:nvPicPr>
          <p:cNvPr id="33796" name="Picture 5" descr="VP2"/>
          <p:cNvPicPr>
            <a:picLocks noChangeAspect="1" noChangeArrowheads="1"/>
          </p:cNvPicPr>
          <p:nvPr/>
        </p:nvPicPr>
        <p:blipFill>
          <a:blip r:embed="rId4"/>
          <a:srcRect/>
          <a:stretch>
            <a:fillRect/>
          </a:stretch>
        </p:blipFill>
        <p:spPr bwMode="auto">
          <a:xfrm>
            <a:off x="4495800" y="3290888"/>
            <a:ext cx="4648200" cy="3567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457200" y="76200"/>
            <a:ext cx="8229600" cy="1143000"/>
          </a:xfrm>
        </p:spPr>
        <p:txBody>
          <a:bodyPr/>
          <a:lstStyle/>
          <a:p>
            <a:pPr eaLnBrk="1" hangingPunct="1"/>
            <a:r>
              <a:rPr lang="en-US" sz="2800" b="1">
                <a:solidFill>
                  <a:srgbClr val="FFFF00"/>
                </a:solidFill>
              </a:rPr>
              <a:t>5. Can Standards for Biological Review </a:t>
            </a:r>
            <a:br>
              <a:rPr lang="en-US" sz="2800" b="1">
                <a:solidFill>
                  <a:srgbClr val="FFFF00"/>
                </a:solidFill>
              </a:rPr>
            </a:br>
            <a:r>
              <a:rPr lang="en-US" sz="2800" b="1">
                <a:solidFill>
                  <a:srgbClr val="FFFF00"/>
                </a:solidFill>
              </a:rPr>
              <a:t>be Established?</a:t>
            </a:r>
          </a:p>
        </p:txBody>
      </p:sp>
      <p:pic>
        <p:nvPicPr>
          <p:cNvPr id="34819" name="Picture 6" descr="BT_RocoveryPlan_Cover copy"/>
          <p:cNvPicPr>
            <a:picLocks noChangeAspect="1" noChangeArrowheads="1"/>
          </p:cNvPicPr>
          <p:nvPr/>
        </p:nvPicPr>
        <p:blipFill>
          <a:blip r:embed="rId3"/>
          <a:srcRect/>
          <a:stretch>
            <a:fillRect/>
          </a:stretch>
        </p:blipFill>
        <p:spPr bwMode="auto">
          <a:xfrm>
            <a:off x="2514600" y="1357313"/>
            <a:ext cx="3905250" cy="5272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457200" y="152400"/>
            <a:ext cx="8229600" cy="1143000"/>
          </a:xfrm>
        </p:spPr>
        <p:txBody>
          <a:bodyPr/>
          <a:lstStyle/>
          <a:p>
            <a:pPr eaLnBrk="1" hangingPunct="1"/>
            <a:r>
              <a:rPr lang="en-US" sz="2800" b="1">
                <a:solidFill>
                  <a:srgbClr val="FFFF00"/>
                </a:solidFill>
              </a:rPr>
              <a:t>6. Should a Land Use Agency Solely Rely on the Applicant’s Experts?</a:t>
            </a:r>
          </a:p>
        </p:txBody>
      </p:sp>
      <p:pic>
        <p:nvPicPr>
          <p:cNvPr id="35843" name="Picture 5" descr="scale_justice"/>
          <p:cNvPicPr>
            <a:picLocks noChangeAspect="1" noChangeArrowheads="1"/>
          </p:cNvPicPr>
          <p:nvPr/>
        </p:nvPicPr>
        <p:blipFill>
          <a:blip r:embed="rId3"/>
          <a:srcRect/>
          <a:stretch>
            <a:fillRect/>
          </a:stretch>
        </p:blipFill>
        <p:spPr bwMode="auto">
          <a:xfrm>
            <a:off x="1828800" y="1524000"/>
            <a:ext cx="5105400" cy="5056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 y="76200"/>
            <a:ext cx="8991600" cy="1143000"/>
          </a:xfrm>
        </p:spPr>
        <p:txBody>
          <a:bodyPr/>
          <a:lstStyle/>
          <a:p>
            <a:pPr eaLnBrk="1" hangingPunct="1"/>
            <a:r>
              <a:rPr lang="en-US" sz="2800" b="1">
                <a:solidFill>
                  <a:srgbClr val="FFFF00"/>
                </a:solidFill>
              </a:rPr>
              <a:t>7. The Environment is Well-Protected by Regulations. Why Do We Need to Do More?</a:t>
            </a:r>
          </a:p>
        </p:txBody>
      </p:sp>
      <p:pic>
        <p:nvPicPr>
          <p:cNvPr id="36867" name="Picture 4" descr="ForestaroundPond"/>
          <p:cNvPicPr>
            <a:picLocks noChangeAspect="1" noChangeArrowheads="1"/>
          </p:cNvPicPr>
          <p:nvPr/>
        </p:nvPicPr>
        <p:blipFill>
          <a:blip r:embed="rId3">
            <a:lum bright="-6000"/>
          </a:blip>
          <a:srcRect/>
          <a:stretch>
            <a:fillRect/>
          </a:stretch>
        </p:blipFill>
        <p:spPr bwMode="auto">
          <a:xfrm>
            <a:off x="647700" y="1265238"/>
            <a:ext cx="7848600" cy="5211762"/>
          </a:xfrm>
          <a:prstGeom prst="rect">
            <a:avLst/>
          </a:prstGeom>
          <a:noFill/>
          <a:ln w="9525">
            <a:noFill/>
            <a:miter lim="800000"/>
            <a:headEnd/>
            <a:tailEnd/>
          </a:ln>
        </p:spPr>
      </p:pic>
      <p:sp>
        <p:nvSpPr>
          <p:cNvPr id="36868" name="Freeform 5"/>
          <p:cNvSpPr>
            <a:spLocks/>
          </p:cNvSpPr>
          <p:nvPr/>
        </p:nvSpPr>
        <p:spPr bwMode="auto">
          <a:xfrm>
            <a:off x="647700" y="3200400"/>
            <a:ext cx="7848600" cy="2940050"/>
          </a:xfrm>
          <a:custGeom>
            <a:avLst/>
            <a:gdLst>
              <a:gd name="T0" fmla="*/ 2147483647 w 4721"/>
              <a:gd name="T1" fmla="*/ 2147483647 h 1852"/>
              <a:gd name="T2" fmla="*/ 2147483647 w 4721"/>
              <a:gd name="T3" fmla="*/ 2147483647 h 1852"/>
              <a:gd name="T4" fmla="*/ 2147483647 w 4721"/>
              <a:gd name="T5" fmla="*/ 2147483647 h 1852"/>
              <a:gd name="T6" fmla="*/ 2147483647 w 4721"/>
              <a:gd name="T7" fmla="*/ 2147483647 h 1852"/>
              <a:gd name="T8" fmla="*/ 2147483647 w 4721"/>
              <a:gd name="T9" fmla="*/ 0 h 1852"/>
              <a:gd name="T10" fmla="*/ 2147483647 w 4721"/>
              <a:gd name="T11" fmla="*/ 2147483647 h 1852"/>
              <a:gd name="T12" fmla="*/ 2147483647 w 4721"/>
              <a:gd name="T13" fmla="*/ 2147483647 h 1852"/>
              <a:gd name="T14" fmla="*/ 2147483647 w 4721"/>
              <a:gd name="T15" fmla="*/ 2147483647 h 1852"/>
              <a:gd name="T16" fmla="*/ 2147483647 w 4721"/>
              <a:gd name="T17" fmla="*/ 2147483647 h 1852"/>
              <a:gd name="T18" fmla="*/ 2147483647 w 4721"/>
              <a:gd name="T19" fmla="*/ 2147483647 h 1852"/>
              <a:gd name="T20" fmla="*/ 2147483647 w 4721"/>
              <a:gd name="T21" fmla="*/ 2147483647 h 1852"/>
              <a:gd name="T22" fmla="*/ 2147483647 w 4721"/>
              <a:gd name="T23" fmla="*/ 2147483647 h 1852"/>
              <a:gd name="T24" fmla="*/ 2147483647 w 4721"/>
              <a:gd name="T25" fmla="*/ 2147483647 h 1852"/>
              <a:gd name="T26" fmla="*/ 2147483647 w 4721"/>
              <a:gd name="T27" fmla="*/ 2147483647 h 1852"/>
              <a:gd name="T28" fmla="*/ 2147483647 w 4721"/>
              <a:gd name="T29" fmla="*/ 2147483647 h 1852"/>
              <a:gd name="T30" fmla="*/ 2147483647 w 4721"/>
              <a:gd name="T31" fmla="*/ 2147483647 h 1852"/>
              <a:gd name="T32" fmla="*/ 2147483647 w 4721"/>
              <a:gd name="T33" fmla="*/ 2147483647 h 1852"/>
              <a:gd name="T34" fmla="*/ 2147483647 w 4721"/>
              <a:gd name="T35" fmla="*/ 2147483647 h 1852"/>
              <a:gd name="T36" fmla="*/ 2147483647 w 4721"/>
              <a:gd name="T37" fmla="*/ 2147483647 h 1852"/>
              <a:gd name="T38" fmla="*/ 2147483647 w 4721"/>
              <a:gd name="T39" fmla="*/ 2147483647 h 1852"/>
              <a:gd name="T40" fmla="*/ 2147483647 w 4721"/>
              <a:gd name="T41" fmla="*/ 2147483647 h 1852"/>
              <a:gd name="T42" fmla="*/ 2147483647 w 4721"/>
              <a:gd name="T43" fmla="*/ 2147483647 h 1852"/>
              <a:gd name="T44" fmla="*/ 2147483647 w 4721"/>
              <a:gd name="T45" fmla="*/ 2147483647 h 1852"/>
              <a:gd name="T46" fmla="*/ 2147483647 w 4721"/>
              <a:gd name="T47" fmla="*/ 2147483647 h 1852"/>
              <a:gd name="T48" fmla="*/ 2147483647 w 4721"/>
              <a:gd name="T49" fmla="*/ 2147483647 h 1852"/>
              <a:gd name="T50" fmla="*/ 2147483647 w 4721"/>
              <a:gd name="T51" fmla="*/ 2147483647 h 1852"/>
              <a:gd name="T52" fmla="*/ 2147483647 w 4721"/>
              <a:gd name="T53" fmla="*/ 2147483647 h 1852"/>
              <a:gd name="T54" fmla="*/ 2147483647 w 4721"/>
              <a:gd name="T55" fmla="*/ 2147483647 h 1852"/>
              <a:gd name="T56" fmla="*/ 2147483647 w 4721"/>
              <a:gd name="T57" fmla="*/ 2147483647 h 1852"/>
              <a:gd name="T58" fmla="*/ 2147483647 w 4721"/>
              <a:gd name="T59" fmla="*/ 2147483647 h 1852"/>
              <a:gd name="T60" fmla="*/ 2147483647 w 4721"/>
              <a:gd name="T61" fmla="*/ 2147483647 h 1852"/>
              <a:gd name="T62" fmla="*/ 2147483647 w 4721"/>
              <a:gd name="T63" fmla="*/ 2147483647 h 1852"/>
              <a:gd name="T64" fmla="*/ 2147483647 w 4721"/>
              <a:gd name="T65" fmla="*/ 2147483647 h 1852"/>
              <a:gd name="T66" fmla="*/ 2147483647 w 4721"/>
              <a:gd name="T67" fmla="*/ 2147483647 h 1852"/>
              <a:gd name="T68" fmla="*/ 2147483647 w 4721"/>
              <a:gd name="T69" fmla="*/ 2147483647 h 1852"/>
              <a:gd name="T70" fmla="*/ 2147483647 w 4721"/>
              <a:gd name="T71" fmla="*/ 2147483647 h 1852"/>
              <a:gd name="T72" fmla="*/ 2147483647 w 4721"/>
              <a:gd name="T73" fmla="*/ 2147483647 h 1852"/>
              <a:gd name="T74" fmla="*/ 2147483647 w 4721"/>
              <a:gd name="T75" fmla="*/ 2147483647 h 1852"/>
              <a:gd name="T76" fmla="*/ 0 w 4721"/>
              <a:gd name="T77" fmla="*/ 2147483647 h 18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21"/>
              <a:gd name="T118" fmla="*/ 0 h 1852"/>
              <a:gd name="T119" fmla="*/ 4721 w 4721"/>
              <a:gd name="T120" fmla="*/ 1852 h 18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21" h="1852">
                <a:moveTo>
                  <a:pt x="29" y="259"/>
                </a:moveTo>
                <a:cubicBezTo>
                  <a:pt x="134" y="242"/>
                  <a:pt x="244" y="222"/>
                  <a:pt x="346" y="192"/>
                </a:cubicBezTo>
                <a:cubicBezTo>
                  <a:pt x="397" y="177"/>
                  <a:pt x="489" y="138"/>
                  <a:pt x="538" y="134"/>
                </a:cubicBezTo>
                <a:cubicBezTo>
                  <a:pt x="729" y="118"/>
                  <a:pt x="909" y="96"/>
                  <a:pt x="1104" y="96"/>
                </a:cubicBezTo>
                <a:cubicBezTo>
                  <a:pt x="1380" y="50"/>
                  <a:pt x="1659" y="33"/>
                  <a:pt x="1939" y="0"/>
                </a:cubicBezTo>
                <a:cubicBezTo>
                  <a:pt x="2185" y="12"/>
                  <a:pt x="2080" y="10"/>
                  <a:pt x="2256" y="10"/>
                </a:cubicBezTo>
                <a:cubicBezTo>
                  <a:pt x="2525" y="53"/>
                  <a:pt x="2518" y="38"/>
                  <a:pt x="2803" y="48"/>
                </a:cubicBezTo>
                <a:cubicBezTo>
                  <a:pt x="2919" y="60"/>
                  <a:pt x="3027" y="93"/>
                  <a:pt x="3139" y="125"/>
                </a:cubicBezTo>
                <a:cubicBezTo>
                  <a:pt x="3173" y="135"/>
                  <a:pt x="3212" y="151"/>
                  <a:pt x="3245" y="154"/>
                </a:cubicBezTo>
                <a:cubicBezTo>
                  <a:pt x="3274" y="157"/>
                  <a:pt x="3302" y="159"/>
                  <a:pt x="3331" y="163"/>
                </a:cubicBezTo>
                <a:cubicBezTo>
                  <a:pt x="3373" y="169"/>
                  <a:pt x="3456" y="182"/>
                  <a:pt x="3456" y="182"/>
                </a:cubicBezTo>
                <a:cubicBezTo>
                  <a:pt x="3541" y="211"/>
                  <a:pt x="3629" y="231"/>
                  <a:pt x="3715" y="259"/>
                </a:cubicBezTo>
                <a:cubicBezTo>
                  <a:pt x="3795" y="285"/>
                  <a:pt x="3880" y="326"/>
                  <a:pt x="3965" y="326"/>
                </a:cubicBezTo>
                <a:cubicBezTo>
                  <a:pt x="4067" y="361"/>
                  <a:pt x="4171" y="392"/>
                  <a:pt x="4272" y="432"/>
                </a:cubicBezTo>
                <a:cubicBezTo>
                  <a:pt x="4310" y="447"/>
                  <a:pt x="4349" y="482"/>
                  <a:pt x="4387" y="499"/>
                </a:cubicBezTo>
                <a:cubicBezTo>
                  <a:pt x="4448" y="526"/>
                  <a:pt x="4472" y="526"/>
                  <a:pt x="4531" y="566"/>
                </a:cubicBezTo>
                <a:cubicBezTo>
                  <a:pt x="4550" y="579"/>
                  <a:pt x="4589" y="605"/>
                  <a:pt x="4589" y="605"/>
                </a:cubicBezTo>
                <a:cubicBezTo>
                  <a:pt x="4595" y="615"/>
                  <a:pt x="4600" y="626"/>
                  <a:pt x="4608" y="634"/>
                </a:cubicBezTo>
                <a:cubicBezTo>
                  <a:pt x="4616" y="642"/>
                  <a:pt x="4629" y="644"/>
                  <a:pt x="4637" y="653"/>
                </a:cubicBezTo>
                <a:cubicBezTo>
                  <a:pt x="4652" y="670"/>
                  <a:pt x="4662" y="691"/>
                  <a:pt x="4675" y="710"/>
                </a:cubicBezTo>
                <a:cubicBezTo>
                  <a:pt x="4692" y="735"/>
                  <a:pt x="4704" y="797"/>
                  <a:pt x="4704" y="797"/>
                </a:cubicBezTo>
                <a:cubicBezTo>
                  <a:pt x="4701" y="866"/>
                  <a:pt x="4721" y="1091"/>
                  <a:pt x="4627" y="1152"/>
                </a:cubicBezTo>
                <a:cubicBezTo>
                  <a:pt x="4576" y="1229"/>
                  <a:pt x="4643" y="1136"/>
                  <a:pt x="4579" y="1200"/>
                </a:cubicBezTo>
                <a:cubicBezTo>
                  <a:pt x="4571" y="1208"/>
                  <a:pt x="4569" y="1221"/>
                  <a:pt x="4560" y="1229"/>
                </a:cubicBezTo>
                <a:cubicBezTo>
                  <a:pt x="4454" y="1321"/>
                  <a:pt x="4298" y="1337"/>
                  <a:pt x="4166" y="1363"/>
                </a:cubicBezTo>
                <a:cubicBezTo>
                  <a:pt x="4112" y="1374"/>
                  <a:pt x="4056" y="1394"/>
                  <a:pt x="4003" y="1411"/>
                </a:cubicBezTo>
                <a:cubicBezTo>
                  <a:pt x="3981" y="1418"/>
                  <a:pt x="3936" y="1430"/>
                  <a:pt x="3936" y="1430"/>
                </a:cubicBezTo>
                <a:cubicBezTo>
                  <a:pt x="3553" y="1502"/>
                  <a:pt x="3186" y="1582"/>
                  <a:pt x="2803" y="1622"/>
                </a:cubicBezTo>
                <a:cubicBezTo>
                  <a:pt x="2569" y="1671"/>
                  <a:pt x="2327" y="1677"/>
                  <a:pt x="2093" y="1728"/>
                </a:cubicBezTo>
                <a:cubicBezTo>
                  <a:pt x="1976" y="1753"/>
                  <a:pt x="1863" y="1795"/>
                  <a:pt x="1747" y="1824"/>
                </a:cubicBezTo>
                <a:cubicBezTo>
                  <a:pt x="1634" y="1852"/>
                  <a:pt x="1505" y="1843"/>
                  <a:pt x="1392" y="1843"/>
                </a:cubicBezTo>
                <a:cubicBezTo>
                  <a:pt x="1283" y="1829"/>
                  <a:pt x="1233" y="1836"/>
                  <a:pt x="1133" y="1824"/>
                </a:cubicBezTo>
                <a:cubicBezTo>
                  <a:pt x="1082" y="1818"/>
                  <a:pt x="979" y="1805"/>
                  <a:pt x="979" y="1805"/>
                </a:cubicBezTo>
                <a:cubicBezTo>
                  <a:pt x="900" y="1779"/>
                  <a:pt x="822" y="1758"/>
                  <a:pt x="739" y="1747"/>
                </a:cubicBezTo>
                <a:cubicBezTo>
                  <a:pt x="674" y="1727"/>
                  <a:pt x="753" y="1752"/>
                  <a:pt x="653" y="1718"/>
                </a:cubicBezTo>
                <a:cubicBezTo>
                  <a:pt x="643" y="1715"/>
                  <a:pt x="624" y="1709"/>
                  <a:pt x="624" y="1709"/>
                </a:cubicBezTo>
                <a:cubicBezTo>
                  <a:pt x="576" y="1677"/>
                  <a:pt x="524" y="1667"/>
                  <a:pt x="470" y="1651"/>
                </a:cubicBezTo>
                <a:cubicBezTo>
                  <a:pt x="422" y="1636"/>
                  <a:pt x="381" y="1615"/>
                  <a:pt x="336" y="1594"/>
                </a:cubicBezTo>
                <a:lnTo>
                  <a:pt x="0" y="1392"/>
                </a:lnTo>
              </a:path>
            </a:pathLst>
          </a:custGeom>
          <a:noFill/>
          <a:ln w="9525" cap="flat">
            <a:solidFill>
              <a:srgbClr val="FFCC00"/>
            </a:solidFill>
            <a:prstDash val="dashDot"/>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Picture 2" descr="BDP_dispersal"/>
          <p:cNvPicPr>
            <a:picLocks noChangeAspect="1" noChangeArrowheads="1"/>
          </p:cNvPicPr>
          <p:nvPr/>
        </p:nvPicPr>
        <p:blipFill>
          <a:blip r:embed="rId3"/>
          <a:srcRect l="2884" r="1923"/>
          <a:stretch>
            <a:fillRect/>
          </a:stretch>
        </p:blipFill>
        <p:spPr bwMode="auto">
          <a:xfrm>
            <a:off x="0" y="382588"/>
            <a:ext cx="9144000" cy="6170612"/>
          </a:xfrm>
          <a:prstGeom prst="rect">
            <a:avLst/>
          </a:prstGeom>
          <a:noFill/>
          <a:ln w="9525">
            <a:noFill/>
            <a:miter lim="800000"/>
            <a:headEnd/>
            <a:tailEnd/>
          </a:ln>
        </p:spPr>
      </p:pic>
      <p:pic>
        <p:nvPicPr>
          <p:cNvPr id="37891" name="Picture 4" descr="A"/>
          <p:cNvPicPr>
            <a:picLocks noChangeAspect="1" noChangeArrowheads="1"/>
          </p:cNvPicPr>
          <p:nvPr/>
        </p:nvPicPr>
        <p:blipFill>
          <a:blip r:embed="rId4"/>
          <a:srcRect/>
          <a:stretch>
            <a:fillRect/>
          </a:stretch>
        </p:blipFill>
        <p:spPr bwMode="auto">
          <a:xfrm>
            <a:off x="381000" y="914400"/>
            <a:ext cx="1905000" cy="1270000"/>
          </a:xfrm>
          <a:prstGeom prst="rect">
            <a:avLst/>
          </a:prstGeom>
          <a:noFill/>
          <a:ln w="9525">
            <a:noFill/>
            <a:miter lim="800000"/>
            <a:headEnd/>
            <a:tailEnd/>
          </a:ln>
        </p:spPr>
      </p:pic>
      <p:pic>
        <p:nvPicPr>
          <p:cNvPr id="37892" name="Picture 5" descr="A"/>
          <p:cNvPicPr>
            <a:picLocks noChangeAspect="1" noChangeArrowheads="1"/>
          </p:cNvPicPr>
          <p:nvPr/>
        </p:nvPicPr>
        <p:blipFill>
          <a:blip r:embed="rId5"/>
          <a:srcRect/>
          <a:stretch>
            <a:fillRect/>
          </a:stretch>
        </p:blipFill>
        <p:spPr bwMode="auto">
          <a:xfrm>
            <a:off x="381000" y="2514600"/>
            <a:ext cx="1981200" cy="1266825"/>
          </a:xfrm>
          <a:prstGeom prst="rect">
            <a:avLst/>
          </a:prstGeom>
          <a:noFill/>
          <a:ln w="9525">
            <a:noFill/>
            <a:miter lim="800000"/>
            <a:headEnd/>
            <a:tailEnd/>
          </a:ln>
        </p:spPr>
      </p:pic>
      <p:pic>
        <p:nvPicPr>
          <p:cNvPr id="37893" name="Picture 6" descr="R"/>
          <p:cNvPicPr>
            <a:picLocks noChangeAspect="1" noChangeArrowheads="1"/>
          </p:cNvPicPr>
          <p:nvPr/>
        </p:nvPicPr>
        <p:blipFill>
          <a:blip r:embed="rId6"/>
          <a:srcRect l="22223" r="11111"/>
          <a:stretch>
            <a:fillRect/>
          </a:stretch>
        </p:blipFill>
        <p:spPr bwMode="auto">
          <a:xfrm>
            <a:off x="6781800" y="762000"/>
            <a:ext cx="1371600" cy="1335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76200"/>
            <a:ext cx="8229600" cy="1143000"/>
          </a:xfrm>
        </p:spPr>
        <p:txBody>
          <a:bodyPr/>
          <a:lstStyle/>
          <a:p>
            <a:pPr eaLnBrk="1" hangingPunct="1"/>
            <a:r>
              <a:rPr lang="en-US" sz="2800" b="1">
                <a:solidFill>
                  <a:srgbClr val="FFFF00"/>
                </a:solidFill>
              </a:rPr>
              <a:t>8. Is Mitigation a Prudent Way to Balance Environmental Protection with Development?</a:t>
            </a:r>
          </a:p>
        </p:txBody>
      </p:sp>
      <p:pic>
        <p:nvPicPr>
          <p:cNvPr id="38915" name="Picture 4" descr="WWK_Grove_Bridge_1"/>
          <p:cNvPicPr>
            <a:picLocks noChangeAspect="1" noChangeArrowheads="1"/>
          </p:cNvPicPr>
          <p:nvPr/>
        </p:nvPicPr>
        <p:blipFill>
          <a:blip r:embed="rId3"/>
          <a:srcRect/>
          <a:stretch>
            <a:fillRect/>
          </a:stretch>
        </p:blipFill>
        <p:spPr bwMode="auto">
          <a:xfrm>
            <a:off x="762000" y="1181100"/>
            <a:ext cx="3505200" cy="2628900"/>
          </a:xfrm>
          <a:prstGeom prst="rect">
            <a:avLst/>
          </a:prstGeom>
          <a:noFill/>
          <a:ln w="25400">
            <a:solidFill>
              <a:schemeClr val="tx1"/>
            </a:solidFill>
            <a:miter lim="800000"/>
            <a:headEnd/>
            <a:tailEnd/>
          </a:ln>
        </p:spPr>
      </p:pic>
      <p:pic>
        <p:nvPicPr>
          <p:cNvPr id="38916" name="Picture 5" descr="WWK_Grove_Bridge_2"/>
          <p:cNvPicPr>
            <a:picLocks noChangeAspect="1" noChangeArrowheads="1"/>
          </p:cNvPicPr>
          <p:nvPr/>
        </p:nvPicPr>
        <p:blipFill>
          <a:blip r:embed="rId4"/>
          <a:srcRect/>
          <a:stretch>
            <a:fillRect/>
          </a:stretch>
        </p:blipFill>
        <p:spPr bwMode="auto">
          <a:xfrm>
            <a:off x="762000" y="4000500"/>
            <a:ext cx="3505200" cy="2628900"/>
          </a:xfrm>
          <a:prstGeom prst="rect">
            <a:avLst/>
          </a:prstGeom>
          <a:noFill/>
          <a:ln w="25400">
            <a:solidFill>
              <a:schemeClr val="tx1"/>
            </a:solidFill>
            <a:miter lim="800000"/>
            <a:headEnd/>
            <a:tailEnd/>
          </a:ln>
        </p:spPr>
      </p:pic>
      <p:pic>
        <p:nvPicPr>
          <p:cNvPr id="38917" name="Picture 6" descr="WWK_Grove_Bridge_3"/>
          <p:cNvPicPr>
            <a:picLocks noChangeAspect="1" noChangeArrowheads="1"/>
          </p:cNvPicPr>
          <p:nvPr/>
        </p:nvPicPr>
        <p:blipFill>
          <a:blip r:embed="rId5"/>
          <a:srcRect/>
          <a:stretch>
            <a:fillRect/>
          </a:stretch>
        </p:blipFill>
        <p:spPr bwMode="auto">
          <a:xfrm>
            <a:off x="4724400" y="1181100"/>
            <a:ext cx="3505200" cy="2628900"/>
          </a:xfrm>
          <a:prstGeom prst="rect">
            <a:avLst/>
          </a:prstGeom>
          <a:noFill/>
          <a:ln w="25400">
            <a:solidFill>
              <a:schemeClr val="tx1"/>
            </a:solidFill>
            <a:miter lim="800000"/>
            <a:headEnd/>
            <a:tailEnd/>
          </a:ln>
        </p:spPr>
      </p:pic>
      <p:pic>
        <p:nvPicPr>
          <p:cNvPr id="38918" name="Picture 7" descr="WWK_Grove_Bridge_4"/>
          <p:cNvPicPr>
            <a:picLocks noChangeAspect="1" noChangeArrowheads="1"/>
          </p:cNvPicPr>
          <p:nvPr/>
        </p:nvPicPr>
        <p:blipFill>
          <a:blip r:embed="rId6"/>
          <a:srcRect/>
          <a:stretch>
            <a:fillRect/>
          </a:stretch>
        </p:blipFill>
        <p:spPr bwMode="auto">
          <a:xfrm>
            <a:off x="4724400" y="4000500"/>
            <a:ext cx="3505200" cy="2628900"/>
          </a:xfrm>
          <a:prstGeom prst="rect">
            <a:avLst/>
          </a:prstGeom>
          <a:noFill/>
          <a:ln w="25400">
            <a:solidFill>
              <a:schemeClr val="tx1"/>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76200"/>
            <a:ext cx="8229600" cy="1143000"/>
          </a:xfrm>
        </p:spPr>
        <p:txBody>
          <a:bodyPr/>
          <a:lstStyle/>
          <a:p>
            <a:pPr eaLnBrk="1" hangingPunct="1"/>
            <a:r>
              <a:rPr lang="en-US" sz="2800" b="1">
                <a:solidFill>
                  <a:srgbClr val="FFFF00"/>
                </a:solidFill>
              </a:rPr>
              <a:t>9. If a Town Restricts the Number of Lots, </a:t>
            </a:r>
            <a:br>
              <a:rPr lang="en-US" sz="2800" b="1">
                <a:solidFill>
                  <a:srgbClr val="FFFF00"/>
                </a:solidFill>
              </a:rPr>
            </a:br>
            <a:r>
              <a:rPr lang="en-US" sz="2800" b="1">
                <a:solidFill>
                  <a:srgbClr val="FFFF00"/>
                </a:solidFill>
              </a:rPr>
              <a:t>Isn’t That a Taking?</a:t>
            </a:r>
          </a:p>
        </p:txBody>
      </p:sp>
      <p:pic>
        <p:nvPicPr>
          <p:cNvPr id="39939" name="Picture 5" descr="Burgaler"/>
          <p:cNvPicPr>
            <a:picLocks noChangeAspect="1" noChangeArrowheads="1"/>
          </p:cNvPicPr>
          <p:nvPr/>
        </p:nvPicPr>
        <p:blipFill>
          <a:blip r:embed="rId3"/>
          <a:srcRect/>
          <a:stretch>
            <a:fillRect/>
          </a:stretch>
        </p:blipFill>
        <p:spPr bwMode="auto">
          <a:xfrm>
            <a:off x="1090613" y="1295400"/>
            <a:ext cx="6834187" cy="534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52400"/>
            <a:ext cx="8229600" cy="1143000"/>
          </a:xfrm>
        </p:spPr>
        <p:txBody>
          <a:bodyPr/>
          <a:lstStyle/>
          <a:p>
            <a:pPr eaLnBrk="1" hangingPunct="1"/>
            <a:r>
              <a:rPr lang="en-US" sz="2800" b="1">
                <a:solidFill>
                  <a:srgbClr val="FFFF00"/>
                </a:solidFill>
              </a:rPr>
              <a:t>10. Can Regulatory Mandates Thwart </a:t>
            </a:r>
            <a:br>
              <a:rPr lang="en-US" sz="2800" b="1">
                <a:solidFill>
                  <a:srgbClr val="FFFF00"/>
                </a:solidFill>
              </a:rPr>
            </a:br>
            <a:r>
              <a:rPr lang="en-US" sz="2800" b="1">
                <a:solidFill>
                  <a:srgbClr val="FFFF00"/>
                </a:solidFill>
              </a:rPr>
              <a:t>Comprehensive Plan Goals?</a:t>
            </a:r>
          </a:p>
        </p:txBody>
      </p:sp>
      <p:pic>
        <p:nvPicPr>
          <p:cNvPr id="40963" name="Picture 11" descr="Picture1"/>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990600" y="1295400"/>
            <a:ext cx="7162800" cy="5389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600325" y="5689600"/>
            <a:ext cx="4486275" cy="708025"/>
          </a:xfrm>
          <a:prstGeom prst="rect">
            <a:avLst/>
          </a:prstGeom>
          <a:noFill/>
          <a:ln w="9525">
            <a:noFill/>
            <a:miter lim="800000"/>
            <a:headEnd/>
            <a:tailEnd/>
          </a:ln>
        </p:spPr>
        <p:txBody>
          <a:bodyPr>
            <a:prstTxWarp prst="textNoShape">
              <a:avLst/>
            </a:prstTxWarp>
            <a:spAutoFit/>
          </a:bodyPr>
          <a:lstStyle/>
          <a:p>
            <a:pPr marL="396875" indent="-396875"/>
            <a:r>
              <a:rPr lang="en-US" sz="4000">
                <a:solidFill>
                  <a:srgbClr val="FFFF00"/>
                </a:solidFill>
              </a:rPr>
              <a:t>Genetic Variability</a:t>
            </a:r>
          </a:p>
        </p:txBody>
      </p:sp>
      <p:pic>
        <p:nvPicPr>
          <p:cNvPr id="5123" name="Picture 3" descr="BoxTurtle1"/>
          <p:cNvPicPr>
            <a:picLocks noChangeAspect="1" noChangeArrowheads="1"/>
          </p:cNvPicPr>
          <p:nvPr/>
        </p:nvPicPr>
        <p:blipFill>
          <a:blip r:embed="rId3"/>
          <a:srcRect t="15770" r="22189" b="9097"/>
          <a:stretch>
            <a:fillRect/>
          </a:stretch>
        </p:blipFill>
        <p:spPr bwMode="auto">
          <a:xfrm>
            <a:off x="4699000" y="412750"/>
            <a:ext cx="3643313" cy="2297113"/>
          </a:xfrm>
          <a:prstGeom prst="rect">
            <a:avLst/>
          </a:prstGeom>
          <a:noFill/>
          <a:ln w="9525">
            <a:noFill/>
            <a:miter lim="800000"/>
            <a:headEnd/>
            <a:tailEnd/>
          </a:ln>
        </p:spPr>
      </p:pic>
      <p:pic>
        <p:nvPicPr>
          <p:cNvPr id="5124" name="Picture 4" descr="BoxTurtle2"/>
          <p:cNvPicPr>
            <a:picLocks noChangeAspect="1" noChangeArrowheads="1"/>
          </p:cNvPicPr>
          <p:nvPr/>
        </p:nvPicPr>
        <p:blipFill>
          <a:blip r:embed="rId4"/>
          <a:srcRect l="4977" t="8609" r="12027" b="7994"/>
          <a:stretch>
            <a:fillRect/>
          </a:stretch>
        </p:blipFill>
        <p:spPr bwMode="auto">
          <a:xfrm>
            <a:off x="793750" y="414338"/>
            <a:ext cx="3340100" cy="2263775"/>
          </a:xfrm>
          <a:prstGeom prst="rect">
            <a:avLst/>
          </a:prstGeom>
          <a:noFill/>
          <a:ln w="9525">
            <a:noFill/>
            <a:miter lim="800000"/>
            <a:headEnd/>
            <a:tailEnd/>
          </a:ln>
        </p:spPr>
      </p:pic>
      <p:pic>
        <p:nvPicPr>
          <p:cNvPr id="5125" name="Picture 5" descr="BoxTurtle3"/>
          <p:cNvPicPr>
            <a:picLocks noChangeAspect="1" noChangeArrowheads="1"/>
          </p:cNvPicPr>
          <p:nvPr/>
        </p:nvPicPr>
        <p:blipFill>
          <a:blip r:embed="rId5"/>
          <a:srcRect l="18143" t="14897" b="6952"/>
          <a:stretch>
            <a:fillRect/>
          </a:stretch>
        </p:blipFill>
        <p:spPr bwMode="auto">
          <a:xfrm>
            <a:off x="4702175" y="3081338"/>
            <a:ext cx="3735388" cy="2457450"/>
          </a:xfrm>
          <a:prstGeom prst="rect">
            <a:avLst/>
          </a:prstGeom>
          <a:noFill/>
          <a:ln w="9525">
            <a:noFill/>
            <a:miter lim="800000"/>
            <a:headEnd/>
            <a:tailEnd/>
          </a:ln>
        </p:spPr>
      </p:pic>
      <p:pic>
        <p:nvPicPr>
          <p:cNvPr id="5126" name="Picture 6" descr="BoxTurtle4"/>
          <p:cNvPicPr>
            <a:picLocks noChangeAspect="1" noChangeArrowheads="1"/>
          </p:cNvPicPr>
          <p:nvPr/>
        </p:nvPicPr>
        <p:blipFill>
          <a:blip r:embed="rId6"/>
          <a:srcRect l="10466" r="5234"/>
          <a:stretch>
            <a:fillRect/>
          </a:stretch>
        </p:blipFill>
        <p:spPr bwMode="auto">
          <a:xfrm>
            <a:off x="747713" y="3055938"/>
            <a:ext cx="3322637" cy="252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52400"/>
            <a:ext cx="8229600" cy="1143000"/>
          </a:xfrm>
        </p:spPr>
        <p:txBody>
          <a:bodyPr/>
          <a:lstStyle/>
          <a:p>
            <a:pPr eaLnBrk="1" hangingPunct="1"/>
            <a:r>
              <a:rPr lang="en-US" sz="2800" b="1">
                <a:solidFill>
                  <a:srgbClr val="FFFF00"/>
                </a:solidFill>
              </a:rPr>
              <a:t>11. How Can Permit Compliance be </a:t>
            </a:r>
            <a:br>
              <a:rPr lang="en-US" sz="2800" b="1">
                <a:solidFill>
                  <a:srgbClr val="FFFF00"/>
                </a:solidFill>
              </a:rPr>
            </a:br>
            <a:r>
              <a:rPr lang="en-US" sz="2800" b="1">
                <a:solidFill>
                  <a:srgbClr val="FFFF00"/>
                </a:solidFill>
              </a:rPr>
              <a:t>Improved and Monitored?</a:t>
            </a:r>
          </a:p>
        </p:txBody>
      </p:sp>
      <p:sp>
        <p:nvSpPr>
          <p:cNvPr id="41987" name="Rectangle 4"/>
          <p:cNvSpPr>
            <a:spLocks noGrp="1" noChangeArrowheads="1"/>
          </p:cNvSpPr>
          <p:nvPr>
            <p:ph type="body" idx="1"/>
          </p:nvPr>
        </p:nvSpPr>
        <p:spPr>
          <a:xfrm>
            <a:off x="457200" y="1447800"/>
            <a:ext cx="8229600" cy="4876800"/>
          </a:xfrm>
        </p:spPr>
        <p:txBody>
          <a:bodyPr/>
          <a:lstStyle/>
          <a:p>
            <a:pPr algn="ctr" eaLnBrk="1" hangingPunct="1">
              <a:lnSpc>
                <a:spcPct val="80000"/>
              </a:lnSpc>
              <a:buFontTx/>
              <a:buNone/>
            </a:pPr>
            <a:r>
              <a:rPr lang="en-US" sz="2400" b="1">
                <a:solidFill>
                  <a:srgbClr val="66FF33"/>
                </a:solidFill>
                <a:latin typeface="Times New Roman" pitchFamily="127" charset="0"/>
              </a:rPr>
              <a:t>CONDITIONS FOR APPROVAL</a:t>
            </a:r>
          </a:p>
          <a:p>
            <a:pPr eaLnBrk="1" hangingPunct="1">
              <a:lnSpc>
                <a:spcPct val="80000"/>
              </a:lnSpc>
            </a:pPr>
            <a:r>
              <a:rPr lang="en-US" sz="2400">
                <a:solidFill>
                  <a:srgbClr val="66FF33"/>
                </a:solidFill>
              </a:rPr>
              <a:t>Produce detailed native flora planting plans and submit to enforcement officer for approval...</a:t>
            </a:r>
          </a:p>
          <a:p>
            <a:pPr eaLnBrk="1" hangingPunct="1">
              <a:lnSpc>
                <a:spcPct val="80000"/>
              </a:lnSpc>
            </a:pPr>
            <a:r>
              <a:rPr lang="en-US" sz="2400">
                <a:solidFill>
                  <a:srgbClr val="66FF33"/>
                </a:solidFill>
              </a:rPr>
              <a:t>Redesign curbs and catch-basins to make them wildlife-friendly...</a:t>
            </a:r>
          </a:p>
          <a:p>
            <a:pPr eaLnBrk="1" hangingPunct="1">
              <a:lnSpc>
                <a:spcPct val="80000"/>
              </a:lnSpc>
            </a:pPr>
            <a:r>
              <a:rPr lang="en-US" sz="2400">
                <a:solidFill>
                  <a:srgbClr val="66FF33"/>
                </a:solidFill>
              </a:rPr>
              <a:t>Gather baseline data &amp; create template for monitoring site...</a:t>
            </a:r>
          </a:p>
          <a:p>
            <a:pPr eaLnBrk="1" hangingPunct="1">
              <a:lnSpc>
                <a:spcPct val="80000"/>
              </a:lnSpc>
            </a:pPr>
            <a:r>
              <a:rPr lang="en-US" sz="2400">
                <a:solidFill>
                  <a:srgbClr val="66FF33"/>
                </a:solidFill>
              </a:rPr>
              <a:t>Redesign stone walls to comply with historic district commission...</a:t>
            </a:r>
          </a:p>
          <a:p>
            <a:pPr eaLnBrk="1" hangingPunct="1">
              <a:lnSpc>
                <a:spcPct val="80000"/>
              </a:lnSpc>
            </a:pPr>
            <a:r>
              <a:rPr lang="en-US" sz="2400">
                <a:solidFill>
                  <a:srgbClr val="66FF33"/>
                </a:solidFill>
              </a:rPr>
              <a:t>Update and refine grading and erosion control plan...</a:t>
            </a:r>
          </a:p>
          <a:p>
            <a:pPr eaLnBrk="1" hangingPunct="1">
              <a:lnSpc>
                <a:spcPct val="80000"/>
              </a:lnSpc>
            </a:pPr>
            <a:r>
              <a:rPr lang="en-US" sz="2400">
                <a:solidFill>
                  <a:srgbClr val="66FF33"/>
                </a:solidFill>
              </a:rPr>
              <a:t>In coordination with town’s wildlife consultant, produce a wildlife management plan...</a:t>
            </a:r>
          </a:p>
          <a:p>
            <a:pPr eaLnBrk="1" hangingPunct="1">
              <a:lnSpc>
                <a:spcPct val="80000"/>
              </a:lnSpc>
            </a:pPr>
            <a:r>
              <a:rPr lang="en-US" sz="2400">
                <a:solidFill>
                  <a:srgbClr val="66FF33"/>
                </a:solidFill>
              </a:rPr>
              <a:t>Submit for review by town council, a conservation easement plan... </a:t>
            </a:r>
          </a:p>
        </p:txBody>
      </p:sp>
      <p:grpSp>
        <p:nvGrpSpPr>
          <p:cNvPr id="2" name="Group 5"/>
          <p:cNvGrpSpPr>
            <a:grpSpLocks/>
          </p:cNvGrpSpPr>
          <p:nvPr/>
        </p:nvGrpSpPr>
        <p:grpSpPr bwMode="auto">
          <a:xfrm>
            <a:off x="1524000" y="1371600"/>
            <a:ext cx="6172200" cy="5029200"/>
            <a:chOff x="0" y="0"/>
            <a:chExt cx="1536" cy="960"/>
          </a:xfrm>
        </p:grpSpPr>
        <p:sp>
          <p:nvSpPr>
            <p:cNvPr id="41989" name="Line 6"/>
            <p:cNvSpPr>
              <a:spLocks noChangeShapeType="1"/>
            </p:cNvSpPr>
            <p:nvPr/>
          </p:nvSpPr>
          <p:spPr bwMode="auto">
            <a:xfrm>
              <a:off x="0" y="0"/>
              <a:ext cx="1536" cy="960"/>
            </a:xfrm>
            <a:prstGeom prst="line">
              <a:avLst/>
            </a:prstGeom>
            <a:noFill/>
            <a:ln w="304800">
              <a:solidFill>
                <a:srgbClr val="FF0000"/>
              </a:solidFill>
              <a:round/>
              <a:headEnd/>
              <a:tailEnd/>
            </a:ln>
          </p:spPr>
          <p:txBody>
            <a:bodyPr>
              <a:prstTxWarp prst="textNoShape">
                <a:avLst/>
              </a:prstTxWarp>
            </a:bodyPr>
            <a:lstStyle/>
            <a:p>
              <a:endParaRPr lang="en-US"/>
            </a:p>
          </p:txBody>
        </p:sp>
        <p:sp>
          <p:nvSpPr>
            <p:cNvPr id="41990" name="Line 7"/>
            <p:cNvSpPr>
              <a:spLocks noChangeShapeType="1"/>
            </p:cNvSpPr>
            <p:nvPr/>
          </p:nvSpPr>
          <p:spPr bwMode="auto">
            <a:xfrm flipH="1">
              <a:off x="0" y="0"/>
              <a:ext cx="1536" cy="960"/>
            </a:xfrm>
            <a:prstGeom prst="line">
              <a:avLst/>
            </a:prstGeom>
            <a:noFill/>
            <a:ln w="304800">
              <a:solidFill>
                <a:srgbClr val="FF0000"/>
              </a:solidFill>
              <a:round/>
              <a:headEnd/>
              <a:tailEnd/>
            </a:ln>
          </p:spPr>
          <p:txBody>
            <a:bodyP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a:xfrm>
            <a:off x="457200" y="76200"/>
            <a:ext cx="8229600" cy="1143000"/>
          </a:xfrm>
        </p:spPr>
        <p:txBody>
          <a:bodyPr/>
          <a:lstStyle/>
          <a:p>
            <a:pPr eaLnBrk="1" hangingPunct="1"/>
            <a:r>
              <a:rPr lang="en-US" sz="2800" b="1">
                <a:solidFill>
                  <a:srgbClr val="FFFF00"/>
                </a:solidFill>
              </a:rPr>
              <a:t>12. How Can a Town Obtain Natural Resources Information for its Comprehensive Plan?</a:t>
            </a:r>
          </a:p>
        </p:txBody>
      </p:sp>
      <p:pic>
        <p:nvPicPr>
          <p:cNvPr id="43011" name="Picture 6" descr="Field_MWK&amp;KevinRyan_032103_MaryrosePalumboMilfordIWC"/>
          <p:cNvPicPr>
            <a:picLocks noChangeAspect="1" noChangeArrowheads="1"/>
          </p:cNvPicPr>
          <p:nvPr/>
        </p:nvPicPr>
        <p:blipFill>
          <a:blip r:embed="rId3"/>
          <a:srcRect/>
          <a:stretch>
            <a:fillRect/>
          </a:stretch>
        </p:blipFill>
        <p:spPr bwMode="auto">
          <a:xfrm>
            <a:off x="914400" y="1238250"/>
            <a:ext cx="7391400" cy="554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4034" name="Rectangle 6"/>
          <p:cNvSpPr>
            <a:spLocks noGrp="1" noChangeArrowheads="1"/>
          </p:cNvSpPr>
          <p:nvPr>
            <p:ph type="title"/>
          </p:nvPr>
        </p:nvSpPr>
        <p:spPr>
          <a:xfrm>
            <a:off x="457200" y="0"/>
            <a:ext cx="8229600" cy="1143000"/>
          </a:xfrm>
        </p:spPr>
        <p:txBody>
          <a:bodyPr/>
          <a:lstStyle/>
          <a:p>
            <a:pPr eaLnBrk="1" hangingPunct="1"/>
            <a:r>
              <a:rPr lang="en-US" sz="3600" b="1">
                <a:solidFill>
                  <a:srgbClr val="FFFF00"/>
                </a:solidFill>
              </a:rPr>
              <a:t>Biodiversity Conservation Checklist</a:t>
            </a:r>
            <a:endParaRPr lang="en-US" sz="4000" b="1">
              <a:solidFill>
                <a:srgbClr val="FFFF00"/>
              </a:solidFill>
            </a:endParaRPr>
          </a:p>
        </p:txBody>
      </p:sp>
      <p:sp>
        <p:nvSpPr>
          <p:cNvPr id="60423" name="Rectangle 7"/>
          <p:cNvSpPr>
            <a:spLocks noGrp="1" noChangeArrowheads="1"/>
          </p:cNvSpPr>
          <p:nvPr>
            <p:ph type="body" idx="1"/>
          </p:nvPr>
        </p:nvSpPr>
        <p:spPr>
          <a:xfrm>
            <a:off x="457200" y="1066800"/>
            <a:ext cx="8229600" cy="4525963"/>
          </a:xfrm>
        </p:spPr>
        <p:txBody>
          <a:bodyPr/>
          <a:lstStyle/>
          <a:p>
            <a:pPr marL="609600" indent="-609600" eaLnBrk="1" hangingPunct="1">
              <a:lnSpc>
                <a:spcPct val="80000"/>
              </a:lnSpc>
              <a:buFontTx/>
              <a:buAutoNum type="arabicPeriod"/>
            </a:pPr>
            <a:r>
              <a:rPr lang="en-US" sz="2800" b="1">
                <a:solidFill>
                  <a:srgbClr val="66FF33"/>
                </a:solidFill>
              </a:rPr>
              <a:t>Inventory and map natural resources.  Establish priority areas for conservation focus.  Include maps and language of intent in Plan of Conservation and Development (POCD).  If appropriate, amend to incorporate results of studies and to articulate goals and policies.</a:t>
            </a:r>
          </a:p>
          <a:p>
            <a:pPr marL="609600" indent="-609600" eaLnBrk="1" hangingPunct="1">
              <a:lnSpc>
                <a:spcPct val="80000"/>
              </a:lnSpc>
              <a:buFontTx/>
              <a:buAutoNum type="arabicPeriod"/>
            </a:pPr>
            <a:r>
              <a:rPr lang="en-US" sz="2800" b="1">
                <a:solidFill>
                  <a:srgbClr val="66CCFF"/>
                </a:solidFill>
              </a:rPr>
              <a:t>Adopt cluster development in the POCD and in the Subdivision Regulations.  Establish corresponding conservation requirements and standards.</a:t>
            </a:r>
          </a:p>
          <a:p>
            <a:pPr marL="609600" indent="-609600" eaLnBrk="1" hangingPunct="1">
              <a:lnSpc>
                <a:spcPct val="80000"/>
              </a:lnSpc>
              <a:buFontTx/>
              <a:buAutoNum type="arabicPeriod"/>
            </a:pPr>
            <a:r>
              <a:rPr lang="en-US" sz="2800" b="1">
                <a:solidFill>
                  <a:srgbClr val="66FF33"/>
                </a:solidFill>
              </a:rPr>
              <a:t>Review, and amend as necessary, Inland Wetlands, Planning and Zoning and Subdivision Regulations to ensure that they align with the conservation policies and goals expressed in the POCD.</a:t>
            </a:r>
            <a:r>
              <a:rPr lang="en-US" sz="2800" b="1">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3" grpId="0" build="p"/>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0"/>
            <a:ext cx="8229600" cy="1143000"/>
          </a:xfrm>
        </p:spPr>
        <p:txBody>
          <a:bodyPr/>
          <a:lstStyle/>
          <a:p>
            <a:pPr eaLnBrk="1" hangingPunct="1"/>
            <a:r>
              <a:rPr lang="en-US" sz="3600" b="1">
                <a:solidFill>
                  <a:srgbClr val="FFFF00"/>
                </a:solidFill>
              </a:rPr>
              <a:t>Biodiversity Conservation Checklist</a:t>
            </a:r>
          </a:p>
        </p:txBody>
      </p:sp>
      <p:sp>
        <p:nvSpPr>
          <p:cNvPr id="71683" name="Rectangle 3"/>
          <p:cNvSpPr>
            <a:spLocks noGrp="1" noChangeArrowheads="1"/>
          </p:cNvSpPr>
          <p:nvPr>
            <p:ph type="body" idx="1"/>
          </p:nvPr>
        </p:nvSpPr>
        <p:spPr>
          <a:xfrm>
            <a:off x="457200" y="1219200"/>
            <a:ext cx="8229600" cy="4525963"/>
          </a:xfrm>
        </p:spPr>
        <p:txBody>
          <a:bodyPr/>
          <a:lstStyle/>
          <a:p>
            <a:pPr marL="609600" indent="-609600" eaLnBrk="1" hangingPunct="1">
              <a:lnSpc>
                <a:spcPct val="90000"/>
              </a:lnSpc>
              <a:buFontTx/>
              <a:buAutoNum type="arabicPeriod" startAt="4"/>
            </a:pPr>
            <a:r>
              <a:rPr lang="en-US" sz="2800" b="1">
                <a:solidFill>
                  <a:srgbClr val="66CCFF"/>
                </a:solidFill>
              </a:rPr>
              <a:t>Ensure that commission members are adequately trained and familiar with conservation and development objectives.  When in doubt, seek advice from town counsel.</a:t>
            </a:r>
          </a:p>
          <a:p>
            <a:pPr marL="609600" indent="-609600" eaLnBrk="1" hangingPunct="1">
              <a:lnSpc>
                <a:spcPct val="90000"/>
              </a:lnSpc>
              <a:buFontTx/>
              <a:buAutoNum type="arabicPeriod" startAt="5"/>
            </a:pPr>
            <a:r>
              <a:rPr lang="en-US" sz="2800" b="1">
                <a:solidFill>
                  <a:srgbClr val="66FF33"/>
                </a:solidFill>
              </a:rPr>
              <a:t>Establish and incorporate standards for the collection of natural resources data by applicants and environmental consultants to facilitate site design review by commissions.</a:t>
            </a:r>
          </a:p>
          <a:p>
            <a:pPr marL="609600" indent="-609600" eaLnBrk="1" hangingPunct="1">
              <a:lnSpc>
                <a:spcPct val="90000"/>
              </a:lnSpc>
              <a:buFontTx/>
              <a:buAutoNum type="arabicPeriod" startAt="6"/>
            </a:pPr>
            <a:r>
              <a:rPr lang="en-US" sz="2800" b="1">
                <a:solidFill>
                  <a:srgbClr val="66CCFF"/>
                </a:solidFill>
              </a:rPr>
              <a:t>Adopt an ordinance to fund and incorporate independent peer review as needed by commissions.</a:t>
            </a:r>
          </a:p>
          <a:p>
            <a:pPr marL="609600" indent="-609600" eaLnBrk="1" hangingPunct="1">
              <a:lnSpc>
                <a:spcPct val="90000"/>
              </a:lnSpc>
            </a:pPr>
            <a:endParaRPr lang="en-US" sz="2800" b="1">
              <a:solidFill>
                <a:srgbClr val="66CC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6082" name="Rectangle 5"/>
          <p:cNvSpPr>
            <a:spLocks noGrp="1" noChangeArrowheads="1"/>
          </p:cNvSpPr>
          <p:nvPr>
            <p:ph type="title"/>
          </p:nvPr>
        </p:nvSpPr>
        <p:spPr>
          <a:xfrm>
            <a:off x="457200" y="0"/>
            <a:ext cx="8229600" cy="1143000"/>
          </a:xfrm>
        </p:spPr>
        <p:txBody>
          <a:bodyPr/>
          <a:lstStyle/>
          <a:p>
            <a:pPr eaLnBrk="1" hangingPunct="1"/>
            <a:r>
              <a:rPr lang="en-US" sz="3600" b="1">
                <a:solidFill>
                  <a:srgbClr val="FFFF00"/>
                </a:solidFill>
              </a:rPr>
              <a:t>Biodiversity Conservation Checklist</a:t>
            </a:r>
          </a:p>
        </p:txBody>
      </p:sp>
      <p:sp>
        <p:nvSpPr>
          <p:cNvPr id="74755" name="Rectangle 3"/>
          <p:cNvSpPr>
            <a:spLocks noGrp="1" noChangeArrowheads="1"/>
          </p:cNvSpPr>
          <p:nvPr>
            <p:ph type="body" idx="1"/>
          </p:nvPr>
        </p:nvSpPr>
        <p:spPr>
          <a:xfrm>
            <a:off x="457200" y="1066800"/>
            <a:ext cx="8229600" cy="4525963"/>
          </a:xfrm>
        </p:spPr>
        <p:txBody>
          <a:bodyPr/>
          <a:lstStyle/>
          <a:p>
            <a:pPr marL="609600" indent="-609600" eaLnBrk="1" hangingPunct="1">
              <a:lnSpc>
                <a:spcPct val="90000"/>
              </a:lnSpc>
              <a:buFontTx/>
              <a:buAutoNum type="arabicPeriod" startAt="7"/>
            </a:pPr>
            <a:r>
              <a:rPr lang="en-US" sz="2800" b="1">
                <a:solidFill>
                  <a:srgbClr val="66FF33"/>
                </a:solidFill>
              </a:rPr>
              <a:t>Adopt a regulation providing for an optional, but recommended, pre-application review process for proposed projects. </a:t>
            </a:r>
          </a:p>
          <a:p>
            <a:pPr marL="609600" indent="-609600" eaLnBrk="1" hangingPunct="1">
              <a:lnSpc>
                <a:spcPct val="90000"/>
              </a:lnSpc>
              <a:buFontTx/>
              <a:buAutoNum type="arabicPeriod" startAt="8"/>
            </a:pPr>
            <a:r>
              <a:rPr lang="en-US" sz="2800" b="1">
                <a:solidFill>
                  <a:srgbClr val="66CCFF"/>
                </a:solidFill>
              </a:rPr>
              <a:t>Incorporate relevant BMP’s and BDP’s as tools for use by commissions to guide site design review and achieve conservation goals of ecosystem protection.</a:t>
            </a:r>
          </a:p>
          <a:p>
            <a:pPr marL="609600" indent="-609600" eaLnBrk="1" hangingPunct="1">
              <a:lnSpc>
                <a:spcPct val="90000"/>
              </a:lnSpc>
              <a:buFontTx/>
              <a:buAutoNum type="arabicPeriod" startAt="9"/>
            </a:pPr>
            <a:r>
              <a:rPr lang="en-US" sz="2800" b="1">
                <a:solidFill>
                  <a:srgbClr val="66FF33"/>
                </a:solidFill>
              </a:rPr>
              <a:t>Provide adequate funding and staff time to effectively monitor permit compliance.</a:t>
            </a:r>
          </a:p>
          <a:p>
            <a:pPr marL="609600" indent="-609600" eaLnBrk="1" hangingPunct="1">
              <a:lnSpc>
                <a:spcPct val="90000"/>
              </a:lnSpc>
              <a:buFontTx/>
              <a:buAutoNum type="arabicPeriod" startAt="10"/>
            </a:pPr>
            <a:r>
              <a:rPr lang="en-US" sz="2800" b="1">
                <a:solidFill>
                  <a:srgbClr val="66CCFF"/>
                </a:solidFill>
              </a:rPr>
              <a:t>Engage landowners in priority conservation areas to promote ecology-friendly behaviors.</a:t>
            </a:r>
          </a:p>
          <a:p>
            <a:pPr marL="609600" indent="-609600" eaLnBrk="1" hangingPunct="1">
              <a:lnSpc>
                <a:spcPct val="90000"/>
              </a:lnSpc>
            </a:pPr>
            <a:endParaRPr lang="en-US" sz="2800">
              <a:solidFill>
                <a:srgbClr val="66CC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itle 1"/>
          <p:cNvSpPr>
            <a:spLocks noGrp="1"/>
          </p:cNvSpPr>
          <p:nvPr>
            <p:ph type="ctrTitle"/>
          </p:nvPr>
        </p:nvSpPr>
        <p:spPr>
          <a:xfrm>
            <a:off x="685800" y="304800"/>
            <a:ext cx="7772400" cy="1470025"/>
          </a:xfrm>
        </p:spPr>
        <p:txBody>
          <a:bodyPr/>
          <a:lstStyle/>
          <a:p>
            <a:pPr eaLnBrk="1" hangingPunct="1"/>
            <a:r>
              <a:rPr lang="en-US">
                <a:solidFill>
                  <a:srgbClr val="FFFF00"/>
                </a:solidFill>
              </a:rPr>
              <a:t>What Can </a:t>
            </a:r>
            <a:r>
              <a:rPr lang="en-US" sz="4800" b="1">
                <a:solidFill>
                  <a:srgbClr val="FFFF00"/>
                </a:solidFill>
              </a:rPr>
              <a:t>YOU</a:t>
            </a:r>
            <a:r>
              <a:rPr lang="en-US">
                <a:solidFill>
                  <a:srgbClr val="FFFF00"/>
                </a:solidFill>
              </a:rPr>
              <a:t> Do??</a:t>
            </a:r>
          </a:p>
        </p:txBody>
      </p:sp>
      <p:pic>
        <p:nvPicPr>
          <p:cNvPr id="47107" name="Picture 2" descr="http://www.rosewoodcottages.com/Image17.gif"/>
          <p:cNvPicPr>
            <a:picLocks noChangeAspect="1" noChangeArrowheads="1"/>
          </p:cNvPicPr>
          <p:nvPr/>
        </p:nvPicPr>
        <p:blipFill>
          <a:blip r:embed="rId2"/>
          <a:srcRect/>
          <a:stretch>
            <a:fillRect/>
          </a:stretch>
        </p:blipFill>
        <p:spPr bwMode="auto">
          <a:xfrm>
            <a:off x="3505200" y="1828800"/>
            <a:ext cx="2000250" cy="431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1"/>
          <p:cNvSpPr>
            <a:spLocks noGrp="1"/>
          </p:cNvSpPr>
          <p:nvPr>
            <p:ph type="ctrTitle"/>
          </p:nvPr>
        </p:nvSpPr>
        <p:spPr>
          <a:xfrm>
            <a:off x="685800" y="838200"/>
            <a:ext cx="7772400" cy="2762250"/>
          </a:xfrm>
        </p:spPr>
        <p:txBody>
          <a:bodyPr/>
          <a:lstStyle/>
          <a:p>
            <a:pPr algn="l"/>
            <a:r>
              <a:rPr lang="en-US" sz="3600">
                <a:solidFill>
                  <a:srgbClr val="FFFF00"/>
                </a:solidFill>
              </a:rPr>
              <a:t>Educate your local decision-makers to the larger landscape-scale conservation issues.</a:t>
            </a:r>
            <a:br>
              <a:rPr lang="en-US" sz="3600">
                <a:solidFill>
                  <a:srgbClr val="FFFF00"/>
                </a:solidFill>
              </a:rPr>
            </a:br>
            <a:r>
              <a:rPr lang="en-US">
                <a:solidFill>
                  <a:srgbClr val="FFFF00"/>
                </a:solidFill>
              </a:rPr>
              <a:t/>
            </a:r>
            <a:br>
              <a:rPr lang="en-US">
                <a:solidFill>
                  <a:srgbClr val="FFFF00"/>
                </a:solidFill>
              </a:rPr>
            </a:br>
            <a:endParaRPr lang="en-US">
              <a:solidFill>
                <a:srgbClr val="FFFF00"/>
              </a:solidFill>
            </a:endParaRPr>
          </a:p>
        </p:txBody>
      </p:sp>
      <p:pic>
        <p:nvPicPr>
          <p:cNvPr id="48131" name="Picture 2" descr="http://1.bp.blogspot.com/_XIl8OBipVDE/TCQ3gVDlj2I/AAAAAAAAACM/QDAtLQdTsow/s400/bing+aerial.jpg"/>
          <p:cNvPicPr>
            <a:picLocks noChangeAspect="1" noChangeArrowheads="1"/>
          </p:cNvPicPr>
          <p:nvPr/>
        </p:nvPicPr>
        <p:blipFill>
          <a:blip r:embed="rId2"/>
          <a:srcRect/>
          <a:stretch>
            <a:fillRect/>
          </a:stretch>
        </p:blipFill>
        <p:spPr bwMode="auto">
          <a:xfrm>
            <a:off x="304800" y="3048000"/>
            <a:ext cx="3200400" cy="3444875"/>
          </a:xfrm>
          <a:prstGeom prst="rect">
            <a:avLst/>
          </a:prstGeom>
          <a:noFill/>
          <a:ln w="9525">
            <a:noFill/>
            <a:miter lim="800000"/>
            <a:headEnd/>
            <a:tailEnd/>
          </a:ln>
        </p:spPr>
      </p:pic>
      <p:cxnSp>
        <p:nvCxnSpPr>
          <p:cNvPr id="6" name="Straight Arrow Connector 5"/>
          <p:cNvCxnSpPr/>
          <p:nvPr/>
        </p:nvCxnSpPr>
        <p:spPr>
          <a:xfrm>
            <a:off x="3657600" y="4724400"/>
            <a:ext cx="1066800" cy="1588"/>
          </a:xfrm>
          <a:prstGeom prst="straightConnector1">
            <a:avLst/>
          </a:prstGeom>
          <a:ln w="88900">
            <a:tailEnd type="arrow"/>
          </a:ln>
        </p:spPr>
        <p:style>
          <a:lnRef idx="1">
            <a:schemeClr val="accent1"/>
          </a:lnRef>
          <a:fillRef idx="0">
            <a:schemeClr val="accent1"/>
          </a:fillRef>
          <a:effectRef idx="0">
            <a:schemeClr val="accent1"/>
          </a:effectRef>
          <a:fontRef idx="minor">
            <a:schemeClr val="tx1"/>
          </a:fontRef>
        </p:style>
      </p:cxnSp>
      <p:pic>
        <p:nvPicPr>
          <p:cNvPr id="48133" name="Picture 7" descr="habitat"/>
          <p:cNvPicPr>
            <a:picLocks noChangeAspect="1" noChangeArrowheads="1"/>
          </p:cNvPicPr>
          <p:nvPr/>
        </p:nvPicPr>
        <p:blipFill>
          <a:blip r:embed="rId3"/>
          <a:srcRect/>
          <a:stretch>
            <a:fillRect/>
          </a:stretch>
        </p:blipFill>
        <p:spPr bwMode="auto">
          <a:xfrm>
            <a:off x="4953000" y="3429000"/>
            <a:ext cx="399415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US"/>
          </a:p>
        </p:txBody>
      </p:sp>
      <p:sp>
        <p:nvSpPr>
          <p:cNvPr id="49155" name="Content Placeholder 2"/>
          <p:cNvSpPr>
            <a:spLocks noGrp="1"/>
          </p:cNvSpPr>
          <p:nvPr>
            <p:ph idx="1"/>
          </p:nvPr>
        </p:nvSpPr>
        <p:spPr>
          <a:xfrm>
            <a:off x="457200" y="304800"/>
            <a:ext cx="8229600" cy="5821363"/>
          </a:xfrm>
        </p:spPr>
        <p:txBody>
          <a:bodyPr/>
          <a:lstStyle/>
          <a:p>
            <a:pPr>
              <a:buFontTx/>
              <a:buNone/>
            </a:pPr>
            <a:r>
              <a:rPr lang="en-US">
                <a:solidFill>
                  <a:srgbClr val="FFFF00"/>
                </a:solidFill>
              </a:rPr>
              <a:t>	Advocate for improved development employing a variety of innovative planning and engineering approaches.</a:t>
            </a:r>
          </a:p>
          <a:p>
            <a:endParaRPr lang="en-US"/>
          </a:p>
        </p:txBody>
      </p:sp>
      <p:pic>
        <p:nvPicPr>
          <p:cNvPr id="49156" name="Picture 2" descr="http://www.lowimpactdevelopment.org/images/muniguide.jpg"/>
          <p:cNvPicPr>
            <a:picLocks noChangeAspect="1" noChangeArrowheads="1"/>
          </p:cNvPicPr>
          <p:nvPr/>
        </p:nvPicPr>
        <p:blipFill>
          <a:blip r:embed="rId2"/>
          <a:srcRect/>
          <a:stretch>
            <a:fillRect/>
          </a:stretch>
        </p:blipFill>
        <p:spPr bwMode="auto">
          <a:xfrm>
            <a:off x="1136650" y="2209800"/>
            <a:ext cx="3054350" cy="4191000"/>
          </a:xfrm>
          <a:prstGeom prst="rect">
            <a:avLst/>
          </a:prstGeom>
          <a:noFill/>
          <a:ln w="9525">
            <a:noFill/>
            <a:miter lim="800000"/>
            <a:headEnd/>
            <a:tailEnd/>
          </a:ln>
        </p:spPr>
      </p:pic>
      <p:pic>
        <p:nvPicPr>
          <p:cNvPr id="49157" name="Picture 7"/>
          <p:cNvPicPr>
            <a:picLocks noChangeAspect="1" noChangeArrowheads="1"/>
          </p:cNvPicPr>
          <p:nvPr/>
        </p:nvPicPr>
        <p:blipFill>
          <a:blip r:embed="rId3"/>
          <a:srcRect/>
          <a:stretch>
            <a:fillRect/>
          </a:stretch>
        </p:blipFill>
        <p:spPr bwMode="auto">
          <a:xfrm>
            <a:off x="5181600" y="2209800"/>
            <a:ext cx="32385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a:p>
        </p:txBody>
      </p:sp>
      <p:sp>
        <p:nvSpPr>
          <p:cNvPr id="50179" name="Content Placeholder 2"/>
          <p:cNvSpPr>
            <a:spLocks noGrp="1"/>
          </p:cNvSpPr>
          <p:nvPr>
            <p:ph idx="1"/>
          </p:nvPr>
        </p:nvSpPr>
        <p:spPr>
          <a:xfrm>
            <a:off x="457200" y="381000"/>
            <a:ext cx="8229600" cy="5745163"/>
          </a:xfrm>
        </p:spPr>
        <p:txBody>
          <a:bodyPr/>
          <a:lstStyle/>
          <a:p>
            <a:pPr>
              <a:buFontTx/>
              <a:buNone/>
            </a:pPr>
            <a:r>
              <a:rPr lang="en-US">
                <a:solidFill>
                  <a:srgbClr val="FFFF00"/>
                </a:solidFill>
              </a:rPr>
              <a:t>	Increase awareness that property ownership “rights” come hand in hand with obligations of stewardship of “the commons”.  </a:t>
            </a:r>
          </a:p>
        </p:txBody>
      </p:sp>
      <p:pic>
        <p:nvPicPr>
          <p:cNvPr id="50180" name="Picture 5" descr="http://1.bp.blogspot.com/_CIcrV3eDFWo/SqCdbJy62zI/AAAAAAAAAWo/Tjh9BEukY7Y/s400/ethics-9651.jpg"/>
          <p:cNvPicPr>
            <a:picLocks noChangeAspect="1" noChangeArrowheads="1"/>
          </p:cNvPicPr>
          <p:nvPr/>
        </p:nvPicPr>
        <p:blipFill>
          <a:blip r:embed="rId2"/>
          <a:srcRect r="7556" b="5707"/>
          <a:stretch>
            <a:fillRect/>
          </a:stretch>
        </p:blipFill>
        <p:spPr bwMode="auto">
          <a:xfrm>
            <a:off x="5029200" y="2286000"/>
            <a:ext cx="3795713" cy="4206875"/>
          </a:xfrm>
          <a:prstGeom prst="rect">
            <a:avLst/>
          </a:prstGeom>
          <a:noFill/>
          <a:ln w="9525">
            <a:noFill/>
            <a:miter lim="800000"/>
            <a:headEnd/>
            <a:tailEnd/>
          </a:ln>
        </p:spPr>
      </p:pic>
      <p:pic>
        <p:nvPicPr>
          <p:cNvPr id="50181" name="Picture 9" descr="http://www.vergemagazine.com/images/stories/article%20photos/79-ethics--road-sign.jpg"/>
          <p:cNvPicPr>
            <a:picLocks noChangeAspect="1" noChangeArrowheads="1"/>
          </p:cNvPicPr>
          <p:nvPr/>
        </p:nvPicPr>
        <p:blipFill>
          <a:blip r:embed="rId3"/>
          <a:srcRect/>
          <a:stretch>
            <a:fillRect/>
          </a:stretch>
        </p:blipFill>
        <p:spPr bwMode="auto">
          <a:xfrm>
            <a:off x="304800" y="2971800"/>
            <a:ext cx="4532313" cy="300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2" name="Picture 2" descr="Waywayanda"/>
          <p:cNvPicPr>
            <a:picLocks noChangeAspect="1" noChangeArrowheads="1"/>
          </p:cNvPicPr>
          <p:nvPr/>
        </p:nvPicPr>
        <p:blipFill>
          <a:blip r:embed="rId3">
            <a:lum bright="12000"/>
          </a:blip>
          <a:srcRect/>
          <a:stretch>
            <a:fillRect/>
          </a:stretch>
        </p:blipFill>
        <p:spPr bwMode="auto">
          <a:xfrm>
            <a:off x="-419100" y="-303213"/>
            <a:ext cx="10248900" cy="6856413"/>
          </a:xfrm>
          <a:prstGeom prst="rect">
            <a:avLst/>
          </a:prstGeom>
          <a:noFill/>
          <a:ln w="9525">
            <a:noFill/>
            <a:miter lim="800000"/>
            <a:headEnd/>
            <a:tailEnd/>
          </a:ln>
        </p:spPr>
      </p:pic>
      <p:pic>
        <p:nvPicPr>
          <p:cNvPr id="51203" name="Picture 3" descr="suburb_01"/>
          <p:cNvPicPr>
            <a:picLocks noChangeAspect="1" noChangeArrowheads="1"/>
          </p:cNvPicPr>
          <p:nvPr/>
        </p:nvPicPr>
        <p:blipFill>
          <a:blip r:embed="rId4"/>
          <a:srcRect t="33350"/>
          <a:stretch>
            <a:fillRect/>
          </a:stretch>
        </p:blipFill>
        <p:spPr bwMode="auto">
          <a:xfrm>
            <a:off x="-609600" y="3582988"/>
            <a:ext cx="11582400" cy="5789612"/>
          </a:xfrm>
          <a:prstGeom prst="rect">
            <a:avLst/>
          </a:prstGeom>
          <a:noFill/>
          <a:ln w="6350">
            <a:noFill/>
            <a:miter lim="800000"/>
            <a:headEnd/>
            <a:tailEnd/>
          </a:ln>
          <a:effectLst>
            <a:outerShdw blurRad="63500" dist="53882" dir="2700000" algn="ctr" rotWithShape="0">
              <a:srgbClr val="000000">
                <a:alpha val="74998"/>
              </a:srgbClr>
            </a:outerShdw>
          </a:effectLst>
        </p:spPr>
      </p:pic>
      <p:sp>
        <p:nvSpPr>
          <p:cNvPr id="51204" name="Text Box 4"/>
          <p:cNvSpPr txBox="1">
            <a:spLocks noChangeArrowheads="1"/>
          </p:cNvSpPr>
          <p:nvPr/>
        </p:nvSpPr>
        <p:spPr bwMode="auto">
          <a:xfrm>
            <a:off x="-609600" y="3108325"/>
            <a:ext cx="10363200" cy="555625"/>
          </a:xfrm>
          <a:prstGeom prst="rect">
            <a:avLst/>
          </a:prstGeom>
          <a:solidFill>
            <a:schemeClr val="bg1"/>
          </a:solidFill>
          <a:ln w="9525">
            <a:noFill/>
            <a:miter lim="800000"/>
            <a:headEnd/>
            <a:tailEnd/>
          </a:ln>
        </p:spPr>
        <p:txBody>
          <a:bodyPr>
            <a:prstTxWarp prst="textNoShape">
              <a:avLst/>
            </a:prstTxWarp>
            <a:spAutoFit/>
          </a:bodyPr>
          <a:lstStyle/>
          <a:p>
            <a:pPr algn="ctr">
              <a:lnSpc>
                <a:spcPct val="75000"/>
              </a:lnSpc>
              <a:spcBef>
                <a:spcPct val="50000"/>
              </a:spcBef>
            </a:pPr>
            <a:r>
              <a:rPr lang="en-US" sz="4000">
                <a:solidFill>
                  <a:srgbClr val="FFFF00"/>
                </a:solidFill>
              </a:rPr>
              <a:t>We do have choices! </a:t>
            </a:r>
            <a:endParaRPr lang="en-US" sz="4000" i="1">
              <a:solidFill>
                <a:srgbClr val="FFFF00"/>
              </a:solidFill>
            </a:endParaRPr>
          </a:p>
        </p:txBody>
      </p:sp>
      <p:pic>
        <p:nvPicPr>
          <p:cNvPr id="51205" name="Picture 5" descr="WoodFrog_RichardZweifel"/>
          <p:cNvPicPr>
            <a:picLocks noChangeAspect="1" noChangeArrowheads="1"/>
          </p:cNvPicPr>
          <p:nvPr/>
        </p:nvPicPr>
        <p:blipFill>
          <a:blip r:embed="rId5"/>
          <a:srcRect/>
          <a:stretch>
            <a:fillRect/>
          </a:stretch>
        </p:blipFill>
        <p:spPr bwMode="auto">
          <a:xfrm>
            <a:off x="76200" y="2895600"/>
            <a:ext cx="1676400" cy="1087438"/>
          </a:xfrm>
          <a:prstGeom prst="rect">
            <a:avLst/>
          </a:prstGeom>
          <a:noFill/>
          <a:ln w="9525">
            <a:noFill/>
            <a:miter lim="800000"/>
            <a:headEnd/>
            <a:tailEnd/>
          </a:ln>
        </p:spPr>
      </p:pic>
      <p:pic>
        <p:nvPicPr>
          <p:cNvPr id="51206" name="Picture 7" descr="IMG_2926_crop"/>
          <p:cNvPicPr>
            <a:picLocks noChangeAspect="1" noChangeArrowheads="1"/>
          </p:cNvPicPr>
          <p:nvPr/>
        </p:nvPicPr>
        <p:blipFill>
          <a:blip r:embed="rId6"/>
          <a:srcRect/>
          <a:stretch>
            <a:fillRect/>
          </a:stretch>
        </p:blipFill>
        <p:spPr bwMode="auto">
          <a:xfrm>
            <a:off x="7315200" y="2819400"/>
            <a:ext cx="1905000" cy="1204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descr="grassland_01"/>
          <p:cNvPicPr>
            <a:picLocks noChangeAspect="1" noChangeArrowheads="1"/>
          </p:cNvPicPr>
          <p:nvPr/>
        </p:nvPicPr>
        <p:blipFill>
          <a:blip r:embed="rId3"/>
          <a:srcRect t="2222"/>
          <a:stretch>
            <a:fillRect/>
          </a:stretch>
        </p:blipFill>
        <p:spPr bwMode="auto">
          <a:xfrm>
            <a:off x="0" y="0"/>
            <a:ext cx="4572000" cy="3429000"/>
          </a:xfrm>
          <a:prstGeom prst="rect">
            <a:avLst/>
          </a:prstGeom>
          <a:noFill/>
          <a:ln w="9525">
            <a:noFill/>
            <a:miter lim="800000"/>
            <a:headEnd/>
            <a:tailEnd/>
          </a:ln>
        </p:spPr>
      </p:pic>
      <p:pic>
        <p:nvPicPr>
          <p:cNvPr id="6147" name="Picture 3" descr="IM000108"/>
          <p:cNvPicPr>
            <a:picLocks noChangeAspect="1" noChangeArrowheads="1"/>
          </p:cNvPicPr>
          <p:nvPr/>
        </p:nvPicPr>
        <p:blipFill>
          <a:blip r:embed="rId4"/>
          <a:srcRect/>
          <a:stretch>
            <a:fillRect/>
          </a:stretch>
        </p:blipFill>
        <p:spPr bwMode="auto">
          <a:xfrm>
            <a:off x="4572000" y="3429000"/>
            <a:ext cx="4572000" cy="3429000"/>
          </a:xfrm>
          <a:prstGeom prst="rect">
            <a:avLst/>
          </a:prstGeom>
          <a:noFill/>
          <a:ln w="9525">
            <a:noFill/>
            <a:miter lim="800000"/>
            <a:headEnd/>
            <a:tailEnd/>
          </a:ln>
        </p:spPr>
      </p:pic>
      <p:pic>
        <p:nvPicPr>
          <p:cNvPr id="6148" name="Picture 4" descr="leopard frog"/>
          <p:cNvPicPr>
            <a:picLocks noChangeAspect="1" noChangeArrowheads="1"/>
          </p:cNvPicPr>
          <p:nvPr/>
        </p:nvPicPr>
        <p:blipFill>
          <a:blip r:embed="rId5"/>
          <a:srcRect/>
          <a:stretch>
            <a:fillRect/>
          </a:stretch>
        </p:blipFill>
        <p:spPr bwMode="auto">
          <a:xfrm>
            <a:off x="6553200" y="5257800"/>
            <a:ext cx="2101850" cy="1400175"/>
          </a:xfrm>
          <a:prstGeom prst="rect">
            <a:avLst/>
          </a:prstGeom>
          <a:noFill/>
          <a:ln w="9525">
            <a:noFill/>
            <a:miter lim="800000"/>
            <a:headEnd/>
            <a:tailEnd/>
          </a:ln>
        </p:spPr>
      </p:pic>
      <p:pic>
        <p:nvPicPr>
          <p:cNvPr id="6149" name="Picture 5" descr="cedar slope-the knolls"/>
          <p:cNvPicPr>
            <a:picLocks noChangeAspect="1" noChangeArrowheads="1"/>
          </p:cNvPicPr>
          <p:nvPr/>
        </p:nvPicPr>
        <p:blipFill>
          <a:blip r:embed="rId6"/>
          <a:srcRect/>
          <a:stretch>
            <a:fillRect/>
          </a:stretch>
        </p:blipFill>
        <p:spPr bwMode="auto">
          <a:xfrm>
            <a:off x="0" y="3429000"/>
            <a:ext cx="4572000" cy="3429000"/>
          </a:xfrm>
          <a:prstGeom prst="rect">
            <a:avLst/>
          </a:prstGeom>
          <a:noFill/>
          <a:ln w="9525">
            <a:noFill/>
            <a:miter lim="800000"/>
            <a:headEnd/>
            <a:tailEnd/>
          </a:ln>
        </p:spPr>
      </p:pic>
      <p:pic>
        <p:nvPicPr>
          <p:cNvPr id="6150" name="Picture 6" descr="tpycnanthemumclin"/>
          <p:cNvPicPr>
            <a:picLocks noChangeAspect="1" noChangeArrowheads="1"/>
          </p:cNvPicPr>
          <p:nvPr/>
        </p:nvPicPr>
        <p:blipFill>
          <a:blip r:embed="rId7"/>
          <a:srcRect/>
          <a:stretch>
            <a:fillRect/>
          </a:stretch>
        </p:blipFill>
        <p:spPr bwMode="auto">
          <a:xfrm>
            <a:off x="304800" y="4876800"/>
            <a:ext cx="1752600" cy="1752600"/>
          </a:xfrm>
          <a:prstGeom prst="rect">
            <a:avLst/>
          </a:prstGeom>
          <a:noFill/>
          <a:ln w="9525">
            <a:noFill/>
            <a:miter lim="800000"/>
            <a:headEnd/>
            <a:tailEnd/>
          </a:ln>
        </p:spPr>
      </p:pic>
      <p:pic>
        <p:nvPicPr>
          <p:cNvPr id="6151" name="Picture 7" descr="streamslide_01"/>
          <p:cNvPicPr>
            <a:picLocks noChangeAspect="1" noChangeArrowheads="1"/>
          </p:cNvPicPr>
          <p:nvPr/>
        </p:nvPicPr>
        <p:blipFill>
          <a:blip r:embed="rId8"/>
          <a:srcRect/>
          <a:stretch>
            <a:fillRect/>
          </a:stretch>
        </p:blipFill>
        <p:spPr bwMode="auto">
          <a:xfrm>
            <a:off x="4572000" y="0"/>
            <a:ext cx="4572000" cy="3429000"/>
          </a:xfrm>
          <a:prstGeom prst="rect">
            <a:avLst/>
          </a:prstGeom>
          <a:noFill/>
          <a:ln w="9525">
            <a:noFill/>
            <a:miter lim="800000"/>
            <a:headEnd/>
            <a:tailEnd/>
          </a:ln>
        </p:spPr>
      </p:pic>
      <p:pic>
        <p:nvPicPr>
          <p:cNvPr id="6152" name="Picture 8" descr="brooktrout_03"/>
          <p:cNvPicPr>
            <a:picLocks noChangeAspect="1" noChangeArrowheads="1"/>
          </p:cNvPicPr>
          <p:nvPr/>
        </p:nvPicPr>
        <p:blipFill>
          <a:blip r:embed="rId9"/>
          <a:srcRect/>
          <a:stretch>
            <a:fillRect/>
          </a:stretch>
        </p:blipFill>
        <p:spPr bwMode="auto">
          <a:xfrm>
            <a:off x="6553200" y="762000"/>
            <a:ext cx="2362200" cy="1295400"/>
          </a:xfrm>
          <a:prstGeom prst="rect">
            <a:avLst/>
          </a:prstGeom>
          <a:noFill/>
          <a:ln w="9525">
            <a:noFill/>
            <a:miter lim="800000"/>
            <a:headEnd/>
            <a:tailEnd/>
          </a:ln>
        </p:spPr>
      </p:pic>
      <p:pic>
        <p:nvPicPr>
          <p:cNvPr id="6153" name="Picture 9" descr="grasshopper sparrow"/>
          <p:cNvPicPr>
            <a:picLocks noChangeAspect="1" noChangeArrowheads="1"/>
          </p:cNvPicPr>
          <p:nvPr/>
        </p:nvPicPr>
        <p:blipFill>
          <a:blip r:embed="rId10"/>
          <a:srcRect/>
          <a:stretch>
            <a:fillRect/>
          </a:stretch>
        </p:blipFill>
        <p:spPr bwMode="auto">
          <a:xfrm>
            <a:off x="304800" y="533400"/>
            <a:ext cx="1447800" cy="1676400"/>
          </a:xfrm>
          <a:prstGeom prst="rect">
            <a:avLst/>
          </a:prstGeom>
          <a:noFill/>
          <a:ln w="9525">
            <a:noFill/>
            <a:miter lim="800000"/>
            <a:headEnd/>
            <a:tailEnd/>
          </a:ln>
        </p:spPr>
      </p:pic>
      <p:pic>
        <p:nvPicPr>
          <p:cNvPr id="6154" name="Picture 10"/>
          <p:cNvPicPr>
            <a:picLocks noChangeAspect="1" noChangeArrowheads="1"/>
          </p:cNvPicPr>
          <p:nvPr/>
        </p:nvPicPr>
        <p:blipFill>
          <a:blip r:embed="rId11"/>
          <a:srcRect/>
          <a:stretch>
            <a:fillRect/>
          </a:stretch>
        </p:blipFill>
        <p:spPr bwMode="auto">
          <a:xfrm>
            <a:off x="3276600" y="2667000"/>
            <a:ext cx="2597150" cy="1638300"/>
          </a:xfrm>
          <a:prstGeom prst="rect">
            <a:avLst/>
          </a:prstGeom>
          <a:noFill/>
          <a:ln w="9525">
            <a:noFill/>
            <a:miter lim="800000"/>
            <a:headEnd/>
            <a:tailEnd/>
          </a:ln>
        </p:spPr>
      </p:pic>
      <p:sp>
        <p:nvSpPr>
          <p:cNvPr id="6155" name="Text Box 11"/>
          <p:cNvSpPr txBox="1">
            <a:spLocks noChangeArrowheads="1"/>
          </p:cNvSpPr>
          <p:nvPr/>
        </p:nvSpPr>
        <p:spPr bwMode="auto">
          <a:xfrm>
            <a:off x="3200400" y="5638800"/>
            <a:ext cx="2819400" cy="708025"/>
          </a:xfrm>
          <a:prstGeom prst="rect">
            <a:avLst/>
          </a:prstGeom>
          <a:noFill/>
          <a:ln w="9525">
            <a:noFill/>
            <a:miter lim="800000"/>
            <a:headEnd/>
            <a:tailEnd/>
          </a:ln>
        </p:spPr>
        <p:txBody>
          <a:bodyPr>
            <a:prstTxWarp prst="textNoShape">
              <a:avLst/>
            </a:prstTxWarp>
            <a:spAutoFit/>
          </a:bodyPr>
          <a:lstStyle/>
          <a:p>
            <a:pPr marL="396875" indent="-396875"/>
            <a:r>
              <a:rPr lang="en-US" sz="4000">
                <a:solidFill>
                  <a:srgbClr val="FFFF00"/>
                </a:solidFill>
              </a:rPr>
              <a:t>Biodiversity</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1905000" y="5410200"/>
            <a:ext cx="5715000" cy="1200150"/>
          </a:xfrm>
          <a:prstGeom prst="rect">
            <a:avLst/>
          </a:prstGeom>
          <a:noFill/>
          <a:ln w="9525">
            <a:noFill/>
            <a:miter lim="800000"/>
            <a:headEnd/>
            <a:tailEnd/>
          </a:ln>
        </p:spPr>
        <p:txBody>
          <a:bodyPr>
            <a:prstTxWarp prst="textNoShape">
              <a:avLst/>
            </a:prstTxWarp>
            <a:spAutoFit/>
          </a:bodyPr>
          <a:lstStyle/>
          <a:p>
            <a:pPr marL="396875" indent="-396875"/>
            <a:r>
              <a:rPr lang="en-US" sz="4000">
                <a:solidFill>
                  <a:srgbClr val="FFFF00"/>
                </a:solidFill>
              </a:rPr>
              <a:t>Diversity of Ecosystems</a:t>
            </a:r>
          </a:p>
          <a:p>
            <a:pPr marL="396875" indent="-396875"/>
            <a:r>
              <a:rPr lang="en-US" sz="3200">
                <a:solidFill>
                  <a:srgbClr val="FFFF00"/>
                </a:solidFill>
              </a:rPr>
              <a:t>		(= Natural Capital)</a:t>
            </a:r>
          </a:p>
        </p:txBody>
      </p:sp>
      <p:pic>
        <p:nvPicPr>
          <p:cNvPr id="7171" name="Picture 5" descr="YaleFarm_LargeMarsh_070303_KevinRyan-MWKLLC"/>
          <p:cNvPicPr>
            <a:picLocks noChangeAspect="1" noChangeArrowheads="1"/>
          </p:cNvPicPr>
          <p:nvPr/>
        </p:nvPicPr>
        <p:blipFill>
          <a:blip r:embed="rId3"/>
          <a:srcRect/>
          <a:stretch>
            <a:fillRect/>
          </a:stretch>
        </p:blipFill>
        <p:spPr bwMode="auto">
          <a:xfrm>
            <a:off x="1295400" y="304800"/>
            <a:ext cx="6629400" cy="497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990600" y="5715000"/>
            <a:ext cx="7391400" cy="708025"/>
          </a:xfrm>
          <a:prstGeom prst="rect">
            <a:avLst/>
          </a:prstGeom>
          <a:noFill/>
          <a:ln w="9525">
            <a:noFill/>
            <a:miter lim="800000"/>
            <a:headEnd/>
            <a:tailEnd/>
          </a:ln>
        </p:spPr>
        <p:txBody>
          <a:bodyPr>
            <a:prstTxWarp prst="textNoShape">
              <a:avLst/>
            </a:prstTxWarp>
            <a:spAutoFit/>
          </a:bodyPr>
          <a:lstStyle/>
          <a:p>
            <a:pPr marL="396875" indent="-396875"/>
            <a:r>
              <a:rPr lang="en-US" sz="4000">
                <a:solidFill>
                  <a:srgbClr val="FFFF00"/>
                </a:solidFill>
              </a:rPr>
              <a:t>Sense of Place and Community</a:t>
            </a:r>
          </a:p>
        </p:txBody>
      </p:sp>
      <p:pic>
        <p:nvPicPr>
          <p:cNvPr id="8195" name="Picture 3" descr="Autumn_Valley_Pan_02"/>
          <p:cNvPicPr>
            <a:picLocks noChangeAspect="1" noChangeArrowheads="1"/>
          </p:cNvPicPr>
          <p:nvPr/>
        </p:nvPicPr>
        <p:blipFill>
          <a:blip r:embed="rId3"/>
          <a:srcRect r="28261"/>
          <a:stretch>
            <a:fillRect/>
          </a:stretch>
        </p:blipFill>
        <p:spPr bwMode="auto">
          <a:xfrm>
            <a:off x="800100" y="657225"/>
            <a:ext cx="7543800" cy="482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2" descr="Duluth-SCBConference_Fragmentation2-1070103_NickMiller"/>
          <p:cNvPicPr>
            <a:picLocks noChangeAspect="1" noChangeArrowheads="1"/>
          </p:cNvPicPr>
          <p:nvPr/>
        </p:nvPicPr>
        <p:blipFill>
          <a:blip r:embed="rId3">
            <a:lum contrast="48000"/>
          </a:blip>
          <a:srcRect/>
          <a:stretch>
            <a:fillRect/>
          </a:stretch>
        </p:blipFill>
        <p:spPr bwMode="auto">
          <a:xfrm>
            <a:off x="1752600" y="1828800"/>
            <a:ext cx="5562600" cy="4171950"/>
          </a:xfrm>
          <a:prstGeom prst="rect">
            <a:avLst/>
          </a:prstGeom>
          <a:noFill/>
          <a:ln w="9525">
            <a:noFill/>
            <a:miter lim="800000"/>
            <a:headEnd/>
            <a:tailEnd/>
          </a:ln>
        </p:spPr>
      </p:pic>
      <p:sp>
        <p:nvSpPr>
          <p:cNvPr id="108548" name="Text Box 4"/>
          <p:cNvSpPr txBox="1">
            <a:spLocks noChangeArrowheads="1"/>
          </p:cNvSpPr>
          <p:nvPr/>
        </p:nvSpPr>
        <p:spPr bwMode="auto">
          <a:xfrm>
            <a:off x="6543675" y="3446463"/>
            <a:ext cx="2185988" cy="396875"/>
          </a:xfrm>
          <a:prstGeom prst="rect">
            <a:avLst/>
          </a:prstGeom>
          <a:solidFill>
            <a:schemeClr val="tx1">
              <a:lumMod val="65000"/>
            </a:schemeClr>
          </a:solidFill>
          <a:ln w="9525">
            <a:noFill/>
            <a:miter lim="800000"/>
            <a:headEnd/>
            <a:tailEnd/>
          </a:ln>
          <a:effectLst/>
        </p:spPr>
        <p:txBody>
          <a:bodyPr wrap="none">
            <a:prstTxWarp prst="textNoShape">
              <a:avLst/>
            </a:prstTxWarp>
            <a:spAutoFit/>
          </a:bodyPr>
          <a:lstStyle/>
          <a:p>
            <a:pPr algn="ctr"/>
            <a:r>
              <a:rPr lang="en-US" sz="2000">
                <a:solidFill>
                  <a:srgbClr val="FFFF00"/>
                </a:solidFill>
              </a:rPr>
              <a:t>Habitat fragments</a:t>
            </a:r>
          </a:p>
        </p:txBody>
      </p:sp>
      <p:sp>
        <p:nvSpPr>
          <p:cNvPr id="9220" name="Line 5"/>
          <p:cNvSpPr>
            <a:spLocks noChangeShapeType="1"/>
          </p:cNvSpPr>
          <p:nvPr/>
        </p:nvSpPr>
        <p:spPr bwMode="auto">
          <a:xfrm flipH="1" flipV="1">
            <a:off x="5029200" y="2286000"/>
            <a:ext cx="1524000" cy="1143000"/>
          </a:xfrm>
          <a:prstGeom prst="line">
            <a:avLst/>
          </a:prstGeom>
          <a:noFill/>
          <a:ln w="19050">
            <a:solidFill>
              <a:srgbClr val="FFFF00"/>
            </a:solidFill>
            <a:round/>
            <a:headEnd/>
            <a:tailEnd type="triangle" w="med" len="med"/>
          </a:ln>
        </p:spPr>
        <p:txBody>
          <a:bodyPr>
            <a:prstTxWarp prst="textNoShape">
              <a:avLst/>
            </a:prstTxWarp>
          </a:bodyPr>
          <a:lstStyle/>
          <a:p>
            <a:endParaRPr lang="en-US"/>
          </a:p>
        </p:txBody>
      </p:sp>
      <p:sp>
        <p:nvSpPr>
          <p:cNvPr id="9221" name="Line 6"/>
          <p:cNvSpPr>
            <a:spLocks noChangeShapeType="1"/>
          </p:cNvSpPr>
          <p:nvPr/>
        </p:nvSpPr>
        <p:spPr bwMode="auto">
          <a:xfrm flipH="1">
            <a:off x="5334000" y="3886200"/>
            <a:ext cx="1524000" cy="1981200"/>
          </a:xfrm>
          <a:prstGeom prst="line">
            <a:avLst/>
          </a:prstGeom>
          <a:noFill/>
          <a:ln w="9525">
            <a:solidFill>
              <a:srgbClr val="FFFF00"/>
            </a:solidFill>
            <a:round/>
            <a:headEnd/>
            <a:tailEnd type="triangle" w="med" len="med"/>
          </a:ln>
        </p:spPr>
        <p:txBody>
          <a:bodyPr>
            <a:prstTxWarp prst="textNoShape">
              <a:avLst/>
            </a:prstTxWarp>
          </a:bodyPr>
          <a:lstStyle/>
          <a:p>
            <a:endParaRPr lang="en-US"/>
          </a:p>
        </p:txBody>
      </p:sp>
      <p:sp>
        <p:nvSpPr>
          <p:cNvPr id="9222" name="Line 7"/>
          <p:cNvSpPr>
            <a:spLocks noChangeShapeType="1"/>
          </p:cNvSpPr>
          <p:nvPr/>
        </p:nvSpPr>
        <p:spPr bwMode="auto">
          <a:xfrm flipH="1">
            <a:off x="2895600" y="3657600"/>
            <a:ext cx="3581400" cy="762000"/>
          </a:xfrm>
          <a:prstGeom prst="line">
            <a:avLst/>
          </a:prstGeom>
          <a:noFill/>
          <a:ln w="9525">
            <a:solidFill>
              <a:srgbClr val="FFFF00"/>
            </a:solidFill>
            <a:round/>
            <a:headEnd/>
            <a:tailEnd type="triangle" w="med" len="med"/>
          </a:ln>
        </p:spPr>
        <p:txBody>
          <a:bodyPr>
            <a:prstTxWarp prst="textNoShape">
              <a:avLst/>
            </a:prstTxWarp>
          </a:bodyPr>
          <a:lstStyle/>
          <a:p>
            <a:endParaRPr lang="en-US"/>
          </a:p>
        </p:txBody>
      </p:sp>
      <p:sp>
        <p:nvSpPr>
          <p:cNvPr id="9223" name="TextBox 7"/>
          <p:cNvSpPr txBox="1">
            <a:spLocks noChangeArrowheads="1"/>
          </p:cNvSpPr>
          <p:nvPr/>
        </p:nvSpPr>
        <p:spPr bwMode="auto">
          <a:xfrm>
            <a:off x="1143000" y="533400"/>
            <a:ext cx="6705600" cy="1077913"/>
          </a:xfrm>
          <a:prstGeom prst="rect">
            <a:avLst/>
          </a:prstGeom>
          <a:noFill/>
          <a:ln w="9525">
            <a:noFill/>
            <a:miter lim="800000"/>
            <a:headEnd/>
            <a:tailEnd/>
          </a:ln>
        </p:spPr>
        <p:txBody>
          <a:bodyPr>
            <a:prstTxWarp prst="textNoShape">
              <a:avLst/>
            </a:prstTxWarp>
            <a:spAutoFit/>
          </a:bodyPr>
          <a:lstStyle/>
          <a:p>
            <a:pPr algn="ctr"/>
            <a:r>
              <a:rPr lang="en-US" sz="3200">
                <a:solidFill>
                  <a:srgbClr val="FFFF00"/>
                </a:solidFill>
              </a:rPr>
              <a:t>What is the overarching threat </a:t>
            </a:r>
            <a:br>
              <a:rPr lang="en-US" sz="3200">
                <a:solidFill>
                  <a:srgbClr val="FFFF00"/>
                </a:solidFill>
              </a:rPr>
            </a:br>
            <a:r>
              <a:rPr lang="en-US" sz="3200">
                <a:solidFill>
                  <a:srgbClr val="FFFF00"/>
                </a:solidFill>
              </a:rPr>
              <a:t>to ecological integrity?</a:t>
            </a:r>
            <a:endParaRPr lang="en-US" sz="32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solidFill>
                  <a:srgbClr val="FFFF00"/>
                </a:solidFill>
              </a:rPr>
              <a:t>Fragmentation</a:t>
            </a:r>
          </a:p>
        </p:txBody>
      </p:sp>
      <p:sp>
        <p:nvSpPr>
          <p:cNvPr id="3" name="Content Placeholder 2"/>
          <p:cNvSpPr>
            <a:spLocks noGrp="1"/>
          </p:cNvSpPr>
          <p:nvPr>
            <p:ph idx="1"/>
          </p:nvPr>
        </p:nvSpPr>
        <p:spPr/>
        <p:txBody>
          <a:bodyPr/>
          <a:lstStyle/>
          <a:p>
            <a:pPr eaLnBrk="1" hangingPunct="1"/>
            <a:r>
              <a:rPr lang="en-US" sz="2600">
                <a:solidFill>
                  <a:srgbClr val="FFFF00"/>
                </a:solidFill>
              </a:rPr>
              <a:t>Reduces ecological diversity and therefore reduces natural capital and resiliency </a:t>
            </a:r>
          </a:p>
          <a:p>
            <a:pPr eaLnBrk="1" hangingPunct="1"/>
            <a:r>
              <a:rPr lang="en-US" sz="2600">
                <a:solidFill>
                  <a:srgbClr val="FFFF00"/>
                </a:solidFill>
              </a:rPr>
              <a:t>Increases pollution (e.g., water, light, and noise)</a:t>
            </a:r>
          </a:p>
          <a:p>
            <a:pPr eaLnBrk="1" hangingPunct="1"/>
            <a:r>
              <a:rPr lang="en-US" sz="2600">
                <a:solidFill>
                  <a:srgbClr val="FFFF00"/>
                </a:solidFill>
              </a:rPr>
              <a:t>Fosters a disconnect between human communities, as well as between humans and nature</a:t>
            </a:r>
          </a:p>
          <a:p>
            <a:pPr eaLnBrk="1" hangingPunct="1"/>
            <a:r>
              <a:rPr lang="en-US" sz="2600">
                <a:solidFill>
                  <a:srgbClr val="FFFF00"/>
                </a:solidFill>
              </a:rPr>
              <a:t>Creates non-sustainable patterns of growth that require continuous infusions of capital</a:t>
            </a:r>
          </a:p>
          <a:p>
            <a:pPr eaLnBrk="1" hangingPunct="1"/>
            <a:r>
              <a:rPr lang="en-US" sz="2600">
                <a:solidFill>
                  <a:srgbClr val="FFFF00"/>
                </a:solidFill>
              </a:rPr>
              <a:t>Creates technological dependency increasing societal vulnerability to stochastic events </a:t>
            </a:r>
          </a:p>
          <a:p>
            <a:pPr eaLnBrk="1" hangingPunct="1"/>
            <a:r>
              <a:rPr lang="en-US" sz="2600">
                <a:solidFill>
                  <a:srgbClr val="FFFF00"/>
                </a:solidFill>
              </a:rPr>
              <a:t>Compromises human health, both physical and emotional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1862</TotalTime>
  <Words>1330</Words>
  <Application>Microsoft Office PowerPoint</Application>
  <PresentationFormat>On-screen Show (4:3)</PresentationFormat>
  <Paragraphs>199</Paragraphs>
  <Slides>49</Slides>
  <Notes>39</Notes>
  <HiddenSlides>0</HiddenSlides>
  <MMClips>0</MMClips>
  <ScaleCrop>false</ScaleCrop>
  <HeadingPairs>
    <vt:vector size="8" baseType="variant">
      <vt:variant>
        <vt:lpstr>Fonts Used</vt:lpstr>
      </vt:variant>
      <vt:variant>
        <vt:i4>3</vt:i4>
      </vt:variant>
      <vt:variant>
        <vt:lpstr>Design Template</vt:lpstr>
      </vt:variant>
      <vt:variant>
        <vt:i4>1</vt:i4>
      </vt:variant>
      <vt:variant>
        <vt:lpstr>Embedded OLE Servers</vt:lpstr>
      </vt:variant>
      <vt:variant>
        <vt:i4>1</vt:i4>
      </vt:variant>
      <vt:variant>
        <vt:lpstr>Slide Titles</vt:lpstr>
      </vt:variant>
      <vt:variant>
        <vt:i4>49</vt:i4>
      </vt:variant>
    </vt:vector>
  </HeadingPairs>
  <TitlesOfParts>
    <vt:vector size="54" baseType="lpstr">
      <vt:lpstr>Arial</vt:lpstr>
      <vt:lpstr>Wingdings</vt:lpstr>
      <vt:lpstr>Times New Roman</vt:lpstr>
      <vt:lpstr>Default Design</vt:lpstr>
      <vt:lpstr>Microsoft Graph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Fragmentation</vt:lpstr>
      <vt:lpstr>What Drives Fragmentation?</vt:lpstr>
      <vt:lpstr>Inappropriate Development</vt:lpstr>
      <vt:lpstr>PowerPoint Presentation</vt:lpstr>
      <vt:lpstr>PowerPoint Presentation</vt:lpstr>
      <vt:lpstr>Developing a New Vision  for the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Does Biodiversity and Wildlife Protection Fall Within the Town’s Purview?</vt:lpstr>
      <vt:lpstr>PowerPoint Presentation</vt:lpstr>
      <vt:lpstr>PowerPoint Presentation</vt:lpstr>
      <vt:lpstr>PowerPoint Presentation</vt:lpstr>
      <vt:lpstr>PowerPoint Presentation</vt:lpstr>
      <vt:lpstr>The Farmington Valley Biodiversity Project</vt:lpstr>
      <vt:lpstr>3. Is Up-Zoning an Appropriate Tool to Protect Natural Resources?</vt:lpstr>
      <vt:lpstr>4. Is There a Cookbook Formula  to Address Biodiversity Issues?</vt:lpstr>
      <vt:lpstr>5. Can Standards for Biological Review  be Established?</vt:lpstr>
      <vt:lpstr>6. Should a Land Use Agency Solely Rely on the Applicant’s Experts?</vt:lpstr>
      <vt:lpstr>7. The Environment is Well-Protected by Regulations. Why Do We Need to Do More?</vt:lpstr>
      <vt:lpstr>PowerPoint Presentation</vt:lpstr>
      <vt:lpstr>8. Is Mitigation a Prudent Way to Balance Environmental Protection with Development?</vt:lpstr>
      <vt:lpstr>9. If a Town Restricts the Number of Lots,  Isn’t That a Taking?</vt:lpstr>
      <vt:lpstr>10. Can Regulatory Mandates Thwart  Comprehensive Plan Goals?</vt:lpstr>
      <vt:lpstr>11. How Can Permit Compliance be  Improved and Monitored?</vt:lpstr>
      <vt:lpstr>12. How Can a Town Obtain Natural Resources Information for its Comprehensive Plan?</vt:lpstr>
      <vt:lpstr>Biodiversity Conservation Checklist</vt:lpstr>
      <vt:lpstr>Biodiversity Conservation Checklist</vt:lpstr>
      <vt:lpstr>Biodiversity Conservation Checklist</vt:lpstr>
      <vt:lpstr>What Can YOU Do??</vt:lpstr>
      <vt:lpstr>Educate your local decision-makers to the larger landscape-scale conservation issues.  </vt:lpstr>
      <vt:lpstr>PowerPoint Presentation</vt:lpstr>
      <vt:lpstr>PowerPoint Presentation</vt:lpstr>
      <vt:lpstr>PowerPoint Presentation</vt:lpstr>
    </vt:vector>
  </TitlesOfParts>
  <Company>Wildlife Conservation Society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Kevin Ryan</dc:creator>
  <cp:lastModifiedBy>Ramapo College</cp:lastModifiedBy>
  <cp:revision>119</cp:revision>
  <dcterms:created xsi:type="dcterms:W3CDTF">2006-09-28T14:43:24Z</dcterms:created>
  <dcterms:modified xsi:type="dcterms:W3CDTF">2013-11-06T18:37:07Z</dcterms:modified>
</cp:coreProperties>
</file>