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74" r:id="rId8"/>
    <p:sldId id="264" r:id="rId9"/>
    <p:sldId id="261" r:id="rId10"/>
    <p:sldId id="275"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D38B39-198A-4F01-8A0B-3B541685999F}"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A2C9EB-AD1B-4F14-8813-0BC666F2E576}" type="slidenum">
              <a:rPr lang="en-US" smtClean="0"/>
              <a:t>‹#›</a:t>
            </a:fld>
            <a:endParaRPr lang="en-US"/>
          </a:p>
        </p:txBody>
      </p:sp>
    </p:spTree>
    <p:extLst>
      <p:ext uri="{BB962C8B-B14F-4D97-AF65-F5344CB8AC3E}">
        <p14:creationId xmlns:p14="http://schemas.microsoft.com/office/powerpoint/2010/main" val="107874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D38B39-198A-4F01-8A0B-3B541685999F}"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A2C9EB-AD1B-4F14-8813-0BC666F2E576}" type="slidenum">
              <a:rPr lang="en-US" smtClean="0"/>
              <a:t>‹#›</a:t>
            </a:fld>
            <a:endParaRPr lang="en-US"/>
          </a:p>
        </p:txBody>
      </p:sp>
    </p:spTree>
    <p:extLst>
      <p:ext uri="{BB962C8B-B14F-4D97-AF65-F5344CB8AC3E}">
        <p14:creationId xmlns:p14="http://schemas.microsoft.com/office/powerpoint/2010/main" val="1768867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D38B39-198A-4F01-8A0B-3B541685999F}"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A2C9EB-AD1B-4F14-8813-0BC666F2E576}" type="slidenum">
              <a:rPr lang="en-US" smtClean="0"/>
              <a:t>‹#›</a:t>
            </a:fld>
            <a:endParaRPr lang="en-US"/>
          </a:p>
        </p:txBody>
      </p:sp>
    </p:spTree>
    <p:extLst>
      <p:ext uri="{BB962C8B-B14F-4D97-AF65-F5344CB8AC3E}">
        <p14:creationId xmlns:p14="http://schemas.microsoft.com/office/powerpoint/2010/main" val="431448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D38B39-198A-4F01-8A0B-3B541685999F}"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A2C9EB-AD1B-4F14-8813-0BC666F2E576}" type="slidenum">
              <a:rPr lang="en-US" smtClean="0"/>
              <a:t>‹#›</a:t>
            </a:fld>
            <a:endParaRPr lang="en-US"/>
          </a:p>
        </p:txBody>
      </p:sp>
    </p:spTree>
    <p:extLst>
      <p:ext uri="{BB962C8B-B14F-4D97-AF65-F5344CB8AC3E}">
        <p14:creationId xmlns:p14="http://schemas.microsoft.com/office/powerpoint/2010/main" val="2292821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ED38B39-198A-4F01-8A0B-3B541685999F}" type="datetimeFigureOut">
              <a:rPr lang="en-US" smtClean="0"/>
              <a:t>9/20/2021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A2C9EB-AD1B-4F14-8813-0BC666F2E576}" type="slidenum">
              <a:rPr lang="en-US" smtClean="0"/>
              <a:t>‹#›</a:t>
            </a:fld>
            <a:endParaRPr lang="en-US"/>
          </a:p>
        </p:txBody>
      </p:sp>
    </p:spTree>
    <p:extLst>
      <p:ext uri="{BB962C8B-B14F-4D97-AF65-F5344CB8AC3E}">
        <p14:creationId xmlns:p14="http://schemas.microsoft.com/office/powerpoint/2010/main" val="3090307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D38B39-198A-4F01-8A0B-3B541685999F}"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A2C9EB-AD1B-4F14-8813-0BC666F2E576}" type="slidenum">
              <a:rPr lang="en-US" smtClean="0"/>
              <a:t>‹#›</a:t>
            </a:fld>
            <a:endParaRPr lang="en-US"/>
          </a:p>
        </p:txBody>
      </p:sp>
    </p:spTree>
    <p:extLst>
      <p:ext uri="{BB962C8B-B14F-4D97-AF65-F5344CB8AC3E}">
        <p14:creationId xmlns:p14="http://schemas.microsoft.com/office/powerpoint/2010/main" val="2895543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D38B39-198A-4F01-8A0B-3B541685999F}" type="datetimeFigureOut">
              <a:rPr lang="en-US" smtClean="0"/>
              <a:t>9/20/2021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A2C9EB-AD1B-4F14-8813-0BC666F2E576}" type="slidenum">
              <a:rPr lang="en-US" smtClean="0"/>
              <a:t>‹#›</a:t>
            </a:fld>
            <a:endParaRPr lang="en-US"/>
          </a:p>
        </p:txBody>
      </p:sp>
    </p:spTree>
    <p:extLst>
      <p:ext uri="{BB962C8B-B14F-4D97-AF65-F5344CB8AC3E}">
        <p14:creationId xmlns:p14="http://schemas.microsoft.com/office/powerpoint/2010/main" val="225296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D38B39-198A-4F01-8A0B-3B541685999F}" type="datetimeFigureOut">
              <a:rPr lang="en-US" smtClean="0"/>
              <a:t>9/20/2021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A2C9EB-AD1B-4F14-8813-0BC666F2E576}" type="slidenum">
              <a:rPr lang="en-US" smtClean="0"/>
              <a:t>‹#›</a:t>
            </a:fld>
            <a:endParaRPr lang="en-US"/>
          </a:p>
        </p:txBody>
      </p:sp>
    </p:spTree>
    <p:extLst>
      <p:ext uri="{BB962C8B-B14F-4D97-AF65-F5344CB8AC3E}">
        <p14:creationId xmlns:p14="http://schemas.microsoft.com/office/powerpoint/2010/main" val="4274124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D38B39-198A-4F01-8A0B-3B541685999F}" type="datetimeFigureOut">
              <a:rPr lang="en-US" smtClean="0"/>
              <a:t>9/20/2021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A2C9EB-AD1B-4F14-8813-0BC666F2E576}" type="slidenum">
              <a:rPr lang="en-US" smtClean="0"/>
              <a:t>‹#›</a:t>
            </a:fld>
            <a:endParaRPr lang="en-US"/>
          </a:p>
        </p:txBody>
      </p:sp>
    </p:spTree>
    <p:extLst>
      <p:ext uri="{BB962C8B-B14F-4D97-AF65-F5344CB8AC3E}">
        <p14:creationId xmlns:p14="http://schemas.microsoft.com/office/powerpoint/2010/main" val="1158131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D38B39-198A-4F01-8A0B-3B541685999F}"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A2C9EB-AD1B-4F14-8813-0BC666F2E576}" type="slidenum">
              <a:rPr lang="en-US" smtClean="0"/>
              <a:t>‹#›</a:t>
            </a:fld>
            <a:endParaRPr lang="en-US"/>
          </a:p>
        </p:txBody>
      </p:sp>
    </p:spTree>
    <p:extLst>
      <p:ext uri="{BB962C8B-B14F-4D97-AF65-F5344CB8AC3E}">
        <p14:creationId xmlns:p14="http://schemas.microsoft.com/office/powerpoint/2010/main" val="3240604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ED38B39-198A-4F01-8A0B-3B541685999F}" type="datetimeFigureOut">
              <a:rPr lang="en-US" smtClean="0"/>
              <a:t>9/20/2021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A2C9EB-AD1B-4F14-8813-0BC666F2E576}" type="slidenum">
              <a:rPr lang="en-US" smtClean="0"/>
              <a:t>‹#›</a:t>
            </a:fld>
            <a:endParaRPr lang="en-US"/>
          </a:p>
        </p:txBody>
      </p:sp>
    </p:spTree>
    <p:extLst>
      <p:ext uri="{BB962C8B-B14F-4D97-AF65-F5344CB8AC3E}">
        <p14:creationId xmlns:p14="http://schemas.microsoft.com/office/powerpoint/2010/main" val="1524811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38B39-198A-4F01-8A0B-3B541685999F}" type="datetimeFigureOut">
              <a:rPr lang="en-US" smtClean="0"/>
              <a:t>9/20/2021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A2C9EB-AD1B-4F14-8813-0BC666F2E576}" type="slidenum">
              <a:rPr lang="en-US" smtClean="0"/>
              <a:t>‹#›</a:t>
            </a:fld>
            <a:endParaRPr lang="en-US"/>
          </a:p>
        </p:txBody>
      </p:sp>
    </p:spTree>
    <p:extLst>
      <p:ext uri="{BB962C8B-B14F-4D97-AF65-F5344CB8AC3E}">
        <p14:creationId xmlns:p14="http://schemas.microsoft.com/office/powerpoint/2010/main" val="2016092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 Id="rId4" Type="http://schemas.openxmlformats.org/officeDocument/2006/relationships/image" Target="../media/image20.png"/></Relationships>
</file>

<file path=ppt/slides/_rels/slide1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 Id="rId4" Type="http://schemas.openxmlformats.org/officeDocument/2006/relationships/image" Target="../media/image23.png"/></Relationships>
</file>

<file path=ppt/slides/_rels/slide1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7.xml"/><Relationship Id="rId6" Type="http://schemas.openxmlformats.org/officeDocument/2006/relationships/image" Target="../media/image31.png"/><Relationship Id="rId5" Type="http://schemas.openxmlformats.org/officeDocument/2006/relationships/image" Target="../media/image30.png"/><Relationship Id="rId4" Type="http://schemas.openxmlformats.org/officeDocument/2006/relationships/image" Target="../media/image29.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ramapo.edu/its/telecomm/downloads/" TargetMode="Externa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Cisco Jabber</a:t>
            </a:r>
            <a:endParaRPr lang="en-US" dirty="0"/>
          </a:p>
        </p:txBody>
      </p:sp>
      <p:sp>
        <p:nvSpPr>
          <p:cNvPr id="3" name="Subtitle 2"/>
          <p:cNvSpPr>
            <a:spLocks noGrp="1"/>
          </p:cNvSpPr>
          <p:nvPr>
            <p:ph type="subTitle" idx="1"/>
          </p:nvPr>
        </p:nvSpPr>
        <p:spPr/>
        <p:txBody>
          <a:bodyPr/>
          <a:lstStyle/>
          <a:p>
            <a:r>
              <a:rPr lang="en-US" dirty="0" smtClean="0"/>
              <a:t>Windows PC or Laptop</a:t>
            </a:r>
            <a:endParaRPr lang="en-US" dirty="0"/>
          </a:p>
        </p:txBody>
      </p:sp>
    </p:spTree>
    <p:extLst>
      <p:ext uri="{BB962C8B-B14F-4D97-AF65-F5344CB8AC3E}">
        <p14:creationId xmlns:p14="http://schemas.microsoft.com/office/powerpoint/2010/main" val="40286055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024804" y="2113776"/>
            <a:ext cx="3749040" cy="3865513"/>
          </a:xfrm>
          <a:prstGeom prst="rect">
            <a:avLst/>
          </a:prstGeom>
        </p:spPr>
      </p:pic>
      <p:pic>
        <p:nvPicPr>
          <p:cNvPr id="6" name="Picture 5"/>
          <p:cNvPicPr>
            <a:picLocks noChangeAspect="1"/>
          </p:cNvPicPr>
          <p:nvPr/>
        </p:nvPicPr>
        <p:blipFill>
          <a:blip r:embed="rId3"/>
          <a:stretch>
            <a:fillRect/>
          </a:stretch>
        </p:blipFill>
        <p:spPr>
          <a:xfrm>
            <a:off x="6574328" y="2353973"/>
            <a:ext cx="3848100" cy="2066925"/>
          </a:xfrm>
          <a:prstGeom prst="rect">
            <a:avLst/>
          </a:prstGeom>
        </p:spPr>
      </p:pic>
      <p:sp>
        <p:nvSpPr>
          <p:cNvPr id="7" name="Rectangle 6"/>
          <p:cNvSpPr/>
          <p:nvPr/>
        </p:nvSpPr>
        <p:spPr>
          <a:xfrm>
            <a:off x="567604" y="650902"/>
            <a:ext cx="11136716" cy="646331"/>
          </a:xfrm>
          <a:prstGeom prst="rect">
            <a:avLst/>
          </a:prstGeom>
        </p:spPr>
        <p:txBody>
          <a:bodyPr wrap="square">
            <a:spAutoFit/>
          </a:bodyPr>
          <a:lstStyle/>
          <a:p>
            <a:r>
              <a:rPr lang="en-US" dirty="0"/>
              <a:t>You can also create a group chat by selecting more than one contact.  At LEAST ONE of those contacts MUST be Available or the chat session will fail.  Press </a:t>
            </a:r>
            <a:r>
              <a:rPr lang="en-US" dirty="0" smtClean="0"/>
              <a:t>Start Group Chat </a:t>
            </a:r>
            <a:r>
              <a:rPr lang="en-US" dirty="0"/>
              <a:t>to start chat.</a:t>
            </a:r>
          </a:p>
        </p:txBody>
      </p:sp>
    </p:spTree>
    <p:extLst>
      <p:ext uri="{BB962C8B-B14F-4D97-AF65-F5344CB8AC3E}">
        <p14:creationId xmlns:p14="http://schemas.microsoft.com/office/powerpoint/2010/main" val="322330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47899" y="300494"/>
            <a:ext cx="3932238" cy="1600200"/>
          </a:xfrm>
        </p:spPr>
        <p:txBody>
          <a:bodyPr/>
          <a:lstStyle/>
          <a:p>
            <a:r>
              <a:rPr lang="en-US" dirty="0" smtClean="0"/>
              <a:t>Calls</a:t>
            </a:r>
            <a:endParaRPr lang="en-US" dirty="0"/>
          </a:p>
        </p:txBody>
      </p:sp>
      <p:sp>
        <p:nvSpPr>
          <p:cNvPr id="4" name="Text Placeholder 3"/>
          <p:cNvSpPr>
            <a:spLocks noGrp="1"/>
          </p:cNvSpPr>
          <p:nvPr>
            <p:ph type="body" sz="half" idx="4294967295"/>
          </p:nvPr>
        </p:nvSpPr>
        <p:spPr>
          <a:xfrm>
            <a:off x="847899" y="2057400"/>
            <a:ext cx="3932238" cy="3811588"/>
          </a:xfrm>
        </p:spPr>
        <p:txBody>
          <a:bodyPr>
            <a:normAutofit fontScale="62500" lnSpcReduction="20000"/>
          </a:bodyPr>
          <a:lstStyle/>
          <a:p>
            <a:r>
              <a:rPr lang="en-US" dirty="0" smtClean="0"/>
              <a:t>Any calls made or received while the app is open will appear here.</a:t>
            </a:r>
          </a:p>
          <a:p>
            <a:r>
              <a:rPr lang="en-US" dirty="0" smtClean="0"/>
              <a:t>To view a particular type of call; missed, incoming, etc. click on the ‘All’ dropdown and select the type</a:t>
            </a:r>
            <a:r>
              <a:rPr lang="en-US" dirty="0" smtClean="0"/>
              <a:t>.</a:t>
            </a:r>
            <a:endParaRPr lang="en-US" dirty="0" smtClean="0"/>
          </a:p>
          <a:p>
            <a:r>
              <a:rPr lang="en-US" dirty="0" smtClean="0"/>
              <a:t>To make a call, press the keypad icon and enter the digits the same way you would normally; 4 digits for an extension or 9-1-xxx-xxx-xxxx for an off campus number.</a:t>
            </a:r>
          </a:p>
          <a:p>
            <a:r>
              <a:rPr lang="en-US" dirty="0" smtClean="0"/>
              <a:t>You MUST REMAIN SIGNED IN in order to receive calls through Jabber.  The app does not have to remain open.  It will function in the background.  When a call comes through, the phone will ring and you can ‘Answer’ or ‘Decline’ the call.</a:t>
            </a:r>
            <a:endParaRPr lang="en-US" dirty="0"/>
          </a:p>
        </p:txBody>
      </p:sp>
      <p:pic>
        <p:nvPicPr>
          <p:cNvPr id="5" name="Picture 4"/>
          <p:cNvPicPr>
            <a:picLocks noChangeAspect="1"/>
          </p:cNvPicPr>
          <p:nvPr/>
        </p:nvPicPr>
        <p:blipFill>
          <a:blip r:embed="rId2"/>
          <a:stretch>
            <a:fillRect/>
          </a:stretch>
        </p:blipFill>
        <p:spPr>
          <a:xfrm>
            <a:off x="5849736" y="300494"/>
            <a:ext cx="4572000" cy="3006127"/>
          </a:xfrm>
          <a:prstGeom prst="rect">
            <a:avLst/>
          </a:prstGeom>
        </p:spPr>
      </p:pic>
      <p:pic>
        <p:nvPicPr>
          <p:cNvPr id="6" name="Picture 5"/>
          <p:cNvPicPr>
            <a:picLocks noChangeAspect="1"/>
          </p:cNvPicPr>
          <p:nvPr/>
        </p:nvPicPr>
        <p:blipFill>
          <a:blip r:embed="rId3"/>
          <a:stretch>
            <a:fillRect/>
          </a:stretch>
        </p:blipFill>
        <p:spPr>
          <a:xfrm>
            <a:off x="5849736" y="3592428"/>
            <a:ext cx="4572000" cy="2965972"/>
          </a:xfrm>
          <a:prstGeom prst="rect">
            <a:avLst/>
          </a:prstGeom>
        </p:spPr>
      </p:pic>
      <p:sp>
        <p:nvSpPr>
          <p:cNvPr id="7" name="Oval 6"/>
          <p:cNvSpPr/>
          <p:nvPr/>
        </p:nvSpPr>
        <p:spPr>
          <a:xfrm>
            <a:off x="6035040" y="532015"/>
            <a:ext cx="365760" cy="29094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007629" y="300494"/>
            <a:ext cx="407324" cy="4041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5154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62860" y="457200"/>
            <a:ext cx="3932238" cy="1600200"/>
          </a:xfrm>
        </p:spPr>
        <p:txBody>
          <a:bodyPr/>
          <a:lstStyle/>
          <a:p>
            <a:r>
              <a:rPr lang="en-US" dirty="0" smtClean="0"/>
              <a:t>Meetings</a:t>
            </a:r>
            <a:endParaRPr lang="en-US" dirty="0"/>
          </a:p>
        </p:txBody>
      </p:sp>
      <p:sp>
        <p:nvSpPr>
          <p:cNvPr id="4" name="Text Placeholder 3"/>
          <p:cNvSpPr>
            <a:spLocks noGrp="1"/>
          </p:cNvSpPr>
          <p:nvPr>
            <p:ph type="body" sz="half" idx="4294967295"/>
          </p:nvPr>
        </p:nvSpPr>
        <p:spPr>
          <a:xfrm>
            <a:off x="0" y="2057400"/>
            <a:ext cx="3932238" cy="3811588"/>
          </a:xfrm>
        </p:spPr>
        <p:txBody>
          <a:bodyPr>
            <a:normAutofit/>
          </a:bodyPr>
          <a:lstStyle/>
          <a:p>
            <a:r>
              <a:rPr lang="en-US" sz="1400" dirty="0" smtClean="0"/>
              <a:t>Your calendar events and meetings will appear here.  If you see </a:t>
            </a:r>
            <a:r>
              <a:rPr lang="en-US" sz="1400" dirty="0" smtClean="0"/>
              <a:t>an error message </a:t>
            </a:r>
            <a:r>
              <a:rPr lang="en-US" sz="1400" dirty="0" smtClean="0"/>
              <a:t>on your screen that states your meetings cannot been shown, </a:t>
            </a:r>
            <a:r>
              <a:rPr lang="en-US" sz="1400" dirty="0" smtClean="0"/>
              <a:t>click on </a:t>
            </a:r>
            <a:r>
              <a:rPr lang="en-US" sz="1400" b="1" dirty="0" smtClean="0"/>
              <a:t>Meeting Settings</a:t>
            </a:r>
            <a:r>
              <a:rPr lang="en-US" sz="1400" dirty="0" smtClean="0"/>
              <a:t>.</a:t>
            </a:r>
          </a:p>
          <a:p>
            <a:r>
              <a:rPr lang="en-US" sz="1400" dirty="0" smtClean="0"/>
              <a:t>Click on </a:t>
            </a:r>
            <a:r>
              <a:rPr lang="en-US" sz="1400" b="1" dirty="0" smtClean="0"/>
              <a:t>Meetings</a:t>
            </a:r>
            <a:r>
              <a:rPr lang="en-US" sz="1400" dirty="0" smtClean="0"/>
              <a:t> at the left and then </a:t>
            </a:r>
            <a:r>
              <a:rPr lang="en-US" sz="1400" b="1" dirty="0" smtClean="0"/>
              <a:t>Set </a:t>
            </a:r>
            <a:r>
              <a:rPr lang="en-US" sz="1400" b="1" dirty="0"/>
              <a:t>u</a:t>
            </a:r>
            <a:r>
              <a:rPr lang="en-US" sz="1400" b="1" dirty="0" smtClean="0"/>
              <a:t>p account</a:t>
            </a:r>
            <a:r>
              <a:rPr lang="en-US" sz="1400" dirty="0" smtClean="0"/>
              <a:t>.</a:t>
            </a:r>
          </a:p>
          <a:p>
            <a:r>
              <a:rPr lang="en-US" sz="1400" dirty="0" smtClean="0"/>
              <a:t>When the </a:t>
            </a:r>
            <a:r>
              <a:rPr lang="en-US" sz="1400" b="1" dirty="0" smtClean="0"/>
              <a:t>Meetings host account</a:t>
            </a:r>
            <a:r>
              <a:rPr lang="en-US" sz="1400" dirty="0" smtClean="0"/>
              <a:t> window pops up, enter </a:t>
            </a:r>
            <a:r>
              <a:rPr lang="en-US" sz="1400" b="1" dirty="0" smtClean="0"/>
              <a:t>webex.ramapo.com</a:t>
            </a:r>
            <a:r>
              <a:rPr lang="en-US" sz="1400" dirty="0" smtClean="0"/>
              <a:t> and then enter your email address and password at the </a:t>
            </a:r>
            <a:r>
              <a:rPr lang="en-US" sz="1400" dirty="0" err="1" smtClean="0"/>
              <a:t>Webex</a:t>
            </a:r>
            <a:r>
              <a:rPr lang="en-US" sz="1400" dirty="0" smtClean="0"/>
              <a:t> login prompts.</a:t>
            </a:r>
            <a:endParaRPr lang="en-US" sz="1400" dirty="0" smtClean="0"/>
          </a:p>
          <a:p>
            <a:r>
              <a:rPr lang="en-US" sz="1400" dirty="0" smtClean="0"/>
              <a:t>Any scheduled</a:t>
            </a:r>
            <a:r>
              <a:rPr lang="en-US" sz="1400" dirty="0" smtClean="0"/>
              <a:t> meetings should now appear in the meetings section.</a:t>
            </a:r>
          </a:p>
          <a:p>
            <a:endParaRPr lang="en-US" sz="1400" dirty="0"/>
          </a:p>
        </p:txBody>
      </p:sp>
      <p:sp>
        <p:nvSpPr>
          <p:cNvPr id="5" name="Picture Placeholder 2"/>
          <p:cNvSpPr txBox="1">
            <a:spLocks/>
          </p:cNvSpPr>
          <p:nvPr/>
        </p:nvSpPr>
        <p:spPr>
          <a:xfrm>
            <a:off x="5258003" y="920923"/>
            <a:ext cx="6172200" cy="4873625"/>
          </a:xfrm>
          <a:prstGeom prst="rect">
            <a:avLst/>
          </a:prstGeom>
        </p:spPr>
      </p:sp>
      <p:pic>
        <p:nvPicPr>
          <p:cNvPr id="6" name="Picture 5"/>
          <p:cNvPicPr>
            <a:picLocks noChangeAspect="1"/>
          </p:cNvPicPr>
          <p:nvPr/>
        </p:nvPicPr>
        <p:blipFill>
          <a:blip r:embed="rId2"/>
          <a:stretch>
            <a:fillRect/>
          </a:stretch>
        </p:blipFill>
        <p:spPr>
          <a:xfrm>
            <a:off x="5520863" y="156816"/>
            <a:ext cx="3840480" cy="2773680"/>
          </a:xfrm>
          <a:prstGeom prst="rect">
            <a:avLst/>
          </a:prstGeom>
        </p:spPr>
      </p:pic>
      <p:pic>
        <p:nvPicPr>
          <p:cNvPr id="7" name="Picture 6"/>
          <p:cNvPicPr>
            <a:picLocks noChangeAspect="1"/>
          </p:cNvPicPr>
          <p:nvPr/>
        </p:nvPicPr>
        <p:blipFill>
          <a:blip r:embed="rId3"/>
          <a:stretch>
            <a:fillRect/>
          </a:stretch>
        </p:blipFill>
        <p:spPr>
          <a:xfrm>
            <a:off x="4027083" y="3231311"/>
            <a:ext cx="3838575" cy="3171825"/>
          </a:xfrm>
          <a:prstGeom prst="rect">
            <a:avLst/>
          </a:prstGeom>
        </p:spPr>
      </p:pic>
      <p:pic>
        <p:nvPicPr>
          <p:cNvPr id="8" name="Picture 7"/>
          <p:cNvPicPr>
            <a:picLocks noChangeAspect="1"/>
          </p:cNvPicPr>
          <p:nvPr/>
        </p:nvPicPr>
        <p:blipFill>
          <a:blip r:embed="rId4"/>
          <a:stretch>
            <a:fillRect/>
          </a:stretch>
        </p:blipFill>
        <p:spPr>
          <a:xfrm>
            <a:off x="7960503" y="3206494"/>
            <a:ext cx="3840480" cy="3196642"/>
          </a:xfrm>
          <a:prstGeom prst="rect">
            <a:avLst/>
          </a:prstGeom>
        </p:spPr>
      </p:pic>
      <p:sp>
        <p:nvSpPr>
          <p:cNvPr id="9" name="Oval 8"/>
          <p:cNvSpPr/>
          <p:nvPr/>
        </p:nvSpPr>
        <p:spPr>
          <a:xfrm>
            <a:off x="5793971" y="1521229"/>
            <a:ext cx="1205345" cy="150460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79821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72836" y="232122"/>
            <a:ext cx="10515600" cy="1325563"/>
          </a:xfrm>
        </p:spPr>
        <p:txBody>
          <a:bodyPr>
            <a:normAutofit fontScale="90000"/>
          </a:bodyPr>
          <a:lstStyle/>
          <a:p>
            <a:r>
              <a:rPr lang="en-US" sz="3600" dirty="0" smtClean="0"/>
              <a:t>Voicemail</a:t>
            </a:r>
            <a:r>
              <a:rPr lang="en-US" sz="2800" dirty="0" smtClean="0"/>
              <a:t/>
            </a:r>
            <a:br>
              <a:rPr lang="en-US" sz="2800" dirty="0" smtClean="0"/>
            </a:br>
            <a:r>
              <a:rPr lang="en-US" sz="2400" dirty="0" smtClean="0"/>
              <a:t>This tab is where you will find your voicemails.  If there is a new message, you will see the red circle icon on the voicemail tab.  To listen to the message, </a:t>
            </a:r>
            <a:r>
              <a:rPr lang="en-US" sz="2400" dirty="0" smtClean="0"/>
              <a:t>click on it and press </a:t>
            </a:r>
            <a:r>
              <a:rPr lang="en-US" sz="2400" dirty="0" smtClean="0"/>
              <a:t>the play icon.</a:t>
            </a:r>
            <a:endParaRPr lang="en-US" sz="3600" dirty="0"/>
          </a:p>
        </p:txBody>
      </p:sp>
      <p:pic>
        <p:nvPicPr>
          <p:cNvPr id="5" name="Picture 4"/>
          <p:cNvPicPr>
            <a:picLocks noChangeAspect="1"/>
          </p:cNvPicPr>
          <p:nvPr/>
        </p:nvPicPr>
        <p:blipFill>
          <a:blip r:embed="rId2"/>
          <a:stretch>
            <a:fillRect/>
          </a:stretch>
        </p:blipFill>
        <p:spPr>
          <a:xfrm>
            <a:off x="655926" y="1690688"/>
            <a:ext cx="3657600" cy="2555365"/>
          </a:xfrm>
          <a:prstGeom prst="rect">
            <a:avLst/>
          </a:prstGeom>
        </p:spPr>
      </p:pic>
      <p:pic>
        <p:nvPicPr>
          <p:cNvPr id="6" name="Picture 5"/>
          <p:cNvPicPr>
            <a:picLocks noChangeAspect="1"/>
          </p:cNvPicPr>
          <p:nvPr/>
        </p:nvPicPr>
        <p:blipFill>
          <a:blip r:embed="rId3"/>
          <a:stretch>
            <a:fillRect/>
          </a:stretch>
        </p:blipFill>
        <p:spPr>
          <a:xfrm>
            <a:off x="7148946" y="1713085"/>
            <a:ext cx="3657600" cy="2510571"/>
          </a:xfrm>
          <a:prstGeom prst="rect">
            <a:avLst/>
          </a:prstGeom>
        </p:spPr>
      </p:pic>
      <p:pic>
        <p:nvPicPr>
          <p:cNvPr id="7" name="Picture 6"/>
          <p:cNvPicPr>
            <a:picLocks noChangeAspect="1"/>
          </p:cNvPicPr>
          <p:nvPr/>
        </p:nvPicPr>
        <p:blipFill>
          <a:blip r:embed="rId4"/>
          <a:stretch>
            <a:fillRect/>
          </a:stretch>
        </p:blipFill>
        <p:spPr>
          <a:xfrm>
            <a:off x="3105496" y="4264119"/>
            <a:ext cx="3840480" cy="2540812"/>
          </a:xfrm>
          <a:prstGeom prst="rect">
            <a:avLst/>
          </a:prstGeom>
        </p:spPr>
      </p:pic>
      <p:sp>
        <p:nvSpPr>
          <p:cNvPr id="8" name="Oval 7"/>
          <p:cNvSpPr/>
          <p:nvPr/>
        </p:nvSpPr>
        <p:spPr>
          <a:xfrm>
            <a:off x="4971011" y="5571616"/>
            <a:ext cx="532014" cy="33042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55926" y="2701636"/>
            <a:ext cx="283412" cy="20781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7148946" y="2701636"/>
            <a:ext cx="307570" cy="26673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84552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590204" y="323561"/>
            <a:ext cx="10515600" cy="1471988"/>
          </a:xfrm>
        </p:spPr>
        <p:txBody>
          <a:bodyPr>
            <a:normAutofit fontScale="90000"/>
          </a:bodyPr>
          <a:lstStyle/>
          <a:p>
            <a:r>
              <a:rPr lang="en-US" sz="3600" dirty="0" smtClean="0"/>
              <a:t>Forwarding Voicemail</a:t>
            </a:r>
            <a:br>
              <a:rPr lang="en-US" sz="3600" dirty="0" smtClean="0"/>
            </a:br>
            <a:r>
              <a:rPr lang="en-US" sz="2200" dirty="0" smtClean="0"/>
              <a:t>To forward the voicemail, press the message.  </a:t>
            </a:r>
            <a:r>
              <a:rPr lang="en-US" sz="2200" dirty="0" smtClean="0"/>
              <a:t>Press the blue right arrow icon</a:t>
            </a:r>
            <a:r>
              <a:rPr lang="en-US" sz="2200" dirty="0" smtClean="0"/>
              <a:t>.  </a:t>
            </a:r>
            <a:r>
              <a:rPr lang="en-US" sz="2200" dirty="0" smtClean="0"/>
              <a:t>Type in the </a:t>
            </a:r>
            <a:r>
              <a:rPr lang="en-US" sz="2200" dirty="0" smtClean="0"/>
              <a:t>last name </a:t>
            </a:r>
            <a:r>
              <a:rPr lang="en-US" sz="2200" dirty="0" smtClean="0"/>
              <a:t>of the person you want to forward </a:t>
            </a:r>
            <a:r>
              <a:rPr lang="en-US" sz="2200" dirty="0" smtClean="0"/>
              <a:t>to, </a:t>
            </a:r>
            <a:r>
              <a:rPr lang="en-US" sz="2200" dirty="0" smtClean="0"/>
              <a:t>select it from the </a:t>
            </a:r>
            <a:r>
              <a:rPr lang="en-US" sz="2200" dirty="0" smtClean="0"/>
              <a:t>list, hit Enter.  </a:t>
            </a:r>
            <a:r>
              <a:rPr lang="en-US" sz="2200" dirty="0" smtClean="0"/>
              <a:t>You can then click on the </a:t>
            </a:r>
            <a:r>
              <a:rPr lang="en-US" sz="2200" dirty="0" smtClean="0"/>
              <a:t>red record button</a:t>
            </a:r>
            <a:r>
              <a:rPr lang="en-US" sz="2200" dirty="0" smtClean="0"/>
              <a:t> </a:t>
            </a:r>
            <a:r>
              <a:rPr lang="en-US" sz="2200" dirty="0" smtClean="0"/>
              <a:t>to record an instruction </a:t>
            </a:r>
            <a:r>
              <a:rPr lang="en-US" sz="2200" dirty="0" smtClean="0"/>
              <a:t>message, add a Subject </a:t>
            </a:r>
            <a:r>
              <a:rPr lang="en-US" sz="2200" dirty="0" smtClean="0"/>
              <a:t>and then press </a:t>
            </a:r>
            <a:r>
              <a:rPr lang="en-US" sz="2200" dirty="0"/>
              <a:t>S</a:t>
            </a:r>
            <a:r>
              <a:rPr lang="en-US" sz="2200" dirty="0" smtClean="0"/>
              <a:t>end to </a:t>
            </a:r>
            <a:r>
              <a:rPr lang="en-US" sz="2200" dirty="0" smtClean="0"/>
              <a:t>send it.</a:t>
            </a:r>
            <a:endParaRPr lang="en-US" sz="2200" dirty="0"/>
          </a:p>
        </p:txBody>
      </p:sp>
      <p:pic>
        <p:nvPicPr>
          <p:cNvPr id="6" name="Picture 5"/>
          <p:cNvPicPr>
            <a:picLocks noChangeAspect="1"/>
          </p:cNvPicPr>
          <p:nvPr/>
        </p:nvPicPr>
        <p:blipFill>
          <a:blip r:embed="rId2"/>
          <a:stretch>
            <a:fillRect/>
          </a:stretch>
        </p:blipFill>
        <p:spPr>
          <a:xfrm>
            <a:off x="445423" y="2406814"/>
            <a:ext cx="4572000" cy="3024775"/>
          </a:xfrm>
          <a:prstGeom prst="rect">
            <a:avLst/>
          </a:prstGeom>
        </p:spPr>
      </p:pic>
      <p:pic>
        <p:nvPicPr>
          <p:cNvPr id="7" name="Picture 6"/>
          <p:cNvPicPr>
            <a:picLocks noChangeAspect="1"/>
          </p:cNvPicPr>
          <p:nvPr/>
        </p:nvPicPr>
        <p:blipFill>
          <a:blip r:embed="rId3"/>
          <a:stretch>
            <a:fillRect/>
          </a:stretch>
        </p:blipFill>
        <p:spPr>
          <a:xfrm>
            <a:off x="6004386" y="1907772"/>
            <a:ext cx="3657600" cy="4411176"/>
          </a:xfrm>
          <a:prstGeom prst="rect">
            <a:avLst/>
          </a:prstGeom>
        </p:spPr>
      </p:pic>
    </p:spTree>
    <p:extLst>
      <p:ext uri="{BB962C8B-B14F-4D97-AF65-F5344CB8AC3E}">
        <p14:creationId xmlns:p14="http://schemas.microsoft.com/office/powerpoint/2010/main" val="36021110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Account Settings</a:t>
            </a:r>
            <a:endParaRPr lang="en-US" dirty="0"/>
          </a:p>
        </p:txBody>
      </p:sp>
      <p:sp>
        <p:nvSpPr>
          <p:cNvPr id="4" name="Text Placeholder 3"/>
          <p:cNvSpPr>
            <a:spLocks noGrp="1"/>
          </p:cNvSpPr>
          <p:nvPr>
            <p:ph type="body" sz="half" idx="2"/>
          </p:nvPr>
        </p:nvSpPr>
        <p:spPr/>
        <p:txBody>
          <a:bodyPr/>
          <a:lstStyle/>
          <a:p>
            <a:r>
              <a:rPr lang="en-US" dirty="0" smtClean="0"/>
              <a:t>Click on the circle icon in the upper left corner.</a:t>
            </a:r>
          </a:p>
          <a:p>
            <a:r>
              <a:rPr lang="en-US" dirty="0" smtClean="0"/>
              <a:t>To change your status, click on the current status and choose from one of the options.</a:t>
            </a:r>
          </a:p>
          <a:p>
            <a:r>
              <a:rPr lang="en-US" dirty="0" smtClean="0"/>
              <a:t>To adjust settings, click on ‘Settings’.  The most popular setting is Call Forwarding.  You can set call forwarding for your extension by selecting Call Forwarding, click on ‘new number’, enter a four digit extension or 91xxxxxxxxxx then click Save.  To remove forwarding, follow the same steps and select ‘Do not forward calls’.</a:t>
            </a:r>
          </a:p>
          <a:p>
            <a:r>
              <a:rPr lang="en-US" dirty="0" smtClean="0"/>
              <a:t>Click SIGN OUT to sign out of Jabber an stop receiving calls through the app.</a:t>
            </a:r>
          </a:p>
          <a:p>
            <a:endParaRPr lang="en-US" dirty="0"/>
          </a:p>
        </p:txBody>
      </p:sp>
      <p:pic>
        <p:nvPicPr>
          <p:cNvPr id="5" name="Picture 4"/>
          <p:cNvPicPr>
            <a:picLocks noChangeAspect="1"/>
          </p:cNvPicPr>
          <p:nvPr/>
        </p:nvPicPr>
        <p:blipFill>
          <a:blip r:embed="rId2"/>
          <a:stretch>
            <a:fillRect/>
          </a:stretch>
        </p:blipFill>
        <p:spPr>
          <a:xfrm>
            <a:off x="6884151" y="2908514"/>
            <a:ext cx="3657600" cy="3651567"/>
          </a:xfrm>
          <a:prstGeom prst="rect">
            <a:avLst/>
          </a:prstGeom>
        </p:spPr>
      </p:pic>
      <p:pic>
        <p:nvPicPr>
          <p:cNvPr id="6" name="Picture 5"/>
          <p:cNvPicPr>
            <a:picLocks noChangeAspect="1"/>
          </p:cNvPicPr>
          <p:nvPr/>
        </p:nvPicPr>
        <p:blipFill>
          <a:blip r:embed="rId3"/>
          <a:stretch>
            <a:fillRect/>
          </a:stretch>
        </p:blipFill>
        <p:spPr>
          <a:xfrm>
            <a:off x="7358149" y="129020"/>
            <a:ext cx="2895600" cy="2609850"/>
          </a:xfrm>
          <a:prstGeom prst="rect">
            <a:avLst/>
          </a:prstGeom>
        </p:spPr>
      </p:pic>
    </p:spTree>
    <p:extLst>
      <p:ext uri="{BB962C8B-B14F-4D97-AF65-F5344CB8AC3E}">
        <p14:creationId xmlns:p14="http://schemas.microsoft.com/office/powerpoint/2010/main" val="1223443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p:cNvPicPr>
            <a:picLocks noChangeAspect="1"/>
          </p:cNvPicPr>
          <p:nvPr/>
        </p:nvPicPr>
        <p:blipFill>
          <a:blip r:embed="rId2"/>
          <a:stretch>
            <a:fillRect/>
          </a:stretch>
        </p:blipFill>
        <p:spPr>
          <a:xfrm>
            <a:off x="228610" y="1478539"/>
            <a:ext cx="2588452" cy="5029200"/>
          </a:xfrm>
          <a:prstGeom prst="rect">
            <a:avLst/>
          </a:prstGeom>
        </p:spPr>
      </p:pic>
      <p:pic>
        <p:nvPicPr>
          <p:cNvPr id="14" name="Picture 13"/>
          <p:cNvPicPr>
            <a:picLocks noChangeAspect="1"/>
          </p:cNvPicPr>
          <p:nvPr/>
        </p:nvPicPr>
        <p:blipFill>
          <a:blip r:embed="rId3"/>
          <a:stretch>
            <a:fillRect/>
          </a:stretch>
        </p:blipFill>
        <p:spPr>
          <a:xfrm>
            <a:off x="3392805" y="1478539"/>
            <a:ext cx="3009900" cy="2447925"/>
          </a:xfrm>
          <a:prstGeom prst="rect">
            <a:avLst/>
          </a:prstGeom>
        </p:spPr>
      </p:pic>
      <p:pic>
        <p:nvPicPr>
          <p:cNvPr id="15" name="Picture 14"/>
          <p:cNvPicPr>
            <a:picLocks noChangeAspect="1"/>
          </p:cNvPicPr>
          <p:nvPr/>
        </p:nvPicPr>
        <p:blipFill>
          <a:blip r:embed="rId4"/>
          <a:stretch>
            <a:fillRect/>
          </a:stretch>
        </p:blipFill>
        <p:spPr>
          <a:xfrm>
            <a:off x="3367952" y="4526539"/>
            <a:ext cx="3457575" cy="1981200"/>
          </a:xfrm>
          <a:prstGeom prst="rect">
            <a:avLst/>
          </a:prstGeom>
        </p:spPr>
      </p:pic>
      <p:pic>
        <p:nvPicPr>
          <p:cNvPr id="16" name="Picture 15"/>
          <p:cNvPicPr>
            <a:picLocks noChangeAspect="1"/>
          </p:cNvPicPr>
          <p:nvPr/>
        </p:nvPicPr>
        <p:blipFill>
          <a:blip r:embed="rId5"/>
          <a:stretch>
            <a:fillRect/>
          </a:stretch>
        </p:blipFill>
        <p:spPr>
          <a:xfrm>
            <a:off x="7425084" y="1827674"/>
            <a:ext cx="3409950" cy="1343025"/>
          </a:xfrm>
          <a:prstGeom prst="rect">
            <a:avLst/>
          </a:prstGeom>
        </p:spPr>
      </p:pic>
      <p:pic>
        <p:nvPicPr>
          <p:cNvPr id="17" name="Picture 16"/>
          <p:cNvPicPr>
            <a:picLocks noChangeAspect="1"/>
          </p:cNvPicPr>
          <p:nvPr/>
        </p:nvPicPr>
        <p:blipFill>
          <a:blip r:embed="rId6"/>
          <a:stretch>
            <a:fillRect/>
          </a:stretch>
        </p:blipFill>
        <p:spPr>
          <a:xfrm>
            <a:off x="7566573" y="4516062"/>
            <a:ext cx="3343275" cy="1724025"/>
          </a:xfrm>
          <a:prstGeom prst="rect">
            <a:avLst/>
          </a:prstGeom>
        </p:spPr>
      </p:pic>
      <p:sp>
        <p:nvSpPr>
          <p:cNvPr id="18" name="TextBox 17"/>
          <p:cNvSpPr txBox="1"/>
          <p:nvPr/>
        </p:nvSpPr>
        <p:spPr>
          <a:xfrm>
            <a:off x="112222" y="286767"/>
            <a:ext cx="11895512" cy="738664"/>
          </a:xfrm>
          <a:prstGeom prst="rect">
            <a:avLst/>
          </a:prstGeom>
          <a:noFill/>
        </p:spPr>
        <p:txBody>
          <a:bodyPr wrap="square" rtlCol="0">
            <a:spAutoFit/>
          </a:bodyPr>
          <a:lstStyle/>
          <a:p>
            <a:r>
              <a:rPr lang="en-US" sz="2400" dirty="0" smtClean="0"/>
              <a:t>Call Forwarding Process…</a:t>
            </a:r>
            <a:r>
              <a:rPr lang="en-US" dirty="0" smtClean="0"/>
              <a:t>Step 1, click on phone control icon. Step 2, click down arrow under Forward Calls. Step 3, choose line to forward. Step 4, select Voicemail or New Number.  Step 5, enter forwarding number.  Step 6, click on Forward.</a:t>
            </a:r>
            <a:endParaRPr lang="en-US" dirty="0"/>
          </a:p>
        </p:txBody>
      </p:sp>
      <p:sp>
        <p:nvSpPr>
          <p:cNvPr id="19" name="Oval 18"/>
          <p:cNvSpPr/>
          <p:nvPr/>
        </p:nvSpPr>
        <p:spPr>
          <a:xfrm>
            <a:off x="2335877" y="6076604"/>
            <a:ext cx="407324" cy="523701"/>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098964" y="5707272"/>
            <a:ext cx="881149" cy="369332"/>
          </a:xfrm>
          <a:prstGeom prst="rect">
            <a:avLst/>
          </a:prstGeom>
          <a:noFill/>
        </p:spPr>
        <p:txBody>
          <a:bodyPr wrap="square" rtlCol="0">
            <a:spAutoFit/>
          </a:bodyPr>
          <a:lstStyle/>
          <a:p>
            <a:r>
              <a:rPr lang="en-US" dirty="0" smtClean="0"/>
              <a:t>Step 1</a:t>
            </a:r>
            <a:endParaRPr lang="en-US" dirty="0"/>
          </a:p>
        </p:txBody>
      </p:sp>
      <p:sp>
        <p:nvSpPr>
          <p:cNvPr id="21" name="Oval 20"/>
          <p:cNvSpPr/>
          <p:nvPr/>
        </p:nvSpPr>
        <p:spPr>
          <a:xfrm>
            <a:off x="5478087" y="2627687"/>
            <a:ext cx="388966" cy="30670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5286895" y="2302625"/>
            <a:ext cx="773083" cy="369332"/>
          </a:xfrm>
          <a:prstGeom prst="rect">
            <a:avLst/>
          </a:prstGeom>
          <a:noFill/>
        </p:spPr>
        <p:txBody>
          <a:bodyPr wrap="square" rtlCol="0">
            <a:spAutoFit/>
          </a:bodyPr>
          <a:lstStyle/>
          <a:p>
            <a:r>
              <a:rPr lang="en-US" dirty="0" smtClean="0"/>
              <a:t>Step 2</a:t>
            </a:r>
            <a:endParaRPr lang="en-US" dirty="0"/>
          </a:p>
        </p:txBody>
      </p:sp>
      <p:sp>
        <p:nvSpPr>
          <p:cNvPr id="23" name="Oval 22"/>
          <p:cNvSpPr/>
          <p:nvPr/>
        </p:nvSpPr>
        <p:spPr>
          <a:xfrm>
            <a:off x="3798916" y="5594465"/>
            <a:ext cx="1487979" cy="29747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4105457" y="5321996"/>
            <a:ext cx="900969" cy="369332"/>
          </a:xfrm>
          <a:prstGeom prst="rect">
            <a:avLst/>
          </a:prstGeom>
          <a:noFill/>
        </p:spPr>
        <p:txBody>
          <a:bodyPr wrap="square" rtlCol="0">
            <a:spAutoFit/>
          </a:bodyPr>
          <a:lstStyle/>
          <a:p>
            <a:r>
              <a:rPr lang="en-US" dirty="0" smtClean="0"/>
              <a:t>Step 3</a:t>
            </a:r>
            <a:endParaRPr lang="en-US" dirty="0"/>
          </a:p>
        </p:txBody>
      </p:sp>
      <p:sp>
        <p:nvSpPr>
          <p:cNvPr id="25" name="Oval 24"/>
          <p:cNvSpPr/>
          <p:nvPr/>
        </p:nvSpPr>
        <p:spPr>
          <a:xfrm>
            <a:off x="5361709" y="6018415"/>
            <a:ext cx="806335" cy="2216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6168044" y="5900251"/>
            <a:ext cx="831272" cy="369332"/>
          </a:xfrm>
          <a:prstGeom prst="rect">
            <a:avLst/>
          </a:prstGeom>
          <a:noFill/>
        </p:spPr>
        <p:txBody>
          <a:bodyPr wrap="square" rtlCol="0">
            <a:spAutoFit/>
          </a:bodyPr>
          <a:lstStyle/>
          <a:p>
            <a:r>
              <a:rPr lang="en-US" dirty="0" smtClean="0"/>
              <a:t>Step 4</a:t>
            </a:r>
            <a:endParaRPr lang="en-US" dirty="0"/>
          </a:p>
        </p:txBody>
      </p:sp>
      <p:sp>
        <p:nvSpPr>
          <p:cNvPr id="27" name="TextBox 26"/>
          <p:cNvSpPr txBox="1"/>
          <p:nvPr/>
        </p:nvSpPr>
        <p:spPr>
          <a:xfrm>
            <a:off x="8678487" y="1945178"/>
            <a:ext cx="1047404" cy="369332"/>
          </a:xfrm>
          <a:prstGeom prst="rect">
            <a:avLst/>
          </a:prstGeom>
          <a:noFill/>
        </p:spPr>
        <p:txBody>
          <a:bodyPr wrap="square" rtlCol="0">
            <a:spAutoFit/>
          </a:bodyPr>
          <a:lstStyle/>
          <a:p>
            <a:r>
              <a:rPr lang="en-US" dirty="0" smtClean="0"/>
              <a:t>Step 5</a:t>
            </a:r>
            <a:endParaRPr lang="en-US" dirty="0"/>
          </a:p>
        </p:txBody>
      </p:sp>
      <p:sp>
        <p:nvSpPr>
          <p:cNvPr id="28" name="TextBox 27"/>
          <p:cNvSpPr txBox="1"/>
          <p:nvPr/>
        </p:nvSpPr>
        <p:spPr>
          <a:xfrm>
            <a:off x="7952335" y="2743774"/>
            <a:ext cx="1141789" cy="369332"/>
          </a:xfrm>
          <a:prstGeom prst="rect">
            <a:avLst/>
          </a:prstGeom>
          <a:noFill/>
        </p:spPr>
        <p:txBody>
          <a:bodyPr wrap="square" rtlCol="0">
            <a:spAutoFit/>
          </a:bodyPr>
          <a:lstStyle/>
          <a:p>
            <a:r>
              <a:rPr lang="en-US" dirty="0" smtClean="0"/>
              <a:t>Step 6 --&gt;</a:t>
            </a:r>
            <a:endParaRPr lang="en-US" dirty="0"/>
          </a:p>
        </p:txBody>
      </p:sp>
      <p:sp>
        <p:nvSpPr>
          <p:cNvPr id="29" name="TextBox 28"/>
          <p:cNvSpPr txBox="1"/>
          <p:nvPr/>
        </p:nvSpPr>
        <p:spPr>
          <a:xfrm>
            <a:off x="8287789" y="3993139"/>
            <a:ext cx="1895302" cy="369332"/>
          </a:xfrm>
          <a:prstGeom prst="rect">
            <a:avLst/>
          </a:prstGeom>
          <a:noFill/>
        </p:spPr>
        <p:txBody>
          <a:bodyPr wrap="square" rtlCol="0">
            <a:spAutoFit/>
          </a:bodyPr>
          <a:lstStyle/>
          <a:p>
            <a:r>
              <a:rPr lang="en-US" dirty="0" smtClean="0"/>
              <a:t>End Result!</a:t>
            </a:r>
            <a:endParaRPr lang="en-US" dirty="0"/>
          </a:p>
        </p:txBody>
      </p:sp>
    </p:spTree>
    <p:extLst>
      <p:ext uri="{BB962C8B-B14F-4D97-AF65-F5344CB8AC3E}">
        <p14:creationId xmlns:p14="http://schemas.microsoft.com/office/powerpoint/2010/main" val="3140083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Install Cisco Jabber</a:t>
            </a:r>
            <a:endParaRPr lang="en-US" dirty="0"/>
          </a:p>
        </p:txBody>
      </p:sp>
      <p:sp>
        <p:nvSpPr>
          <p:cNvPr id="4" name="Text Placeholder 3"/>
          <p:cNvSpPr>
            <a:spLocks noGrp="1"/>
          </p:cNvSpPr>
          <p:nvPr>
            <p:ph type="body" sz="half" idx="2"/>
          </p:nvPr>
        </p:nvSpPr>
        <p:spPr/>
        <p:txBody>
          <a:bodyPr>
            <a:normAutofit/>
          </a:bodyPr>
          <a:lstStyle/>
          <a:p>
            <a:r>
              <a:rPr lang="en-US" sz="1200" dirty="0" smtClean="0"/>
              <a:t>Go to </a:t>
            </a:r>
            <a:r>
              <a:rPr lang="en-US" sz="1200" dirty="0" smtClean="0"/>
              <a:t>the Telecomm website</a:t>
            </a:r>
          </a:p>
          <a:p>
            <a:r>
              <a:rPr lang="en-US" sz="1200" dirty="0" smtClean="0">
                <a:hlinkClick r:id="rId2"/>
              </a:rPr>
              <a:t>https://www.ramapo.edu/its/telecomm/downloads/</a:t>
            </a:r>
            <a:endParaRPr lang="en-US" sz="1200" dirty="0" smtClean="0"/>
          </a:p>
          <a:p>
            <a:r>
              <a:rPr lang="en-US" sz="1200" dirty="0" smtClean="0"/>
              <a:t>Right click on </a:t>
            </a:r>
            <a:r>
              <a:rPr lang="en-US" sz="1200" b="1" dirty="0" smtClean="0"/>
              <a:t>Jabber for Windows Machine </a:t>
            </a:r>
            <a:r>
              <a:rPr lang="en-US" sz="1200" dirty="0" smtClean="0"/>
              <a:t>and choose “</a:t>
            </a:r>
            <a:r>
              <a:rPr lang="en-US" sz="1200" b="1" dirty="0" smtClean="0"/>
              <a:t>Save Link As</a:t>
            </a:r>
            <a:r>
              <a:rPr lang="en-US" sz="1200" dirty="0" smtClean="0"/>
              <a:t>”</a:t>
            </a:r>
            <a:endParaRPr lang="en-US" sz="1200" b="1" dirty="0" smtClean="0"/>
          </a:p>
          <a:p>
            <a:r>
              <a:rPr lang="en-US" sz="1200" dirty="0" smtClean="0"/>
              <a:t>Go to your Downloads folder and open the file to download it.</a:t>
            </a:r>
          </a:p>
          <a:p>
            <a:r>
              <a:rPr lang="en-US" sz="1200" dirty="0"/>
              <a:t>If you have a ‘permissions’ or ‘rights’ error on your computer, please contact the ITS Helpdesk (helpdesk@ramapo.edu) for assistance.</a:t>
            </a:r>
            <a:endParaRPr lang="en-US" sz="1200" dirty="0" smtClean="0"/>
          </a:p>
          <a:p>
            <a:r>
              <a:rPr lang="en-US" sz="1200" dirty="0" smtClean="0"/>
              <a:t>Once it downloads, </a:t>
            </a:r>
            <a:r>
              <a:rPr lang="en-US" sz="1200" dirty="0" smtClean="0"/>
              <a:t>open it (It should appear at the bottom of your screen).</a:t>
            </a:r>
          </a:p>
          <a:p>
            <a:r>
              <a:rPr lang="en-US" sz="1200" dirty="0" smtClean="0"/>
              <a:t>As it installs, y</a:t>
            </a:r>
            <a:r>
              <a:rPr lang="en-US" sz="1200" dirty="0" smtClean="0"/>
              <a:t>ou may </a:t>
            </a:r>
            <a:r>
              <a:rPr lang="en-US" sz="1200" dirty="0" smtClean="0"/>
              <a:t>be prompted to allow certain permissions.  It is recommended that you allow ALL of them.</a:t>
            </a:r>
            <a:endParaRPr lang="en-US" sz="1200" dirty="0"/>
          </a:p>
        </p:txBody>
      </p:sp>
      <p:pic>
        <p:nvPicPr>
          <p:cNvPr id="9" name="Picture 8"/>
          <p:cNvPicPr>
            <a:picLocks noChangeAspect="1"/>
          </p:cNvPicPr>
          <p:nvPr/>
        </p:nvPicPr>
        <p:blipFill>
          <a:blip r:embed="rId3"/>
          <a:stretch>
            <a:fillRect/>
          </a:stretch>
        </p:blipFill>
        <p:spPr>
          <a:xfrm>
            <a:off x="5785657" y="1304925"/>
            <a:ext cx="5494713" cy="4248150"/>
          </a:xfrm>
          <a:prstGeom prst="rect">
            <a:avLst/>
          </a:prstGeom>
        </p:spPr>
      </p:pic>
    </p:spTree>
    <p:extLst>
      <p:ext uri="{BB962C8B-B14F-4D97-AF65-F5344CB8AC3E}">
        <p14:creationId xmlns:p14="http://schemas.microsoft.com/office/powerpoint/2010/main" val="4027460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smtClean="0"/>
              <a:t>Sign-In</a:t>
            </a:r>
            <a:endParaRPr lang="en-US" dirty="0"/>
          </a:p>
        </p:txBody>
      </p:sp>
      <p:sp>
        <p:nvSpPr>
          <p:cNvPr id="13" name="Text Placeholder 12"/>
          <p:cNvSpPr>
            <a:spLocks noGrp="1"/>
          </p:cNvSpPr>
          <p:nvPr>
            <p:ph type="body" sz="half" idx="2"/>
          </p:nvPr>
        </p:nvSpPr>
        <p:spPr/>
        <p:txBody>
          <a:bodyPr/>
          <a:lstStyle/>
          <a:p>
            <a:r>
              <a:rPr lang="en-US" dirty="0" smtClean="0"/>
              <a:t>Enter full Ramapo email address</a:t>
            </a:r>
          </a:p>
          <a:p>
            <a:r>
              <a:rPr lang="en-US" dirty="0" smtClean="0"/>
              <a:t>Select Continue</a:t>
            </a:r>
          </a:p>
          <a:p>
            <a:r>
              <a:rPr lang="en-US" dirty="0" smtClean="0"/>
              <a:t>Click ‘Continue’ if ‘Verify Certificate’ appears</a:t>
            </a:r>
          </a:p>
          <a:p>
            <a:r>
              <a:rPr lang="en-US" dirty="0" smtClean="0"/>
              <a:t>Enter Ramapo password</a:t>
            </a:r>
          </a:p>
          <a:p>
            <a:r>
              <a:rPr lang="en-US" dirty="0" smtClean="0"/>
              <a:t>Select Sign-In</a:t>
            </a:r>
          </a:p>
          <a:p>
            <a:r>
              <a:rPr lang="en-US" dirty="0" smtClean="0"/>
              <a:t>Click ‘Continue’ if ‘Verify Certificate’ </a:t>
            </a:r>
            <a:r>
              <a:rPr lang="en-US" dirty="0" smtClean="0"/>
              <a:t>appears</a:t>
            </a:r>
            <a:endParaRPr lang="en-US" dirty="0" smtClean="0"/>
          </a:p>
        </p:txBody>
      </p:sp>
      <p:pic>
        <p:nvPicPr>
          <p:cNvPr id="3" name="Picture 2"/>
          <p:cNvPicPr>
            <a:picLocks noChangeAspect="1"/>
          </p:cNvPicPr>
          <p:nvPr/>
        </p:nvPicPr>
        <p:blipFill>
          <a:blip r:embed="rId2"/>
          <a:stretch>
            <a:fillRect/>
          </a:stretch>
        </p:blipFill>
        <p:spPr>
          <a:xfrm>
            <a:off x="6956887" y="191886"/>
            <a:ext cx="3714750" cy="6324600"/>
          </a:xfrm>
          <a:prstGeom prst="rect">
            <a:avLst/>
          </a:prstGeom>
        </p:spPr>
      </p:pic>
    </p:spTree>
    <p:extLst>
      <p:ext uri="{BB962C8B-B14F-4D97-AF65-F5344CB8AC3E}">
        <p14:creationId xmlns:p14="http://schemas.microsoft.com/office/powerpoint/2010/main" val="2329029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Main Screen</a:t>
            </a:r>
            <a:endParaRPr lang="en-US" dirty="0"/>
          </a:p>
        </p:txBody>
      </p:sp>
      <p:sp>
        <p:nvSpPr>
          <p:cNvPr id="7" name="Text Placeholder 6"/>
          <p:cNvSpPr>
            <a:spLocks noGrp="1"/>
          </p:cNvSpPr>
          <p:nvPr>
            <p:ph type="body" sz="half" idx="2"/>
          </p:nvPr>
        </p:nvSpPr>
        <p:spPr/>
        <p:txBody>
          <a:bodyPr/>
          <a:lstStyle/>
          <a:p>
            <a:r>
              <a:rPr lang="en-US" dirty="0" smtClean="0"/>
              <a:t>Account Icon (upper left corner within circle)</a:t>
            </a:r>
          </a:p>
          <a:p>
            <a:r>
              <a:rPr lang="en-US" dirty="0" smtClean="0"/>
              <a:t>Green dot within the circle states that your status </a:t>
            </a:r>
            <a:r>
              <a:rPr lang="en-US" dirty="0"/>
              <a:t>i</a:t>
            </a:r>
            <a:r>
              <a:rPr lang="en-US" dirty="0" smtClean="0"/>
              <a:t>s ‘Available’</a:t>
            </a:r>
          </a:p>
          <a:p>
            <a:r>
              <a:rPr lang="en-US" dirty="0" smtClean="0"/>
              <a:t>Shows </a:t>
            </a:r>
            <a:r>
              <a:rPr lang="en-US" dirty="0" smtClean="0"/>
              <a:t>icons</a:t>
            </a:r>
            <a:r>
              <a:rPr lang="en-US" dirty="0" smtClean="0"/>
              <a:t> </a:t>
            </a:r>
            <a:r>
              <a:rPr lang="en-US" dirty="0" smtClean="0"/>
              <a:t>for Contacts, Chats, Calls, Meetings, Voicemail </a:t>
            </a:r>
            <a:r>
              <a:rPr lang="en-US" dirty="0" smtClean="0"/>
              <a:t>on</a:t>
            </a:r>
            <a:r>
              <a:rPr lang="en-US" dirty="0" smtClean="0"/>
              <a:t> </a:t>
            </a:r>
            <a:r>
              <a:rPr lang="en-US" dirty="0" smtClean="0"/>
              <a:t>the </a:t>
            </a:r>
            <a:r>
              <a:rPr lang="en-US" dirty="0" smtClean="0"/>
              <a:t>left side</a:t>
            </a:r>
            <a:r>
              <a:rPr lang="en-US" dirty="0" smtClean="0"/>
              <a:t> </a:t>
            </a:r>
            <a:r>
              <a:rPr lang="en-US" dirty="0" smtClean="0"/>
              <a:t>of the screen.</a:t>
            </a:r>
          </a:p>
          <a:p>
            <a:endParaRPr lang="en-US" dirty="0" smtClean="0"/>
          </a:p>
          <a:p>
            <a:endParaRPr lang="en-US" dirty="0"/>
          </a:p>
        </p:txBody>
      </p:sp>
      <p:pic>
        <p:nvPicPr>
          <p:cNvPr id="3" name="Picture 2"/>
          <p:cNvPicPr>
            <a:picLocks noChangeAspect="1"/>
          </p:cNvPicPr>
          <p:nvPr/>
        </p:nvPicPr>
        <p:blipFill>
          <a:blip r:embed="rId2"/>
          <a:stretch>
            <a:fillRect/>
          </a:stretch>
        </p:blipFill>
        <p:spPr>
          <a:xfrm>
            <a:off x="4772025" y="1024908"/>
            <a:ext cx="7315200" cy="4752892"/>
          </a:xfrm>
          <a:prstGeom prst="rect">
            <a:avLst/>
          </a:prstGeom>
        </p:spPr>
      </p:pic>
    </p:spTree>
    <p:extLst>
      <p:ext uri="{BB962C8B-B14F-4D97-AF65-F5344CB8AC3E}">
        <p14:creationId xmlns:p14="http://schemas.microsoft.com/office/powerpoint/2010/main" val="2168006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Contacts</a:t>
            </a:r>
            <a:endParaRPr lang="en-US" dirty="0"/>
          </a:p>
        </p:txBody>
      </p:sp>
      <p:sp>
        <p:nvSpPr>
          <p:cNvPr id="4" name="Text Placeholder 3"/>
          <p:cNvSpPr>
            <a:spLocks noGrp="1"/>
          </p:cNvSpPr>
          <p:nvPr>
            <p:ph type="body" sz="half" idx="2"/>
          </p:nvPr>
        </p:nvSpPr>
        <p:spPr/>
        <p:txBody>
          <a:bodyPr/>
          <a:lstStyle/>
          <a:p>
            <a:r>
              <a:rPr lang="en-US" dirty="0" smtClean="0"/>
              <a:t>To add a Contact, </a:t>
            </a:r>
            <a:r>
              <a:rPr lang="en-US" dirty="0" smtClean="0"/>
              <a:t>type the name into the search box.</a:t>
            </a:r>
          </a:p>
          <a:p>
            <a:r>
              <a:rPr lang="en-US" dirty="0" smtClean="0"/>
              <a:t>Double click on the name or hit the enter key to select it.</a:t>
            </a:r>
            <a:endParaRPr lang="en-US" dirty="0" smtClean="0"/>
          </a:p>
        </p:txBody>
      </p:sp>
      <p:pic>
        <p:nvPicPr>
          <p:cNvPr id="5" name="Picture 4"/>
          <p:cNvPicPr>
            <a:picLocks noChangeAspect="1"/>
          </p:cNvPicPr>
          <p:nvPr/>
        </p:nvPicPr>
        <p:blipFill>
          <a:blip r:embed="rId2"/>
          <a:stretch>
            <a:fillRect/>
          </a:stretch>
        </p:blipFill>
        <p:spPr>
          <a:xfrm>
            <a:off x="4772025" y="1033219"/>
            <a:ext cx="7048500" cy="4752892"/>
          </a:xfrm>
          <a:prstGeom prst="rect">
            <a:avLst/>
          </a:prstGeom>
        </p:spPr>
      </p:pic>
      <p:sp>
        <p:nvSpPr>
          <p:cNvPr id="7" name="Oval 6"/>
          <p:cNvSpPr/>
          <p:nvPr/>
        </p:nvSpPr>
        <p:spPr>
          <a:xfrm>
            <a:off x="5237018" y="1113905"/>
            <a:ext cx="1546167" cy="5403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4893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14919" y="1685060"/>
            <a:ext cx="5486400" cy="3644193"/>
          </a:xfrm>
          <a:prstGeom prst="rect">
            <a:avLst/>
          </a:prstGeom>
        </p:spPr>
      </p:pic>
      <p:pic>
        <p:nvPicPr>
          <p:cNvPr id="6" name="Picture 5"/>
          <p:cNvPicPr>
            <a:picLocks noChangeAspect="1"/>
          </p:cNvPicPr>
          <p:nvPr/>
        </p:nvPicPr>
        <p:blipFill>
          <a:blip r:embed="rId3"/>
          <a:stretch>
            <a:fillRect/>
          </a:stretch>
        </p:blipFill>
        <p:spPr>
          <a:xfrm>
            <a:off x="6250998" y="1685062"/>
            <a:ext cx="5486400" cy="3579604"/>
          </a:xfrm>
          <a:prstGeom prst="rect">
            <a:avLst/>
          </a:prstGeom>
        </p:spPr>
      </p:pic>
    </p:spTree>
    <p:extLst>
      <p:ext uri="{BB962C8B-B14F-4D97-AF65-F5344CB8AC3E}">
        <p14:creationId xmlns:p14="http://schemas.microsoft.com/office/powerpoint/2010/main" val="2701024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353551" y="1398535"/>
            <a:ext cx="5049722" cy="1379102"/>
          </a:xfrm>
          <a:prstGeom prst="rect">
            <a:avLst/>
          </a:prstGeom>
        </p:spPr>
      </p:pic>
      <p:sp>
        <p:nvSpPr>
          <p:cNvPr id="7" name="Oval 6"/>
          <p:cNvSpPr/>
          <p:nvPr/>
        </p:nvSpPr>
        <p:spPr>
          <a:xfrm>
            <a:off x="4913254" y="1610706"/>
            <a:ext cx="598516" cy="38238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p:nvPicPr>
        <p:blipFill>
          <a:blip r:embed="rId3"/>
          <a:stretch>
            <a:fillRect/>
          </a:stretch>
        </p:blipFill>
        <p:spPr>
          <a:xfrm>
            <a:off x="6213763" y="2109503"/>
            <a:ext cx="5669280" cy="1390137"/>
          </a:xfrm>
          <a:prstGeom prst="rect">
            <a:avLst/>
          </a:prstGeom>
        </p:spPr>
      </p:pic>
      <p:sp>
        <p:nvSpPr>
          <p:cNvPr id="10" name="Oval 9"/>
          <p:cNvSpPr/>
          <p:nvPr/>
        </p:nvSpPr>
        <p:spPr>
          <a:xfrm>
            <a:off x="9975273" y="2242560"/>
            <a:ext cx="498764" cy="56133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4"/>
          <a:stretch>
            <a:fillRect/>
          </a:stretch>
        </p:blipFill>
        <p:spPr>
          <a:xfrm>
            <a:off x="852054" y="4585941"/>
            <a:ext cx="3505200" cy="2095500"/>
          </a:xfrm>
          <a:prstGeom prst="rect">
            <a:avLst/>
          </a:prstGeom>
        </p:spPr>
      </p:pic>
      <p:pic>
        <p:nvPicPr>
          <p:cNvPr id="12" name="Picture 11"/>
          <p:cNvPicPr>
            <a:picLocks noChangeAspect="1"/>
          </p:cNvPicPr>
          <p:nvPr/>
        </p:nvPicPr>
        <p:blipFill>
          <a:blip r:embed="rId5"/>
          <a:stretch>
            <a:fillRect/>
          </a:stretch>
        </p:blipFill>
        <p:spPr>
          <a:xfrm>
            <a:off x="6826827" y="4469562"/>
            <a:ext cx="3771900" cy="2211879"/>
          </a:xfrm>
          <a:prstGeom prst="rect">
            <a:avLst/>
          </a:prstGeom>
        </p:spPr>
      </p:pic>
      <p:sp>
        <p:nvSpPr>
          <p:cNvPr id="13" name="TextBox 12"/>
          <p:cNvSpPr txBox="1"/>
          <p:nvPr/>
        </p:nvSpPr>
        <p:spPr>
          <a:xfrm>
            <a:off x="507076" y="1213869"/>
            <a:ext cx="4788131" cy="369332"/>
          </a:xfrm>
          <a:prstGeom prst="rect">
            <a:avLst/>
          </a:prstGeom>
          <a:noFill/>
        </p:spPr>
        <p:txBody>
          <a:bodyPr wrap="square" rtlCol="0">
            <a:spAutoFit/>
          </a:bodyPr>
          <a:lstStyle/>
          <a:p>
            <a:r>
              <a:rPr lang="en-US" dirty="0" smtClean="0"/>
              <a:t>1. Click on the three dots…</a:t>
            </a:r>
            <a:endParaRPr lang="en-US" dirty="0"/>
          </a:p>
        </p:txBody>
      </p:sp>
      <p:sp>
        <p:nvSpPr>
          <p:cNvPr id="14" name="TextBox 13"/>
          <p:cNvSpPr txBox="1"/>
          <p:nvPr/>
        </p:nvSpPr>
        <p:spPr>
          <a:xfrm>
            <a:off x="6826827" y="1555130"/>
            <a:ext cx="5494713" cy="369332"/>
          </a:xfrm>
          <a:prstGeom prst="rect">
            <a:avLst/>
          </a:prstGeom>
          <a:noFill/>
        </p:spPr>
        <p:txBody>
          <a:bodyPr wrap="square" rtlCol="0">
            <a:spAutoFit/>
          </a:bodyPr>
          <a:lstStyle/>
          <a:p>
            <a:r>
              <a:rPr lang="en-US" dirty="0" smtClean="0"/>
              <a:t>2. Click on the person icon shown below…</a:t>
            </a:r>
            <a:endParaRPr lang="en-US" dirty="0"/>
          </a:p>
        </p:txBody>
      </p:sp>
      <p:sp>
        <p:nvSpPr>
          <p:cNvPr id="15" name="TextBox 14"/>
          <p:cNvSpPr txBox="1"/>
          <p:nvPr/>
        </p:nvSpPr>
        <p:spPr>
          <a:xfrm>
            <a:off x="507076" y="3710617"/>
            <a:ext cx="4896197" cy="646331"/>
          </a:xfrm>
          <a:prstGeom prst="rect">
            <a:avLst/>
          </a:prstGeom>
          <a:noFill/>
        </p:spPr>
        <p:txBody>
          <a:bodyPr wrap="square" rtlCol="0">
            <a:spAutoFit/>
          </a:bodyPr>
          <a:lstStyle/>
          <a:p>
            <a:r>
              <a:rPr lang="en-US" dirty="0" smtClean="0"/>
              <a:t>3. Use dropdown to select an existing group then click on Add or click on New Group…</a:t>
            </a:r>
            <a:endParaRPr lang="en-US" dirty="0"/>
          </a:p>
        </p:txBody>
      </p:sp>
      <p:sp>
        <p:nvSpPr>
          <p:cNvPr id="17" name="TextBox 16"/>
          <p:cNvSpPr txBox="1"/>
          <p:nvPr/>
        </p:nvSpPr>
        <p:spPr>
          <a:xfrm>
            <a:off x="6841374" y="3546232"/>
            <a:ext cx="3757353" cy="923330"/>
          </a:xfrm>
          <a:prstGeom prst="rect">
            <a:avLst/>
          </a:prstGeom>
          <a:noFill/>
        </p:spPr>
        <p:txBody>
          <a:bodyPr wrap="square" rtlCol="0">
            <a:spAutoFit/>
          </a:bodyPr>
          <a:lstStyle/>
          <a:p>
            <a:r>
              <a:rPr lang="en-US" dirty="0" smtClean="0"/>
              <a:t>4. Enter name for New Group if selected then click on Create, then Add…</a:t>
            </a:r>
            <a:endParaRPr lang="en-US" dirty="0"/>
          </a:p>
        </p:txBody>
      </p:sp>
      <p:sp>
        <p:nvSpPr>
          <p:cNvPr id="18" name="TextBox 17"/>
          <p:cNvSpPr txBox="1"/>
          <p:nvPr/>
        </p:nvSpPr>
        <p:spPr>
          <a:xfrm>
            <a:off x="3233651" y="199505"/>
            <a:ext cx="5178829" cy="646331"/>
          </a:xfrm>
          <a:prstGeom prst="rect">
            <a:avLst/>
          </a:prstGeom>
          <a:noFill/>
        </p:spPr>
        <p:txBody>
          <a:bodyPr wrap="square" rtlCol="0">
            <a:spAutoFit/>
          </a:bodyPr>
          <a:lstStyle/>
          <a:p>
            <a:r>
              <a:rPr lang="en-US" sz="3600" dirty="0" smtClean="0"/>
              <a:t>Add Contact to a group</a:t>
            </a:r>
            <a:endParaRPr lang="en-US" sz="3600" dirty="0"/>
          </a:p>
        </p:txBody>
      </p:sp>
    </p:spTree>
    <p:extLst>
      <p:ext uri="{BB962C8B-B14F-4D97-AF65-F5344CB8AC3E}">
        <p14:creationId xmlns:p14="http://schemas.microsoft.com/office/powerpoint/2010/main" val="4176476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Chats</a:t>
            </a:r>
            <a:endParaRPr lang="en-US" dirty="0"/>
          </a:p>
        </p:txBody>
      </p:sp>
      <p:sp>
        <p:nvSpPr>
          <p:cNvPr id="4" name="Text Placeholder 3"/>
          <p:cNvSpPr>
            <a:spLocks noGrp="1"/>
          </p:cNvSpPr>
          <p:nvPr>
            <p:ph type="body" sz="half" idx="2"/>
          </p:nvPr>
        </p:nvSpPr>
        <p:spPr/>
        <p:txBody>
          <a:bodyPr/>
          <a:lstStyle/>
          <a:p>
            <a:r>
              <a:rPr lang="en-US" dirty="0" smtClean="0"/>
              <a:t>To start a chat, you can either select a contact that already exists </a:t>
            </a:r>
            <a:r>
              <a:rPr lang="en-US" dirty="0" smtClean="0"/>
              <a:t>and click on the blue</a:t>
            </a:r>
            <a:r>
              <a:rPr lang="en-US" dirty="0" smtClean="0"/>
              <a:t> chat icon or you can click on the chat icon in the menu on the left and search for someone.</a:t>
            </a:r>
            <a:endParaRPr lang="en-US" dirty="0"/>
          </a:p>
        </p:txBody>
      </p:sp>
      <p:pic>
        <p:nvPicPr>
          <p:cNvPr id="6" name="Picture 5"/>
          <p:cNvPicPr>
            <a:picLocks noChangeAspect="1"/>
          </p:cNvPicPr>
          <p:nvPr/>
        </p:nvPicPr>
        <p:blipFill>
          <a:blip r:embed="rId2"/>
          <a:stretch>
            <a:fillRect/>
          </a:stretch>
        </p:blipFill>
        <p:spPr>
          <a:xfrm>
            <a:off x="5048335" y="1088626"/>
            <a:ext cx="6675120" cy="4436470"/>
          </a:xfrm>
          <a:prstGeom prst="rect">
            <a:avLst/>
          </a:prstGeom>
        </p:spPr>
      </p:pic>
      <p:sp>
        <p:nvSpPr>
          <p:cNvPr id="7" name="Oval 6"/>
          <p:cNvSpPr/>
          <p:nvPr/>
        </p:nvSpPr>
        <p:spPr>
          <a:xfrm>
            <a:off x="9318567" y="3848793"/>
            <a:ext cx="714895" cy="89777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971011" y="1862051"/>
            <a:ext cx="507076" cy="4987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080244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81398" y="182880"/>
            <a:ext cx="10515600" cy="1324928"/>
          </a:xfrm>
        </p:spPr>
        <p:txBody>
          <a:bodyPr>
            <a:normAutofit/>
          </a:bodyPr>
          <a:lstStyle/>
          <a:p>
            <a:pPr algn="ctr"/>
            <a:r>
              <a:rPr lang="en-US" sz="3200" dirty="0" smtClean="0"/>
              <a:t>Start a Chat</a:t>
            </a:r>
            <a:r>
              <a:rPr lang="en-US" sz="3600" dirty="0" smtClean="0"/>
              <a:t> </a:t>
            </a:r>
            <a:r>
              <a:rPr lang="en-US" sz="2400" dirty="0" smtClean="0"/>
              <a:t>– press +, type name, double click </a:t>
            </a:r>
            <a:r>
              <a:rPr lang="en-US" sz="2400" dirty="0" smtClean="0"/>
              <a:t>on it to select it, click Start Chat.</a:t>
            </a:r>
            <a:endParaRPr lang="en-US" sz="3600" dirty="0"/>
          </a:p>
        </p:txBody>
      </p:sp>
      <p:pic>
        <p:nvPicPr>
          <p:cNvPr id="5" name="Picture 4"/>
          <p:cNvPicPr>
            <a:picLocks noChangeAspect="1"/>
          </p:cNvPicPr>
          <p:nvPr/>
        </p:nvPicPr>
        <p:blipFill>
          <a:blip r:embed="rId2"/>
          <a:stretch>
            <a:fillRect/>
          </a:stretch>
        </p:blipFill>
        <p:spPr>
          <a:xfrm>
            <a:off x="364374" y="1775753"/>
            <a:ext cx="3200400" cy="3519766"/>
          </a:xfrm>
          <a:prstGeom prst="rect">
            <a:avLst/>
          </a:prstGeom>
        </p:spPr>
      </p:pic>
      <p:pic>
        <p:nvPicPr>
          <p:cNvPr id="7" name="Picture 6"/>
          <p:cNvPicPr>
            <a:picLocks noChangeAspect="1"/>
          </p:cNvPicPr>
          <p:nvPr/>
        </p:nvPicPr>
        <p:blipFill>
          <a:blip r:embed="rId3"/>
          <a:stretch>
            <a:fillRect/>
          </a:stretch>
        </p:blipFill>
        <p:spPr>
          <a:xfrm>
            <a:off x="4136100" y="1775753"/>
            <a:ext cx="3200400" cy="3519766"/>
          </a:xfrm>
          <a:prstGeom prst="rect">
            <a:avLst/>
          </a:prstGeom>
        </p:spPr>
      </p:pic>
      <p:pic>
        <p:nvPicPr>
          <p:cNvPr id="8" name="Picture 7"/>
          <p:cNvPicPr>
            <a:picLocks noChangeAspect="1"/>
          </p:cNvPicPr>
          <p:nvPr/>
        </p:nvPicPr>
        <p:blipFill>
          <a:blip r:embed="rId4"/>
          <a:stretch>
            <a:fillRect/>
          </a:stretch>
        </p:blipFill>
        <p:spPr>
          <a:xfrm>
            <a:off x="7878213" y="1631632"/>
            <a:ext cx="3200400" cy="3663887"/>
          </a:xfrm>
          <a:prstGeom prst="rect">
            <a:avLst/>
          </a:prstGeom>
        </p:spPr>
      </p:pic>
    </p:spTree>
    <p:extLst>
      <p:ext uri="{BB962C8B-B14F-4D97-AF65-F5344CB8AC3E}">
        <p14:creationId xmlns:p14="http://schemas.microsoft.com/office/powerpoint/2010/main" val="34005931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527</TotalTime>
  <Words>874</Words>
  <Application>Microsoft Office PowerPoint</Application>
  <PresentationFormat>Widescreen</PresentationFormat>
  <Paragraphs>58</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Cisco Jabber</vt:lpstr>
      <vt:lpstr>Install Cisco Jabber</vt:lpstr>
      <vt:lpstr>Sign-In</vt:lpstr>
      <vt:lpstr>Main Screen</vt:lpstr>
      <vt:lpstr>Contacts</vt:lpstr>
      <vt:lpstr>PowerPoint Presentation</vt:lpstr>
      <vt:lpstr>PowerPoint Presentation</vt:lpstr>
      <vt:lpstr>Chats</vt:lpstr>
      <vt:lpstr>Start a Chat – press +, type name, double click on it to select it, click Start Chat.</vt:lpstr>
      <vt:lpstr>PowerPoint Presentation</vt:lpstr>
      <vt:lpstr>Calls</vt:lpstr>
      <vt:lpstr>Meetings</vt:lpstr>
      <vt:lpstr>Voicemail This tab is where you will find your voicemails.  If there is a new message, you will see the red circle icon on the voicemail tab.  To listen to the message, click on it and press the play icon.</vt:lpstr>
      <vt:lpstr>Forwarding Voicemail To forward the voicemail, press the message.  Press the blue right arrow icon.  Type in the last name of the person you want to forward to, select it from the list, hit Enter.  You can then click on the red record button to record an instruction message, add a Subject and then press Send to send it.</vt:lpstr>
      <vt:lpstr>Account Settings</vt:lpstr>
      <vt:lpstr>PowerPoint Presentation</vt:lpstr>
    </vt:vector>
  </TitlesOfParts>
  <Company>RCNJ</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Cisco Jabber</dc:title>
  <dc:creator>Crickley@winads.ramapo.edu</dc:creator>
  <cp:lastModifiedBy>Crickley@winads.ramapo.edu</cp:lastModifiedBy>
  <cp:revision>44</cp:revision>
  <dcterms:created xsi:type="dcterms:W3CDTF">2021-09-08T15:24:49Z</dcterms:created>
  <dcterms:modified xsi:type="dcterms:W3CDTF">2021-09-20T18:54:20Z</dcterms:modified>
</cp:coreProperties>
</file>