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3" r:id="rId1"/>
  </p:sldMasterIdLst>
  <p:sldIdLst>
    <p:sldId id="256" r:id="rId2"/>
    <p:sldId id="267" r:id="rId3"/>
    <p:sldId id="277" r:id="rId4"/>
    <p:sldId id="278" r:id="rId5"/>
    <p:sldId id="274" r:id="rId6"/>
    <p:sldId id="264" r:id="rId7"/>
    <p:sldId id="259" r:id="rId8"/>
    <p:sldId id="260" r:id="rId9"/>
    <p:sldId id="261" r:id="rId10"/>
    <p:sldId id="275" r:id="rId11"/>
    <p:sldId id="276" r:id="rId12"/>
    <p:sldId id="262" r:id="rId13"/>
    <p:sldId id="263" r:id="rId14"/>
    <p:sldId id="265" r:id="rId15"/>
    <p:sldId id="266" r:id="rId16"/>
    <p:sldId id="279"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2"/>
  </p:normalViewPr>
  <p:slideViewPr>
    <p:cSldViewPr snapToGrid="0" snapToObjects="1">
      <p:cViewPr varScale="1">
        <p:scale>
          <a:sx n="99" d="100"/>
          <a:sy n="99"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12C18F5-4834-4847-BAE0-AE61C6A2454A}" type="datetimeFigureOut">
              <a:rPr lang="en-US" smtClean="0"/>
              <a:t>5/23/21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210405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2C18F5-4834-4847-BAE0-AE61C6A2454A}" type="datetimeFigureOut">
              <a:rPr lang="en-US" smtClean="0"/>
              <a:t>5/23/21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14645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E12C18F5-4834-4847-BAE0-AE61C6A2454A}" type="datetimeFigureOut">
              <a:rPr lang="en-US" smtClean="0"/>
              <a:t>5/23/21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277982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2C18F5-4834-4847-BAE0-AE61C6A2454A}" type="datetimeFigureOut">
              <a:rPr lang="en-US" smtClean="0"/>
              <a:t>5/23/21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216128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E12C18F5-4834-4847-BAE0-AE61C6A2454A}" type="datetimeFigureOut">
              <a:rPr lang="en-US" smtClean="0"/>
              <a:t>5/23/21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127227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E12C18F5-4834-4847-BAE0-AE61C6A2454A}" type="datetimeFigureOut">
              <a:rPr lang="en-US" smtClean="0"/>
              <a:t>5/23/21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123679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E12C18F5-4834-4847-BAE0-AE61C6A2454A}" type="datetimeFigureOut">
              <a:rPr lang="en-US" smtClean="0"/>
              <a:t>5/23/21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10539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2C18F5-4834-4847-BAE0-AE61C6A2454A}" type="datetimeFigureOut">
              <a:rPr lang="en-US" smtClean="0"/>
              <a:t>5/23/21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379176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12C18F5-4834-4847-BAE0-AE61C6A2454A}" type="datetimeFigureOut">
              <a:rPr lang="en-US" smtClean="0"/>
              <a:t>5/23/21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149446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2C18F5-4834-4847-BAE0-AE61C6A2454A}" type="datetimeFigureOut">
              <a:rPr lang="en-US" smtClean="0"/>
              <a:t>5/23/21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204752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12C18F5-4834-4847-BAE0-AE61C6A2454A}" type="datetimeFigureOut">
              <a:rPr lang="en-US" smtClean="0"/>
              <a:t>5/23/21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347DF203-386C-8243-B5B8-783F1B4E386A}" type="slidenum">
              <a:rPr lang="en-US" smtClean="0"/>
              <a:t>‹#›</a:t>
            </a:fld>
            <a:endParaRPr lang="en-US"/>
          </a:p>
        </p:txBody>
      </p:sp>
    </p:spTree>
    <p:extLst>
      <p:ext uri="{BB962C8B-B14F-4D97-AF65-F5344CB8AC3E}">
        <p14:creationId xmlns:p14="http://schemas.microsoft.com/office/powerpoint/2010/main" val="163212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E12C18F5-4834-4847-BAE0-AE61C6A2454A}" type="datetimeFigureOut">
              <a:rPr lang="en-US" smtClean="0"/>
              <a:t>5/23/21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47DF203-386C-8243-B5B8-783F1B4E386A}" type="slidenum">
              <a:rPr lang="en-US" smtClean="0"/>
              <a:t>‹#›</a:t>
            </a:fld>
            <a:endParaRPr lang="en-US"/>
          </a:p>
        </p:txBody>
      </p:sp>
    </p:spTree>
    <p:extLst>
      <p:ext uri="{BB962C8B-B14F-4D97-AF65-F5344CB8AC3E}">
        <p14:creationId xmlns:p14="http://schemas.microsoft.com/office/powerpoint/2010/main" val="25184693"/>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cs.google.com/spreadsheets/d/1aXXTUXqdzxjOErtZWavAHd2V-Akxfm3hyJEXeknA1-U/edit?usp=shar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torymaps.arcgis.com/stories/19aa832bd4224c8c8a0513b1eb756e9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torymaps.arcgis.com/stori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The_American_West_(4959938663).jp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hroniclingamerica.loc.gov/" TargetMode="External"/><Relationship Id="rId2" Type="http://schemas.openxmlformats.org/officeDocument/2006/relationships/hyperlink" Target="https://collections.storymaps.esri.com/humanities/" TargetMode="External"/><Relationship Id="rId1" Type="http://schemas.openxmlformats.org/officeDocument/2006/relationships/slideLayout" Target="../slideLayouts/slideLayout2.xml"/><Relationship Id="rId5" Type="http://schemas.openxmlformats.org/officeDocument/2006/relationships/hyperlink" Target="https://commons.wikimedia.org/wiki/Main_Page" TargetMode="External"/><Relationship Id="rId4" Type="http://schemas.openxmlformats.org/officeDocument/2006/relationships/hyperlink" Target="https://creativecommon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53"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2"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3"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4"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5"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98" name="Freeform: Shape 72">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74310-19BB-C549-844E-948A884F552F}"/>
              </a:ext>
            </a:extLst>
          </p:cNvPr>
          <p:cNvSpPr>
            <a:spLocks noGrp="1"/>
          </p:cNvSpPr>
          <p:nvPr>
            <p:ph type="ctrTitle"/>
          </p:nvPr>
        </p:nvSpPr>
        <p:spPr>
          <a:xfrm>
            <a:off x="2616277" y="2061838"/>
            <a:ext cx="6959446" cy="1662475"/>
          </a:xfrm>
        </p:spPr>
        <p:txBody>
          <a:bodyPr>
            <a:normAutofit/>
          </a:bodyPr>
          <a:lstStyle/>
          <a:p>
            <a:r>
              <a:rPr lang="en-US" sz="3700"/>
              <a:t>Mapping as Pedagogy: </a:t>
            </a:r>
            <a:br>
              <a:rPr lang="en-US" sz="3700"/>
            </a:br>
            <a:r>
              <a:rPr lang="en-US" sz="3700"/>
              <a:t>Using ArcGIS StoryMaps in the Classroom</a:t>
            </a:r>
          </a:p>
        </p:txBody>
      </p:sp>
      <p:sp>
        <p:nvSpPr>
          <p:cNvPr id="3" name="Subtitle 2">
            <a:extLst>
              <a:ext uri="{FF2B5EF4-FFF2-40B4-BE49-F238E27FC236}">
                <a16:creationId xmlns:a16="http://schemas.microsoft.com/office/drawing/2014/main" id="{43A83D06-361A-A244-B18E-12AA5AF3DA3C}"/>
              </a:ext>
            </a:extLst>
          </p:cNvPr>
          <p:cNvSpPr>
            <a:spLocks noGrp="1"/>
          </p:cNvSpPr>
          <p:nvPr>
            <p:ph type="subTitle" idx="1"/>
          </p:nvPr>
        </p:nvSpPr>
        <p:spPr>
          <a:xfrm>
            <a:off x="3388938" y="3783690"/>
            <a:ext cx="5414125" cy="1196717"/>
          </a:xfrm>
        </p:spPr>
        <p:txBody>
          <a:bodyPr>
            <a:normAutofit/>
          </a:bodyPr>
          <a:lstStyle/>
          <a:p>
            <a:r>
              <a:rPr lang="en-US" sz="2000"/>
              <a:t>FRC Workshop</a:t>
            </a:r>
          </a:p>
          <a:p>
            <a:r>
              <a:rPr lang="en-US" sz="2000"/>
              <a:t>May 24, 2021</a:t>
            </a:r>
          </a:p>
        </p:txBody>
      </p:sp>
    </p:spTree>
    <p:extLst>
      <p:ext uri="{BB962C8B-B14F-4D97-AF65-F5344CB8AC3E}">
        <p14:creationId xmlns:p14="http://schemas.microsoft.com/office/powerpoint/2010/main" val="106769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E09C-66CB-3945-91A4-5A773B1BE633}"/>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341ECA04-E0C5-A64D-A408-C1B3D035EC98}"/>
              </a:ext>
            </a:extLst>
          </p:cNvPr>
          <p:cNvSpPr>
            <a:spLocks noGrp="1"/>
          </p:cNvSpPr>
          <p:nvPr>
            <p:ph idx="1"/>
          </p:nvPr>
        </p:nvSpPr>
        <p:spPr/>
        <p:txBody>
          <a:bodyPr>
            <a:normAutofit/>
          </a:bodyPr>
          <a:lstStyle/>
          <a:p>
            <a:pPr marL="342900" indent="-342900">
              <a:buFont typeface="+mj-lt"/>
              <a:buAutoNum type="arabicPeriod"/>
            </a:pPr>
            <a:r>
              <a:rPr lang="en-US" dirty="0"/>
              <a:t>In-class labs (45 minutes):</a:t>
            </a:r>
          </a:p>
          <a:p>
            <a:pPr marL="800100" lvl="1" indent="-342900">
              <a:buFont typeface="+mj-lt"/>
              <a:buAutoNum type="arabicPeriod"/>
            </a:pPr>
            <a:r>
              <a:rPr lang="en-US" dirty="0"/>
              <a:t>Explore and assess existing </a:t>
            </a:r>
            <a:r>
              <a:rPr lang="en-US" dirty="0" err="1"/>
              <a:t>StoryMaps</a:t>
            </a:r>
            <a:endParaRPr lang="en-US" dirty="0"/>
          </a:p>
          <a:p>
            <a:pPr marL="800100" lvl="1" indent="-342900">
              <a:buFont typeface="+mj-lt"/>
              <a:buAutoNum type="arabicPeriod"/>
            </a:pPr>
            <a:r>
              <a:rPr lang="en-US" dirty="0"/>
              <a:t>Identify research topics, place in a shared Google Doc.</a:t>
            </a:r>
          </a:p>
          <a:p>
            <a:pPr marL="800100" lvl="1" indent="-342900">
              <a:buFont typeface="+mj-lt"/>
              <a:buAutoNum type="arabicPeriod"/>
            </a:pPr>
            <a:r>
              <a:rPr lang="en-US" dirty="0"/>
              <a:t>Introduce tools for locating historical information (such as Chronicling America newspaper database) and pictures that are in public domain or licensed under Creative Commons (such as Wikimedia Commons). </a:t>
            </a:r>
          </a:p>
          <a:p>
            <a:pPr marL="342900" indent="-342900">
              <a:buFont typeface="+mj-lt"/>
              <a:buAutoNum type="arabicPeriod"/>
            </a:pPr>
            <a:r>
              <a:rPr lang="en-US" dirty="0"/>
              <a:t>Students add their topic’s location, a brief description, a link to a properly credited image, and sources to a </a:t>
            </a:r>
            <a:r>
              <a:rPr lang="en-US" dirty="0">
                <a:hlinkClick r:id="rId2"/>
              </a:rPr>
              <a:t>Google Sheet </a:t>
            </a:r>
            <a:r>
              <a:rPr lang="en-US" dirty="0"/>
              <a:t>for entry into ArcGIS.</a:t>
            </a:r>
          </a:p>
        </p:txBody>
      </p:sp>
    </p:spTree>
    <p:extLst>
      <p:ext uri="{BB962C8B-B14F-4D97-AF65-F5344CB8AC3E}">
        <p14:creationId xmlns:p14="http://schemas.microsoft.com/office/powerpoint/2010/main" val="217585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E09C-66CB-3945-91A4-5A773B1BE633}"/>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341ECA04-E0C5-A64D-A408-C1B3D035EC98}"/>
              </a:ext>
            </a:extLst>
          </p:cNvPr>
          <p:cNvSpPr>
            <a:spLocks noGrp="1"/>
          </p:cNvSpPr>
          <p:nvPr>
            <p:ph idx="1"/>
          </p:nvPr>
        </p:nvSpPr>
        <p:spPr/>
        <p:txBody>
          <a:bodyPr>
            <a:normAutofit/>
          </a:bodyPr>
          <a:lstStyle/>
          <a:p>
            <a:pPr marL="342900" indent="-342900">
              <a:buFont typeface="+mj-lt"/>
              <a:buAutoNum type="arabicPeriod"/>
            </a:pPr>
            <a:r>
              <a:rPr lang="en-US" dirty="0"/>
              <a:t>In-class labs (45 minutes):</a:t>
            </a:r>
          </a:p>
          <a:p>
            <a:pPr marL="800100" lvl="1" indent="-342900">
              <a:buFont typeface="+mj-lt"/>
              <a:buAutoNum type="arabicPeriod"/>
            </a:pPr>
            <a:r>
              <a:rPr lang="en-US" dirty="0"/>
              <a:t>Explore and assess existing </a:t>
            </a:r>
            <a:r>
              <a:rPr lang="en-US" dirty="0" err="1"/>
              <a:t>StoryMaps</a:t>
            </a:r>
            <a:endParaRPr lang="en-US" dirty="0"/>
          </a:p>
          <a:p>
            <a:pPr marL="800100" lvl="1" indent="-342900">
              <a:buFont typeface="+mj-lt"/>
              <a:buAutoNum type="arabicPeriod"/>
            </a:pPr>
            <a:r>
              <a:rPr lang="en-US" dirty="0"/>
              <a:t>Identify research topics, place in a shared Google Doc.</a:t>
            </a:r>
          </a:p>
          <a:p>
            <a:pPr marL="800100" lvl="1" indent="-342900">
              <a:buFont typeface="+mj-lt"/>
              <a:buAutoNum type="arabicPeriod"/>
            </a:pPr>
            <a:r>
              <a:rPr lang="en-US" dirty="0"/>
              <a:t>Introduce tools for locating historical information (such as Chronicling America newspaper database) and pictures that are in public domain or licensed under Creative Commons (such as Wikimedia Commons). </a:t>
            </a:r>
          </a:p>
          <a:p>
            <a:pPr marL="342900" indent="-342900">
              <a:buFont typeface="+mj-lt"/>
              <a:buAutoNum type="arabicPeriod"/>
            </a:pPr>
            <a:r>
              <a:rPr lang="en-US" dirty="0"/>
              <a:t>Students add their topic’s location, a brief description, a link to properly credited image, and sources to a Google Sheet for entry into ArcGIS. </a:t>
            </a:r>
          </a:p>
          <a:p>
            <a:pPr marL="342900" indent="-342900">
              <a:buFont typeface="+mj-lt"/>
              <a:buAutoNum type="arabicPeriod"/>
            </a:pPr>
            <a:r>
              <a:rPr lang="en-US" dirty="0"/>
              <a:t>Students write a 2-page research report reflecting on their research process. </a:t>
            </a:r>
          </a:p>
        </p:txBody>
      </p:sp>
    </p:spTree>
    <p:extLst>
      <p:ext uri="{BB962C8B-B14F-4D97-AF65-F5344CB8AC3E}">
        <p14:creationId xmlns:p14="http://schemas.microsoft.com/office/powerpoint/2010/main" val="62095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F7A0-94DD-234B-88AB-BE3236D143F7}"/>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27B0568B-E02A-A241-8A86-701B788534A5}"/>
              </a:ext>
            </a:extLst>
          </p:cNvPr>
          <p:cNvSpPr>
            <a:spLocks noGrp="1"/>
          </p:cNvSpPr>
          <p:nvPr>
            <p:ph idx="1"/>
          </p:nvPr>
        </p:nvSpPr>
        <p:spPr/>
        <p:txBody>
          <a:bodyPr/>
          <a:lstStyle/>
          <a:p>
            <a:r>
              <a:rPr lang="en-US" dirty="0"/>
              <a:t>Map Entry: 50% (including accuracy of location data; inclusion of a usable image with credit; clear, proofread description of item).</a:t>
            </a:r>
          </a:p>
          <a:p>
            <a:r>
              <a:rPr lang="en-US" dirty="0"/>
              <a:t>Research Report: 50% (including an overview of the topic, discussion of research methods, challenges encountered and addressed, and lessons learned). </a:t>
            </a:r>
          </a:p>
          <a:p>
            <a:pPr marL="0" indent="0">
              <a:buNone/>
            </a:pPr>
            <a:endParaRPr lang="en-US" dirty="0"/>
          </a:p>
        </p:txBody>
      </p:sp>
    </p:spTree>
    <p:extLst>
      <p:ext uri="{BB962C8B-B14F-4D97-AF65-F5344CB8AC3E}">
        <p14:creationId xmlns:p14="http://schemas.microsoft.com/office/powerpoint/2010/main" val="272163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714BE3-542E-AE47-853D-AEC544064979}"/>
              </a:ext>
            </a:extLst>
          </p:cNvPr>
          <p:cNvSpPr>
            <a:spLocks noGrp="1"/>
          </p:cNvSpPr>
          <p:nvPr>
            <p:ph type="title"/>
          </p:nvPr>
        </p:nvSpPr>
        <p:spPr>
          <a:xfrm>
            <a:off x="7874928" y="1134142"/>
            <a:ext cx="3456122" cy="4589717"/>
          </a:xfrm>
        </p:spPr>
        <p:txBody>
          <a:bodyPr>
            <a:normAutofit/>
          </a:bodyPr>
          <a:lstStyle/>
          <a:p>
            <a:pPr algn="l"/>
            <a:r>
              <a:rPr lang="en-US" sz="4800"/>
              <a:t>Results</a:t>
            </a:r>
          </a:p>
        </p:txBody>
      </p:sp>
      <p:sp>
        <p:nvSpPr>
          <p:cNvPr id="41" name="Content Placeholder 2">
            <a:extLst>
              <a:ext uri="{FF2B5EF4-FFF2-40B4-BE49-F238E27FC236}">
                <a16:creationId xmlns:a16="http://schemas.microsoft.com/office/drawing/2014/main" id="{A5199152-7DEF-B44C-AB0A-0AC8C2080D88}"/>
              </a:ext>
            </a:extLst>
          </p:cNvPr>
          <p:cNvSpPr>
            <a:spLocks noGrp="1"/>
          </p:cNvSpPr>
          <p:nvPr>
            <p:ph idx="1"/>
          </p:nvPr>
        </p:nvSpPr>
        <p:spPr>
          <a:xfrm>
            <a:off x="798577" y="803186"/>
            <a:ext cx="5427137" cy="5248622"/>
          </a:xfrm>
        </p:spPr>
        <p:txBody>
          <a:bodyPr>
            <a:normAutofit/>
          </a:bodyPr>
          <a:lstStyle/>
          <a:p>
            <a:r>
              <a:rPr lang="en-US" sz="1600" dirty="0"/>
              <a:t>A majority of students reported that they enjoyed the assignment and felt that they were learning marketable skills. </a:t>
            </a:r>
          </a:p>
          <a:p>
            <a:r>
              <a:rPr lang="en-US" sz="1600" dirty="0"/>
              <a:t>One student expressed interest in continuing work on the map in the fall as a co-op or student-faculty research position. </a:t>
            </a:r>
          </a:p>
          <a:p>
            <a:r>
              <a:rPr lang="en-US" sz="1600" dirty="0"/>
              <a:t>Students struggled most with navigating copyright.</a:t>
            </a:r>
          </a:p>
        </p:txBody>
      </p:sp>
    </p:spTree>
    <p:extLst>
      <p:ext uri="{BB962C8B-B14F-4D97-AF65-F5344CB8AC3E}">
        <p14:creationId xmlns:p14="http://schemas.microsoft.com/office/powerpoint/2010/main" val="311762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AADC-CC57-6346-9E37-D0B9B3368A12}"/>
              </a:ext>
            </a:extLst>
          </p:cNvPr>
          <p:cNvSpPr>
            <a:spLocks noGrp="1"/>
          </p:cNvSpPr>
          <p:nvPr>
            <p:ph type="title"/>
          </p:nvPr>
        </p:nvSpPr>
        <p:spPr/>
        <p:txBody>
          <a:bodyPr/>
          <a:lstStyle/>
          <a:p>
            <a:r>
              <a:rPr lang="en-US" dirty="0"/>
              <a:t>Try it! </a:t>
            </a:r>
          </a:p>
        </p:txBody>
      </p:sp>
      <p:sp>
        <p:nvSpPr>
          <p:cNvPr id="3" name="Content Placeholder 2">
            <a:extLst>
              <a:ext uri="{FF2B5EF4-FFF2-40B4-BE49-F238E27FC236}">
                <a16:creationId xmlns:a16="http://schemas.microsoft.com/office/drawing/2014/main" id="{9C9958AC-4440-D444-ACF3-0B4888CBCD39}"/>
              </a:ext>
            </a:extLst>
          </p:cNvPr>
          <p:cNvSpPr>
            <a:spLocks noGrp="1"/>
          </p:cNvSpPr>
          <p:nvPr>
            <p:ph idx="1"/>
          </p:nvPr>
        </p:nvSpPr>
        <p:spPr/>
        <p:txBody>
          <a:bodyPr/>
          <a:lstStyle/>
          <a:p>
            <a:pPr marL="0" indent="0">
              <a:buNone/>
            </a:pPr>
            <a:r>
              <a:rPr lang="en-US" dirty="0"/>
              <a:t>Link to HIST 311 </a:t>
            </a:r>
            <a:r>
              <a:rPr lang="en-US" dirty="0" err="1"/>
              <a:t>StoryMap</a:t>
            </a:r>
            <a:r>
              <a:rPr lang="en-US" dirty="0"/>
              <a:t> (also available in chat): </a:t>
            </a:r>
          </a:p>
          <a:p>
            <a:r>
              <a:rPr lang="en-US" dirty="0">
                <a:hlinkClick r:id="rId2"/>
              </a:rPr>
              <a:t>https://storymaps.arcgis.com/stories/19aa832bd4224c8c8a0513b1eb756e9b</a:t>
            </a:r>
            <a:r>
              <a:rPr lang="en-US" dirty="0"/>
              <a:t> </a:t>
            </a:r>
          </a:p>
        </p:txBody>
      </p:sp>
    </p:spTree>
    <p:extLst>
      <p:ext uri="{BB962C8B-B14F-4D97-AF65-F5344CB8AC3E}">
        <p14:creationId xmlns:p14="http://schemas.microsoft.com/office/powerpoint/2010/main" val="2044296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2B9B-64A1-2D4D-B983-80CC2FF9770C}"/>
              </a:ext>
            </a:extLst>
          </p:cNvPr>
          <p:cNvSpPr>
            <a:spLocks noGrp="1"/>
          </p:cNvSpPr>
          <p:nvPr>
            <p:ph type="title"/>
          </p:nvPr>
        </p:nvSpPr>
        <p:spPr/>
        <p:txBody>
          <a:bodyPr/>
          <a:lstStyle/>
          <a:p>
            <a:r>
              <a:rPr lang="en-US" dirty="0"/>
              <a:t>Getting Started with ArcGIS </a:t>
            </a:r>
            <a:r>
              <a:rPr lang="en-US" dirty="0" err="1"/>
              <a:t>StoryMaps</a:t>
            </a:r>
            <a:endParaRPr lang="en-US" dirty="0"/>
          </a:p>
        </p:txBody>
      </p:sp>
      <p:sp>
        <p:nvSpPr>
          <p:cNvPr id="3" name="Content Placeholder 2">
            <a:extLst>
              <a:ext uri="{FF2B5EF4-FFF2-40B4-BE49-F238E27FC236}">
                <a16:creationId xmlns:a16="http://schemas.microsoft.com/office/drawing/2014/main" id="{1CC4F87A-9E49-7E4E-8032-1AF65D56DC0A}"/>
              </a:ext>
            </a:extLst>
          </p:cNvPr>
          <p:cNvSpPr>
            <a:spLocks noGrp="1"/>
          </p:cNvSpPr>
          <p:nvPr>
            <p:ph idx="1"/>
          </p:nvPr>
        </p:nvSpPr>
        <p:spPr/>
        <p:txBody>
          <a:bodyPr/>
          <a:lstStyle/>
          <a:p>
            <a:r>
              <a:rPr lang="en-US" dirty="0"/>
              <a:t>Go to </a:t>
            </a:r>
            <a:r>
              <a:rPr lang="en-US" dirty="0">
                <a:hlinkClick r:id="rId2"/>
              </a:rPr>
              <a:t>https://storymaps.arcgis.com/stories</a:t>
            </a:r>
            <a:r>
              <a:rPr lang="en-US" dirty="0"/>
              <a:t> and sign into the practice account created for this session: </a:t>
            </a:r>
          </a:p>
          <a:p>
            <a:pPr lvl="1"/>
            <a:r>
              <a:rPr lang="en-US" dirty="0"/>
              <a:t>Username: </a:t>
            </a:r>
            <a:r>
              <a:rPr lang="en-US" dirty="0" err="1"/>
              <a:t>FRCworkshop</a:t>
            </a:r>
            <a:endParaRPr lang="en-US" dirty="0"/>
          </a:p>
          <a:p>
            <a:pPr lvl="1"/>
            <a:r>
              <a:rPr lang="en-US" dirty="0"/>
              <a:t>Password: FRCworkshop2021</a:t>
            </a:r>
          </a:p>
          <a:p>
            <a:r>
              <a:rPr lang="en-US" dirty="0"/>
              <a:t>Or set up your own free </a:t>
            </a:r>
            <a:r>
              <a:rPr lang="en-US" dirty="0" err="1"/>
              <a:t>StoryMap</a:t>
            </a:r>
            <a:r>
              <a:rPr lang="en-US" dirty="0"/>
              <a:t> account using the same link! </a:t>
            </a:r>
          </a:p>
        </p:txBody>
      </p:sp>
    </p:spTree>
    <p:extLst>
      <p:ext uri="{BB962C8B-B14F-4D97-AF65-F5344CB8AC3E}">
        <p14:creationId xmlns:p14="http://schemas.microsoft.com/office/powerpoint/2010/main" val="420422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5DF3-80E9-474C-AC14-F2446EDD4B81}"/>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D61FB39F-A93B-C441-AC0A-B6A3E05A3B4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080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791D-A5B4-A74A-BBD4-B842F259F61B}"/>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18C88318-050A-174D-B392-2B0E9D6EB420}"/>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84995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76DB-2978-E945-8C3A-04DF1707BE17}"/>
              </a:ext>
            </a:extLst>
          </p:cNvPr>
          <p:cNvSpPr>
            <a:spLocks noGrp="1"/>
          </p:cNvSpPr>
          <p:nvPr>
            <p:ph type="title"/>
          </p:nvPr>
        </p:nvSpPr>
        <p:spPr/>
        <p:txBody>
          <a:bodyPr/>
          <a:lstStyle/>
          <a:p>
            <a:r>
              <a:rPr lang="en-US" dirty="0"/>
              <a:t>What is ArcGIS? </a:t>
            </a:r>
          </a:p>
        </p:txBody>
      </p:sp>
      <p:sp>
        <p:nvSpPr>
          <p:cNvPr id="3" name="Content Placeholder 2">
            <a:extLst>
              <a:ext uri="{FF2B5EF4-FFF2-40B4-BE49-F238E27FC236}">
                <a16:creationId xmlns:a16="http://schemas.microsoft.com/office/drawing/2014/main" id="{1484C9B6-DAAA-274F-B274-5E1CF9AB20F2}"/>
              </a:ext>
            </a:extLst>
          </p:cNvPr>
          <p:cNvSpPr>
            <a:spLocks noGrp="1"/>
          </p:cNvSpPr>
          <p:nvPr>
            <p:ph idx="1"/>
          </p:nvPr>
        </p:nvSpPr>
        <p:spPr/>
        <p:txBody>
          <a:bodyPr/>
          <a:lstStyle/>
          <a:p>
            <a:r>
              <a:rPr lang="en-US" dirty="0"/>
              <a:t>A </a:t>
            </a:r>
            <a:r>
              <a:rPr lang="en-US" dirty="0">
                <a:solidFill>
                  <a:schemeClr val="accent1"/>
                </a:solidFill>
              </a:rPr>
              <a:t>G</a:t>
            </a:r>
            <a:r>
              <a:rPr lang="en-US" dirty="0"/>
              <a:t>eographic </a:t>
            </a:r>
            <a:r>
              <a:rPr lang="en-US" dirty="0">
                <a:solidFill>
                  <a:schemeClr val="accent1"/>
                </a:solidFill>
              </a:rPr>
              <a:t>I</a:t>
            </a:r>
            <a:r>
              <a:rPr lang="en-US" dirty="0"/>
              <a:t>nformation </a:t>
            </a:r>
            <a:r>
              <a:rPr lang="en-US" dirty="0">
                <a:solidFill>
                  <a:schemeClr val="accent1"/>
                </a:solidFill>
              </a:rPr>
              <a:t>S</a:t>
            </a:r>
            <a:r>
              <a:rPr lang="en-US" dirty="0"/>
              <a:t>ystem.</a:t>
            </a:r>
          </a:p>
        </p:txBody>
      </p:sp>
    </p:spTree>
    <p:extLst>
      <p:ext uri="{BB962C8B-B14F-4D97-AF65-F5344CB8AC3E}">
        <p14:creationId xmlns:p14="http://schemas.microsoft.com/office/powerpoint/2010/main" val="166088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76DB-2978-E945-8C3A-04DF1707BE17}"/>
              </a:ext>
            </a:extLst>
          </p:cNvPr>
          <p:cNvSpPr>
            <a:spLocks noGrp="1"/>
          </p:cNvSpPr>
          <p:nvPr>
            <p:ph type="title"/>
          </p:nvPr>
        </p:nvSpPr>
        <p:spPr/>
        <p:txBody>
          <a:bodyPr/>
          <a:lstStyle/>
          <a:p>
            <a:r>
              <a:rPr lang="en-US" dirty="0"/>
              <a:t>What is ArcGIS? </a:t>
            </a:r>
          </a:p>
        </p:txBody>
      </p:sp>
      <p:sp>
        <p:nvSpPr>
          <p:cNvPr id="3" name="Content Placeholder 2">
            <a:extLst>
              <a:ext uri="{FF2B5EF4-FFF2-40B4-BE49-F238E27FC236}">
                <a16:creationId xmlns:a16="http://schemas.microsoft.com/office/drawing/2014/main" id="{1484C9B6-DAAA-274F-B274-5E1CF9AB20F2}"/>
              </a:ext>
            </a:extLst>
          </p:cNvPr>
          <p:cNvSpPr>
            <a:spLocks noGrp="1"/>
          </p:cNvSpPr>
          <p:nvPr>
            <p:ph idx="1"/>
          </p:nvPr>
        </p:nvSpPr>
        <p:spPr/>
        <p:txBody>
          <a:bodyPr/>
          <a:lstStyle/>
          <a:p>
            <a:r>
              <a:rPr lang="en-US" dirty="0"/>
              <a:t>A </a:t>
            </a:r>
            <a:r>
              <a:rPr lang="en-US" dirty="0">
                <a:solidFill>
                  <a:schemeClr val="accent1"/>
                </a:solidFill>
              </a:rPr>
              <a:t>G</a:t>
            </a:r>
            <a:r>
              <a:rPr lang="en-US" dirty="0"/>
              <a:t>eographic </a:t>
            </a:r>
            <a:r>
              <a:rPr lang="en-US" dirty="0">
                <a:solidFill>
                  <a:schemeClr val="accent1"/>
                </a:solidFill>
              </a:rPr>
              <a:t>I</a:t>
            </a:r>
            <a:r>
              <a:rPr lang="en-US" dirty="0"/>
              <a:t>nformation </a:t>
            </a:r>
            <a:r>
              <a:rPr lang="en-US" dirty="0">
                <a:solidFill>
                  <a:schemeClr val="accent1"/>
                </a:solidFill>
              </a:rPr>
              <a:t>S</a:t>
            </a:r>
            <a:r>
              <a:rPr lang="en-US" dirty="0"/>
              <a:t>ystem.</a:t>
            </a:r>
          </a:p>
          <a:p>
            <a:pPr lvl="1"/>
            <a:r>
              <a:rPr lang="en-US" dirty="0"/>
              <a:t>Computer program that allows users to create, modify, analyze, and map spatial and non-spatial information. </a:t>
            </a:r>
          </a:p>
        </p:txBody>
      </p:sp>
    </p:spTree>
    <p:extLst>
      <p:ext uri="{BB962C8B-B14F-4D97-AF65-F5344CB8AC3E}">
        <p14:creationId xmlns:p14="http://schemas.microsoft.com/office/powerpoint/2010/main" val="87985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76DB-2978-E945-8C3A-04DF1707BE17}"/>
              </a:ext>
            </a:extLst>
          </p:cNvPr>
          <p:cNvSpPr>
            <a:spLocks noGrp="1"/>
          </p:cNvSpPr>
          <p:nvPr>
            <p:ph type="title"/>
          </p:nvPr>
        </p:nvSpPr>
        <p:spPr/>
        <p:txBody>
          <a:bodyPr/>
          <a:lstStyle/>
          <a:p>
            <a:r>
              <a:rPr lang="en-US" dirty="0"/>
              <a:t>What is ArcGIS? </a:t>
            </a:r>
          </a:p>
        </p:txBody>
      </p:sp>
      <p:sp>
        <p:nvSpPr>
          <p:cNvPr id="3" name="Content Placeholder 2">
            <a:extLst>
              <a:ext uri="{FF2B5EF4-FFF2-40B4-BE49-F238E27FC236}">
                <a16:creationId xmlns:a16="http://schemas.microsoft.com/office/drawing/2014/main" id="{1484C9B6-DAAA-274F-B274-5E1CF9AB20F2}"/>
              </a:ext>
            </a:extLst>
          </p:cNvPr>
          <p:cNvSpPr>
            <a:spLocks noGrp="1"/>
          </p:cNvSpPr>
          <p:nvPr>
            <p:ph idx="1"/>
          </p:nvPr>
        </p:nvSpPr>
        <p:spPr/>
        <p:txBody>
          <a:bodyPr/>
          <a:lstStyle/>
          <a:p>
            <a:r>
              <a:rPr lang="en-US" dirty="0"/>
              <a:t>A </a:t>
            </a:r>
            <a:r>
              <a:rPr lang="en-US" dirty="0">
                <a:solidFill>
                  <a:schemeClr val="accent1"/>
                </a:solidFill>
              </a:rPr>
              <a:t>G</a:t>
            </a:r>
            <a:r>
              <a:rPr lang="en-US" dirty="0"/>
              <a:t>eographic </a:t>
            </a:r>
            <a:r>
              <a:rPr lang="en-US" dirty="0">
                <a:solidFill>
                  <a:schemeClr val="accent1"/>
                </a:solidFill>
              </a:rPr>
              <a:t>I</a:t>
            </a:r>
            <a:r>
              <a:rPr lang="en-US" dirty="0"/>
              <a:t>nformation </a:t>
            </a:r>
            <a:r>
              <a:rPr lang="en-US" dirty="0">
                <a:solidFill>
                  <a:schemeClr val="accent1"/>
                </a:solidFill>
              </a:rPr>
              <a:t>S</a:t>
            </a:r>
            <a:r>
              <a:rPr lang="en-US" dirty="0"/>
              <a:t>ystem.</a:t>
            </a:r>
          </a:p>
          <a:p>
            <a:pPr lvl="1"/>
            <a:r>
              <a:rPr lang="en-US" dirty="0"/>
              <a:t>Computer program that allows users to create, modify, analyze, and map spatial and non-spatial information. </a:t>
            </a:r>
          </a:p>
          <a:p>
            <a:pPr lvl="1"/>
            <a:r>
              <a:rPr lang="en-US" dirty="0">
                <a:sym typeface="Wingdings" pitchFamily="2" charset="2"/>
              </a:rPr>
              <a:t> i.e. to create digital maps</a:t>
            </a:r>
          </a:p>
        </p:txBody>
      </p:sp>
    </p:spTree>
    <p:extLst>
      <p:ext uri="{BB962C8B-B14F-4D97-AF65-F5344CB8AC3E}">
        <p14:creationId xmlns:p14="http://schemas.microsoft.com/office/powerpoint/2010/main" val="339583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F070-EF81-5B43-9B6E-32410FC44CA1}"/>
              </a:ext>
            </a:extLst>
          </p:cNvPr>
          <p:cNvSpPr>
            <a:spLocks noGrp="1"/>
          </p:cNvSpPr>
          <p:nvPr>
            <p:ph type="title"/>
          </p:nvPr>
        </p:nvSpPr>
        <p:spPr/>
        <p:txBody>
          <a:bodyPr/>
          <a:lstStyle/>
          <a:p>
            <a:r>
              <a:rPr lang="en-US" dirty="0"/>
              <a:t>How </a:t>
            </a:r>
            <a:r>
              <a:rPr lang="en-US"/>
              <a:t>are GIS </a:t>
            </a:r>
            <a:r>
              <a:rPr lang="en-US" dirty="0"/>
              <a:t>programs used? </a:t>
            </a:r>
            <a:br>
              <a:rPr lang="en-US" dirty="0"/>
            </a:br>
            <a:r>
              <a:rPr lang="en-US" dirty="0"/>
              <a:t>Some examples</a:t>
            </a:r>
          </a:p>
        </p:txBody>
      </p:sp>
      <p:sp>
        <p:nvSpPr>
          <p:cNvPr id="3" name="Content Placeholder 2">
            <a:extLst>
              <a:ext uri="{FF2B5EF4-FFF2-40B4-BE49-F238E27FC236}">
                <a16:creationId xmlns:a16="http://schemas.microsoft.com/office/drawing/2014/main" id="{D77BFE7B-833C-3541-9032-44EFACA04E6A}"/>
              </a:ext>
            </a:extLst>
          </p:cNvPr>
          <p:cNvSpPr>
            <a:spLocks noGrp="1"/>
          </p:cNvSpPr>
          <p:nvPr>
            <p:ph idx="1"/>
          </p:nvPr>
        </p:nvSpPr>
        <p:spPr/>
        <p:txBody>
          <a:bodyPr/>
          <a:lstStyle/>
          <a:p>
            <a:r>
              <a:rPr lang="en-US" dirty="0"/>
              <a:t>Environmental science (mapping wildfires, wetlands, erosion, invasive species.) </a:t>
            </a:r>
          </a:p>
          <a:p>
            <a:r>
              <a:rPr lang="en-US" dirty="0"/>
              <a:t>Public health/epidemiology (mapping disease hotspots, effects of pollution)</a:t>
            </a:r>
          </a:p>
          <a:p>
            <a:r>
              <a:rPr lang="en-US" dirty="0"/>
              <a:t>Urban planning and city management (identifying sites for new developments, tracking traffic patterns)</a:t>
            </a:r>
          </a:p>
          <a:p>
            <a:r>
              <a:rPr lang="en-US" dirty="0"/>
              <a:t> </a:t>
            </a:r>
            <a:r>
              <a:rPr lang="en-US" b="1" dirty="0"/>
              <a:t>Digital humanities </a:t>
            </a:r>
            <a:r>
              <a:rPr lang="en-US" dirty="0"/>
              <a:t>(mapping historical sites, census data, locations mentioned in a work of literature)</a:t>
            </a:r>
          </a:p>
        </p:txBody>
      </p:sp>
    </p:spTree>
    <p:extLst>
      <p:ext uri="{BB962C8B-B14F-4D97-AF65-F5344CB8AC3E}">
        <p14:creationId xmlns:p14="http://schemas.microsoft.com/office/powerpoint/2010/main" val="407335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7308-206D-BF46-879E-DDEBF073E5FD}"/>
              </a:ext>
            </a:extLst>
          </p:cNvPr>
          <p:cNvSpPr>
            <a:spLocks noGrp="1"/>
          </p:cNvSpPr>
          <p:nvPr>
            <p:ph type="title"/>
          </p:nvPr>
        </p:nvSpPr>
        <p:spPr/>
        <p:txBody>
          <a:bodyPr/>
          <a:lstStyle/>
          <a:p>
            <a:r>
              <a:rPr lang="en-US" dirty="0"/>
              <a:t>What is ArcGIS </a:t>
            </a:r>
            <a:r>
              <a:rPr lang="en-US" dirty="0" err="1"/>
              <a:t>StoryMaps</a:t>
            </a:r>
            <a:r>
              <a:rPr lang="en-US" dirty="0"/>
              <a:t>?</a:t>
            </a:r>
          </a:p>
        </p:txBody>
      </p:sp>
      <p:sp>
        <p:nvSpPr>
          <p:cNvPr id="3" name="Content Placeholder 2">
            <a:extLst>
              <a:ext uri="{FF2B5EF4-FFF2-40B4-BE49-F238E27FC236}">
                <a16:creationId xmlns:a16="http://schemas.microsoft.com/office/drawing/2014/main" id="{56F9F11E-0597-574C-A0CF-7C040EE279A2}"/>
              </a:ext>
            </a:extLst>
          </p:cNvPr>
          <p:cNvSpPr>
            <a:spLocks noGrp="1"/>
          </p:cNvSpPr>
          <p:nvPr>
            <p:ph idx="1"/>
          </p:nvPr>
        </p:nvSpPr>
        <p:spPr/>
        <p:txBody>
          <a:bodyPr/>
          <a:lstStyle/>
          <a:p>
            <a:r>
              <a:rPr lang="en-US" dirty="0"/>
              <a:t>Allows users to create simple maps and contextualize them with text, images, and video. </a:t>
            </a:r>
          </a:p>
          <a:p>
            <a:r>
              <a:rPr lang="en-US" dirty="0"/>
              <a:t>No coding needed.</a:t>
            </a:r>
          </a:p>
        </p:txBody>
      </p:sp>
    </p:spTree>
    <p:extLst>
      <p:ext uri="{BB962C8B-B14F-4D97-AF65-F5344CB8AC3E}">
        <p14:creationId xmlns:p14="http://schemas.microsoft.com/office/powerpoint/2010/main" val="144884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B9D9C4-6BBB-461D-85DF-F01D32B71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BCF068D-7A5D-4DD7-8473-CC99B1269D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0590BC5C-B0B7-45AE-A8B2-129D2DB176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03758293-D31B-421C-AB73-6B3585B75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F9F2420F-4FC6-49F5-97EF-10B52BAE5C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AB882DE3-9AFF-4968-A363-ADC8097B1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B46A698C-FEAC-4A67-9E6A-F1C4011367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a:extLst>
                <a:ext uri="{FF2B5EF4-FFF2-40B4-BE49-F238E27FC236}">
                  <a16:creationId xmlns:a16="http://schemas.microsoft.com/office/drawing/2014/main" id="{FD73A235-E98C-4B24-B948-1507BAC14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a:extLst>
                <a:ext uri="{FF2B5EF4-FFF2-40B4-BE49-F238E27FC236}">
                  <a16:creationId xmlns:a16="http://schemas.microsoft.com/office/drawing/2014/main" id="{B04D232B-E157-4196-978F-2D6733E66E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2">
              <a:extLst>
                <a:ext uri="{FF2B5EF4-FFF2-40B4-BE49-F238E27FC236}">
                  <a16:creationId xmlns:a16="http://schemas.microsoft.com/office/drawing/2014/main" id="{064E8386-3778-4F5C-AFC6-8A55FB73A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3">
              <a:extLst>
                <a:ext uri="{FF2B5EF4-FFF2-40B4-BE49-F238E27FC236}">
                  <a16:creationId xmlns:a16="http://schemas.microsoft.com/office/drawing/2014/main" id="{5CFC39E7-0EA8-4F49-B6BD-56AA6DA4E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4">
              <a:extLst>
                <a:ext uri="{FF2B5EF4-FFF2-40B4-BE49-F238E27FC236}">
                  <a16:creationId xmlns:a16="http://schemas.microsoft.com/office/drawing/2014/main" id="{CE6316BB-E0AC-421B-B923-FE43A4E9FB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a:extLst>
                <a:ext uri="{FF2B5EF4-FFF2-40B4-BE49-F238E27FC236}">
                  <a16:creationId xmlns:a16="http://schemas.microsoft.com/office/drawing/2014/main" id="{61BC09C2-983B-49A4-8638-2D584233D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a:extLst>
                <a:ext uri="{FF2B5EF4-FFF2-40B4-BE49-F238E27FC236}">
                  <a16:creationId xmlns:a16="http://schemas.microsoft.com/office/drawing/2014/main" id="{09F0E1CB-6904-460A-BF51-45163F159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a:extLst>
                <a:ext uri="{FF2B5EF4-FFF2-40B4-BE49-F238E27FC236}">
                  <a16:creationId xmlns:a16="http://schemas.microsoft.com/office/drawing/2014/main" id="{A60A9C4F-AA16-4254-A061-9E397D87B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a:extLst>
                <a:ext uri="{FF2B5EF4-FFF2-40B4-BE49-F238E27FC236}">
                  <a16:creationId xmlns:a16="http://schemas.microsoft.com/office/drawing/2014/main" id="{55A3D961-C7A7-408B-90DF-6887DE3E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a:extLst>
                <a:ext uri="{FF2B5EF4-FFF2-40B4-BE49-F238E27FC236}">
                  <a16:creationId xmlns:a16="http://schemas.microsoft.com/office/drawing/2014/main" id="{4CB0B380-4E4B-4B77-B5D2-00F68C273B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a:extLst>
                <a:ext uri="{FF2B5EF4-FFF2-40B4-BE49-F238E27FC236}">
                  <a16:creationId xmlns:a16="http://schemas.microsoft.com/office/drawing/2014/main" id="{13C27AE2-9E44-4F08-AC87-6D60DFA0C9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a:extLst>
                <a:ext uri="{FF2B5EF4-FFF2-40B4-BE49-F238E27FC236}">
                  <a16:creationId xmlns:a16="http://schemas.microsoft.com/office/drawing/2014/main" id="{4B6C551C-4C7C-4D4B-815E-1B0CD376A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a:extLst>
                <a:ext uri="{FF2B5EF4-FFF2-40B4-BE49-F238E27FC236}">
                  <a16:creationId xmlns:a16="http://schemas.microsoft.com/office/drawing/2014/main" id="{E8E8FD96-154F-4BC5-96D6-ACBA86DB98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a:extLst>
                <a:ext uri="{FF2B5EF4-FFF2-40B4-BE49-F238E27FC236}">
                  <a16:creationId xmlns:a16="http://schemas.microsoft.com/office/drawing/2014/main" id="{C9CA3C4A-8AFD-45B6-BEC2-8C89C8A0F8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a:extLst>
                <a:ext uri="{FF2B5EF4-FFF2-40B4-BE49-F238E27FC236}">
                  <a16:creationId xmlns:a16="http://schemas.microsoft.com/office/drawing/2014/main" id="{4818EB9A-A666-4803-8AD6-3D83E2D89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5">
              <a:extLst>
                <a:ext uri="{FF2B5EF4-FFF2-40B4-BE49-F238E27FC236}">
                  <a16:creationId xmlns:a16="http://schemas.microsoft.com/office/drawing/2014/main" id="{9F6DB912-A6D6-4B8E-999D-108D52FCA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picture containing sky, outdoor, rock, ground&#10;&#10;Description automatically generated">
            <a:extLst>
              <a:ext uri="{FF2B5EF4-FFF2-40B4-BE49-F238E27FC236}">
                <a16:creationId xmlns:a16="http://schemas.microsoft.com/office/drawing/2014/main" id="{114DD41B-B5F4-F948-929A-B9CF19751C2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28" r="-1" b="-1"/>
          <a:stretch/>
        </p:blipFill>
        <p:spPr>
          <a:xfrm>
            <a:off x="20" y="227"/>
            <a:ext cx="12191675" cy="6858000"/>
          </a:xfrm>
          <a:prstGeom prst="rect">
            <a:avLst/>
          </a:prstGeom>
        </p:spPr>
      </p:pic>
      <p:sp>
        <p:nvSpPr>
          <p:cNvPr id="36" name="Rectangle 35">
            <a:extLst>
              <a:ext uri="{FF2B5EF4-FFF2-40B4-BE49-F238E27FC236}">
                <a16:creationId xmlns:a16="http://schemas.microsoft.com/office/drawing/2014/main" id="{0CC9AC2E-8E3B-48D9-9113-576412574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4042" y="1186483"/>
            <a:ext cx="8843596" cy="50541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AA7AB20-219E-4926-BA2D-9B398F77C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9293" y="1776933"/>
            <a:ext cx="8845667" cy="353641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41906-95F6-F346-9153-89C7B59DF0ED}"/>
              </a:ext>
            </a:extLst>
          </p:cNvPr>
          <p:cNvSpPr>
            <a:spLocks noGrp="1"/>
          </p:cNvSpPr>
          <p:nvPr>
            <p:ph type="title"/>
          </p:nvPr>
        </p:nvSpPr>
        <p:spPr>
          <a:xfrm>
            <a:off x="2077181" y="2358391"/>
            <a:ext cx="2714952" cy="2453676"/>
          </a:xfrm>
        </p:spPr>
        <p:txBody>
          <a:bodyPr>
            <a:normAutofit/>
          </a:bodyPr>
          <a:lstStyle/>
          <a:p>
            <a:r>
              <a:rPr lang="en-US" dirty="0"/>
              <a:t>Course Profile</a:t>
            </a:r>
          </a:p>
        </p:txBody>
      </p:sp>
      <p:sp>
        <p:nvSpPr>
          <p:cNvPr id="3" name="Content Placeholder 2">
            <a:extLst>
              <a:ext uri="{FF2B5EF4-FFF2-40B4-BE49-F238E27FC236}">
                <a16:creationId xmlns:a16="http://schemas.microsoft.com/office/drawing/2014/main" id="{E6749902-14A0-2546-A54E-578AACA3AC20}"/>
              </a:ext>
            </a:extLst>
          </p:cNvPr>
          <p:cNvSpPr>
            <a:spLocks noGrp="1"/>
          </p:cNvSpPr>
          <p:nvPr>
            <p:ph idx="1"/>
          </p:nvPr>
        </p:nvSpPr>
        <p:spPr>
          <a:xfrm>
            <a:off x="5112160" y="1862274"/>
            <a:ext cx="5315742" cy="3368347"/>
          </a:xfrm>
        </p:spPr>
        <p:txBody>
          <a:bodyPr>
            <a:normAutofit/>
          </a:bodyPr>
          <a:lstStyle/>
          <a:p>
            <a:r>
              <a:rPr lang="en-US" dirty="0">
                <a:solidFill>
                  <a:srgbClr val="FFFFFE"/>
                </a:solidFill>
              </a:rPr>
              <a:t>HIST 311/The American West</a:t>
            </a:r>
          </a:p>
          <a:p>
            <a:pPr lvl="1"/>
            <a:r>
              <a:rPr lang="en-US" dirty="0">
                <a:solidFill>
                  <a:srgbClr val="FFFFFE"/>
                </a:solidFill>
              </a:rPr>
              <a:t>Writing intensive, seminar-style history course that explores both the history and the popular mythology of the West. </a:t>
            </a:r>
          </a:p>
        </p:txBody>
      </p:sp>
      <p:sp>
        <p:nvSpPr>
          <p:cNvPr id="40" name="Isosceles Triangle 39">
            <a:extLst>
              <a:ext uri="{FF2B5EF4-FFF2-40B4-BE49-F238E27FC236}">
                <a16:creationId xmlns:a16="http://schemas.microsoft.com/office/drawing/2014/main" id="{B53F912F-DEF7-40E3-B48C-0B2573F2A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55B6A2-50D7-E84B-9F4C-86741411F617}"/>
              </a:ext>
            </a:extLst>
          </p:cNvPr>
          <p:cNvSpPr txBox="1"/>
          <p:nvPr/>
        </p:nvSpPr>
        <p:spPr>
          <a:xfrm>
            <a:off x="9572068" y="6658172"/>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The_American_West_(4959938663).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18552802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C95EA553-ABAF-4D89-829B-15C8B755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4">
            <a:extLst>
              <a:ext uri="{FF2B5EF4-FFF2-40B4-BE49-F238E27FC236}">
                <a16:creationId xmlns:a16="http://schemas.microsoft.com/office/drawing/2014/main" id="{36BC5F02-9450-4063-A547-47D8EAB2E0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7" name="Freeform 5">
              <a:extLst>
                <a:ext uri="{FF2B5EF4-FFF2-40B4-BE49-F238E27FC236}">
                  <a16:creationId xmlns:a16="http://schemas.microsoft.com/office/drawing/2014/main" id="{81B61A56-EAED-4426-A9F3-5892CC6DEA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38C688D6-2C0E-40DB-AF01-F24C2CFAC9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B03F7655-C48D-4E24-848A-19CC20C6F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5393A7D9-5EAF-4A54-8B24-2E966F98F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60B00ABE-3D0F-4226-BB9E-226403D8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CAD72E6F-2013-4C68-909E-D22DBE049A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032D5AD9-2839-4DEC-ADDE-112C6B8B2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F71CD472-6DF2-4B5B-9CCC-B4B56498BA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F2D179F8-F33D-4533-A0A9-CC001E6CAF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9D5F610D-0130-423C-BF39-95F030494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937E8043-4CE3-41C5-82FD-EFAED1FB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240B62C-132F-449E-8177-E0EB7D62B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1080CEAF-92C0-46D5-90C8-E116B53E8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2CC57B7C-8818-40A4-89A9-F71725EBEC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E2508649-03FA-4392-A5FD-89C2302C1F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6404B89D-7F07-4E5F-9AA2-6FCD1003E3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CFFE93A3-BF36-4563-906B-26A6C1F3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B84640D-A705-462F-94DC-56C044D59A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BA62BDD4-C52D-4886-BDEF-4A5399A11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D1893E1A-9890-40B2-8AC6-5878A15C4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5">
              <a:extLst>
                <a:ext uri="{FF2B5EF4-FFF2-40B4-BE49-F238E27FC236}">
                  <a16:creationId xmlns:a16="http://schemas.microsoft.com/office/drawing/2014/main" id="{252C87D1-5F09-4C26-80DB-627FAABC8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8" name="Rectangle 37">
            <a:extLst>
              <a:ext uri="{FF2B5EF4-FFF2-40B4-BE49-F238E27FC236}">
                <a16:creationId xmlns:a16="http://schemas.microsoft.com/office/drawing/2014/main" id="{A8C47983-BE48-4D25-A125-6026BAB69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22">
            <a:extLst>
              <a:ext uri="{FF2B5EF4-FFF2-40B4-BE49-F238E27FC236}">
                <a16:creationId xmlns:a16="http://schemas.microsoft.com/office/drawing/2014/main" id="{5D44C30E-345D-4E1D-BD59-200081B51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180449D-0BFF-4425-A731-87E2AF60B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F7466-0589-2B46-BA0E-A9CD2B9F0722}"/>
              </a:ext>
            </a:extLst>
          </p:cNvPr>
          <p:cNvSpPr>
            <a:spLocks noGrp="1"/>
          </p:cNvSpPr>
          <p:nvPr>
            <p:ph type="title"/>
          </p:nvPr>
        </p:nvSpPr>
        <p:spPr>
          <a:xfrm>
            <a:off x="873978" y="1718735"/>
            <a:ext cx="5767566" cy="1072378"/>
          </a:xfrm>
        </p:spPr>
        <p:txBody>
          <a:bodyPr anchor="ctr">
            <a:normAutofit/>
          </a:bodyPr>
          <a:lstStyle/>
          <a:p>
            <a:r>
              <a:rPr lang="en-US" sz="3600" dirty="0"/>
              <a:t>Assignment Overview</a:t>
            </a:r>
          </a:p>
        </p:txBody>
      </p:sp>
      <p:sp>
        <p:nvSpPr>
          <p:cNvPr id="3" name="Content Placeholder 2">
            <a:extLst>
              <a:ext uri="{FF2B5EF4-FFF2-40B4-BE49-F238E27FC236}">
                <a16:creationId xmlns:a16="http://schemas.microsoft.com/office/drawing/2014/main" id="{702CBCC0-B403-C94A-A6F4-188C896DF3D3}"/>
              </a:ext>
            </a:extLst>
          </p:cNvPr>
          <p:cNvSpPr>
            <a:spLocks noGrp="1"/>
          </p:cNvSpPr>
          <p:nvPr>
            <p:ph idx="1"/>
          </p:nvPr>
        </p:nvSpPr>
        <p:spPr>
          <a:xfrm>
            <a:off x="873102" y="2789239"/>
            <a:ext cx="5768442" cy="2683606"/>
          </a:xfrm>
        </p:spPr>
        <p:txBody>
          <a:bodyPr>
            <a:normAutofit/>
          </a:bodyPr>
          <a:lstStyle/>
          <a:p>
            <a:pPr marL="0" indent="0">
              <a:buClr>
                <a:srgbClr val="267EE2"/>
              </a:buClr>
              <a:buNone/>
            </a:pPr>
            <a:r>
              <a:rPr lang="en-US" sz="1600" dirty="0">
                <a:solidFill>
                  <a:srgbClr val="FFFFFE"/>
                </a:solidFill>
              </a:rPr>
              <a:t> “Mapping the Wild West in New Jersey” is an interactive map of people, places, and events that connect New Jersey to the American West. Each site is chosen and researched by a student in HIST 311/The American West. </a:t>
            </a:r>
          </a:p>
        </p:txBody>
      </p:sp>
      <p:pic>
        <p:nvPicPr>
          <p:cNvPr id="8" name="Picture 7" descr="Map&#10;&#10;Description automatically generated">
            <a:extLst>
              <a:ext uri="{FF2B5EF4-FFF2-40B4-BE49-F238E27FC236}">
                <a16:creationId xmlns:a16="http://schemas.microsoft.com/office/drawing/2014/main" id="{1432714D-B42B-D14E-8AF7-4CFA3A4612B3}"/>
              </a:ext>
            </a:extLst>
          </p:cNvPr>
          <p:cNvPicPr>
            <a:picLocks noChangeAspect="1"/>
          </p:cNvPicPr>
          <p:nvPr/>
        </p:nvPicPr>
        <p:blipFill rotWithShape="1">
          <a:blip r:embed="rId2"/>
          <a:srcRect l="17457"/>
          <a:stretch/>
        </p:blipFill>
        <p:spPr>
          <a:xfrm>
            <a:off x="7549862" y="227"/>
            <a:ext cx="4641833" cy="6858000"/>
          </a:xfrm>
          <a:prstGeom prst="rect">
            <a:avLst/>
          </a:prstGeom>
        </p:spPr>
      </p:pic>
    </p:spTree>
    <p:extLst>
      <p:ext uri="{BB962C8B-B14F-4D97-AF65-F5344CB8AC3E}">
        <p14:creationId xmlns:p14="http://schemas.microsoft.com/office/powerpoint/2010/main" val="218145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E09C-66CB-3945-91A4-5A773B1BE633}"/>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341ECA04-E0C5-A64D-A408-C1B3D035EC98}"/>
              </a:ext>
            </a:extLst>
          </p:cNvPr>
          <p:cNvSpPr>
            <a:spLocks noGrp="1"/>
          </p:cNvSpPr>
          <p:nvPr>
            <p:ph idx="1"/>
          </p:nvPr>
        </p:nvSpPr>
        <p:spPr/>
        <p:txBody>
          <a:bodyPr>
            <a:normAutofit/>
          </a:bodyPr>
          <a:lstStyle/>
          <a:p>
            <a:pPr marL="342900" indent="-342900">
              <a:buFont typeface="+mj-lt"/>
              <a:buAutoNum type="arabicPeriod"/>
            </a:pPr>
            <a:r>
              <a:rPr lang="en-US" dirty="0"/>
              <a:t>Three in-class labs (45 minutes):</a:t>
            </a:r>
          </a:p>
          <a:p>
            <a:pPr marL="800100" lvl="1" indent="-342900">
              <a:buFont typeface="+mj-lt"/>
              <a:buAutoNum type="arabicPeriod"/>
            </a:pPr>
            <a:r>
              <a:rPr lang="en-US" dirty="0"/>
              <a:t>Explore and assess existing </a:t>
            </a:r>
            <a:r>
              <a:rPr lang="en-US" dirty="0">
                <a:hlinkClick r:id="rId2"/>
              </a:rPr>
              <a:t>StoryMaps</a:t>
            </a:r>
            <a:endParaRPr lang="en-US" dirty="0"/>
          </a:p>
          <a:p>
            <a:pPr marL="800100" lvl="1" indent="-342900">
              <a:buFont typeface="+mj-lt"/>
              <a:buAutoNum type="arabicPeriod"/>
            </a:pPr>
            <a:r>
              <a:rPr lang="en-US" dirty="0"/>
              <a:t>Identify research topics, place in a shared Google Doc.</a:t>
            </a:r>
          </a:p>
          <a:p>
            <a:pPr marL="800100" lvl="1" indent="-342900">
              <a:buFont typeface="+mj-lt"/>
              <a:buAutoNum type="arabicPeriod"/>
            </a:pPr>
            <a:r>
              <a:rPr lang="en-US" dirty="0"/>
              <a:t>Introduce tools for locating historical information (such as </a:t>
            </a:r>
            <a:r>
              <a:rPr lang="en-US" dirty="0">
                <a:hlinkClick r:id="rId3"/>
              </a:rPr>
              <a:t>Chronicling America </a:t>
            </a:r>
            <a:r>
              <a:rPr lang="en-US" dirty="0"/>
              <a:t>newspaper database) and pictures that are in public domain or licensed under </a:t>
            </a:r>
            <a:r>
              <a:rPr lang="en-US" dirty="0">
                <a:hlinkClick r:id="rId4"/>
              </a:rPr>
              <a:t>Creative Commons </a:t>
            </a:r>
            <a:r>
              <a:rPr lang="en-US" dirty="0"/>
              <a:t>(such as </a:t>
            </a:r>
            <a:r>
              <a:rPr lang="en-US" dirty="0">
                <a:hlinkClick r:id="rId5"/>
              </a:rPr>
              <a:t>Wikimedia Commons</a:t>
            </a:r>
            <a:r>
              <a:rPr lang="en-US" dirty="0"/>
              <a:t>). </a:t>
            </a:r>
          </a:p>
        </p:txBody>
      </p:sp>
    </p:spTree>
    <p:extLst>
      <p:ext uri="{BB962C8B-B14F-4D97-AF65-F5344CB8AC3E}">
        <p14:creationId xmlns:p14="http://schemas.microsoft.com/office/powerpoint/2010/main" val="3656694662"/>
      </p:ext>
    </p:extLst>
  </p:cSld>
  <p:clrMapOvr>
    <a:masterClrMapping/>
  </p:clrMapOvr>
</p:sld>
</file>

<file path=ppt/theme/theme1.xml><?xml version="1.0" encoding="utf-8"?>
<a:theme xmlns:a="http://schemas.openxmlformats.org/drawingml/2006/main" name="Atla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docProps/app.xml><?xml version="1.0" encoding="utf-8"?>
<Properties xmlns="http://schemas.openxmlformats.org/officeDocument/2006/extended-properties" xmlns:vt="http://schemas.openxmlformats.org/officeDocument/2006/docPropsVTypes">
  <Template>{0143FFF3-3CF0-584D-A68C-D1B476EB2453}tf16401369</Template>
  <TotalTime>1246</TotalTime>
  <Words>690</Words>
  <Application>Microsoft Macintosh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 Light</vt:lpstr>
      <vt:lpstr>Rockwell</vt:lpstr>
      <vt:lpstr>Wingdings</vt:lpstr>
      <vt:lpstr>Atlas</vt:lpstr>
      <vt:lpstr>Mapping as Pedagogy:  Using ArcGIS StoryMaps in the Classroom</vt:lpstr>
      <vt:lpstr>What is ArcGIS? </vt:lpstr>
      <vt:lpstr>What is ArcGIS? </vt:lpstr>
      <vt:lpstr>What is ArcGIS? </vt:lpstr>
      <vt:lpstr>How are GIS programs used?  Some examples</vt:lpstr>
      <vt:lpstr>What is ArcGIS StoryMaps?</vt:lpstr>
      <vt:lpstr>Course Profile</vt:lpstr>
      <vt:lpstr>Assignment Overview</vt:lpstr>
      <vt:lpstr>The Process</vt:lpstr>
      <vt:lpstr>The Process</vt:lpstr>
      <vt:lpstr>The Process</vt:lpstr>
      <vt:lpstr>Assessment</vt:lpstr>
      <vt:lpstr>Results</vt:lpstr>
      <vt:lpstr>Try it! </vt:lpstr>
      <vt:lpstr>Getting Started with ArcGIS StoryMaps</vt:lpstr>
      <vt:lpstr>Questions?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as Pedagogy:  Using ArcGIS StoryMaps in the Classroom</dc:title>
  <dc:creator>Sarah Koenig</dc:creator>
  <cp:lastModifiedBy>Sarah Koenig</cp:lastModifiedBy>
  <cp:revision>20</cp:revision>
  <dcterms:created xsi:type="dcterms:W3CDTF">2021-05-23T18:20:06Z</dcterms:created>
  <dcterms:modified xsi:type="dcterms:W3CDTF">2021-05-24T15:06:22Z</dcterms:modified>
</cp:coreProperties>
</file>