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1531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1pPr>
    <a:lvl2pPr marL="0" marR="0" indent="0" algn="l" defTabSz="821531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2pPr>
    <a:lvl3pPr marL="0" marR="0" indent="0" algn="l" defTabSz="821531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3pPr>
    <a:lvl4pPr marL="0" marR="0" indent="0" algn="l" defTabSz="821531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4pPr>
    <a:lvl5pPr marL="0" marR="0" indent="0" algn="l" defTabSz="821531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5pPr>
    <a:lvl6pPr marL="0" marR="0" indent="0" algn="l" defTabSz="821531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6pPr>
    <a:lvl7pPr marL="0" marR="0" indent="0" algn="l" defTabSz="821531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7pPr>
    <a:lvl8pPr marL="0" marR="0" indent="0" algn="l" defTabSz="821531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8pPr>
    <a:lvl9pPr marL="0" marR="0" indent="0" algn="l" defTabSz="821531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1">
              <a:hueOff val="178262"/>
              <a:satOff val="-8651"/>
              <a:lumOff val="-7254"/>
              <a:alpha val="29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889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889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6">
              <a:alpha val="25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01D73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239254"/>
              <a:lumOff val="-139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EB9B">
              <a:alpha val="26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143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889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47882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>
              <a:alpha val="75000"/>
            </a:srgbClr>
          </a:solidFill>
        </a:fill>
      </a:tcStyle>
    </a:wholeTbl>
    <a:band2H>
      <a:tcTxStyle b="def" i="def"/>
      <a:tcStyle>
        <a:tcBdr/>
        <a:fill>
          <a:solidFill>
            <a:srgbClr val="686A6A">
              <a:alpha val="8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88900" cap="flat">
              <a:solidFill>
                <a:srgbClr val="222222"/>
              </a:solidFill>
              <a:prstDash val="solid"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86A6A">
              <a:alpha val="85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88900" cap="flat">
              <a:solidFill>
                <a:srgbClr val="22222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889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889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889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889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4" name="Shape 16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 &amp; Subtitle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/>
          <p:cNvSpPr/>
          <p:nvPr/>
        </p:nvSpPr>
        <p:spPr>
          <a:xfrm flipV="1">
            <a:off x="3619500" y="8635632"/>
            <a:ext cx="17145000" cy="369"/>
          </a:xfrm>
          <a:prstGeom prst="line">
            <a:avLst/>
          </a:prstGeom>
          <a:ln w="50800">
            <a:solidFill>
              <a:srgbClr val="A6AAA9"/>
            </a:solidFill>
            <a:miter lim="400000"/>
          </a:ln>
        </p:spPr>
        <p:txBody>
          <a:bodyPr lIns="71437" tIns="71437" rIns="71437" bIns="71437" anchor="ctr"/>
          <a:lstStyle/>
          <a:p>
            <a:pPr defTabSz="642937">
              <a:spcBef>
                <a:spcPts val="0"/>
              </a:spcBef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" name="Title Text"/>
          <p:cNvSpPr txBox="1"/>
          <p:nvPr>
            <p:ph type="title"/>
          </p:nvPr>
        </p:nvSpPr>
        <p:spPr>
          <a:xfrm>
            <a:off x="3619500" y="9036843"/>
            <a:ext cx="17145000" cy="3804048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23800">
                <a:solidFill>
                  <a:srgbClr val="D3E50A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" name="Body Level One…"/>
          <p:cNvSpPr txBox="1"/>
          <p:nvPr>
            <p:ph type="body" sz="quarter" idx="1"/>
          </p:nvPr>
        </p:nvSpPr>
        <p:spPr>
          <a:xfrm>
            <a:off x="3619500" y="6000750"/>
            <a:ext cx="17145000" cy="253603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cap="all" sz="7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cap="all" sz="7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cap="all" sz="7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cap="all" sz="7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cap="all" sz="7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/>
          <p:nvPr>
            <p:ph type="sldNum" sz="quarter" idx="2"/>
          </p:nvPr>
        </p:nvSpPr>
        <p:spPr>
          <a:xfrm>
            <a:off x="20222926" y="607218"/>
            <a:ext cx="545704" cy="61277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"/>
          <p:cNvSpPr txBox="1"/>
          <p:nvPr>
            <p:ph type="body" sz="quarter" idx="13"/>
          </p:nvPr>
        </p:nvSpPr>
        <p:spPr>
          <a:xfrm>
            <a:off x="3619500" y="638175"/>
            <a:ext cx="15716250" cy="647701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642937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60" sz="32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10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3">
                  <a:hueOff val="-1187647"/>
                  <a:satOff val="22407"/>
                  <a:lumOff val="18627"/>
                </a:schemeClr>
              </a:buClr>
              <a:buChar char="▸"/>
            </a:lvl1pPr>
            <a:lvl2pPr>
              <a:buClr>
                <a:schemeClr val="accent3">
                  <a:hueOff val="-1187647"/>
                  <a:satOff val="22407"/>
                  <a:lumOff val="18627"/>
                </a:schemeClr>
              </a:buClr>
              <a:buChar char="▸"/>
            </a:lvl2pPr>
            <a:lvl3pPr>
              <a:buClr>
                <a:schemeClr val="accent3">
                  <a:hueOff val="-1187647"/>
                  <a:satOff val="22407"/>
                  <a:lumOff val="18627"/>
                </a:schemeClr>
              </a:buClr>
              <a:buChar char="▸"/>
            </a:lvl3pPr>
            <a:lvl4pPr>
              <a:buClr>
                <a:schemeClr val="accent3">
                  <a:hueOff val="-1187647"/>
                  <a:satOff val="22407"/>
                  <a:lumOff val="18627"/>
                </a:schemeClr>
              </a:buClr>
              <a:buChar char="▸"/>
            </a:lvl4pPr>
            <a:lvl5pPr>
              <a:buClr>
                <a:schemeClr val="accent3">
                  <a:hueOff val="-1187647"/>
                  <a:satOff val="22407"/>
                  <a:lumOff val="18627"/>
                </a:schemeClr>
              </a:buClr>
              <a:buChar char="▸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3 Up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Image"/>
          <p:cNvSpPr/>
          <p:nvPr>
            <p:ph type="pic" sz="half" idx="13"/>
          </p:nvPr>
        </p:nvSpPr>
        <p:spPr>
          <a:xfrm>
            <a:off x="10730571" y="-127694"/>
            <a:ext cx="12072938" cy="709285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2" name="Image"/>
          <p:cNvSpPr/>
          <p:nvPr>
            <p:ph type="pic" sz="half" idx="14"/>
          </p:nvPr>
        </p:nvSpPr>
        <p:spPr>
          <a:xfrm>
            <a:off x="11371196" y="6554390"/>
            <a:ext cx="10785607" cy="734020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3" name="Image"/>
          <p:cNvSpPr/>
          <p:nvPr>
            <p:ph type="pic" idx="15"/>
          </p:nvPr>
        </p:nvSpPr>
        <p:spPr>
          <a:xfrm>
            <a:off x="1619250" y="-17860"/>
            <a:ext cx="12460638" cy="1375172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allout"/>
          <p:cNvSpPr/>
          <p:nvPr/>
        </p:nvSpPr>
        <p:spPr>
          <a:xfrm>
            <a:off x="3708796" y="3321843"/>
            <a:ext cx="16966408" cy="7353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23" y="0"/>
                </a:moveTo>
                <a:cubicBezTo>
                  <a:pt x="100" y="0"/>
                  <a:pt x="0" y="230"/>
                  <a:pt x="0" y="515"/>
                </a:cubicBezTo>
                <a:lnTo>
                  <a:pt x="0" y="18790"/>
                </a:lnTo>
                <a:cubicBezTo>
                  <a:pt x="0" y="19075"/>
                  <a:pt x="100" y="19306"/>
                  <a:pt x="223" y="19306"/>
                </a:cubicBezTo>
                <a:lnTo>
                  <a:pt x="17228" y="19306"/>
                </a:lnTo>
                <a:lnTo>
                  <a:pt x="17850" y="21600"/>
                </a:lnTo>
                <a:lnTo>
                  <a:pt x="18471" y="19306"/>
                </a:lnTo>
                <a:lnTo>
                  <a:pt x="21377" y="19306"/>
                </a:lnTo>
                <a:cubicBezTo>
                  <a:pt x="21500" y="19306"/>
                  <a:pt x="21600" y="19075"/>
                  <a:pt x="21600" y="18790"/>
                </a:cubicBezTo>
                <a:lnTo>
                  <a:pt x="21600" y="515"/>
                </a:lnTo>
                <a:cubicBezTo>
                  <a:pt x="21600" y="230"/>
                  <a:pt x="21500" y="0"/>
                  <a:pt x="21377" y="0"/>
                </a:cubicBezTo>
                <a:lnTo>
                  <a:pt x="223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3800">
                <a:solidFill>
                  <a:srgbClr val="5AAF0F"/>
                </a:solidFill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  <p:sp>
        <p:nvSpPr>
          <p:cNvPr id="122" name="Type a quote here."/>
          <p:cNvSpPr txBox="1"/>
          <p:nvPr>
            <p:ph type="body" sz="quarter" idx="13"/>
          </p:nvPr>
        </p:nvSpPr>
        <p:spPr>
          <a:xfrm>
            <a:off x="4298156" y="4089796"/>
            <a:ext cx="15787688" cy="1821658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z="132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pPr/>
            <a:r>
              <a:t>Type a quote here.</a:t>
            </a:r>
          </a:p>
        </p:txBody>
      </p:sp>
      <p:sp>
        <p:nvSpPr>
          <p:cNvPr id="123" name="Johnny Appleseed"/>
          <p:cNvSpPr txBox="1"/>
          <p:nvPr>
            <p:ph type="body" sz="quarter" idx="14"/>
          </p:nvPr>
        </p:nvSpPr>
        <p:spPr>
          <a:xfrm>
            <a:off x="3619500" y="10953750"/>
            <a:ext cx="17145000" cy="12192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8400"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pPr/>
            <a:r>
              <a:t>Johnny Appleseed</a:t>
            </a:r>
          </a:p>
        </p:txBody>
      </p:sp>
      <p:sp>
        <p:nvSpPr>
          <p:cNvPr id="124" name="Text"/>
          <p:cNvSpPr txBox="1"/>
          <p:nvPr>
            <p:ph type="body" sz="quarter" idx="15"/>
          </p:nvPr>
        </p:nvSpPr>
        <p:spPr>
          <a:xfrm>
            <a:off x="3619500" y="638175"/>
            <a:ext cx="15716250" cy="647701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642937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60" sz="32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1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Quote Alt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ype a quote here."/>
          <p:cNvSpPr txBox="1"/>
          <p:nvPr>
            <p:ph type="body" sz="quarter" idx="13"/>
          </p:nvPr>
        </p:nvSpPr>
        <p:spPr>
          <a:xfrm>
            <a:off x="11334750" y="3714750"/>
            <a:ext cx="9429750" cy="351829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z="132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pPr/>
            <a:r>
              <a:t>Type a quote here.</a:t>
            </a:r>
          </a:p>
        </p:txBody>
      </p:sp>
      <p:sp>
        <p:nvSpPr>
          <p:cNvPr id="133" name="Image"/>
          <p:cNvSpPr/>
          <p:nvPr>
            <p:ph type="pic" idx="14"/>
          </p:nvPr>
        </p:nvSpPr>
        <p:spPr>
          <a:xfrm>
            <a:off x="1619250" y="-17860"/>
            <a:ext cx="12460638" cy="1375172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4" name="Johnny Appleseed"/>
          <p:cNvSpPr txBox="1"/>
          <p:nvPr>
            <p:ph type="body" sz="quarter" idx="15"/>
          </p:nvPr>
        </p:nvSpPr>
        <p:spPr>
          <a:xfrm>
            <a:off x="11334750" y="10951369"/>
            <a:ext cx="9429750" cy="1219201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defTabSz="642937">
              <a:spcBef>
                <a:spcPts val="0"/>
              </a:spcBef>
              <a:buClrTx/>
              <a:buSzTx/>
              <a:buFontTx/>
              <a:buNone/>
              <a:defRPr sz="8400">
                <a:solidFill>
                  <a:srgbClr val="232323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pPr/>
            <a:r>
              <a:t>Johnny Appleseed</a:t>
            </a:r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Image"/>
          <p:cNvSpPr/>
          <p:nvPr>
            <p:ph type="pic" idx="13"/>
          </p:nvPr>
        </p:nvSpPr>
        <p:spPr>
          <a:xfrm>
            <a:off x="1762125" y="-17860"/>
            <a:ext cx="20833095" cy="1375172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Horizontal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mage"/>
          <p:cNvSpPr/>
          <p:nvPr>
            <p:ph type="pic" idx="13"/>
          </p:nvPr>
        </p:nvSpPr>
        <p:spPr>
          <a:xfrm>
            <a:off x="1762125" y="-17860"/>
            <a:ext cx="20833095" cy="1375172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3" name="Line"/>
          <p:cNvSpPr/>
          <p:nvPr>
            <p:ph type="body" sz="quarter" idx="14"/>
          </p:nvPr>
        </p:nvSpPr>
        <p:spPr>
          <a:xfrm flipV="1">
            <a:off x="3619500" y="8635632"/>
            <a:ext cx="17145000" cy="369"/>
          </a:xfrm>
          <a:prstGeom prst="line">
            <a:avLst/>
          </a:prstGeom>
          <a:ln w="50800">
            <a:solidFill>
              <a:srgbClr val="A6AAA9"/>
            </a:solidFill>
          </a:ln>
        </p:spPr>
        <p:txBody>
          <a:bodyPr anchor="ctr">
            <a:noAutofit/>
          </a:bodyPr>
          <a:lstStyle/>
          <a:p>
            <a:pPr marL="0" indent="0" defTabSz="642937">
              <a:spcBef>
                <a:spcPts val="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" name="Title Text"/>
          <p:cNvSpPr txBox="1"/>
          <p:nvPr>
            <p:ph type="title"/>
          </p:nvPr>
        </p:nvSpPr>
        <p:spPr>
          <a:xfrm>
            <a:off x="3619500" y="9036843"/>
            <a:ext cx="17145000" cy="3804048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23800">
                <a:solidFill>
                  <a:srgbClr val="D3E50A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5" name="Body Level One…"/>
          <p:cNvSpPr txBox="1"/>
          <p:nvPr>
            <p:ph type="body" sz="quarter" idx="1"/>
          </p:nvPr>
        </p:nvSpPr>
        <p:spPr>
          <a:xfrm>
            <a:off x="3619500" y="6000750"/>
            <a:ext cx="17145000" cy="253603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cap="all" sz="7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cap="all" sz="7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cap="all" sz="7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cap="all" sz="7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cap="all" sz="7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/>
          <p:nvPr>
            <p:ph type="sldNum" sz="quarter" idx="2"/>
          </p:nvPr>
        </p:nvSpPr>
        <p:spPr>
          <a:xfrm>
            <a:off x="20222926" y="607218"/>
            <a:ext cx="545704" cy="61277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Subtitl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Line"/>
          <p:cNvSpPr/>
          <p:nvPr/>
        </p:nvSpPr>
        <p:spPr>
          <a:xfrm flipV="1">
            <a:off x="3619500" y="8635632"/>
            <a:ext cx="17145000" cy="369"/>
          </a:xfrm>
          <a:prstGeom prst="line">
            <a:avLst/>
          </a:prstGeom>
          <a:ln w="50800">
            <a:solidFill>
              <a:srgbClr val="A6AAA9"/>
            </a:solidFill>
            <a:miter lim="400000"/>
          </a:ln>
        </p:spPr>
        <p:txBody>
          <a:bodyPr lIns="71437" tIns="71437" rIns="71437" bIns="71437" anchor="ctr"/>
          <a:lstStyle/>
          <a:p>
            <a:pPr defTabSz="642937">
              <a:spcBef>
                <a:spcPts val="0"/>
              </a:spcBef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4" name="Title Text"/>
          <p:cNvSpPr txBox="1"/>
          <p:nvPr>
            <p:ph type="title"/>
          </p:nvPr>
        </p:nvSpPr>
        <p:spPr>
          <a:xfrm>
            <a:off x="3619500" y="9036843"/>
            <a:ext cx="17145000" cy="3804048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23800">
                <a:solidFill>
                  <a:srgbClr val="D3E50A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5" name="Body Level One…"/>
          <p:cNvSpPr txBox="1"/>
          <p:nvPr>
            <p:ph type="body" sz="quarter" idx="1"/>
          </p:nvPr>
        </p:nvSpPr>
        <p:spPr>
          <a:xfrm>
            <a:off x="3619500" y="6000750"/>
            <a:ext cx="17145000" cy="253603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cap="all" sz="7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cap="all" sz="7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cap="all" sz="7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cap="all" sz="7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cap="all" sz="7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" name="Slide Number"/>
          <p:cNvSpPr txBox="1"/>
          <p:nvPr>
            <p:ph type="sldNum" sz="quarter" idx="2"/>
          </p:nvPr>
        </p:nvSpPr>
        <p:spPr>
          <a:xfrm>
            <a:off x="20177109" y="589359"/>
            <a:ext cx="545704" cy="61277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- Center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Text"/>
          <p:cNvSpPr txBox="1"/>
          <p:nvPr>
            <p:ph type="title"/>
          </p:nvPr>
        </p:nvSpPr>
        <p:spPr>
          <a:xfrm>
            <a:off x="3619500" y="5679281"/>
            <a:ext cx="17145000" cy="6357938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23800">
                <a:solidFill>
                  <a:srgbClr val="D3E50A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4" name="Slide Number"/>
          <p:cNvSpPr txBox="1"/>
          <p:nvPr>
            <p:ph type="sldNum" sz="quarter" idx="2"/>
          </p:nvPr>
        </p:nvSpPr>
        <p:spPr>
          <a:xfrm>
            <a:off x="20222926" y="607218"/>
            <a:ext cx="545704" cy="61277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Vertical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Line"/>
          <p:cNvSpPr/>
          <p:nvPr/>
        </p:nvSpPr>
        <p:spPr>
          <a:xfrm flipV="1">
            <a:off x="11334750" y="8635798"/>
            <a:ext cx="9429750" cy="203"/>
          </a:xfrm>
          <a:prstGeom prst="line">
            <a:avLst/>
          </a:prstGeom>
          <a:ln w="50800">
            <a:solidFill>
              <a:srgbClr val="A6AAA9"/>
            </a:solidFill>
            <a:miter lim="400000"/>
          </a:ln>
        </p:spPr>
        <p:txBody>
          <a:bodyPr lIns="71437" tIns="71437" rIns="71437" bIns="71437" anchor="ctr"/>
          <a:lstStyle/>
          <a:p>
            <a:pPr defTabSz="642937">
              <a:spcBef>
                <a:spcPts val="0"/>
              </a:spcBef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2" name="Image"/>
          <p:cNvSpPr/>
          <p:nvPr>
            <p:ph type="pic" idx="13"/>
          </p:nvPr>
        </p:nvSpPr>
        <p:spPr>
          <a:xfrm>
            <a:off x="1619250" y="-17860"/>
            <a:ext cx="12460638" cy="1375172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53" name="Title Text"/>
          <p:cNvSpPr txBox="1"/>
          <p:nvPr>
            <p:ph type="title"/>
          </p:nvPr>
        </p:nvSpPr>
        <p:spPr>
          <a:xfrm>
            <a:off x="11334750" y="9036843"/>
            <a:ext cx="9429750" cy="3804048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23800">
                <a:solidFill>
                  <a:srgbClr val="D3E50A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4" name="Body Level One…"/>
          <p:cNvSpPr txBox="1"/>
          <p:nvPr>
            <p:ph type="body" sz="quarter" idx="1"/>
          </p:nvPr>
        </p:nvSpPr>
        <p:spPr>
          <a:xfrm>
            <a:off x="11334750" y="6000750"/>
            <a:ext cx="9429750" cy="253603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cap="all" sz="7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cap="all" sz="7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cap="all" sz="7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cap="all" sz="7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cap="all" sz="7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lide Number"/>
          <p:cNvSpPr txBox="1"/>
          <p:nvPr>
            <p:ph type="sldNum" sz="quarter" idx="2"/>
          </p:nvPr>
        </p:nvSpPr>
        <p:spPr>
          <a:xfrm>
            <a:off x="20222926" y="607218"/>
            <a:ext cx="545704" cy="61277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"/>
          <p:cNvSpPr txBox="1"/>
          <p:nvPr>
            <p:ph type="body" sz="quarter" idx="13"/>
          </p:nvPr>
        </p:nvSpPr>
        <p:spPr>
          <a:xfrm>
            <a:off x="3619500" y="638175"/>
            <a:ext cx="15716250" cy="647701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642937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60" sz="32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6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"/>
          <p:cNvSpPr txBox="1"/>
          <p:nvPr>
            <p:ph type="body" sz="quarter" idx="13"/>
          </p:nvPr>
        </p:nvSpPr>
        <p:spPr>
          <a:xfrm>
            <a:off x="3619500" y="638175"/>
            <a:ext cx="15716250" cy="647701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642937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60" sz="32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7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3">
                  <a:hueOff val="-1187647"/>
                  <a:satOff val="22407"/>
                  <a:lumOff val="18627"/>
                </a:schemeClr>
              </a:buClr>
              <a:buChar char="▸"/>
            </a:lvl1pPr>
            <a:lvl2pPr>
              <a:buClr>
                <a:schemeClr val="accent3">
                  <a:hueOff val="-1187647"/>
                  <a:satOff val="22407"/>
                  <a:lumOff val="18627"/>
                </a:schemeClr>
              </a:buClr>
              <a:buChar char="▸"/>
            </a:lvl2pPr>
            <a:lvl3pPr>
              <a:buClr>
                <a:schemeClr val="accent3">
                  <a:hueOff val="-1187647"/>
                  <a:satOff val="22407"/>
                  <a:lumOff val="18627"/>
                </a:schemeClr>
              </a:buClr>
              <a:buChar char="▸"/>
            </a:lvl3pPr>
            <a:lvl4pPr>
              <a:buClr>
                <a:schemeClr val="accent3">
                  <a:hueOff val="-1187647"/>
                  <a:satOff val="22407"/>
                  <a:lumOff val="18627"/>
                </a:schemeClr>
              </a:buClr>
              <a:buChar char="▸"/>
            </a:lvl4pPr>
            <a:lvl5pPr>
              <a:buClr>
                <a:schemeClr val="accent3">
                  <a:hueOff val="-1187647"/>
                  <a:satOff val="22407"/>
                  <a:lumOff val="18627"/>
                </a:schemeClr>
              </a:buClr>
              <a:buChar char="▸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"/>
          <p:cNvSpPr txBox="1"/>
          <p:nvPr>
            <p:ph type="body" sz="quarter" idx="13"/>
          </p:nvPr>
        </p:nvSpPr>
        <p:spPr>
          <a:xfrm>
            <a:off x="3619500" y="638175"/>
            <a:ext cx="15716250" cy="647701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642937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60" sz="32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8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buChar char="▸"/>
            </a:lvl1pPr>
            <a:lvl2pPr>
              <a:buClr>
                <a:schemeClr val="accent3"/>
              </a:buClr>
              <a:buChar char="▸"/>
            </a:lvl2pPr>
            <a:lvl3pPr>
              <a:buClr>
                <a:schemeClr val="accent3"/>
              </a:buClr>
              <a:buChar char="▸"/>
            </a:lvl3pPr>
            <a:lvl4pPr>
              <a:buClr>
                <a:schemeClr val="accent3"/>
              </a:buClr>
              <a:buChar char="▸"/>
            </a:lvl4pPr>
            <a:lvl5pPr>
              <a:buClr>
                <a:schemeClr val="accent3"/>
              </a:buClr>
              <a:buChar char="▸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"/>
          <p:cNvSpPr txBox="1"/>
          <p:nvPr>
            <p:ph type="body" sz="quarter" idx="13"/>
          </p:nvPr>
        </p:nvSpPr>
        <p:spPr>
          <a:xfrm>
            <a:off x="3619500" y="638175"/>
            <a:ext cx="15716250" cy="647701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642937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60" sz="32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92" name="Image"/>
          <p:cNvSpPr/>
          <p:nvPr>
            <p:ph type="pic" sz="half" idx="14"/>
          </p:nvPr>
        </p:nvSpPr>
        <p:spPr>
          <a:xfrm>
            <a:off x="12421187" y="1714500"/>
            <a:ext cx="10470173" cy="115550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3" name="Title Text"/>
          <p:cNvSpPr txBox="1"/>
          <p:nvPr>
            <p:ph type="title"/>
          </p:nvPr>
        </p:nvSpPr>
        <p:spPr>
          <a:xfrm>
            <a:off x="3619500" y="2160984"/>
            <a:ext cx="8858250" cy="10179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FE81D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4" name="Body Level One…"/>
          <p:cNvSpPr txBox="1"/>
          <p:nvPr>
            <p:ph type="body" sz="half" idx="1"/>
          </p:nvPr>
        </p:nvSpPr>
        <p:spPr>
          <a:xfrm>
            <a:off x="3619500" y="3857625"/>
            <a:ext cx="8858250" cy="8590360"/>
          </a:xfrm>
          <a:prstGeom prst="rect">
            <a:avLst/>
          </a:prstGeom>
        </p:spPr>
        <p:txBody>
          <a:bodyPr/>
          <a:lstStyle>
            <a:lvl1pPr marL="603250" indent="-603250">
              <a:buClr>
                <a:schemeClr val="accent3">
                  <a:hueOff val="-1187647"/>
                  <a:satOff val="22407"/>
                  <a:lumOff val="18627"/>
                </a:schemeClr>
              </a:buClr>
              <a:buChar char="▸"/>
              <a:defRPr sz="3800"/>
            </a:lvl1pPr>
            <a:lvl2pPr marL="1047750" indent="-603250">
              <a:buClr>
                <a:schemeClr val="accent3">
                  <a:hueOff val="-1187647"/>
                  <a:satOff val="22407"/>
                  <a:lumOff val="18627"/>
                </a:schemeClr>
              </a:buClr>
              <a:buChar char="▸"/>
              <a:defRPr sz="3800"/>
            </a:lvl2pPr>
            <a:lvl3pPr marL="1492250" indent="-603250">
              <a:buClr>
                <a:schemeClr val="accent3">
                  <a:hueOff val="-1187647"/>
                  <a:satOff val="22407"/>
                  <a:lumOff val="18627"/>
                </a:schemeClr>
              </a:buClr>
              <a:buChar char="▸"/>
              <a:defRPr sz="3800"/>
            </a:lvl3pPr>
            <a:lvl4pPr marL="1936750" indent="-603250">
              <a:buClr>
                <a:schemeClr val="accent3">
                  <a:hueOff val="-1187647"/>
                  <a:satOff val="22407"/>
                  <a:lumOff val="18627"/>
                </a:schemeClr>
              </a:buClr>
              <a:buChar char="▸"/>
              <a:defRPr sz="3800"/>
            </a:lvl4pPr>
            <a:lvl5pPr marL="2381250" indent="-603250">
              <a:buClr>
                <a:schemeClr val="accent3">
                  <a:hueOff val="-1187647"/>
                  <a:satOff val="22407"/>
                  <a:lumOff val="18627"/>
                </a:schemeClr>
              </a:buClr>
              <a:buChar char="▸"/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 flipV="1">
            <a:off x="3619500" y="1396632"/>
            <a:ext cx="17145000" cy="369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71437" tIns="71437" rIns="71437" bIns="71437" anchor="ctr"/>
          <a:lstStyle/>
          <a:p>
            <a:pPr defTabSz="642937">
              <a:spcBef>
                <a:spcPts val="0"/>
              </a:spcBef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3619500" y="2160984"/>
            <a:ext cx="17145000" cy="1017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Body Level One…"/>
          <p:cNvSpPr txBox="1"/>
          <p:nvPr>
            <p:ph type="body" idx="1"/>
          </p:nvPr>
        </p:nvSpPr>
        <p:spPr>
          <a:xfrm>
            <a:off x="3619500" y="3857625"/>
            <a:ext cx="17145000" cy="8590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20211932" y="607218"/>
            <a:ext cx="545704" cy="6127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defRPr sz="32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transition xmlns:p14="http://schemas.microsoft.com/office/powerpoint/2010/main" spd="med" advClick="1"/>
  <p:txStyles>
    <p:titleStyle>
      <a:lvl1pPr marL="0" marR="0" indent="0" algn="l" defTabSz="821531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8400" u="none">
          <a:solidFill>
            <a:srgbClr val="ADC710"/>
          </a:solidFill>
          <a:uFillTx/>
          <a:latin typeface="+mn-lt"/>
          <a:ea typeface="+mn-ea"/>
          <a:cs typeface="+mn-cs"/>
          <a:sym typeface="DIN Condensed"/>
        </a:defRPr>
      </a:lvl1pPr>
      <a:lvl2pPr marL="0" marR="0" indent="0" algn="l" defTabSz="821531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8400" u="none">
          <a:solidFill>
            <a:srgbClr val="ADC710"/>
          </a:solidFill>
          <a:uFillTx/>
          <a:latin typeface="+mn-lt"/>
          <a:ea typeface="+mn-ea"/>
          <a:cs typeface="+mn-cs"/>
          <a:sym typeface="DIN Condensed"/>
        </a:defRPr>
      </a:lvl2pPr>
      <a:lvl3pPr marL="0" marR="0" indent="0" algn="l" defTabSz="821531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8400" u="none">
          <a:solidFill>
            <a:srgbClr val="ADC710"/>
          </a:solidFill>
          <a:uFillTx/>
          <a:latin typeface="+mn-lt"/>
          <a:ea typeface="+mn-ea"/>
          <a:cs typeface="+mn-cs"/>
          <a:sym typeface="DIN Condensed"/>
        </a:defRPr>
      </a:lvl3pPr>
      <a:lvl4pPr marL="0" marR="0" indent="0" algn="l" defTabSz="821531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8400" u="none">
          <a:solidFill>
            <a:srgbClr val="ADC710"/>
          </a:solidFill>
          <a:uFillTx/>
          <a:latin typeface="+mn-lt"/>
          <a:ea typeface="+mn-ea"/>
          <a:cs typeface="+mn-cs"/>
          <a:sym typeface="DIN Condensed"/>
        </a:defRPr>
      </a:lvl4pPr>
      <a:lvl5pPr marL="0" marR="0" indent="0" algn="l" defTabSz="821531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8400" u="none">
          <a:solidFill>
            <a:srgbClr val="ADC710"/>
          </a:solidFill>
          <a:uFillTx/>
          <a:latin typeface="+mn-lt"/>
          <a:ea typeface="+mn-ea"/>
          <a:cs typeface="+mn-cs"/>
          <a:sym typeface="DIN Condensed"/>
        </a:defRPr>
      </a:lvl5pPr>
      <a:lvl6pPr marL="0" marR="0" indent="0" algn="l" defTabSz="821531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8400" u="none">
          <a:solidFill>
            <a:srgbClr val="ADC710"/>
          </a:solidFill>
          <a:uFillTx/>
          <a:latin typeface="+mn-lt"/>
          <a:ea typeface="+mn-ea"/>
          <a:cs typeface="+mn-cs"/>
          <a:sym typeface="DIN Condensed"/>
        </a:defRPr>
      </a:lvl6pPr>
      <a:lvl7pPr marL="0" marR="0" indent="0" algn="l" defTabSz="821531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8400" u="none">
          <a:solidFill>
            <a:srgbClr val="ADC710"/>
          </a:solidFill>
          <a:uFillTx/>
          <a:latin typeface="+mn-lt"/>
          <a:ea typeface="+mn-ea"/>
          <a:cs typeface="+mn-cs"/>
          <a:sym typeface="DIN Condensed"/>
        </a:defRPr>
      </a:lvl7pPr>
      <a:lvl8pPr marL="0" marR="0" indent="0" algn="l" defTabSz="821531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8400" u="none">
          <a:solidFill>
            <a:srgbClr val="ADC710"/>
          </a:solidFill>
          <a:uFillTx/>
          <a:latin typeface="+mn-lt"/>
          <a:ea typeface="+mn-ea"/>
          <a:cs typeface="+mn-cs"/>
          <a:sym typeface="DIN Condensed"/>
        </a:defRPr>
      </a:lvl8pPr>
      <a:lvl9pPr marL="0" marR="0" indent="0" algn="l" defTabSz="821531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8400" u="none">
          <a:solidFill>
            <a:srgbClr val="ADC710"/>
          </a:solidFill>
          <a:uFillTx/>
          <a:latin typeface="+mn-lt"/>
          <a:ea typeface="+mn-ea"/>
          <a:cs typeface="+mn-cs"/>
          <a:sym typeface="DIN Condensed"/>
        </a:defRPr>
      </a:lvl9pPr>
    </p:titleStyle>
    <p:bodyStyle>
      <a:lvl1pPr marL="601382" marR="0" indent="-601382" algn="l" defTabSz="821531" rtl="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4600" u="none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1pPr>
      <a:lvl2pPr marL="1045882" marR="0" indent="-601382" algn="l" defTabSz="821531" rtl="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4600" u="none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2pPr>
      <a:lvl3pPr marL="1490382" marR="0" indent="-601382" algn="l" defTabSz="821531" rtl="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4600" u="none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3pPr>
      <a:lvl4pPr marL="1934882" marR="0" indent="-601382" algn="l" defTabSz="821531" rtl="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4600" u="none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4pPr>
      <a:lvl5pPr marL="2379382" marR="0" indent="-601382" algn="l" defTabSz="821531" rtl="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4600" u="none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5pPr>
      <a:lvl6pPr marL="2823882" marR="0" indent="-601382" algn="l" defTabSz="821531" rtl="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4600" u="none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6pPr>
      <a:lvl7pPr marL="3268382" marR="0" indent="-601382" algn="l" defTabSz="821531" rtl="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4600" u="none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7pPr>
      <a:lvl8pPr marL="3712882" marR="0" indent="-601382" algn="l" defTabSz="821531" rtl="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4600" u="none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8pPr>
      <a:lvl9pPr marL="4157382" marR="0" indent="-601382" algn="l" defTabSz="821531" rtl="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4600" u="none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9pPr>
    </p:bodyStyle>
    <p:otherStyle>
      <a:lvl1pPr marL="0" marR="0" indent="0" algn="r" defTabSz="82153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228600" algn="r" defTabSz="82153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457200" algn="r" defTabSz="82153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685800" algn="r" defTabSz="82153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914400" algn="r" defTabSz="82153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1143000" algn="r" defTabSz="82153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1371600" algn="r" defTabSz="82153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1600200" algn="r" defTabSz="82153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1828800" algn="r" defTabSz="82153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gif"/><Relationship Id="rId3" Type="http://schemas.openxmlformats.org/officeDocument/2006/relationships/image" Target="../media/image8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jpeg"/><Relationship Id="rId3" Type="http://schemas.openxmlformats.org/officeDocument/2006/relationships/image" Target="../media/image12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g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Engaging Online Assignments and Assessment Strategies"/>
          <p:cNvSpPr txBox="1"/>
          <p:nvPr>
            <p:ph type="title"/>
          </p:nvPr>
        </p:nvSpPr>
        <p:spPr>
          <a:xfrm>
            <a:off x="3429000" y="1083468"/>
            <a:ext cx="17145000" cy="6357939"/>
          </a:xfrm>
          <a:prstGeom prst="rect">
            <a:avLst/>
          </a:prstGeom>
        </p:spPr>
        <p:txBody>
          <a:bodyPr/>
          <a:lstStyle>
            <a:lvl1pPr defTabSz="558641">
              <a:defRPr sz="16184"/>
            </a:lvl1pPr>
          </a:lstStyle>
          <a:p>
            <a:pPr/>
            <a:r>
              <a:t>Engaging Online Assignments and Assessment Strategies</a:t>
            </a:r>
          </a:p>
        </p:txBody>
      </p:sp>
      <p:sp>
        <p:nvSpPr>
          <p:cNvPr id="167" name="Focusing on studio-style courses                Ann LePore"/>
          <p:cNvSpPr txBox="1"/>
          <p:nvPr/>
        </p:nvSpPr>
        <p:spPr>
          <a:xfrm>
            <a:off x="3541534" y="8720137"/>
            <a:ext cx="17145001" cy="1095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5500"/>
            </a:lvl1pPr>
          </a:lstStyle>
          <a:p>
            <a:pPr/>
            <a:r>
              <a:t>Focusing on studio-style courses                Ann LePore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ould Studio Courses BE Live?"/>
          <p:cNvSpPr txBox="1"/>
          <p:nvPr>
            <p:ph type="ctrTitle"/>
          </p:nvPr>
        </p:nvSpPr>
        <p:spPr>
          <a:xfrm>
            <a:off x="3619500" y="9203531"/>
            <a:ext cx="17145000" cy="3804048"/>
          </a:xfrm>
          <a:prstGeom prst="rect">
            <a:avLst/>
          </a:prstGeom>
        </p:spPr>
        <p:txBody>
          <a:bodyPr/>
          <a:lstStyle>
            <a:lvl1pPr defTabSz="492918">
              <a:defRPr sz="14280"/>
            </a:lvl1pPr>
          </a:lstStyle>
          <a:p>
            <a:pPr/>
            <a:r>
              <a:t>Should Studio Courses BE Live?</a:t>
            </a:r>
          </a:p>
        </p:txBody>
      </p:sp>
      <p:sp>
        <p:nvSpPr>
          <p:cNvPr id="197" name="Studio courses are hands-on engaged learning.…"/>
          <p:cNvSpPr txBox="1"/>
          <p:nvPr/>
        </p:nvSpPr>
        <p:spPr>
          <a:xfrm>
            <a:off x="10695419" y="1293812"/>
            <a:ext cx="10200350" cy="647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6800"/>
            </a:pPr>
            <a:r>
              <a:t>Studio courses are hands-on engaged learning. </a:t>
            </a:r>
          </a:p>
          <a:p>
            <a:pPr>
              <a:defRPr sz="6800"/>
            </a:pPr>
            <a:r>
              <a:t>By default they are very engaging in-person.</a:t>
            </a:r>
          </a:p>
        </p:txBody>
      </p:sp>
      <p:pic>
        <p:nvPicPr>
          <p:cNvPr id="198" name="Screen Shot 2020-05-18 at 10.31.20 PM.png" descr="Screen Shot 2020-05-18 at 10.31.20 PM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28050" y="668845"/>
            <a:ext cx="6324601" cy="75819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ould Studio Courses BE Live?"/>
          <p:cNvSpPr txBox="1"/>
          <p:nvPr>
            <p:ph type="ctrTitle"/>
          </p:nvPr>
        </p:nvSpPr>
        <p:spPr>
          <a:xfrm>
            <a:off x="3619500" y="9203531"/>
            <a:ext cx="17145000" cy="3804048"/>
          </a:xfrm>
          <a:prstGeom prst="rect">
            <a:avLst/>
          </a:prstGeom>
        </p:spPr>
        <p:txBody>
          <a:bodyPr/>
          <a:lstStyle>
            <a:lvl1pPr defTabSz="492918">
              <a:defRPr sz="14280"/>
            </a:lvl1pPr>
          </a:lstStyle>
          <a:p>
            <a:pPr/>
            <a:r>
              <a:t>Should Studio Courses BE Live?</a:t>
            </a:r>
          </a:p>
        </p:txBody>
      </p:sp>
      <p:sp>
        <p:nvSpPr>
          <p:cNvPr id="201" name="My goal is to prevent students from becoming passive viewers when working online"/>
          <p:cNvSpPr txBox="1"/>
          <p:nvPr/>
        </p:nvSpPr>
        <p:spPr>
          <a:xfrm>
            <a:off x="10695419" y="2098675"/>
            <a:ext cx="10200350" cy="4867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6800"/>
            </a:lvl1pPr>
          </a:lstStyle>
          <a:p>
            <a:pPr/>
            <a:r>
              <a:t>My goal is to prevent students from becoming passive viewers when working online</a:t>
            </a:r>
          </a:p>
        </p:txBody>
      </p:sp>
      <p:pic>
        <p:nvPicPr>
          <p:cNvPr id="202" name="Rig for stop mo.png" descr="Rig for stop mo.png"/>
          <p:cNvPicPr>
            <a:picLocks noChangeAspect="1"/>
          </p:cNvPicPr>
          <p:nvPr/>
        </p:nvPicPr>
        <p:blipFill>
          <a:blip r:embed="rId2">
            <a:extLst/>
          </a:blip>
          <a:srcRect l="20983" t="0" r="19346" b="0"/>
          <a:stretch>
            <a:fillRect/>
          </a:stretch>
        </p:blipFill>
        <p:spPr>
          <a:xfrm>
            <a:off x="4222123" y="-21798"/>
            <a:ext cx="5653318" cy="8089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ould Studio Courses BE Live?"/>
          <p:cNvSpPr txBox="1"/>
          <p:nvPr>
            <p:ph type="ctrTitle"/>
          </p:nvPr>
        </p:nvSpPr>
        <p:spPr>
          <a:xfrm>
            <a:off x="3619500" y="9203531"/>
            <a:ext cx="17145000" cy="3804048"/>
          </a:xfrm>
          <a:prstGeom prst="rect">
            <a:avLst/>
          </a:prstGeom>
        </p:spPr>
        <p:txBody>
          <a:bodyPr/>
          <a:lstStyle>
            <a:lvl1pPr defTabSz="492918">
              <a:defRPr sz="14280"/>
            </a:lvl1pPr>
          </a:lstStyle>
          <a:p>
            <a:pPr/>
            <a:r>
              <a:t>Should Studio Courses BE Live?</a:t>
            </a:r>
          </a:p>
        </p:txBody>
      </p:sp>
      <p:sp>
        <p:nvSpPr>
          <p:cNvPr id="205" name="Have students share what they’re doing frequently with the whole class,  whether asynchronously or live"/>
          <p:cNvSpPr txBox="1"/>
          <p:nvPr/>
        </p:nvSpPr>
        <p:spPr>
          <a:xfrm>
            <a:off x="10671792" y="1302177"/>
            <a:ext cx="10200165" cy="604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6800"/>
            </a:lvl1pPr>
          </a:lstStyle>
          <a:p>
            <a:pPr/>
            <a:r>
              <a:t>Have students share what they’re doing frequently with the whole class,  whether asynchronously or live</a:t>
            </a:r>
          </a:p>
        </p:txBody>
      </p:sp>
      <p:pic>
        <p:nvPicPr>
          <p:cNvPr id="206" name="Screen Shot 2020-05-18 at 10.38.45 PM.png" descr="Screen Shot 2020-05-18 at 10.38.45 PM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01613" y="869738"/>
            <a:ext cx="8484572" cy="690055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ould Studio Courses BE Live?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defTabSz="492918">
              <a:defRPr sz="14280"/>
            </a:lvl1pPr>
          </a:lstStyle>
          <a:p>
            <a:pPr/>
            <a:r>
              <a:t>Should Studio Courses BE Live?</a:t>
            </a:r>
          </a:p>
        </p:txBody>
      </p:sp>
      <p:sp>
        <p:nvSpPr>
          <p:cNvPr id="209" name="Help students to feel invested in content, skill testing, and in the progress of their peers by using competitive small group work"/>
          <p:cNvSpPr txBox="1"/>
          <p:nvPr>
            <p:ph type="subTitle" sz="half" idx="1"/>
          </p:nvPr>
        </p:nvSpPr>
        <p:spPr>
          <a:xfrm>
            <a:off x="10653476" y="432029"/>
            <a:ext cx="10631724" cy="738085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spcBef>
                <a:spcPts val="3300"/>
              </a:spcBef>
              <a:defRPr cap="none" sz="6800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Help students to feel invested in content, skill testing, and in the progress of their peers by using </a:t>
            </a:r>
            <a:r>
              <a:rPr b="1">
                <a:latin typeface="Avenir Next"/>
                <a:ea typeface="Avenir Next"/>
                <a:cs typeface="Avenir Next"/>
                <a:sym typeface="Avenir Next"/>
              </a:rPr>
              <a:t>competitive small group work</a:t>
            </a:r>
          </a:p>
        </p:txBody>
      </p:sp>
      <p:pic>
        <p:nvPicPr>
          <p:cNvPr id="210" name="car competition.jpg" descr="car competition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66516" y="541537"/>
            <a:ext cx="7259827" cy="747933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ould Studio Courses BE Live?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defTabSz="492918">
              <a:defRPr sz="14280"/>
            </a:lvl1pPr>
          </a:lstStyle>
          <a:p>
            <a:pPr/>
            <a:r>
              <a:t>Should Studio Courses BE Live?</a:t>
            </a:r>
          </a:p>
        </p:txBody>
      </p:sp>
      <p:sp>
        <p:nvSpPr>
          <p:cNvPr id="213" name="Teach live and record the live demos for later review by students"/>
          <p:cNvSpPr txBox="1"/>
          <p:nvPr>
            <p:ph type="subTitle" sz="quarter" idx="1"/>
          </p:nvPr>
        </p:nvSpPr>
        <p:spPr>
          <a:xfrm>
            <a:off x="10868403" y="1256140"/>
            <a:ext cx="10264397" cy="545184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3300"/>
              </a:spcBef>
              <a:defRPr cap="none" sz="7600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Teach live and record the live demos for later review by students</a:t>
            </a:r>
          </a:p>
        </p:txBody>
      </p:sp>
      <p:pic>
        <p:nvPicPr>
          <p:cNvPr id="214" name="Screen Shot 2020-05-18 at 11.00.14 PM.png" descr="Screen Shot 2020-05-18 at 11.00.14 PM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023" y="28054"/>
            <a:ext cx="10316121" cy="789531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ould Studio Courses BE Live?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defTabSz="492918">
              <a:defRPr sz="14280"/>
            </a:lvl1pPr>
          </a:lstStyle>
          <a:p>
            <a:pPr/>
            <a:r>
              <a:t>Should Studio Courses BE Live?</a:t>
            </a:r>
          </a:p>
        </p:txBody>
      </p:sp>
      <p:sp>
        <p:nvSpPr>
          <p:cNvPr id="217" name="Create clear expectations for how I will be present and how students should be present regardless of synchronicity"/>
          <p:cNvSpPr txBox="1"/>
          <p:nvPr>
            <p:ph type="subTitle" sz="quarter" idx="1"/>
          </p:nvPr>
        </p:nvSpPr>
        <p:spPr>
          <a:xfrm>
            <a:off x="10868403" y="1256140"/>
            <a:ext cx="10264397" cy="5451842"/>
          </a:xfrm>
          <a:prstGeom prst="rect">
            <a:avLst/>
          </a:prstGeom>
        </p:spPr>
        <p:txBody>
          <a:bodyPr/>
          <a:lstStyle>
            <a:lvl1pPr defTabSz="657225">
              <a:lnSpc>
                <a:spcPct val="100000"/>
              </a:lnSpc>
              <a:spcBef>
                <a:spcPts val="2700"/>
              </a:spcBef>
              <a:defRPr cap="none" sz="6080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Create clear expectations for how I will be present and how students should be present regardless of synchronicity</a:t>
            </a:r>
          </a:p>
        </p:txBody>
      </p:sp>
      <p:pic>
        <p:nvPicPr>
          <p:cNvPr id="218" name="office hours.jpg" descr="office hours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2745" y="1284167"/>
            <a:ext cx="10200897" cy="622292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Assessing emergency Learning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defTabSz="492918">
              <a:defRPr sz="14280"/>
            </a:lvl1pPr>
          </a:lstStyle>
          <a:p>
            <a:pPr/>
            <a:r>
              <a:t>Assessing emergency Learning</a:t>
            </a:r>
          </a:p>
        </p:txBody>
      </p:sp>
      <p:sp>
        <p:nvSpPr>
          <p:cNvPr id="221" name="Was this an appropriate time to assess whether students were fully engaged community members?"/>
          <p:cNvSpPr txBox="1"/>
          <p:nvPr/>
        </p:nvSpPr>
        <p:spPr>
          <a:xfrm>
            <a:off x="10478874" y="-795338"/>
            <a:ext cx="8654770" cy="431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4300"/>
            </a:pPr>
          </a:p>
          <a:p>
            <a:pPr>
              <a:defRPr sz="4300"/>
            </a:pPr>
            <a:r>
              <a:t>Was this an appropriate time to assess whether students were fully engaged community members?</a:t>
            </a:r>
          </a:p>
        </p:txBody>
      </p:sp>
      <p:pic>
        <p:nvPicPr>
          <p:cNvPr id="222" name="Sydney_S_Quarantine.gif" descr="Sydney_S_Quarantine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69388" y="278972"/>
            <a:ext cx="6094055" cy="81225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Screen Shot 2020-05-19 at 12.07.05 AM.png" descr="Screen Shot 2020-05-19 at 12.07.05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965403" y="4116092"/>
            <a:ext cx="6883682" cy="36669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Screen Shot 2020-05-12 at 1.30.52 PM.png" descr="Screen Shot 2020-05-12 at 1.30.52 PM.pn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3086099" y="25400"/>
            <a:ext cx="7651751" cy="13652500"/>
          </a:xfrm>
          <a:prstGeom prst="rect">
            <a:avLst/>
          </a:prstGeom>
          <a:ln w="9525">
            <a:round/>
          </a:ln>
        </p:spPr>
      </p:pic>
      <p:sp>
        <p:nvSpPr>
          <p:cNvPr id="226" name="Signs that students are fully invested (informal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28612">
              <a:defRPr sz="9520"/>
            </a:lvl1pPr>
          </a:lstStyle>
          <a:p>
            <a:pPr/>
            <a:r>
              <a:t>Signs that students are fully invested (informal)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Screen Shot 2020-05-12 at 1.30.52 PM.png" descr="Screen Shot 2020-05-12 at 1.30.52 PM.pn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3086099" y="25400"/>
            <a:ext cx="7651751" cy="13652500"/>
          </a:xfrm>
          <a:prstGeom prst="rect">
            <a:avLst/>
          </a:prstGeom>
          <a:ln w="9525">
            <a:round/>
          </a:ln>
        </p:spPr>
      </p:pic>
      <p:sp>
        <p:nvSpPr>
          <p:cNvPr id="229" name="Signs that students are fully invested (informal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28612">
              <a:defRPr sz="9520"/>
            </a:lvl1pPr>
          </a:lstStyle>
          <a:p>
            <a:pPr/>
            <a:r>
              <a:t>Signs that students are fully invested (informal)</a:t>
            </a:r>
          </a:p>
        </p:txBody>
      </p:sp>
      <p:sp>
        <p:nvSpPr>
          <p:cNvPr id="230" name="-ask questions and offer answers during live sessions"/>
          <p:cNvSpPr txBox="1"/>
          <p:nvPr>
            <p:ph type="body" sz="half" idx="1"/>
          </p:nvPr>
        </p:nvSpPr>
        <p:spPr>
          <a:xfrm>
            <a:off x="11334750" y="685260"/>
            <a:ext cx="9429750" cy="7851522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000"/>
            </a:lvl1pPr>
          </a:lstStyle>
          <a:p>
            <a:pPr/>
            <a:r>
              <a:t>-ask questions and offer answers during live sessions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Screen Shot 2020-05-12 at 1.30.52 PM.png" descr="Screen Shot 2020-05-12 at 1.30.52 PM.pn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3086099" y="25400"/>
            <a:ext cx="7651751" cy="13652500"/>
          </a:xfrm>
          <a:prstGeom prst="rect">
            <a:avLst/>
          </a:prstGeom>
          <a:ln w="9525">
            <a:round/>
          </a:ln>
        </p:spPr>
      </p:pic>
      <p:sp>
        <p:nvSpPr>
          <p:cNvPr id="233" name="Signs that students are fully invested (informal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28612">
              <a:defRPr sz="9520"/>
            </a:lvl1pPr>
          </a:lstStyle>
          <a:p>
            <a:pPr/>
            <a:r>
              <a:t>Signs that students are fully invested (informal)</a:t>
            </a:r>
          </a:p>
        </p:txBody>
      </p:sp>
      <p:sp>
        <p:nvSpPr>
          <p:cNvPr id="234" name="-ask questions and offer answers during live sessions…"/>
          <p:cNvSpPr txBox="1"/>
          <p:nvPr>
            <p:ph type="body" sz="half" idx="1"/>
          </p:nvPr>
        </p:nvSpPr>
        <p:spPr>
          <a:xfrm>
            <a:off x="11334750" y="685260"/>
            <a:ext cx="9429750" cy="7851522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>
              <a:defRPr sz="6000"/>
            </a:pPr>
            <a:r>
              <a:t>-ask questions and offer answers during live sessions</a:t>
            </a:r>
          </a:p>
          <a:p>
            <a:pPr>
              <a:defRPr sz="6000"/>
            </a:pPr>
            <a:r>
              <a:t>-reach out to each other for support during class breaks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Who am I to say I have the answers?"/>
          <p:cNvSpPr txBox="1"/>
          <p:nvPr>
            <p:ph type="ctrTitle"/>
          </p:nvPr>
        </p:nvSpPr>
        <p:spPr>
          <a:xfrm>
            <a:off x="3619500" y="9203531"/>
            <a:ext cx="17145000" cy="3804048"/>
          </a:xfrm>
          <a:prstGeom prst="rect">
            <a:avLst/>
          </a:prstGeom>
        </p:spPr>
        <p:txBody>
          <a:bodyPr/>
          <a:lstStyle>
            <a:lvl1pPr defTabSz="492918">
              <a:defRPr sz="14280"/>
            </a:lvl1pPr>
          </a:lstStyle>
          <a:p>
            <a:pPr/>
            <a:r>
              <a:t>Who am I to say I have the answers?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Screen Shot 2020-05-12 at 1.30.52 PM.png" descr="Screen Shot 2020-05-12 at 1.30.52 PM.pn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3086099" y="25400"/>
            <a:ext cx="7651751" cy="13652500"/>
          </a:xfrm>
          <a:prstGeom prst="rect">
            <a:avLst/>
          </a:prstGeom>
          <a:ln w="9525">
            <a:round/>
          </a:ln>
        </p:spPr>
      </p:pic>
      <p:sp>
        <p:nvSpPr>
          <p:cNvPr id="237" name="Signs that students are fully invested (informal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28612">
              <a:defRPr sz="9520"/>
            </a:lvl1pPr>
          </a:lstStyle>
          <a:p>
            <a:pPr/>
            <a:r>
              <a:t>Signs that students are fully invested (informal)</a:t>
            </a:r>
          </a:p>
        </p:txBody>
      </p:sp>
      <p:sp>
        <p:nvSpPr>
          <p:cNvPr id="238" name="-ask questions and  offer answers during live sessions…"/>
          <p:cNvSpPr txBox="1"/>
          <p:nvPr>
            <p:ph type="body" sz="half" idx="1"/>
          </p:nvPr>
        </p:nvSpPr>
        <p:spPr>
          <a:xfrm>
            <a:off x="11334750" y="393160"/>
            <a:ext cx="9429750" cy="7851522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z="6000"/>
            </a:pPr>
            <a:r>
              <a:t>-ask questions and  offer answers during live sessions</a:t>
            </a:r>
          </a:p>
          <a:p>
            <a:pPr>
              <a:defRPr sz="6000"/>
            </a:pPr>
            <a:r>
              <a:t>-reach out to each other for support during class breaks</a:t>
            </a:r>
          </a:p>
          <a:p>
            <a:pPr/>
            <a:r>
              <a:rPr sz="6000"/>
              <a:t>-maintain contact with each other re: coursework </a:t>
            </a:r>
            <a:r>
              <a:t>throughout the week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Screen Shot 2020-05-12 at 10.47.58 AM.png" descr="Screen Shot 2020-05-12 at 10.47.58 AM.pn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3086100" y="25400"/>
            <a:ext cx="7651750" cy="13652500"/>
          </a:xfrm>
          <a:prstGeom prst="rect">
            <a:avLst/>
          </a:prstGeom>
          <a:ln w="9525">
            <a:round/>
          </a:ln>
        </p:spPr>
      </p:pic>
      <p:sp>
        <p:nvSpPr>
          <p:cNvPr id="241" name="online Exams &amp; quizz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2918">
              <a:defRPr sz="14280"/>
            </a:lvl1pPr>
          </a:lstStyle>
          <a:p>
            <a:pPr/>
            <a:r>
              <a:t>online Exams &amp; quizzes </a:t>
            </a:r>
          </a:p>
        </p:txBody>
      </p:sp>
      <p:sp>
        <p:nvSpPr>
          <p:cNvPr id="242" name="-Request students to apply knowledge (instead of asking for something that can be looked up)…"/>
          <p:cNvSpPr txBox="1"/>
          <p:nvPr>
            <p:ph type="body" sz="half" idx="1"/>
          </p:nvPr>
        </p:nvSpPr>
        <p:spPr>
          <a:xfrm>
            <a:off x="11334750" y="1263271"/>
            <a:ext cx="9429750" cy="7273511"/>
          </a:xfrm>
          <a:prstGeom prst="rect">
            <a:avLst/>
          </a:prstGeom>
        </p:spPr>
        <p:txBody>
          <a:bodyPr/>
          <a:lstStyle/>
          <a:p>
            <a:pPr defTabSz="714732">
              <a:spcBef>
                <a:spcPts val="2800"/>
              </a:spcBef>
              <a:defRPr sz="5220"/>
            </a:pPr>
            <a:r>
              <a:t>-Request students to apply knowledge (instead of asking for something that can be looked up)</a:t>
            </a:r>
          </a:p>
          <a:p>
            <a:pPr defTabSz="714732">
              <a:spcBef>
                <a:spcPts val="2800"/>
              </a:spcBef>
              <a:defRPr sz="5220"/>
            </a:pPr>
            <a:r>
              <a:t>-measure more complex understandings of relationships between materials provided</a:t>
            </a:r>
          </a:p>
          <a:p>
            <a:pPr defTabSz="714732">
              <a:spcBef>
                <a:spcPts val="2800"/>
              </a:spcBef>
              <a:defRPr sz="5220"/>
            </a:pPr>
            <a:r>
              <a:t>-measure technical skills live or asynchronously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esting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testing</a:t>
            </a:r>
          </a:p>
        </p:txBody>
      </p:sp>
      <p:sp>
        <p:nvSpPr>
          <p:cNvPr id="245" name="synchronous vs Self-directed exam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9349">
              <a:spcBef>
                <a:spcPts val="2400"/>
              </a:spcBef>
              <a:defRPr sz="5208"/>
            </a:lvl1pPr>
          </a:lstStyle>
          <a:p>
            <a:pPr/>
            <a:r>
              <a:t>synchronous vs Self-directed exams</a:t>
            </a:r>
          </a:p>
        </p:txBody>
      </p:sp>
      <p:sp>
        <p:nvSpPr>
          <p:cNvPr id="246" name="Live final exams for lecture-style courses?…"/>
          <p:cNvSpPr txBox="1"/>
          <p:nvPr>
            <p:ph type="body" sz="half" idx="1"/>
          </p:nvPr>
        </p:nvSpPr>
        <p:spPr>
          <a:xfrm>
            <a:off x="3619500" y="3263800"/>
            <a:ext cx="8858250" cy="9184185"/>
          </a:xfrm>
          <a:prstGeom prst="rect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defRPr sz="4000">
                <a:solidFill>
                  <a:srgbClr val="A6AAA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Live final exams for lecture-style courses?</a:t>
            </a:r>
          </a:p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defRPr sz="4000">
                <a:solidFill>
                  <a:srgbClr val="A6AAA9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defRPr sz="4000">
                <a:solidFill>
                  <a:srgbClr val="A6AAA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-Helpful for students with high anxiety (asked questions live resulting in reading through the material more thoroughly)</a:t>
            </a:r>
          </a:p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defRPr sz="4000">
                <a:solidFill>
                  <a:srgbClr val="A6AAA9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defRPr sz="4000">
                <a:solidFill>
                  <a:srgbClr val="A6AAA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MAYBE THIS SHOULD NOT HAVE BEEN LIVE</a:t>
            </a:r>
          </a:p>
        </p:txBody>
      </p:sp>
      <p:pic>
        <p:nvPicPr>
          <p:cNvPr id="247" name="anxiety" descr="anxiety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11832" y="2120044"/>
            <a:ext cx="9410701" cy="61849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testing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testing</a:t>
            </a:r>
          </a:p>
        </p:txBody>
      </p:sp>
      <p:pic>
        <p:nvPicPr>
          <p:cNvPr id="250" name="unnamed.jpg" descr="unnamed.jpg"/>
          <p:cNvPicPr>
            <a:picLocks noChangeAspect="1"/>
          </p:cNvPicPr>
          <p:nvPr>
            <p:ph type="pic" idx="14"/>
          </p:nvPr>
        </p:nvPicPr>
        <p:blipFill>
          <a:blip r:embed="rId2">
            <a:extLst/>
          </a:blip>
          <a:srcRect l="0" t="0" r="0" b="694"/>
          <a:stretch>
            <a:fillRect/>
          </a:stretch>
        </p:blipFill>
        <p:spPr>
          <a:xfrm>
            <a:off x="13071868" y="9698876"/>
            <a:ext cx="7715251" cy="2553891"/>
          </a:xfrm>
          <a:prstGeom prst="rect">
            <a:avLst/>
          </a:prstGeom>
        </p:spPr>
      </p:pic>
      <p:sp>
        <p:nvSpPr>
          <p:cNvPr id="251" name="synchronous vs Self-directed exam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9349">
              <a:spcBef>
                <a:spcPts val="2400"/>
              </a:spcBef>
              <a:defRPr sz="5208"/>
            </a:lvl1pPr>
          </a:lstStyle>
          <a:p>
            <a:pPr/>
            <a:r>
              <a:t>synchronous vs Self-directed exams</a:t>
            </a:r>
          </a:p>
        </p:txBody>
      </p:sp>
      <p:sp>
        <p:nvSpPr>
          <p:cNvPr id="252" name="Live critiques were necessary for final projects in studio courses.…"/>
          <p:cNvSpPr txBox="1"/>
          <p:nvPr>
            <p:ph type="body" sz="half" idx="1"/>
          </p:nvPr>
        </p:nvSpPr>
        <p:spPr>
          <a:xfrm>
            <a:off x="3619500" y="3263800"/>
            <a:ext cx="8858250" cy="9184185"/>
          </a:xfrm>
          <a:prstGeom prst="rect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defRPr sz="4000">
                <a:solidFill>
                  <a:srgbClr val="A6AAA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Live critiques were necessary for final projects in studio courses.</a:t>
            </a:r>
          </a:p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defRPr sz="4000">
                <a:solidFill>
                  <a:srgbClr val="A6AAA9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defRPr sz="4000">
                <a:solidFill>
                  <a:srgbClr val="A6AAA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Asking animators to apply to festivals live as part of the exam was also successful as a type of supportive push.</a:t>
            </a:r>
          </a:p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defRPr sz="4000">
                <a:solidFill>
                  <a:srgbClr val="A6AAA9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defRPr sz="4000">
                <a:solidFill>
                  <a:srgbClr val="A6AAA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The time constraint of the exam was very motivating!</a:t>
            </a:r>
          </a:p>
        </p:txBody>
      </p:sp>
      <p:pic>
        <p:nvPicPr>
          <p:cNvPr id="253" name="Screen Shot 2020-05-16 at 12.05.27 AM.png" descr="Screen Shot 2020-05-16 at 12.05.27 AM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074705" y="4723651"/>
            <a:ext cx="7677040" cy="4255998"/>
          </a:xfrm>
          <a:prstGeom prst="rect">
            <a:avLst/>
          </a:prstGeom>
        </p:spPr>
      </p:pic>
      <p:pic>
        <p:nvPicPr>
          <p:cNvPr id="254" name="unnamed.jpg" descr="unnamed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694"/>
          <a:stretch>
            <a:fillRect/>
          </a:stretch>
        </p:blipFill>
        <p:spPr>
          <a:xfrm>
            <a:off x="13049250" y="2252676"/>
            <a:ext cx="7715251" cy="2553891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Don’t Sneeze, Animation, 01:57 Eduardo Cermeno"/>
          <p:cNvSpPr txBox="1"/>
          <p:nvPr/>
        </p:nvSpPr>
        <p:spPr>
          <a:xfrm>
            <a:off x="13018909" y="9058275"/>
            <a:ext cx="7821169" cy="600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600"/>
            </a:lvl1pPr>
          </a:lstStyle>
          <a:p>
            <a:pPr/>
            <a:r>
              <a:t>Don’t Sneeze, Animation, 01:57 Eduardo Cermeno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Equity in materials access"/>
          <p:cNvSpPr txBox="1"/>
          <p:nvPr>
            <p:ph type="body" idx="13"/>
          </p:nvPr>
        </p:nvSpPr>
        <p:spPr>
          <a:xfrm>
            <a:off x="11334750" y="3714750"/>
            <a:ext cx="9429750" cy="5158871"/>
          </a:xfrm>
          <a:prstGeom prst="rect">
            <a:avLst/>
          </a:prstGeom>
        </p:spPr>
        <p:txBody>
          <a:bodyPr/>
          <a:lstStyle/>
          <a:p>
            <a:pPr/>
            <a:r>
              <a:t>Equity in materials access </a:t>
            </a:r>
          </a:p>
        </p:txBody>
      </p:sp>
      <p:pic>
        <p:nvPicPr>
          <p:cNvPr id="258" name="Screen Shot 2020-05-18 at 11.40.44 PM.png" descr="Screen Shot 2020-05-18 at 11.40.44 PM.png"/>
          <p:cNvPicPr>
            <a:picLocks noChangeAspect="1"/>
          </p:cNvPicPr>
          <p:nvPr>
            <p:ph type="pic" idx="14"/>
          </p:nvPr>
        </p:nvPicPr>
        <p:blipFill>
          <a:blip r:embed="rId2">
            <a:extLst/>
          </a:blip>
          <a:srcRect l="22230" t="3099" r="26356" b="26732"/>
          <a:stretch>
            <a:fillRect/>
          </a:stretch>
        </p:blipFill>
        <p:spPr>
          <a:xfrm>
            <a:off x="3048000" y="0"/>
            <a:ext cx="7715251" cy="13716000"/>
          </a:xfrm>
          <a:prstGeom prst="rect">
            <a:avLst/>
          </a:prstGeom>
        </p:spPr>
      </p:pic>
      <p:sp>
        <p:nvSpPr>
          <p:cNvPr id="259" name="A concern for remote education everywhere."/>
          <p:cNvSpPr txBox="1"/>
          <p:nvPr>
            <p:ph type="body" idx="15"/>
          </p:nvPr>
        </p:nvSpPr>
        <p:spPr>
          <a:xfrm>
            <a:off x="11334750" y="10313510"/>
            <a:ext cx="9429750" cy="2494919"/>
          </a:xfrm>
          <a:prstGeom prst="rect">
            <a:avLst/>
          </a:prstGeom>
        </p:spPr>
        <p:txBody>
          <a:bodyPr/>
          <a:lstStyle/>
          <a:p>
            <a:pPr/>
            <a:r>
              <a:t>A concern for remote education everywhere.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Equity in materials access"/>
          <p:cNvSpPr txBox="1"/>
          <p:nvPr>
            <p:ph type="body" idx="13"/>
          </p:nvPr>
        </p:nvSpPr>
        <p:spPr>
          <a:xfrm>
            <a:off x="11334750" y="3714750"/>
            <a:ext cx="9429750" cy="5158871"/>
          </a:xfrm>
          <a:prstGeom prst="rect">
            <a:avLst/>
          </a:prstGeom>
        </p:spPr>
        <p:txBody>
          <a:bodyPr/>
          <a:lstStyle/>
          <a:p>
            <a:pPr/>
            <a:r>
              <a:t>Equity in materials access </a:t>
            </a:r>
          </a:p>
        </p:txBody>
      </p:sp>
      <p:pic>
        <p:nvPicPr>
          <p:cNvPr id="262" name="Screen Shot 2020-05-18 at 11.40.00 PM.png" descr="Screen Shot 2020-05-18 at 11.40.00 PM.png"/>
          <p:cNvPicPr>
            <a:picLocks noChangeAspect="1"/>
          </p:cNvPicPr>
          <p:nvPr>
            <p:ph type="pic" idx="14"/>
          </p:nvPr>
        </p:nvPicPr>
        <p:blipFill>
          <a:blip r:embed="rId2">
            <a:extLst/>
          </a:blip>
          <a:srcRect l="14199" t="0" r="34701" b="30496"/>
          <a:stretch>
            <a:fillRect/>
          </a:stretch>
        </p:blipFill>
        <p:spPr>
          <a:xfrm>
            <a:off x="3048000" y="53843"/>
            <a:ext cx="7715250" cy="13662157"/>
          </a:xfrm>
          <a:prstGeom prst="rect">
            <a:avLst/>
          </a:prstGeom>
        </p:spPr>
      </p:pic>
      <p:sp>
        <p:nvSpPr>
          <p:cNvPr id="263" name="Stop using professional tools &amp; materials in favor of free/inexpensive tools?"/>
          <p:cNvSpPr txBox="1"/>
          <p:nvPr>
            <p:ph type="body" idx="15"/>
          </p:nvPr>
        </p:nvSpPr>
        <p:spPr>
          <a:xfrm>
            <a:off x="11334750" y="9672160"/>
            <a:ext cx="9429750" cy="3777619"/>
          </a:xfrm>
          <a:prstGeom prst="rect">
            <a:avLst/>
          </a:prstGeom>
        </p:spPr>
        <p:txBody>
          <a:bodyPr/>
          <a:lstStyle/>
          <a:p>
            <a:pPr/>
            <a:r>
              <a:t>Stop using professional tools &amp; materials in favor of free/inexpensive tools?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Equity in materials access"/>
          <p:cNvSpPr txBox="1"/>
          <p:nvPr>
            <p:ph type="body" idx="13"/>
          </p:nvPr>
        </p:nvSpPr>
        <p:spPr>
          <a:xfrm>
            <a:off x="11334750" y="3714750"/>
            <a:ext cx="9429750" cy="5158871"/>
          </a:xfrm>
          <a:prstGeom prst="rect">
            <a:avLst/>
          </a:prstGeom>
        </p:spPr>
        <p:txBody>
          <a:bodyPr/>
          <a:lstStyle/>
          <a:p>
            <a:pPr/>
            <a:r>
              <a:t>Equity in materials access </a:t>
            </a:r>
          </a:p>
        </p:txBody>
      </p:sp>
      <p:pic>
        <p:nvPicPr>
          <p:cNvPr id="266" name="Screen Shot 2020-05-18 at 11.42.57 PM.png" descr="Screen Shot 2020-05-18 at 11.42.57 PM.png"/>
          <p:cNvPicPr>
            <a:picLocks noChangeAspect="1"/>
          </p:cNvPicPr>
          <p:nvPr>
            <p:ph type="pic" idx="14"/>
          </p:nvPr>
        </p:nvPicPr>
        <p:blipFill>
          <a:blip r:embed="rId2">
            <a:extLst/>
          </a:blip>
          <a:srcRect l="336" t="0" r="46205" b="26613"/>
          <a:stretch>
            <a:fillRect/>
          </a:stretch>
        </p:blipFill>
        <p:spPr>
          <a:xfrm>
            <a:off x="3047999" y="41649"/>
            <a:ext cx="7715251" cy="13674351"/>
          </a:xfrm>
          <a:prstGeom prst="rect">
            <a:avLst/>
          </a:prstGeom>
        </p:spPr>
      </p:pic>
      <p:sp>
        <p:nvSpPr>
          <p:cNvPr id="267" name="Create “Safe” virtual or one-on-one access to our equipment?"/>
          <p:cNvSpPr txBox="1"/>
          <p:nvPr>
            <p:ph type="body" idx="15"/>
          </p:nvPr>
        </p:nvSpPr>
        <p:spPr>
          <a:xfrm>
            <a:off x="11334750" y="9672160"/>
            <a:ext cx="9429750" cy="3777619"/>
          </a:xfrm>
          <a:prstGeom prst="rect">
            <a:avLst/>
          </a:prstGeom>
        </p:spPr>
        <p:txBody>
          <a:bodyPr/>
          <a:lstStyle/>
          <a:p>
            <a:pPr/>
            <a:r>
              <a:t>Create “Safe” virtual or one-on-one access to our equipment?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Equity in materials access"/>
          <p:cNvSpPr txBox="1"/>
          <p:nvPr>
            <p:ph type="body" idx="13"/>
          </p:nvPr>
        </p:nvSpPr>
        <p:spPr>
          <a:xfrm>
            <a:off x="11334750" y="3714750"/>
            <a:ext cx="9429750" cy="5158871"/>
          </a:xfrm>
          <a:prstGeom prst="rect">
            <a:avLst/>
          </a:prstGeom>
        </p:spPr>
        <p:txBody>
          <a:bodyPr/>
          <a:lstStyle/>
          <a:p>
            <a:pPr/>
            <a:r>
              <a:t>Equity in materials access </a:t>
            </a:r>
          </a:p>
        </p:txBody>
      </p:sp>
      <p:pic>
        <p:nvPicPr>
          <p:cNvPr id="270" name="Screen Shot 2020-05-18 at 11.42.57 PM.png" descr="Screen Shot 2020-05-18 at 11.42.57 PM.png"/>
          <p:cNvPicPr>
            <a:picLocks noChangeAspect="1"/>
          </p:cNvPicPr>
          <p:nvPr>
            <p:ph type="pic" idx="14"/>
          </p:nvPr>
        </p:nvPicPr>
        <p:blipFill>
          <a:blip r:embed="rId2">
            <a:extLst/>
          </a:blip>
          <a:srcRect l="336" t="0" r="46205" b="26613"/>
          <a:stretch>
            <a:fillRect/>
          </a:stretch>
        </p:blipFill>
        <p:spPr>
          <a:xfrm>
            <a:off x="3047999" y="41649"/>
            <a:ext cx="7715251" cy="13674351"/>
          </a:xfrm>
          <a:prstGeom prst="rect">
            <a:avLst/>
          </a:prstGeom>
        </p:spPr>
      </p:pic>
      <p:sp>
        <p:nvSpPr>
          <p:cNvPr id="271" name="Thank you to our ITS department and Provost Gaulden for offering to get hardware and software out to students."/>
          <p:cNvSpPr txBox="1"/>
          <p:nvPr>
            <p:ph type="body" idx="15"/>
          </p:nvPr>
        </p:nvSpPr>
        <p:spPr>
          <a:xfrm>
            <a:off x="11334750" y="9241630"/>
            <a:ext cx="9429750" cy="4232279"/>
          </a:xfrm>
          <a:prstGeom prst="rect">
            <a:avLst/>
          </a:prstGeom>
        </p:spPr>
        <p:txBody>
          <a:bodyPr/>
          <a:lstStyle>
            <a:lvl1pPr>
              <a:defRPr sz="7000"/>
            </a:lvl1pPr>
          </a:lstStyle>
          <a:p>
            <a:pPr/>
            <a:r>
              <a:t>Thank you to our ITS department and Provost Gaulden for offering to get hardware and software out to students.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Who am I to say I have the answers?"/>
          <p:cNvSpPr txBox="1"/>
          <p:nvPr>
            <p:ph type="ctrTitle"/>
          </p:nvPr>
        </p:nvSpPr>
        <p:spPr>
          <a:xfrm>
            <a:off x="3619500" y="9203531"/>
            <a:ext cx="17145000" cy="3804048"/>
          </a:xfrm>
          <a:prstGeom prst="rect">
            <a:avLst/>
          </a:prstGeom>
        </p:spPr>
        <p:txBody>
          <a:bodyPr/>
          <a:lstStyle>
            <a:lvl1pPr defTabSz="492918">
              <a:defRPr sz="14280"/>
            </a:lvl1pPr>
          </a:lstStyle>
          <a:p>
            <a:pPr/>
            <a:r>
              <a:t>Who am I to say I have the answers?</a:t>
            </a:r>
          </a:p>
        </p:txBody>
      </p:sp>
      <p:sp>
        <p:nvSpPr>
          <p:cNvPr id="172" name="We are educators - and  good at constantly assessing a room full of students…"/>
          <p:cNvSpPr txBox="1"/>
          <p:nvPr/>
        </p:nvSpPr>
        <p:spPr>
          <a:xfrm>
            <a:off x="3488231" y="763587"/>
            <a:ext cx="17407538" cy="7029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marL="228600" indent="-228600">
              <a:buSzPct val="80000"/>
              <a:buBlip>
                <a:blip r:embed="rId2"/>
              </a:buBlip>
              <a:defRPr b="1" sz="46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 We are educators - and  good at constantly assessing a room full of students</a:t>
            </a:r>
          </a:p>
          <a:p>
            <a:pPr marL="228600" indent="-228600">
              <a:buSzPct val="80000"/>
              <a:buBlip>
                <a:blip r:embed="rId2"/>
              </a:buBlip>
              <a:defRPr b="1" sz="46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 Different courses and styles of teaching require different adaptations</a:t>
            </a:r>
          </a:p>
          <a:p>
            <a:pPr marL="228600" indent="-228600">
              <a:buSzPct val="80000"/>
              <a:buBlip>
                <a:blip r:embed="rId2"/>
              </a:buBlip>
              <a:defRPr b="1" sz="46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 We strive to meet the demands of each situation as much as is possible</a:t>
            </a:r>
          </a:p>
          <a:p>
            <a:pPr marL="228600" indent="-228600">
              <a:buSzPct val="80000"/>
              <a:buBlip>
                <a:blip r:embed="rId2"/>
              </a:buBlip>
              <a:defRPr b="1" sz="46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 We are are concerned with fairness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ef0aa1_cbc8c0aaf2f542a88648757d7622026e_mv2.gif" descr="ef0aa1_cbc8c0aaf2f542a88648757d7622026e_mv2.gif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476375" y="3542853"/>
            <a:ext cx="7715250" cy="6630294"/>
          </a:xfrm>
          <a:prstGeom prst="rect">
            <a:avLst/>
          </a:prstGeom>
        </p:spPr>
      </p:pic>
      <p:sp>
        <p:nvSpPr>
          <p:cNvPr id="175" name="Delivering engaging conten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10765">
              <a:defRPr sz="11900"/>
            </a:lvl1pPr>
          </a:lstStyle>
          <a:p>
            <a:pPr/>
            <a:r>
              <a:t>Delivering engaging content</a:t>
            </a:r>
          </a:p>
        </p:txBody>
      </p:sp>
      <p:sp>
        <p:nvSpPr>
          <p:cNvPr id="176" name="Delivering online content at a pace chosen by students…"/>
          <p:cNvSpPr txBox="1"/>
          <p:nvPr>
            <p:ph type="body" sz="quarter" idx="1"/>
          </p:nvPr>
        </p:nvSpPr>
        <p:spPr>
          <a:xfrm>
            <a:off x="11334750" y="3222780"/>
            <a:ext cx="9429750" cy="5314002"/>
          </a:xfrm>
          <a:prstGeom prst="rect">
            <a:avLst/>
          </a:prstGeom>
        </p:spPr>
        <p:txBody>
          <a:bodyPr/>
          <a:lstStyle/>
          <a:p>
            <a:pPr defTabSz="780454">
              <a:spcBef>
                <a:spcPts val="3000"/>
              </a:spcBef>
              <a:defRPr sz="7029"/>
            </a:pPr>
            <a:r>
              <a:t>Delivering online content at a pace chosen by students</a:t>
            </a:r>
          </a:p>
          <a:p>
            <a:pPr defTabSz="780454">
              <a:spcBef>
                <a:spcPts val="3000"/>
              </a:spcBef>
              <a:defRPr sz="7029"/>
            </a:pPr>
            <a:r>
              <a:t>and/or</a:t>
            </a:r>
          </a:p>
          <a:p>
            <a:pPr defTabSz="780454">
              <a:spcBef>
                <a:spcPts val="3000"/>
              </a:spcBef>
              <a:defRPr sz="7029"/>
            </a:pPr>
            <a:r>
              <a:t>Synchronously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I’m here to be entertained.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I’m here to be entertained.</a:t>
            </a:r>
          </a:p>
        </p:txBody>
      </p:sp>
      <p:sp>
        <p:nvSpPr>
          <p:cNvPr id="179" name="S t u d e n t"/>
          <p:cNvSpPr txBox="1"/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 t u d e n t     </a:t>
            </a:r>
          </a:p>
        </p:txBody>
      </p:sp>
      <p:sp>
        <p:nvSpPr>
          <p:cNvPr id="180" name="Students may arrive with this mindset:"/>
          <p:cNvSpPr txBox="1"/>
          <p:nvPr>
            <p:ph type="body" idx="15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Students may arrive with this mindset: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I’m here to be engaged.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I’m here to be engaged.</a:t>
            </a:r>
          </a:p>
        </p:txBody>
      </p:sp>
      <p:sp>
        <p:nvSpPr>
          <p:cNvPr id="183" name="S t u d e n t"/>
          <p:cNvSpPr txBox="1"/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 t u d e n t     </a:t>
            </a:r>
          </a:p>
        </p:txBody>
      </p:sp>
      <p:sp>
        <p:nvSpPr>
          <p:cNvPr id="184" name="Usually within their field of study they start here"/>
          <p:cNvSpPr txBox="1"/>
          <p:nvPr>
            <p:ph type="body" idx="15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Usually within their field of study they start here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I’m here to be part of this exchange."/>
          <p:cNvSpPr txBox="1"/>
          <p:nvPr>
            <p:ph type="body" idx="13"/>
          </p:nvPr>
        </p:nvSpPr>
        <p:spPr>
          <a:xfrm>
            <a:off x="4298156" y="4089796"/>
            <a:ext cx="15787688" cy="3486536"/>
          </a:xfrm>
          <a:prstGeom prst="rect">
            <a:avLst/>
          </a:prstGeom>
        </p:spPr>
        <p:txBody>
          <a:bodyPr/>
          <a:lstStyle/>
          <a:p>
            <a:pPr/>
            <a:r>
              <a:t>I’m here to be part of this exchange.</a:t>
            </a:r>
          </a:p>
        </p:txBody>
      </p:sp>
      <p:sp>
        <p:nvSpPr>
          <p:cNvPr id="187" name="S t u d e n t"/>
          <p:cNvSpPr txBox="1"/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 t u d e n t     </a:t>
            </a:r>
          </a:p>
        </p:txBody>
      </p:sp>
      <p:sp>
        <p:nvSpPr>
          <p:cNvPr id="188" name="Even better"/>
          <p:cNvSpPr txBox="1"/>
          <p:nvPr>
            <p:ph type="body" idx="15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Even better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I’m here to participate as a member of this community."/>
          <p:cNvSpPr txBox="1"/>
          <p:nvPr>
            <p:ph type="body" idx="13"/>
          </p:nvPr>
        </p:nvSpPr>
        <p:spPr>
          <a:xfrm>
            <a:off x="4298156" y="4089796"/>
            <a:ext cx="15787688" cy="3486536"/>
          </a:xfrm>
          <a:prstGeom prst="rect">
            <a:avLst/>
          </a:prstGeom>
        </p:spPr>
        <p:txBody>
          <a:bodyPr/>
          <a:lstStyle/>
          <a:p>
            <a:pPr/>
            <a:r>
              <a:t>I’m here to participate as a member of this community.</a:t>
            </a:r>
          </a:p>
        </p:txBody>
      </p:sp>
      <p:sp>
        <p:nvSpPr>
          <p:cNvPr id="191" name="S t u d e n t"/>
          <p:cNvSpPr txBox="1"/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 t u d e n t     </a:t>
            </a:r>
          </a:p>
        </p:txBody>
      </p:sp>
      <p:sp>
        <p:nvSpPr>
          <p:cNvPr id="192" name="The Goal"/>
          <p:cNvSpPr txBox="1"/>
          <p:nvPr>
            <p:ph type="body" idx="15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Goal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ould Studio Courses BE Live?"/>
          <p:cNvSpPr txBox="1"/>
          <p:nvPr>
            <p:ph type="ctrTitle"/>
          </p:nvPr>
        </p:nvSpPr>
        <p:spPr>
          <a:xfrm>
            <a:off x="3619500" y="9203531"/>
            <a:ext cx="17145000" cy="3804048"/>
          </a:xfrm>
          <a:prstGeom prst="rect">
            <a:avLst/>
          </a:prstGeom>
        </p:spPr>
        <p:txBody>
          <a:bodyPr/>
          <a:lstStyle>
            <a:lvl1pPr defTabSz="492918">
              <a:defRPr sz="14280"/>
            </a:lvl1pPr>
          </a:lstStyle>
          <a:p>
            <a:pPr/>
            <a:r>
              <a:t>Should Studio Courses BE Live?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New_Template7">
  <a:themeElements>
    <a:clrScheme name="New_Template7">
      <a:dk1>
        <a:srgbClr val="222222"/>
      </a:dk1>
      <a:lt1>
        <a:srgbClr val="838787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0" strike="noStrike" sz="3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l" defTabSz="821531" rtl="0" fontAlgn="auto" latinLnBrk="0" hangingPunct="0">
          <a:lnSpc>
            <a:spcPct val="100000"/>
          </a:lnSpc>
          <a:spcBef>
            <a:spcPts val="33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800" u="none" kumimoji="0" normalizeH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7">
  <a:themeElements>
    <a:clrScheme name="New_Template7">
      <a:dk1>
        <a:srgbClr val="000000"/>
      </a:dk1>
      <a:lt1>
        <a:srgbClr val="FFFFFF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0" strike="noStrike" sz="3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l" defTabSz="821531" rtl="0" fontAlgn="auto" latinLnBrk="0" hangingPunct="0">
          <a:lnSpc>
            <a:spcPct val="100000"/>
          </a:lnSpc>
          <a:spcBef>
            <a:spcPts val="33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800" u="none" kumimoji="0" normalizeH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