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notesMasterIdLst>
    <p:notesMasterId r:id="rId56"/>
  </p:notesMasterIdLst>
  <p:sldIdLst>
    <p:sldId id="256" r:id="rId2"/>
    <p:sldId id="266" r:id="rId3"/>
    <p:sldId id="267" r:id="rId4"/>
    <p:sldId id="257" r:id="rId5"/>
    <p:sldId id="259" r:id="rId6"/>
    <p:sldId id="260" r:id="rId7"/>
    <p:sldId id="307" r:id="rId8"/>
    <p:sldId id="308" r:id="rId9"/>
    <p:sldId id="306" r:id="rId10"/>
    <p:sldId id="309" r:id="rId11"/>
    <p:sldId id="261" r:id="rId12"/>
    <p:sldId id="305" r:id="rId13"/>
    <p:sldId id="310" r:id="rId14"/>
    <p:sldId id="320" r:id="rId15"/>
    <p:sldId id="268" r:id="rId16"/>
    <p:sldId id="269" r:id="rId17"/>
    <p:sldId id="313" r:id="rId18"/>
    <p:sldId id="314" r:id="rId19"/>
    <p:sldId id="271" r:id="rId20"/>
    <p:sldId id="272" r:id="rId21"/>
    <p:sldId id="273" r:id="rId22"/>
    <p:sldId id="276" r:id="rId23"/>
    <p:sldId id="275" r:id="rId24"/>
    <p:sldId id="274" r:id="rId25"/>
    <p:sldId id="277" r:id="rId26"/>
    <p:sldId id="278" r:id="rId27"/>
    <p:sldId id="312" r:id="rId28"/>
    <p:sldId id="279" r:id="rId29"/>
    <p:sldId id="321" r:id="rId30"/>
    <p:sldId id="280" r:id="rId31"/>
    <p:sldId id="292" r:id="rId32"/>
    <p:sldId id="294" r:id="rId33"/>
    <p:sldId id="291" r:id="rId34"/>
    <p:sldId id="281" r:id="rId35"/>
    <p:sldId id="286" r:id="rId36"/>
    <p:sldId id="287" r:id="rId37"/>
    <p:sldId id="285" r:id="rId38"/>
    <p:sldId id="319" r:id="rId39"/>
    <p:sldId id="288" r:id="rId40"/>
    <p:sldId id="316" r:id="rId41"/>
    <p:sldId id="289" r:id="rId42"/>
    <p:sldId id="290" r:id="rId43"/>
    <p:sldId id="295" r:id="rId44"/>
    <p:sldId id="296" r:id="rId45"/>
    <p:sldId id="293" r:id="rId46"/>
    <p:sldId id="297" r:id="rId47"/>
    <p:sldId id="303" r:id="rId48"/>
    <p:sldId id="318" r:id="rId49"/>
    <p:sldId id="283" r:id="rId50"/>
    <p:sldId id="304" r:id="rId51"/>
    <p:sldId id="298" r:id="rId52"/>
    <p:sldId id="299" r:id="rId53"/>
    <p:sldId id="300" r:id="rId54"/>
    <p:sldId id="301"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C0000"/>
    <a:srgbClr val="CCECFF"/>
    <a:srgbClr val="E9E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768" autoAdjust="0"/>
  </p:normalViewPr>
  <p:slideViewPr>
    <p:cSldViewPr snapToGrid="0">
      <p:cViewPr varScale="1">
        <p:scale>
          <a:sx n="59" d="100"/>
          <a:sy n="59" d="100"/>
        </p:scale>
        <p:origin x="450" y="72"/>
      </p:cViewPr>
      <p:guideLst/>
    </p:cSldViewPr>
  </p:slideViewPr>
  <p:notesTextViewPr>
    <p:cViewPr>
      <p:scale>
        <a:sx n="1" d="1"/>
        <a:sy n="1" d="1"/>
      </p:scale>
      <p:origin x="0" y="0"/>
    </p:cViewPr>
  </p:notesTextViewPr>
  <p:notesViewPr>
    <p:cSldViewPr snapToGrid="0">
      <p:cViewPr varScale="1">
        <p:scale>
          <a:sx n="55" d="100"/>
          <a:sy n="55" d="100"/>
        </p:scale>
        <p:origin x="202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5BAED0-E573-479F-B246-6603E329983A}" type="doc">
      <dgm:prSet loTypeId="urn:microsoft.com/office/officeart/2005/8/layout/process1" loCatId="process" qsTypeId="urn:microsoft.com/office/officeart/2005/8/quickstyle/simple1" qsCatId="simple" csTypeId="urn:microsoft.com/office/officeart/2005/8/colors/accent1_2" csCatId="accent1" phldr="1"/>
      <dgm:spPr/>
    </dgm:pt>
    <dgm:pt modelId="{D813790E-7FF5-4C1A-A89A-824E471D70C0}">
      <dgm:prSet phldrT="[Text]"/>
      <dgm:spPr/>
      <dgm:t>
        <a:bodyPr/>
        <a:lstStyle/>
        <a:p>
          <a:r>
            <a:rPr lang="en-US" dirty="0">
              <a:latin typeface="Bahnschrift" panose="020B0502040204020203" pitchFamily="34" charset="0"/>
            </a:rPr>
            <a:t>Identify Desired Results</a:t>
          </a:r>
        </a:p>
      </dgm:t>
    </dgm:pt>
    <dgm:pt modelId="{2808ADF7-6AC4-4031-8CE0-951E27AB7225}" type="parTrans" cxnId="{FBFC7CB1-93E0-44FB-8408-C14CF4398E4B}">
      <dgm:prSet/>
      <dgm:spPr/>
      <dgm:t>
        <a:bodyPr/>
        <a:lstStyle/>
        <a:p>
          <a:endParaRPr lang="en-US"/>
        </a:p>
      </dgm:t>
    </dgm:pt>
    <dgm:pt modelId="{A68FCBE5-3E16-4575-83F2-8E5EC47270D0}" type="sibTrans" cxnId="{FBFC7CB1-93E0-44FB-8408-C14CF4398E4B}">
      <dgm:prSet/>
      <dgm:spPr/>
      <dgm:t>
        <a:bodyPr/>
        <a:lstStyle/>
        <a:p>
          <a:endParaRPr lang="en-US"/>
        </a:p>
      </dgm:t>
    </dgm:pt>
    <dgm:pt modelId="{65B17082-8402-4E30-97B4-CBFED985E694}">
      <dgm:prSet phldrT="[Text]"/>
      <dgm:spPr/>
      <dgm:t>
        <a:bodyPr/>
        <a:lstStyle/>
        <a:p>
          <a:r>
            <a:rPr lang="en-US" dirty="0">
              <a:latin typeface="Bahnschrift" panose="020B0502040204020203" pitchFamily="34" charset="0"/>
            </a:rPr>
            <a:t>Determine Acceptable Evidence</a:t>
          </a:r>
        </a:p>
      </dgm:t>
    </dgm:pt>
    <dgm:pt modelId="{5686AD26-3B99-404C-B2C2-FF81CD0E2C5F}" type="parTrans" cxnId="{F0FB79C8-3BA2-4C38-87A6-167E73F48EE4}">
      <dgm:prSet/>
      <dgm:spPr/>
      <dgm:t>
        <a:bodyPr/>
        <a:lstStyle/>
        <a:p>
          <a:endParaRPr lang="en-US"/>
        </a:p>
      </dgm:t>
    </dgm:pt>
    <dgm:pt modelId="{5716F4A8-F2B4-4238-81A7-1D5DA8DBCDD4}" type="sibTrans" cxnId="{F0FB79C8-3BA2-4C38-87A6-167E73F48EE4}">
      <dgm:prSet/>
      <dgm:spPr/>
      <dgm:t>
        <a:bodyPr/>
        <a:lstStyle/>
        <a:p>
          <a:endParaRPr lang="en-US"/>
        </a:p>
      </dgm:t>
    </dgm:pt>
    <dgm:pt modelId="{AAA3EA22-0AD2-4EF9-8B77-6A104E82591D}">
      <dgm:prSet phldrT="[Text]"/>
      <dgm:spPr/>
      <dgm:t>
        <a:bodyPr/>
        <a:lstStyle/>
        <a:p>
          <a:r>
            <a:rPr lang="en-US" dirty="0">
              <a:latin typeface="Bahnschrift" panose="020B0502040204020203" pitchFamily="34" charset="0"/>
            </a:rPr>
            <a:t>Plan Learning Activities</a:t>
          </a:r>
        </a:p>
      </dgm:t>
    </dgm:pt>
    <dgm:pt modelId="{5072646B-2CB1-4697-8A1C-D13D398BD069}" type="parTrans" cxnId="{90EEE742-08FD-4421-A4BB-0BC591366D9D}">
      <dgm:prSet/>
      <dgm:spPr/>
      <dgm:t>
        <a:bodyPr/>
        <a:lstStyle/>
        <a:p>
          <a:endParaRPr lang="en-US"/>
        </a:p>
      </dgm:t>
    </dgm:pt>
    <dgm:pt modelId="{2D5D23F3-55A0-4CCE-800C-796C8C8ADC48}" type="sibTrans" cxnId="{90EEE742-08FD-4421-A4BB-0BC591366D9D}">
      <dgm:prSet/>
      <dgm:spPr/>
      <dgm:t>
        <a:bodyPr/>
        <a:lstStyle/>
        <a:p>
          <a:endParaRPr lang="en-US"/>
        </a:p>
      </dgm:t>
    </dgm:pt>
    <dgm:pt modelId="{CA0DBD35-4427-49FC-BA7C-D2AF09F962D9}" type="pres">
      <dgm:prSet presAssocID="{695BAED0-E573-479F-B246-6603E329983A}" presName="Name0" presStyleCnt="0">
        <dgm:presLayoutVars>
          <dgm:dir/>
          <dgm:resizeHandles val="exact"/>
        </dgm:presLayoutVars>
      </dgm:prSet>
      <dgm:spPr/>
    </dgm:pt>
    <dgm:pt modelId="{C334F950-E923-4C45-824F-71D8D83091C7}" type="pres">
      <dgm:prSet presAssocID="{D813790E-7FF5-4C1A-A89A-824E471D70C0}" presName="node" presStyleLbl="node1" presStyleIdx="0" presStyleCnt="3">
        <dgm:presLayoutVars>
          <dgm:bulletEnabled val="1"/>
        </dgm:presLayoutVars>
      </dgm:prSet>
      <dgm:spPr/>
    </dgm:pt>
    <dgm:pt modelId="{3C9AC80C-B0FD-449C-A5AB-090A4FD1DA6C}" type="pres">
      <dgm:prSet presAssocID="{A68FCBE5-3E16-4575-83F2-8E5EC47270D0}" presName="sibTrans" presStyleLbl="sibTrans2D1" presStyleIdx="0" presStyleCnt="2"/>
      <dgm:spPr/>
    </dgm:pt>
    <dgm:pt modelId="{4F65B130-D413-4CAB-B4BA-5C6E3DFDE94E}" type="pres">
      <dgm:prSet presAssocID="{A68FCBE5-3E16-4575-83F2-8E5EC47270D0}" presName="connectorText" presStyleLbl="sibTrans2D1" presStyleIdx="0" presStyleCnt="2"/>
      <dgm:spPr/>
    </dgm:pt>
    <dgm:pt modelId="{86B55A6A-D2CD-4B10-99E2-310C66742286}" type="pres">
      <dgm:prSet presAssocID="{65B17082-8402-4E30-97B4-CBFED985E694}" presName="node" presStyleLbl="node1" presStyleIdx="1" presStyleCnt="3">
        <dgm:presLayoutVars>
          <dgm:bulletEnabled val="1"/>
        </dgm:presLayoutVars>
      </dgm:prSet>
      <dgm:spPr/>
    </dgm:pt>
    <dgm:pt modelId="{0F46D7C4-ED4A-4BB2-988C-FA271AA7646C}" type="pres">
      <dgm:prSet presAssocID="{5716F4A8-F2B4-4238-81A7-1D5DA8DBCDD4}" presName="sibTrans" presStyleLbl="sibTrans2D1" presStyleIdx="1" presStyleCnt="2"/>
      <dgm:spPr/>
    </dgm:pt>
    <dgm:pt modelId="{0C3F744A-9CA2-4D41-AAC7-1F4BE10F0E65}" type="pres">
      <dgm:prSet presAssocID="{5716F4A8-F2B4-4238-81A7-1D5DA8DBCDD4}" presName="connectorText" presStyleLbl="sibTrans2D1" presStyleIdx="1" presStyleCnt="2"/>
      <dgm:spPr/>
    </dgm:pt>
    <dgm:pt modelId="{896321F1-B0C6-462A-8289-C80A185797B1}" type="pres">
      <dgm:prSet presAssocID="{AAA3EA22-0AD2-4EF9-8B77-6A104E82591D}" presName="node" presStyleLbl="node1" presStyleIdx="2" presStyleCnt="3">
        <dgm:presLayoutVars>
          <dgm:bulletEnabled val="1"/>
        </dgm:presLayoutVars>
      </dgm:prSet>
      <dgm:spPr/>
    </dgm:pt>
  </dgm:ptLst>
  <dgm:cxnLst>
    <dgm:cxn modelId="{CEF5D117-A172-418E-8964-DD6B52AA3D64}" type="presOf" srcId="{D813790E-7FF5-4C1A-A89A-824E471D70C0}" destId="{C334F950-E923-4C45-824F-71D8D83091C7}" srcOrd="0" destOrd="0" presId="urn:microsoft.com/office/officeart/2005/8/layout/process1"/>
    <dgm:cxn modelId="{90EEE742-08FD-4421-A4BB-0BC591366D9D}" srcId="{695BAED0-E573-479F-B246-6603E329983A}" destId="{AAA3EA22-0AD2-4EF9-8B77-6A104E82591D}" srcOrd="2" destOrd="0" parTransId="{5072646B-2CB1-4697-8A1C-D13D398BD069}" sibTransId="{2D5D23F3-55A0-4CCE-800C-796C8C8ADC48}"/>
    <dgm:cxn modelId="{75D85270-A0A1-42CB-941B-498A4D55AD05}" type="presOf" srcId="{65B17082-8402-4E30-97B4-CBFED985E694}" destId="{86B55A6A-D2CD-4B10-99E2-310C66742286}" srcOrd="0" destOrd="0" presId="urn:microsoft.com/office/officeart/2005/8/layout/process1"/>
    <dgm:cxn modelId="{FB94DE72-6D3E-455E-9280-101C9ADF70F0}" type="presOf" srcId="{AAA3EA22-0AD2-4EF9-8B77-6A104E82591D}" destId="{896321F1-B0C6-462A-8289-C80A185797B1}" srcOrd="0" destOrd="0" presId="urn:microsoft.com/office/officeart/2005/8/layout/process1"/>
    <dgm:cxn modelId="{065B0E78-B9F7-444E-A22D-742C52316317}" type="presOf" srcId="{695BAED0-E573-479F-B246-6603E329983A}" destId="{CA0DBD35-4427-49FC-BA7C-D2AF09F962D9}" srcOrd="0" destOrd="0" presId="urn:microsoft.com/office/officeart/2005/8/layout/process1"/>
    <dgm:cxn modelId="{15BAF67D-17F7-4680-B409-FDAD824A6FCD}" type="presOf" srcId="{A68FCBE5-3E16-4575-83F2-8E5EC47270D0}" destId="{3C9AC80C-B0FD-449C-A5AB-090A4FD1DA6C}" srcOrd="0" destOrd="0" presId="urn:microsoft.com/office/officeart/2005/8/layout/process1"/>
    <dgm:cxn modelId="{FBFC7CB1-93E0-44FB-8408-C14CF4398E4B}" srcId="{695BAED0-E573-479F-B246-6603E329983A}" destId="{D813790E-7FF5-4C1A-A89A-824E471D70C0}" srcOrd="0" destOrd="0" parTransId="{2808ADF7-6AC4-4031-8CE0-951E27AB7225}" sibTransId="{A68FCBE5-3E16-4575-83F2-8E5EC47270D0}"/>
    <dgm:cxn modelId="{F0FB79C8-3BA2-4C38-87A6-167E73F48EE4}" srcId="{695BAED0-E573-479F-B246-6603E329983A}" destId="{65B17082-8402-4E30-97B4-CBFED985E694}" srcOrd="1" destOrd="0" parTransId="{5686AD26-3B99-404C-B2C2-FF81CD0E2C5F}" sibTransId="{5716F4A8-F2B4-4238-81A7-1D5DA8DBCDD4}"/>
    <dgm:cxn modelId="{67BE75D4-6362-49DF-9380-5AF2B0583930}" type="presOf" srcId="{5716F4A8-F2B4-4238-81A7-1D5DA8DBCDD4}" destId="{0F46D7C4-ED4A-4BB2-988C-FA271AA7646C}" srcOrd="0" destOrd="0" presId="urn:microsoft.com/office/officeart/2005/8/layout/process1"/>
    <dgm:cxn modelId="{ABE13AF5-75BA-4AA4-8FC2-D6E65AD74FE1}" type="presOf" srcId="{A68FCBE5-3E16-4575-83F2-8E5EC47270D0}" destId="{4F65B130-D413-4CAB-B4BA-5C6E3DFDE94E}" srcOrd="1" destOrd="0" presId="urn:microsoft.com/office/officeart/2005/8/layout/process1"/>
    <dgm:cxn modelId="{3A8C79F5-8C3A-466D-A6A9-FD9CBC9A5A01}" type="presOf" srcId="{5716F4A8-F2B4-4238-81A7-1D5DA8DBCDD4}" destId="{0C3F744A-9CA2-4D41-AAC7-1F4BE10F0E65}" srcOrd="1" destOrd="0" presId="urn:microsoft.com/office/officeart/2005/8/layout/process1"/>
    <dgm:cxn modelId="{608FBEB3-48EF-4721-9270-79D9A3557A61}" type="presParOf" srcId="{CA0DBD35-4427-49FC-BA7C-D2AF09F962D9}" destId="{C334F950-E923-4C45-824F-71D8D83091C7}" srcOrd="0" destOrd="0" presId="urn:microsoft.com/office/officeart/2005/8/layout/process1"/>
    <dgm:cxn modelId="{288754A0-D298-4693-88AD-1393F96E4811}" type="presParOf" srcId="{CA0DBD35-4427-49FC-BA7C-D2AF09F962D9}" destId="{3C9AC80C-B0FD-449C-A5AB-090A4FD1DA6C}" srcOrd="1" destOrd="0" presId="urn:microsoft.com/office/officeart/2005/8/layout/process1"/>
    <dgm:cxn modelId="{AEC59F6D-AA61-416B-9BEA-9EC70FF091F6}" type="presParOf" srcId="{3C9AC80C-B0FD-449C-A5AB-090A4FD1DA6C}" destId="{4F65B130-D413-4CAB-B4BA-5C6E3DFDE94E}" srcOrd="0" destOrd="0" presId="urn:microsoft.com/office/officeart/2005/8/layout/process1"/>
    <dgm:cxn modelId="{2C15155A-5E2C-4252-8D44-E9EB9A6D8412}" type="presParOf" srcId="{CA0DBD35-4427-49FC-BA7C-D2AF09F962D9}" destId="{86B55A6A-D2CD-4B10-99E2-310C66742286}" srcOrd="2" destOrd="0" presId="urn:microsoft.com/office/officeart/2005/8/layout/process1"/>
    <dgm:cxn modelId="{899A9656-E29F-47C2-97B8-FDC313B9BCFC}" type="presParOf" srcId="{CA0DBD35-4427-49FC-BA7C-D2AF09F962D9}" destId="{0F46D7C4-ED4A-4BB2-988C-FA271AA7646C}" srcOrd="3" destOrd="0" presId="urn:microsoft.com/office/officeart/2005/8/layout/process1"/>
    <dgm:cxn modelId="{046140F3-7D28-4B1D-B7F9-D1E70A7ED944}" type="presParOf" srcId="{0F46D7C4-ED4A-4BB2-988C-FA271AA7646C}" destId="{0C3F744A-9CA2-4D41-AAC7-1F4BE10F0E65}" srcOrd="0" destOrd="0" presId="urn:microsoft.com/office/officeart/2005/8/layout/process1"/>
    <dgm:cxn modelId="{3BB791E5-CA72-49A9-8252-FF314F864924}" type="presParOf" srcId="{CA0DBD35-4427-49FC-BA7C-D2AF09F962D9}" destId="{896321F1-B0C6-462A-8289-C80A185797B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B51E01-E05E-41DD-80E2-0BF264267853}" type="doc">
      <dgm:prSet loTypeId="urn:microsoft.com/office/officeart/2005/8/layout/process1" loCatId="process" qsTypeId="urn:microsoft.com/office/officeart/2005/8/quickstyle/simple1" qsCatId="simple" csTypeId="urn:microsoft.com/office/officeart/2005/8/colors/accent1_2" csCatId="accent1" phldr="1"/>
      <dgm:spPr/>
    </dgm:pt>
    <dgm:pt modelId="{74B897BC-F4DC-43D1-83CF-4A6EF076376E}">
      <dgm:prSet phldrT="[Text]"/>
      <dgm:spPr/>
      <dgm:t>
        <a:bodyPr/>
        <a:lstStyle/>
        <a:p>
          <a:pPr>
            <a:buSzPct val="100000"/>
            <a:buFont typeface="+mj-lt"/>
            <a:buAutoNum type="arabicPeriod"/>
          </a:pPr>
          <a:r>
            <a:rPr lang="en-US" dirty="0">
              <a:latin typeface="Bahnschrift" panose="020B0502040204020203" pitchFamily="34" charset="0"/>
            </a:rPr>
            <a:t>Look ahead to a time after the course has ended</a:t>
          </a:r>
        </a:p>
      </dgm:t>
    </dgm:pt>
    <dgm:pt modelId="{9FE40F8F-92CC-456C-A20C-5B6EC07B86AA}" type="parTrans" cxnId="{6F155709-AC64-4E3A-83BC-497946AB11D1}">
      <dgm:prSet/>
      <dgm:spPr/>
      <dgm:t>
        <a:bodyPr/>
        <a:lstStyle/>
        <a:p>
          <a:endParaRPr lang="en-US"/>
        </a:p>
      </dgm:t>
    </dgm:pt>
    <dgm:pt modelId="{AF6947ED-DC21-4290-8B96-FAAB97B98BCE}" type="sibTrans" cxnId="{6F155709-AC64-4E3A-83BC-497946AB11D1}">
      <dgm:prSet/>
      <dgm:spPr/>
      <dgm:t>
        <a:bodyPr/>
        <a:lstStyle/>
        <a:p>
          <a:endParaRPr lang="en-US"/>
        </a:p>
      </dgm:t>
    </dgm:pt>
    <dgm:pt modelId="{CA9F591B-82A3-4420-9F5F-43703039294A}">
      <dgm:prSet phldrT="[Text]"/>
      <dgm:spPr/>
      <dgm:t>
        <a:bodyPr/>
        <a:lstStyle/>
        <a:p>
          <a:r>
            <a:rPr lang="en-US" dirty="0">
              <a:latin typeface="Bahnschrift" panose="020B0502040204020203" pitchFamily="34" charset="0"/>
            </a:rPr>
            <a:t>Consider situations where students may need or be able to use the knowledge and skills </a:t>
          </a:r>
        </a:p>
      </dgm:t>
    </dgm:pt>
    <dgm:pt modelId="{7ED5AD24-5547-46A4-9484-9F0371B1E08E}" type="parTrans" cxnId="{474C8AAC-2A8C-4E68-A968-8DE35589C79B}">
      <dgm:prSet/>
      <dgm:spPr/>
      <dgm:t>
        <a:bodyPr/>
        <a:lstStyle/>
        <a:p>
          <a:endParaRPr lang="en-US"/>
        </a:p>
      </dgm:t>
    </dgm:pt>
    <dgm:pt modelId="{CC2E47D0-7A0E-4FE1-8545-E690F341DCCE}" type="sibTrans" cxnId="{474C8AAC-2A8C-4E68-A968-8DE35589C79B}">
      <dgm:prSet/>
      <dgm:spPr/>
      <dgm:t>
        <a:bodyPr/>
        <a:lstStyle/>
        <a:p>
          <a:endParaRPr lang="en-US"/>
        </a:p>
      </dgm:t>
    </dgm:pt>
    <dgm:pt modelId="{027AF4AC-870F-4173-B7A3-17553CAA58FC}">
      <dgm:prSet phldrT="[Text]"/>
      <dgm:spPr/>
      <dgm:t>
        <a:bodyPr/>
        <a:lstStyle/>
        <a:p>
          <a:pPr>
            <a:buSzPct val="100000"/>
            <a:buFont typeface="+mj-lt"/>
            <a:buAutoNum type="arabicPeriod"/>
          </a:pPr>
          <a:r>
            <a:rPr lang="en-US" dirty="0">
              <a:latin typeface="Bahnschrift" panose="020B0502040204020203" pitchFamily="34" charset="0"/>
            </a:rPr>
            <a:t>Create a question or project or problem that replicates that real-life context</a:t>
          </a:r>
        </a:p>
      </dgm:t>
    </dgm:pt>
    <dgm:pt modelId="{F5E0BCE0-2A8C-403B-AD3D-0E8285126E43}" type="parTrans" cxnId="{9B8E8AD6-1653-43EE-8E00-C50A68C8F3F1}">
      <dgm:prSet/>
      <dgm:spPr/>
      <dgm:t>
        <a:bodyPr/>
        <a:lstStyle/>
        <a:p>
          <a:endParaRPr lang="en-US"/>
        </a:p>
      </dgm:t>
    </dgm:pt>
    <dgm:pt modelId="{CDB82A7C-5CF6-42A6-A813-8AD7D2B23A4F}" type="sibTrans" cxnId="{9B8E8AD6-1653-43EE-8E00-C50A68C8F3F1}">
      <dgm:prSet/>
      <dgm:spPr/>
      <dgm:t>
        <a:bodyPr/>
        <a:lstStyle/>
        <a:p>
          <a:endParaRPr lang="en-US"/>
        </a:p>
      </dgm:t>
    </dgm:pt>
    <dgm:pt modelId="{07456DC8-83F8-48A2-A61A-E0A761D4082B}" type="pres">
      <dgm:prSet presAssocID="{45B51E01-E05E-41DD-80E2-0BF264267853}" presName="Name0" presStyleCnt="0">
        <dgm:presLayoutVars>
          <dgm:dir/>
          <dgm:resizeHandles val="exact"/>
        </dgm:presLayoutVars>
      </dgm:prSet>
      <dgm:spPr/>
    </dgm:pt>
    <dgm:pt modelId="{6D5F8D93-A56D-447F-BA31-23F77C089DC4}" type="pres">
      <dgm:prSet presAssocID="{74B897BC-F4DC-43D1-83CF-4A6EF076376E}" presName="node" presStyleLbl="node1" presStyleIdx="0" presStyleCnt="3">
        <dgm:presLayoutVars>
          <dgm:bulletEnabled val="1"/>
        </dgm:presLayoutVars>
      </dgm:prSet>
      <dgm:spPr/>
    </dgm:pt>
    <dgm:pt modelId="{0473E3EE-041A-4334-AD19-8AED64B88ECE}" type="pres">
      <dgm:prSet presAssocID="{AF6947ED-DC21-4290-8B96-FAAB97B98BCE}" presName="sibTrans" presStyleLbl="sibTrans2D1" presStyleIdx="0" presStyleCnt="2"/>
      <dgm:spPr/>
    </dgm:pt>
    <dgm:pt modelId="{ADA5CD46-A6A2-4760-ADFE-4CB0339C2CC6}" type="pres">
      <dgm:prSet presAssocID="{AF6947ED-DC21-4290-8B96-FAAB97B98BCE}" presName="connectorText" presStyleLbl="sibTrans2D1" presStyleIdx="0" presStyleCnt="2"/>
      <dgm:spPr/>
    </dgm:pt>
    <dgm:pt modelId="{9922FDE0-DD3E-4363-89BE-B85CBD390EC3}" type="pres">
      <dgm:prSet presAssocID="{CA9F591B-82A3-4420-9F5F-43703039294A}" presName="node" presStyleLbl="node1" presStyleIdx="1" presStyleCnt="3">
        <dgm:presLayoutVars>
          <dgm:bulletEnabled val="1"/>
        </dgm:presLayoutVars>
      </dgm:prSet>
      <dgm:spPr/>
    </dgm:pt>
    <dgm:pt modelId="{84C1F8DA-A623-4F9E-B38C-EB9528C3E706}" type="pres">
      <dgm:prSet presAssocID="{CC2E47D0-7A0E-4FE1-8545-E690F341DCCE}" presName="sibTrans" presStyleLbl="sibTrans2D1" presStyleIdx="1" presStyleCnt="2"/>
      <dgm:spPr/>
    </dgm:pt>
    <dgm:pt modelId="{46B5D2C8-20F0-44AF-A43A-0D19E1A8B348}" type="pres">
      <dgm:prSet presAssocID="{CC2E47D0-7A0E-4FE1-8545-E690F341DCCE}" presName="connectorText" presStyleLbl="sibTrans2D1" presStyleIdx="1" presStyleCnt="2"/>
      <dgm:spPr/>
    </dgm:pt>
    <dgm:pt modelId="{A3EC286C-20B4-4F2B-B781-F838018CB762}" type="pres">
      <dgm:prSet presAssocID="{027AF4AC-870F-4173-B7A3-17553CAA58FC}" presName="node" presStyleLbl="node1" presStyleIdx="2" presStyleCnt="3" custLinFactNeighborY="-4139">
        <dgm:presLayoutVars>
          <dgm:bulletEnabled val="1"/>
        </dgm:presLayoutVars>
      </dgm:prSet>
      <dgm:spPr/>
    </dgm:pt>
  </dgm:ptLst>
  <dgm:cxnLst>
    <dgm:cxn modelId="{6F155709-AC64-4E3A-83BC-497946AB11D1}" srcId="{45B51E01-E05E-41DD-80E2-0BF264267853}" destId="{74B897BC-F4DC-43D1-83CF-4A6EF076376E}" srcOrd="0" destOrd="0" parTransId="{9FE40F8F-92CC-456C-A20C-5B6EC07B86AA}" sibTransId="{AF6947ED-DC21-4290-8B96-FAAB97B98BCE}"/>
    <dgm:cxn modelId="{4C897E43-5E52-4F41-B6C5-CC179E743E41}" type="presOf" srcId="{CA9F591B-82A3-4420-9F5F-43703039294A}" destId="{9922FDE0-DD3E-4363-89BE-B85CBD390EC3}" srcOrd="0" destOrd="0" presId="urn:microsoft.com/office/officeart/2005/8/layout/process1"/>
    <dgm:cxn modelId="{D628E845-6A7C-4162-BD2B-C5F3FB3A99D1}" type="presOf" srcId="{CC2E47D0-7A0E-4FE1-8545-E690F341DCCE}" destId="{84C1F8DA-A623-4F9E-B38C-EB9528C3E706}" srcOrd="0" destOrd="0" presId="urn:microsoft.com/office/officeart/2005/8/layout/process1"/>
    <dgm:cxn modelId="{A7FD3F4A-9AAA-435A-90A7-B375BE659F90}" type="presOf" srcId="{45B51E01-E05E-41DD-80E2-0BF264267853}" destId="{07456DC8-83F8-48A2-A61A-E0A761D4082B}" srcOrd="0" destOrd="0" presId="urn:microsoft.com/office/officeart/2005/8/layout/process1"/>
    <dgm:cxn modelId="{FCE0DB7D-F5C8-4A5C-A177-0725FD43528A}" type="presOf" srcId="{027AF4AC-870F-4173-B7A3-17553CAA58FC}" destId="{A3EC286C-20B4-4F2B-B781-F838018CB762}" srcOrd="0" destOrd="0" presId="urn:microsoft.com/office/officeart/2005/8/layout/process1"/>
    <dgm:cxn modelId="{6FE90584-AA53-4731-8FB3-ABB944387B3E}" type="presOf" srcId="{74B897BC-F4DC-43D1-83CF-4A6EF076376E}" destId="{6D5F8D93-A56D-447F-BA31-23F77C089DC4}" srcOrd="0" destOrd="0" presId="urn:microsoft.com/office/officeart/2005/8/layout/process1"/>
    <dgm:cxn modelId="{474C8AAC-2A8C-4E68-A968-8DE35589C79B}" srcId="{45B51E01-E05E-41DD-80E2-0BF264267853}" destId="{CA9F591B-82A3-4420-9F5F-43703039294A}" srcOrd="1" destOrd="0" parTransId="{7ED5AD24-5547-46A4-9484-9F0371B1E08E}" sibTransId="{CC2E47D0-7A0E-4FE1-8545-E690F341DCCE}"/>
    <dgm:cxn modelId="{9C8051BC-1A52-49DC-94BE-A0BB1F5F1528}" type="presOf" srcId="{AF6947ED-DC21-4290-8B96-FAAB97B98BCE}" destId="{ADA5CD46-A6A2-4760-ADFE-4CB0339C2CC6}" srcOrd="1" destOrd="0" presId="urn:microsoft.com/office/officeart/2005/8/layout/process1"/>
    <dgm:cxn modelId="{0986D1C7-2004-4E7D-894B-B51D02892337}" type="presOf" srcId="{CC2E47D0-7A0E-4FE1-8545-E690F341DCCE}" destId="{46B5D2C8-20F0-44AF-A43A-0D19E1A8B348}" srcOrd="1" destOrd="0" presId="urn:microsoft.com/office/officeart/2005/8/layout/process1"/>
    <dgm:cxn modelId="{9B8E8AD6-1653-43EE-8E00-C50A68C8F3F1}" srcId="{45B51E01-E05E-41DD-80E2-0BF264267853}" destId="{027AF4AC-870F-4173-B7A3-17553CAA58FC}" srcOrd="2" destOrd="0" parTransId="{F5E0BCE0-2A8C-403B-AD3D-0E8285126E43}" sibTransId="{CDB82A7C-5CF6-42A6-A813-8AD7D2B23A4F}"/>
    <dgm:cxn modelId="{E35676FD-F0CF-4D76-8286-DA5A8DD84BAA}" type="presOf" srcId="{AF6947ED-DC21-4290-8B96-FAAB97B98BCE}" destId="{0473E3EE-041A-4334-AD19-8AED64B88ECE}" srcOrd="0" destOrd="0" presId="urn:microsoft.com/office/officeart/2005/8/layout/process1"/>
    <dgm:cxn modelId="{432D6F4D-E7C2-4CBA-AB9C-59E746FD419A}" type="presParOf" srcId="{07456DC8-83F8-48A2-A61A-E0A761D4082B}" destId="{6D5F8D93-A56D-447F-BA31-23F77C089DC4}" srcOrd="0" destOrd="0" presId="urn:microsoft.com/office/officeart/2005/8/layout/process1"/>
    <dgm:cxn modelId="{A497E4B5-78E3-4248-AFCC-27A5EE16BEA1}" type="presParOf" srcId="{07456DC8-83F8-48A2-A61A-E0A761D4082B}" destId="{0473E3EE-041A-4334-AD19-8AED64B88ECE}" srcOrd="1" destOrd="0" presId="urn:microsoft.com/office/officeart/2005/8/layout/process1"/>
    <dgm:cxn modelId="{D749D950-634A-4108-8E3D-4EE1CD48114A}" type="presParOf" srcId="{0473E3EE-041A-4334-AD19-8AED64B88ECE}" destId="{ADA5CD46-A6A2-4760-ADFE-4CB0339C2CC6}" srcOrd="0" destOrd="0" presId="urn:microsoft.com/office/officeart/2005/8/layout/process1"/>
    <dgm:cxn modelId="{AB2BBB8D-6250-48D3-8B79-DD19DC62D34D}" type="presParOf" srcId="{07456DC8-83F8-48A2-A61A-E0A761D4082B}" destId="{9922FDE0-DD3E-4363-89BE-B85CBD390EC3}" srcOrd="2" destOrd="0" presId="urn:microsoft.com/office/officeart/2005/8/layout/process1"/>
    <dgm:cxn modelId="{EBDA401E-FAC0-4100-AE0B-44A91F73ED84}" type="presParOf" srcId="{07456DC8-83F8-48A2-A61A-E0A761D4082B}" destId="{84C1F8DA-A623-4F9E-B38C-EB9528C3E706}" srcOrd="3" destOrd="0" presId="urn:microsoft.com/office/officeart/2005/8/layout/process1"/>
    <dgm:cxn modelId="{CB9E947B-A543-4697-AC37-F87C76049AA3}" type="presParOf" srcId="{84C1F8DA-A623-4F9E-B38C-EB9528C3E706}" destId="{46B5D2C8-20F0-44AF-A43A-0D19E1A8B348}" srcOrd="0" destOrd="0" presId="urn:microsoft.com/office/officeart/2005/8/layout/process1"/>
    <dgm:cxn modelId="{BBD94B1C-536F-452B-A9EB-79039EB18EB1}" type="presParOf" srcId="{07456DC8-83F8-48A2-A61A-E0A761D4082B}" destId="{A3EC286C-20B4-4F2B-B781-F838018CB76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4F950-E923-4C45-824F-71D8D83091C7}">
      <dsp:nvSpPr>
        <dsp:cNvPr id="0" name=""/>
        <dsp:cNvSpPr/>
      </dsp:nvSpPr>
      <dsp:spPr>
        <a:xfrm>
          <a:off x="9407" y="824820"/>
          <a:ext cx="2811861" cy="16871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Bahnschrift" panose="020B0502040204020203" pitchFamily="34" charset="0"/>
            </a:rPr>
            <a:t>Identify Desired Results</a:t>
          </a:r>
        </a:p>
      </dsp:txBody>
      <dsp:txXfrm>
        <a:off x="58821" y="874234"/>
        <a:ext cx="2713033" cy="1588289"/>
      </dsp:txXfrm>
    </dsp:sp>
    <dsp:sp modelId="{3C9AC80C-B0FD-449C-A5AB-090A4FD1DA6C}">
      <dsp:nvSpPr>
        <dsp:cNvPr id="0" name=""/>
        <dsp:cNvSpPr/>
      </dsp:nvSpPr>
      <dsp:spPr>
        <a:xfrm>
          <a:off x="3102455" y="1319708"/>
          <a:ext cx="596114" cy="69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102455" y="1459176"/>
        <a:ext cx="417280" cy="418405"/>
      </dsp:txXfrm>
    </dsp:sp>
    <dsp:sp modelId="{86B55A6A-D2CD-4B10-99E2-310C66742286}">
      <dsp:nvSpPr>
        <dsp:cNvPr id="0" name=""/>
        <dsp:cNvSpPr/>
      </dsp:nvSpPr>
      <dsp:spPr>
        <a:xfrm>
          <a:off x="3946014" y="824820"/>
          <a:ext cx="2811861" cy="16871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Bahnschrift" panose="020B0502040204020203" pitchFamily="34" charset="0"/>
            </a:rPr>
            <a:t>Determine Acceptable Evidence</a:t>
          </a:r>
        </a:p>
      </dsp:txBody>
      <dsp:txXfrm>
        <a:off x="3995428" y="874234"/>
        <a:ext cx="2713033" cy="1588289"/>
      </dsp:txXfrm>
    </dsp:sp>
    <dsp:sp modelId="{0F46D7C4-ED4A-4BB2-988C-FA271AA7646C}">
      <dsp:nvSpPr>
        <dsp:cNvPr id="0" name=""/>
        <dsp:cNvSpPr/>
      </dsp:nvSpPr>
      <dsp:spPr>
        <a:xfrm>
          <a:off x="7039062" y="1319708"/>
          <a:ext cx="596114" cy="69734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7039062" y="1459176"/>
        <a:ext cx="417280" cy="418405"/>
      </dsp:txXfrm>
    </dsp:sp>
    <dsp:sp modelId="{896321F1-B0C6-462A-8289-C80A185797B1}">
      <dsp:nvSpPr>
        <dsp:cNvPr id="0" name=""/>
        <dsp:cNvSpPr/>
      </dsp:nvSpPr>
      <dsp:spPr>
        <a:xfrm>
          <a:off x="7882621" y="824820"/>
          <a:ext cx="2811861" cy="16871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Bahnschrift" panose="020B0502040204020203" pitchFamily="34" charset="0"/>
            </a:rPr>
            <a:t>Plan Learning Activities</a:t>
          </a:r>
        </a:p>
      </dsp:txBody>
      <dsp:txXfrm>
        <a:off x="7932035" y="874234"/>
        <a:ext cx="2713033" cy="1588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F8D93-A56D-447F-BA31-23F77C089DC4}">
      <dsp:nvSpPr>
        <dsp:cNvPr id="0" name=""/>
        <dsp:cNvSpPr/>
      </dsp:nvSpPr>
      <dsp:spPr>
        <a:xfrm>
          <a:off x="9551" y="624586"/>
          <a:ext cx="2854705" cy="171282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SzPct val="100000"/>
            <a:buFont typeface="+mj-lt"/>
            <a:buNone/>
          </a:pPr>
          <a:r>
            <a:rPr lang="en-US" sz="2100" kern="1200" dirty="0">
              <a:latin typeface="Bahnschrift" panose="020B0502040204020203" pitchFamily="34" charset="0"/>
            </a:rPr>
            <a:t>Look ahead to a time after the course has ended</a:t>
          </a:r>
        </a:p>
      </dsp:txBody>
      <dsp:txXfrm>
        <a:off x="59718" y="674753"/>
        <a:ext cx="2754371" cy="1612489"/>
      </dsp:txXfrm>
    </dsp:sp>
    <dsp:sp modelId="{0473E3EE-041A-4334-AD19-8AED64B88ECE}">
      <dsp:nvSpPr>
        <dsp:cNvPr id="0" name=""/>
        <dsp:cNvSpPr/>
      </dsp:nvSpPr>
      <dsp:spPr>
        <a:xfrm>
          <a:off x="3149727" y="1127014"/>
          <a:ext cx="605197" cy="7079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149727" y="1268607"/>
        <a:ext cx="423638" cy="424780"/>
      </dsp:txXfrm>
    </dsp:sp>
    <dsp:sp modelId="{9922FDE0-DD3E-4363-89BE-B85CBD390EC3}">
      <dsp:nvSpPr>
        <dsp:cNvPr id="0" name=""/>
        <dsp:cNvSpPr/>
      </dsp:nvSpPr>
      <dsp:spPr>
        <a:xfrm>
          <a:off x="4006138" y="624586"/>
          <a:ext cx="2854705" cy="171282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Bahnschrift" panose="020B0502040204020203" pitchFamily="34" charset="0"/>
            </a:rPr>
            <a:t>Consider situations where students may need or be able to use the knowledge and skills </a:t>
          </a:r>
        </a:p>
      </dsp:txBody>
      <dsp:txXfrm>
        <a:off x="4056305" y="674753"/>
        <a:ext cx="2754371" cy="1612489"/>
      </dsp:txXfrm>
    </dsp:sp>
    <dsp:sp modelId="{84C1F8DA-A623-4F9E-B38C-EB9528C3E706}">
      <dsp:nvSpPr>
        <dsp:cNvPr id="0" name=""/>
        <dsp:cNvSpPr/>
      </dsp:nvSpPr>
      <dsp:spPr>
        <a:xfrm rot="21539026">
          <a:off x="7146267" y="1091263"/>
          <a:ext cx="605292" cy="7079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146281" y="1234466"/>
        <a:ext cx="423704" cy="424780"/>
      </dsp:txXfrm>
    </dsp:sp>
    <dsp:sp modelId="{A3EC286C-20B4-4F2B-B781-F838018CB762}">
      <dsp:nvSpPr>
        <dsp:cNvPr id="0" name=""/>
        <dsp:cNvSpPr/>
      </dsp:nvSpPr>
      <dsp:spPr>
        <a:xfrm>
          <a:off x="8002726" y="553692"/>
          <a:ext cx="2854705" cy="171282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SzPct val="100000"/>
            <a:buFont typeface="+mj-lt"/>
            <a:buNone/>
          </a:pPr>
          <a:r>
            <a:rPr lang="en-US" sz="2100" kern="1200" dirty="0">
              <a:latin typeface="Bahnschrift" panose="020B0502040204020203" pitchFamily="34" charset="0"/>
            </a:rPr>
            <a:t>Create a question or project or problem that replicates that real-life context</a:t>
          </a:r>
        </a:p>
      </dsp:txBody>
      <dsp:txXfrm>
        <a:off x="8052893" y="603859"/>
        <a:ext cx="2754371" cy="16124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D4339-C025-41F4-A22F-8B9679413C49}" type="datetimeFigureOut">
              <a:rPr lang="en-US" smtClean="0"/>
              <a:t>5/17/2020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1D274-AAD9-4127-95C6-04C87ABCE709}" type="slidenum">
              <a:rPr lang="en-US" smtClean="0"/>
              <a:t>‹#›</a:t>
            </a:fld>
            <a:endParaRPr lang="en-US"/>
          </a:p>
        </p:txBody>
      </p:sp>
    </p:spTree>
    <p:extLst>
      <p:ext uri="{BB962C8B-B14F-4D97-AF65-F5344CB8AC3E}">
        <p14:creationId xmlns:p14="http://schemas.microsoft.com/office/powerpoint/2010/main" val="389328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--Orient audience to the aim of the event and for the day</a:t>
            </a:r>
          </a:p>
          <a:p>
            <a:r>
              <a:rPr lang="en-US" dirty="0"/>
              <a:t>--Acknowledge that every course is unique and what works for one may not work for another.  The aim is to showcase some options and generate ideas for developing the right design for your course.</a:t>
            </a:r>
          </a:p>
        </p:txBody>
      </p:sp>
      <p:sp>
        <p:nvSpPr>
          <p:cNvPr id="4" name="Slide Number Placeholder 3"/>
          <p:cNvSpPr>
            <a:spLocks noGrp="1"/>
          </p:cNvSpPr>
          <p:nvPr>
            <p:ph type="sldNum" sz="quarter" idx="5"/>
          </p:nvPr>
        </p:nvSpPr>
        <p:spPr/>
        <p:txBody>
          <a:bodyPr/>
          <a:lstStyle/>
          <a:p>
            <a:fld id="{4231D274-AAD9-4127-95C6-04C87ABCE709}" type="slidenum">
              <a:rPr lang="en-US" smtClean="0"/>
              <a:t>2</a:t>
            </a:fld>
            <a:endParaRPr lang="en-US"/>
          </a:p>
        </p:txBody>
      </p:sp>
    </p:spTree>
    <p:extLst>
      <p:ext uri="{BB962C8B-B14F-4D97-AF65-F5344CB8AC3E}">
        <p14:creationId xmlns:p14="http://schemas.microsoft.com/office/powerpoint/2010/main" val="529698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----Ensuring the integrity of our assessment of student learning is our responsibility</a:t>
            </a:r>
          </a:p>
          <a:p>
            <a:r>
              <a:rPr lang="en-US" dirty="0"/>
              <a:t>---Situational factors related to distance learning require that we design assessments differently.  All exams are open book- with short answer or objective exam questions students are good at using control F during exam and not having to read at all…</a:t>
            </a:r>
          </a:p>
          <a:p>
            <a:r>
              <a:rPr lang="en-US" dirty="0"/>
              <a:t>---Students have extensive access to different and much more effective resources that make cheating easy and tempting in a remote environment (Socratic by Google, peer collaboration, course-section-specific </a:t>
            </a:r>
            <a:r>
              <a:rPr lang="en-US" dirty="0" err="1"/>
              <a:t>facebook</a:t>
            </a:r>
            <a:r>
              <a:rPr lang="en-US" dirty="0"/>
              <a:t> pages with </a:t>
            </a:r>
            <a:r>
              <a:rPr lang="en-US" dirty="0" err="1"/>
              <a:t>resoures</a:t>
            </a:r>
            <a:r>
              <a:rPr lang="en-US" dirty="0"/>
              <a:t>, </a:t>
            </a:r>
            <a:r>
              <a:rPr lang="en-US" dirty="0" err="1"/>
              <a:t>etc</a:t>
            </a:r>
            <a:r>
              <a:rPr lang="en-US" dirty="0"/>
              <a:t>…)</a:t>
            </a:r>
          </a:p>
          <a:p>
            <a:endParaRPr lang="en-US" dirty="0"/>
          </a:p>
        </p:txBody>
      </p:sp>
      <p:sp>
        <p:nvSpPr>
          <p:cNvPr id="4" name="Slide Number Placeholder 3"/>
          <p:cNvSpPr>
            <a:spLocks noGrp="1"/>
          </p:cNvSpPr>
          <p:nvPr>
            <p:ph type="sldNum" sz="quarter" idx="5"/>
          </p:nvPr>
        </p:nvSpPr>
        <p:spPr/>
        <p:txBody>
          <a:bodyPr/>
          <a:lstStyle/>
          <a:p>
            <a:fld id="{4231D274-AAD9-4127-95C6-04C87ABCE709}" type="slidenum">
              <a:rPr lang="en-US" smtClean="0"/>
              <a:t>15</a:t>
            </a:fld>
            <a:endParaRPr lang="en-US"/>
          </a:p>
        </p:txBody>
      </p:sp>
    </p:spTree>
    <p:extLst>
      <p:ext uri="{BB962C8B-B14F-4D97-AF65-F5344CB8AC3E}">
        <p14:creationId xmlns:p14="http://schemas.microsoft.com/office/powerpoint/2010/main" val="2780825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best practices for face-to-face assessment also apply to online learning assessment. Yet, there are differences between the two modalities that must be taken into account when developing online courses.</a:t>
            </a:r>
          </a:p>
          <a:p>
            <a:endParaRPr lang="en-US" dirty="0"/>
          </a:p>
        </p:txBody>
      </p:sp>
      <p:sp>
        <p:nvSpPr>
          <p:cNvPr id="4" name="Slide Number Placeholder 3"/>
          <p:cNvSpPr>
            <a:spLocks noGrp="1"/>
          </p:cNvSpPr>
          <p:nvPr>
            <p:ph type="sldNum" sz="quarter" idx="5"/>
          </p:nvPr>
        </p:nvSpPr>
        <p:spPr/>
        <p:txBody>
          <a:bodyPr/>
          <a:lstStyle/>
          <a:p>
            <a:fld id="{4231D274-AAD9-4127-95C6-04C87ABCE709}" type="slidenum">
              <a:rPr lang="en-US" smtClean="0"/>
              <a:t>16</a:t>
            </a:fld>
            <a:endParaRPr lang="en-US"/>
          </a:p>
        </p:txBody>
      </p:sp>
    </p:spTree>
    <p:extLst>
      <p:ext uri="{BB962C8B-B14F-4D97-AF65-F5344CB8AC3E}">
        <p14:creationId xmlns:p14="http://schemas.microsoft.com/office/powerpoint/2010/main" val="81411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need some inspiration to get your creative mind going, we suggest some consideration of Angelo and Cross’ book—first edition LINKED </a:t>
            </a:r>
          </a:p>
        </p:txBody>
      </p:sp>
      <p:sp>
        <p:nvSpPr>
          <p:cNvPr id="4" name="Slide Number Placeholder 3"/>
          <p:cNvSpPr>
            <a:spLocks noGrp="1"/>
          </p:cNvSpPr>
          <p:nvPr>
            <p:ph type="sldNum" sz="quarter" idx="5"/>
          </p:nvPr>
        </p:nvSpPr>
        <p:spPr/>
        <p:txBody>
          <a:bodyPr/>
          <a:lstStyle/>
          <a:p>
            <a:fld id="{4231D274-AAD9-4127-95C6-04C87ABCE709}" type="slidenum">
              <a:rPr lang="en-US" smtClean="0"/>
              <a:t>17</a:t>
            </a:fld>
            <a:endParaRPr lang="en-US"/>
          </a:p>
        </p:txBody>
      </p:sp>
    </p:spTree>
    <p:extLst>
      <p:ext uri="{BB962C8B-B14F-4D97-AF65-F5344CB8AC3E}">
        <p14:creationId xmlns:p14="http://schemas.microsoft.com/office/powerpoint/2010/main" val="1910704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MORE</a:t>
            </a:r>
            <a:br>
              <a:rPr lang="en-US" dirty="0"/>
            </a:br>
            <a:r>
              <a:rPr lang="en-US" dirty="0"/>
              <a:t>One Sentence summary “Who does what to whom, when, where, how, and why?”</a:t>
            </a:r>
          </a:p>
        </p:txBody>
      </p:sp>
      <p:sp>
        <p:nvSpPr>
          <p:cNvPr id="4" name="Slide Number Placeholder 3"/>
          <p:cNvSpPr>
            <a:spLocks noGrp="1"/>
          </p:cNvSpPr>
          <p:nvPr>
            <p:ph type="sldNum" sz="quarter" idx="5"/>
          </p:nvPr>
        </p:nvSpPr>
        <p:spPr/>
        <p:txBody>
          <a:bodyPr/>
          <a:lstStyle/>
          <a:p>
            <a:fld id="{4231D274-AAD9-4127-95C6-04C87ABCE709}" type="slidenum">
              <a:rPr lang="en-US" smtClean="0"/>
              <a:t>18</a:t>
            </a:fld>
            <a:endParaRPr lang="en-US"/>
          </a:p>
        </p:txBody>
      </p:sp>
    </p:spTree>
    <p:extLst>
      <p:ext uri="{BB962C8B-B14F-4D97-AF65-F5344CB8AC3E}">
        <p14:creationId xmlns:p14="http://schemas.microsoft.com/office/powerpoint/2010/main" val="1863283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approach the development of effective course-level assessment methods for both remote and on site courses is to create forward looking assessments  </a:t>
            </a:r>
          </a:p>
          <a:p>
            <a:endParaRPr lang="en-US" dirty="0"/>
          </a:p>
          <a:p>
            <a:r>
              <a:rPr lang="en-US" dirty="0"/>
              <a:t>Authentic tasks are an example of this</a:t>
            </a:r>
          </a:p>
          <a:p>
            <a:endParaRPr lang="en-US" dirty="0"/>
          </a:p>
          <a:p>
            <a:endParaRPr lang="en-US" dirty="0"/>
          </a:p>
          <a:p>
            <a:r>
              <a:rPr lang="en-US" dirty="0"/>
              <a:t>--Different from summative or backward-looking assessment common in multiple choice and other concept-focused questions.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problem also should be somewhat open-ended and not totally pre-structured. </a:t>
            </a:r>
            <a:endParaRPr lang="en-US" dirty="0"/>
          </a:p>
        </p:txBody>
      </p:sp>
      <p:sp>
        <p:nvSpPr>
          <p:cNvPr id="4" name="Slide Number Placeholder 3"/>
          <p:cNvSpPr>
            <a:spLocks noGrp="1"/>
          </p:cNvSpPr>
          <p:nvPr>
            <p:ph type="sldNum" sz="quarter" idx="5"/>
          </p:nvPr>
        </p:nvSpPr>
        <p:spPr/>
        <p:txBody>
          <a:bodyPr/>
          <a:lstStyle/>
          <a:p>
            <a:fld id="{4231D274-AAD9-4127-95C6-04C87ABCE709}" type="slidenum">
              <a:rPr lang="en-US" smtClean="0"/>
              <a:t>19</a:t>
            </a:fld>
            <a:endParaRPr lang="en-US"/>
          </a:p>
        </p:txBody>
      </p:sp>
    </p:spTree>
    <p:extLst>
      <p:ext uri="{BB962C8B-B14F-4D97-AF65-F5344CB8AC3E}">
        <p14:creationId xmlns:p14="http://schemas.microsoft.com/office/powerpoint/2010/main" val="162539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Forward looking assessments can be delivered in multiple formats (see samples):</a:t>
            </a:r>
          </a:p>
          <a:p>
            <a:r>
              <a:rPr lang="en-US" dirty="0"/>
              <a:t>Pause for sharing of examples of successful assignments</a:t>
            </a:r>
          </a:p>
        </p:txBody>
      </p:sp>
      <p:sp>
        <p:nvSpPr>
          <p:cNvPr id="4" name="Slide Number Placeholder 3"/>
          <p:cNvSpPr>
            <a:spLocks noGrp="1"/>
          </p:cNvSpPr>
          <p:nvPr>
            <p:ph type="sldNum" sz="quarter" idx="5"/>
          </p:nvPr>
        </p:nvSpPr>
        <p:spPr/>
        <p:txBody>
          <a:bodyPr/>
          <a:lstStyle/>
          <a:p>
            <a:fld id="{4231D274-AAD9-4127-95C6-04C87ABCE709}" type="slidenum">
              <a:rPr lang="en-US" smtClean="0"/>
              <a:t>20</a:t>
            </a:fld>
            <a:endParaRPr lang="en-US"/>
          </a:p>
        </p:txBody>
      </p:sp>
    </p:spTree>
    <p:extLst>
      <p:ext uri="{BB962C8B-B14F-4D97-AF65-F5344CB8AC3E}">
        <p14:creationId xmlns:p14="http://schemas.microsoft.com/office/powerpoint/2010/main" val="1558301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-Qualtrics survey for peer feedback on student presentations</a:t>
            </a:r>
          </a:p>
          <a:p>
            <a:r>
              <a:rPr lang="en-US" dirty="0"/>
              <a:t>-Create a worksheet or google form students use to provide self- or peer assessment and grade the assessment</a:t>
            </a:r>
          </a:p>
        </p:txBody>
      </p:sp>
      <p:sp>
        <p:nvSpPr>
          <p:cNvPr id="4" name="Slide Number Placeholder 3"/>
          <p:cNvSpPr>
            <a:spLocks noGrp="1"/>
          </p:cNvSpPr>
          <p:nvPr>
            <p:ph type="sldNum" sz="quarter" idx="5"/>
          </p:nvPr>
        </p:nvSpPr>
        <p:spPr/>
        <p:txBody>
          <a:bodyPr/>
          <a:lstStyle/>
          <a:p>
            <a:fld id="{4231D274-AAD9-4127-95C6-04C87ABCE709}" type="slidenum">
              <a:rPr lang="en-US" smtClean="0"/>
              <a:t>22</a:t>
            </a:fld>
            <a:endParaRPr lang="en-US"/>
          </a:p>
        </p:txBody>
      </p:sp>
    </p:spTree>
    <p:extLst>
      <p:ext uri="{BB962C8B-B14F-4D97-AF65-F5344CB8AC3E}">
        <p14:creationId xmlns:p14="http://schemas.microsoft.com/office/powerpoint/2010/main" val="392699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benefits of rubrics </a:t>
            </a:r>
          </a:p>
          <a:p>
            <a:r>
              <a:rPr lang="en-US" dirty="0"/>
              <a:t>---increase motivation by linking assignment to SLO</a:t>
            </a:r>
          </a:p>
          <a:p>
            <a:r>
              <a:rPr lang="en-US" dirty="0"/>
              <a:t>---communicates expectations as students develop the work product</a:t>
            </a:r>
          </a:p>
          <a:p>
            <a:r>
              <a:rPr lang="en-US" dirty="0"/>
              <a:t>---reduce need for extensive feedback</a:t>
            </a:r>
          </a:p>
          <a:p>
            <a:r>
              <a:rPr lang="en-US" dirty="0"/>
              <a:t>---make grading easier</a:t>
            </a:r>
          </a:p>
          <a:p>
            <a:r>
              <a:rPr lang="en-US" dirty="0"/>
              <a:t>---reduce student questions about grades on writing </a:t>
            </a:r>
            <a:r>
              <a:rPr lang="en-US" dirty="0" err="1"/>
              <a:t>assigments</a:t>
            </a:r>
            <a:endParaRPr lang="en-US" dirty="0"/>
          </a:p>
        </p:txBody>
      </p:sp>
      <p:sp>
        <p:nvSpPr>
          <p:cNvPr id="4" name="Slide Number Placeholder 3"/>
          <p:cNvSpPr>
            <a:spLocks noGrp="1"/>
          </p:cNvSpPr>
          <p:nvPr>
            <p:ph type="sldNum" sz="quarter" idx="5"/>
          </p:nvPr>
        </p:nvSpPr>
        <p:spPr/>
        <p:txBody>
          <a:bodyPr/>
          <a:lstStyle/>
          <a:p>
            <a:fld id="{4231D274-AAD9-4127-95C6-04C87ABCE709}" type="slidenum">
              <a:rPr lang="en-US" smtClean="0"/>
              <a:t>24</a:t>
            </a:fld>
            <a:endParaRPr lang="en-US"/>
          </a:p>
        </p:txBody>
      </p:sp>
    </p:spTree>
    <p:extLst>
      <p:ext uri="{BB962C8B-B14F-4D97-AF65-F5344CB8AC3E}">
        <p14:creationId xmlns:p14="http://schemas.microsoft.com/office/powerpoint/2010/main" val="174773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Unless proctoring is available, assume all assessment is open book and students have access to the publisher’s test banks (if you use one and to the work of previous students)</a:t>
            </a:r>
          </a:p>
        </p:txBody>
      </p:sp>
      <p:sp>
        <p:nvSpPr>
          <p:cNvPr id="4" name="Slide Number Placeholder 3"/>
          <p:cNvSpPr>
            <a:spLocks noGrp="1"/>
          </p:cNvSpPr>
          <p:nvPr>
            <p:ph type="sldNum" sz="quarter" idx="5"/>
          </p:nvPr>
        </p:nvSpPr>
        <p:spPr/>
        <p:txBody>
          <a:bodyPr/>
          <a:lstStyle/>
          <a:p>
            <a:fld id="{4231D274-AAD9-4127-95C6-04C87ABCE709}" type="slidenum">
              <a:rPr lang="en-US" smtClean="0"/>
              <a:t>26</a:t>
            </a:fld>
            <a:endParaRPr lang="en-US"/>
          </a:p>
        </p:txBody>
      </p:sp>
    </p:spTree>
    <p:extLst>
      <p:ext uri="{BB962C8B-B14F-4D97-AF65-F5344CB8AC3E}">
        <p14:creationId xmlns:p14="http://schemas.microsoft.com/office/powerpoint/2010/main" val="399305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1D274-AAD9-4127-95C6-04C87ABCE709}" type="slidenum">
              <a:rPr lang="en-US" smtClean="0"/>
              <a:t>28</a:t>
            </a:fld>
            <a:endParaRPr lang="en-US"/>
          </a:p>
        </p:txBody>
      </p:sp>
    </p:spTree>
    <p:extLst>
      <p:ext uri="{BB962C8B-B14F-4D97-AF65-F5344CB8AC3E}">
        <p14:creationId xmlns:p14="http://schemas.microsoft.com/office/powerpoint/2010/main" val="991337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today will be grounded in the notion of backward curse design- that is the process by which decisions course design are made through a sequential process that begins with identifying what our students need to know and be able to do after taking out course (perhaps even 5 years after). </a:t>
            </a:r>
          </a:p>
          <a:p>
            <a:r>
              <a:rPr lang="en-US" dirty="0"/>
              <a:t>-- Once goals are established, we consider and design appropriate methods by which student will demonstrate that knowledge and those capacities.  </a:t>
            </a:r>
          </a:p>
          <a:p>
            <a:r>
              <a:rPr lang="en-US" dirty="0"/>
              <a:t>--We lastly develop teaching and learning activities that will enable students to engage in the type or work, practice and experience that will prepare them to succeed on those assessments</a:t>
            </a:r>
          </a:p>
        </p:txBody>
      </p:sp>
      <p:sp>
        <p:nvSpPr>
          <p:cNvPr id="4" name="Slide Number Placeholder 3"/>
          <p:cNvSpPr>
            <a:spLocks noGrp="1"/>
          </p:cNvSpPr>
          <p:nvPr>
            <p:ph type="sldNum" sz="quarter" idx="5"/>
          </p:nvPr>
        </p:nvSpPr>
        <p:spPr/>
        <p:txBody>
          <a:bodyPr/>
          <a:lstStyle/>
          <a:p>
            <a:fld id="{4231D274-AAD9-4127-95C6-04C87ABCE709}" type="slidenum">
              <a:rPr lang="en-US" smtClean="0"/>
              <a:t>3</a:t>
            </a:fld>
            <a:endParaRPr lang="en-US"/>
          </a:p>
        </p:txBody>
      </p:sp>
    </p:spTree>
    <p:extLst>
      <p:ext uri="{BB962C8B-B14F-4D97-AF65-F5344CB8AC3E}">
        <p14:creationId xmlns:p14="http://schemas.microsoft.com/office/powerpoint/2010/main" val="1880100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1D274-AAD9-4127-95C6-04C87ABCE709}" type="slidenum">
              <a:rPr lang="en-US" smtClean="0"/>
              <a:t>33</a:t>
            </a:fld>
            <a:endParaRPr lang="en-US"/>
          </a:p>
        </p:txBody>
      </p:sp>
    </p:spTree>
    <p:extLst>
      <p:ext uri="{BB962C8B-B14F-4D97-AF65-F5344CB8AC3E}">
        <p14:creationId xmlns:p14="http://schemas.microsoft.com/office/powerpoint/2010/main" val="258830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1D274-AAD9-4127-95C6-04C87ABCE709}" type="slidenum">
              <a:rPr lang="en-US" smtClean="0"/>
              <a:t>44</a:t>
            </a:fld>
            <a:endParaRPr lang="en-US"/>
          </a:p>
        </p:txBody>
      </p:sp>
    </p:spTree>
    <p:extLst>
      <p:ext uri="{BB962C8B-B14F-4D97-AF65-F5344CB8AC3E}">
        <p14:creationId xmlns:p14="http://schemas.microsoft.com/office/powerpoint/2010/main" val="154821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reminder of Fink’s model for course design and highlight that an online guide is available free on the internet- </a:t>
            </a:r>
          </a:p>
        </p:txBody>
      </p:sp>
      <p:sp>
        <p:nvSpPr>
          <p:cNvPr id="4" name="Slide Number Placeholder 3"/>
          <p:cNvSpPr>
            <a:spLocks noGrp="1"/>
          </p:cNvSpPr>
          <p:nvPr>
            <p:ph type="sldNum" sz="quarter" idx="5"/>
          </p:nvPr>
        </p:nvSpPr>
        <p:spPr/>
        <p:txBody>
          <a:bodyPr/>
          <a:lstStyle/>
          <a:p>
            <a:fld id="{4231D274-AAD9-4127-95C6-04C87ABCE709}" type="slidenum">
              <a:rPr lang="en-US" smtClean="0"/>
              <a:t>4</a:t>
            </a:fld>
            <a:endParaRPr lang="en-US"/>
          </a:p>
        </p:txBody>
      </p:sp>
    </p:spTree>
    <p:extLst>
      <p:ext uri="{BB962C8B-B14F-4D97-AF65-F5344CB8AC3E}">
        <p14:creationId xmlns:p14="http://schemas.microsoft.com/office/powerpoint/2010/main" val="204566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of components we will focus on for today- adding we will discuss building community as part of our consideration of situational factors AND on Day 2</a:t>
            </a:r>
          </a:p>
        </p:txBody>
      </p:sp>
      <p:sp>
        <p:nvSpPr>
          <p:cNvPr id="4" name="Slide Number Placeholder 3"/>
          <p:cNvSpPr>
            <a:spLocks noGrp="1"/>
          </p:cNvSpPr>
          <p:nvPr>
            <p:ph type="sldNum" sz="quarter" idx="5"/>
          </p:nvPr>
        </p:nvSpPr>
        <p:spPr/>
        <p:txBody>
          <a:bodyPr/>
          <a:lstStyle/>
          <a:p>
            <a:fld id="{4231D274-AAD9-4127-95C6-04C87ABCE709}" type="slidenum">
              <a:rPr lang="en-US" smtClean="0"/>
              <a:t>5</a:t>
            </a:fld>
            <a:endParaRPr lang="en-US"/>
          </a:p>
        </p:txBody>
      </p:sp>
    </p:spTree>
    <p:extLst>
      <p:ext uri="{BB962C8B-B14F-4D97-AF65-F5344CB8AC3E}">
        <p14:creationId xmlns:p14="http://schemas.microsoft.com/office/powerpoint/2010/main" val="241030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by considering situational factors in three areas</a:t>
            </a:r>
          </a:p>
          <a:p>
            <a:r>
              <a:rPr lang="en-US" dirty="0"/>
              <a:t>Of course there are other special situational considerations- and we have tried to create spaces for some of us to discuss challenges specific to lab, studio, and fieldwork courses- but conversations about these may also be appropriate with your convening group colleagues and/or colleagues at other institutions</a:t>
            </a:r>
          </a:p>
        </p:txBody>
      </p:sp>
      <p:sp>
        <p:nvSpPr>
          <p:cNvPr id="4" name="Slide Number Placeholder 3"/>
          <p:cNvSpPr>
            <a:spLocks noGrp="1"/>
          </p:cNvSpPr>
          <p:nvPr>
            <p:ph type="sldNum" sz="quarter" idx="5"/>
          </p:nvPr>
        </p:nvSpPr>
        <p:spPr/>
        <p:txBody>
          <a:bodyPr/>
          <a:lstStyle/>
          <a:p>
            <a:fld id="{4231D274-AAD9-4127-95C6-04C87ABCE709}" type="slidenum">
              <a:rPr lang="en-US" smtClean="0"/>
              <a:t>6</a:t>
            </a:fld>
            <a:endParaRPr lang="en-US"/>
          </a:p>
        </p:txBody>
      </p:sp>
    </p:spTree>
    <p:extLst>
      <p:ext uri="{BB962C8B-B14F-4D97-AF65-F5344CB8AC3E}">
        <p14:creationId xmlns:p14="http://schemas.microsoft.com/office/powerpoint/2010/main" val="3648579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methods for helping students learn and make progress toward learning goals require adjustment when a course transitions to a remote delivery modality- although the actual outcomes do not need to change.  </a:t>
            </a:r>
          </a:p>
          <a:p>
            <a:r>
              <a:rPr lang="en-US" dirty="0"/>
              <a:t>--The strategies we typically use for delivering content and for measuring student progress in on site courses are difficult and at times inefficient in a remote learning environment</a:t>
            </a:r>
          </a:p>
          <a:p>
            <a:r>
              <a:rPr lang="en-US" dirty="0"/>
              <a:t>---some of the effective strategies in the onsite environment become much less effective in the remote context</a:t>
            </a:r>
          </a:p>
          <a:p>
            <a:r>
              <a:rPr lang="en-US" dirty="0"/>
              <a:t>---It is more difficult and in some ways impossible to replicate the sense of community that can evolve in a face to face course</a:t>
            </a:r>
          </a:p>
        </p:txBody>
      </p:sp>
      <p:sp>
        <p:nvSpPr>
          <p:cNvPr id="4" name="Slide Number Placeholder 3"/>
          <p:cNvSpPr>
            <a:spLocks noGrp="1"/>
          </p:cNvSpPr>
          <p:nvPr>
            <p:ph type="sldNum" sz="quarter" idx="5"/>
          </p:nvPr>
        </p:nvSpPr>
        <p:spPr/>
        <p:txBody>
          <a:bodyPr/>
          <a:lstStyle/>
          <a:p>
            <a:fld id="{4231D274-AAD9-4127-95C6-04C87ABCE709}" type="slidenum">
              <a:rPr lang="en-US" smtClean="0"/>
              <a:t>7</a:t>
            </a:fld>
            <a:endParaRPr lang="en-US"/>
          </a:p>
        </p:txBody>
      </p:sp>
    </p:spTree>
    <p:extLst>
      <p:ext uri="{BB962C8B-B14F-4D97-AF65-F5344CB8AC3E}">
        <p14:creationId xmlns:p14="http://schemas.microsoft.com/office/powerpoint/2010/main" val="3435939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---complicated tools are not required for significant learning- what is more important is that the course is well structured and that the tools you select allow you to implement the design well.</a:t>
            </a:r>
          </a:p>
          <a:p>
            <a:endParaRPr lang="en-US" dirty="0"/>
          </a:p>
          <a:p>
            <a:r>
              <a:rPr lang="en-US" dirty="0"/>
              <a:t>---Thinking first about the design of the course (LG, Assessments, Learning activities) and then those decisions will determine what technology you might need.  </a:t>
            </a:r>
          </a:p>
          <a:p>
            <a:r>
              <a:rPr lang="en-US" dirty="0"/>
              <a:t>---We will be showcasing the use of various tools available through IDC- but there may be others available online</a:t>
            </a:r>
          </a:p>
          <a:p>
            <a:r>
              <a:rPr lang="en-US" dirty="0"/>
              <a:t>---Important to honestly assess our own skills and to seek training opportunities where needed to avoid unnecessary stress for us and for students</a:t>
            </a:r>
          </a:p>
          <a:p>
            <a:r>
              <a:rPr lang="en-US" dirty="0"/>
              <a:t>--ultimately, decision about tools is made by considering the aims and design of the course, as well as your access and skill level with the tools needed</a:t>
            </a:r>
          </a:p>
        </p:txBody>
      </p:sp>
      <p:sp>
        <p:nvSpPr>
          <p:cNvPr id="4" name="Slide Number Placeholder 3"/>
          <p:cNvSpPr>
            <a:spLocks noGrp="1"/>
          </p:cNvSpPr>
          <p:nvPr>
            <p:ph type="sldNum" sz="quarter" idx="5"/>
          </p:nvPr>
        </p:nvSpPr>
        <p:spPr/>
        <p:txBody>
          <a:bodyPr/>
          <a:lstStyle/>
          <a:p>
            <a:fld id="{4231D274-AAD9-4127-95C6-04C87ABCE709}" type="slidenum">
              <a:rPr lang="en-US" smtClean="0"/>
              <a:t>8</a:t>
            </a:fld>
            <a:endParaRPr lang="en-US"/>
          </a:p>
        </p:txBody>
      </p:sp>
    </p:spTree>
    <p:extLst>
      <p:ext uri="{BB962C8B-B14F-4D97-AF65-F5344CB8AC3E}">
        <p14:creationId xmlns:p14="http://schemas.microsoft.com/office/powerpoint/2010/main" val="281922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need to be oriented to remote learning and be prepared to be more active in independently acquiring knowledge- discuss expectations and the changes in your role; availability, </a:t>
            </a:r>
            <a:r>
              <a:rPr lang="en-US" dirty="0" err="1"/>
              <a:t>etc</a:t>
            </a:r>
            <a:r>
              <a:rPr lang="en-US" dirty="0"/>
              <a:t>…course policies</a:t>
            </a:r>
          </a:p>
          <a:p>
            <a:r>
              <a:rPr lang="en-US" dirty="0"/>
              <a:t>----While we cant solve all the problems student may face, we can do our best to create courses that are reasonably accessible to students </a:t>
            </a:r>
          </a:p>
          <a:p>
            <a:r>
              <a:rPr lang="en-US" dirty="0"/>
              <a:t>---consider that students are used to teaching themselves how to use technology, but they will expect you to be able to manage any problems they encounter and to teach them when they cant figure things out on their own.</a:t>
            </a:r>
          </a:p>
          <a:p>
            <a:r>
              <a:rPr lang="en-US" dirty="0"/>
              <a:t>---Our OSS staff has always been very helpful in helping many of us address challenges related to disabilities and these come up quite a lot- faculty should consult with OSS often when needed and use the resources in the IDC to learn about tools available to help with some accommodations related to technology </a:t>
            </a:r>
          </a:p>
        </p:txBody>
      </p:sp>
      <p:sp>
        <p:nvSpPr>
          <p:cNvPr id="4" name="Slide Number Placeholder 3"/>
          <p:cNvSpPr>
            <a:spLocks noGrp="1"/>
          </p:cNvSpPr>
          <p:nvPr>
            <p:ph type="sldNum" sz="quarter" idx="5"/>
          </p:nvPr>
        </p:nvSpPr>
        <p:spPr/>
        <p:txBody>
          <a:bodyPr/>
          <a:lstStyle/>
          <a:p>
            <a:fld id="{4231D274-AAD9-4127-95C6-04C87ABCE709}" type="slidenum">
              <a:rPr lang="en-US" smtClean="0"/>
              <a:t>10</a:t>
            </a:fld>
            <a:endParaRPr lang="en-US"/>
          </a:p>
        </p:txBody>
      </p:sp>
    </p:spTree>
    <p:extLst>
      <p:ext uri="{BB962C8B-B14F-4D97-AF65-F5344CB8AC3E}">
        <p14:creationId xmlns:p14="http://schemas.microsoft.com/office/powerpoint/2010/main" val="570351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1D274-AAD9-4127-95C6-04C87ABCE709}" type="slidenum">
              <a:rPr lang="en-US" smtClean="0"/>
              <a:t>11</a:t>
            </a:fld>
            <a:endParaRPr lang="en-US"/>
          </a:p>
        </p:txBody>
      </p:sp>
    </p:spTree>
    <p:extLst>
      <p:ext uri="{BB962C8B-B14F-4D97-AF65-F5344CB8AC3E}">
        <p14:creationId xmlns:p14="http://schemas.microsoft.com/office/powerpoint/2010/main" val="3671060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AD226696-7017-45B2-8EFE-80BB99ECCA14}" type="datetimeFigureOut">
              <a:rPr lang="en-US" smtClean="0"/>
              <a:t>5/17/2020</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A0AEA3A9-8727-4519-8B56-B59510C5AAA9}"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6307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226696-7017-45B2-8EFE-80BB99ECCA14}"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307159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226696-7017-45B2-8EFE-80BB99ECCA14}"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332899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226696-7017-45B2-8EFE-80BB99ECCA14}"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EA3A9-8727-4519-8B56-B59510C5AAA9}"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2110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226696-7017-45B2-8EFE-80BB99ECCA14}"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2347410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226696-7017-45B2-8EFE-80BB99ECCA14}" type="datetimeFigureOut">
              <a:rPr lang="en-US" smtClean="0"/>
              <a:t>5/17/2020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123081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D226696-7017-45B2-8EFE-80BB99ECCA14}" type="datetimeFigureOut">
              <a:rPr lang="en-US" smtClean="0"/>
              <a:t>5/17/2020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4045394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226696-7017-45B2-8EFE-80BB99ECCA14}"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524894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226696-7017-45B2-8EFE-80BB99ECCA14}"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681786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AD226696-7017-45B2-8EFE-80BB99ECCA14}"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1534079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4785" y="331450"/>
            <a:ext cx="10396882" cy="1151965"/>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474785" y="1773405"/>
            <a:ext cx="10394707" cy="3311189"/>
          </a:xfrm>
        </p:spPr>
        <p:txBody>
          <a:bodyPr/>
          <a:lstStyle>
            <a:lvl1pPr>
              <a:defRPr sz="2800">
                <a:latin typeface="Bahnschrift" panose="020B0502040204020203" pitchFamily="34" charset="0"/>
              </a:defRPr>
            </a:lvl1pPr>
            <a:lvl2pPr>
              <a:defRPr sz="2400">
                <a:latin typeface="Bahnschrift" panose="020B0502040204020203" pitchFamily="34" charset="0"/>
              </a:defRPr>
            </a:lvl2pPr>
            <a:lvl3pPr>
              <a:defRPr sz="2000">
                <a:latin typeface="Bahnschrift" panose="020B0502040204020203" pitchFamily="34" charset="0"/>
              </a:defRPr>
            </a:lvl3pPr>
            <a:lvl4pPr>
              <a:defRPr>
                <a:latin typeface="Bahnschrift" panose="020B0502040204020203" pitchFamily="34" charset="0"/>
              </a:defRPr>
            </a:lvl4pPr>
            <a:lvl5pPr>
              <a:defRPr>
                <a:latin typeface="Bahnschrift"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805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226696-7017-45B2-8EFE-80BB99ECCA14}"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2874461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226696-7017-45B2-8EFE-80BB99ECCA14}"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1014479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226696-7017-45B2-8EFE-80BB99ECCA14}" type="datetimeFigureOut">
              <a:rPr lang="en-US" smtClean="0"/>
              <a:t>5/17/2020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3096051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226696-7017-45B2-8EFE-80BB99ECCA14}" type="datetimeFigureOut">
              <a:rPr lang="en-US" smtClean="0"/>
              <a:t>5/17/2020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138743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26696-7017-45B2-8EFE-80BB99ECCA14}" type="datetimeFigureOut">
              <a:rPr lang="en-US" smtClean="0"/>
              <a:t>5/17/2020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354132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226696-7017-45B2-8EFE-80BB99ECCA14}"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1943781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226696-7017-45B2-8EFE-80BB99ECCA14}"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AEA3A9-8727-4519-8B56-B59510C5AAA9}" type="slidenum">
              <a:rPr lang="en-US" smtClean="0"/>
              <a:t>‹#›</a:t>
            </a:fld>
            <a:endParaRPr lang="en-US"/>
          </a:p>
        </p:txBody>
      </p:sp>
    </p:spTree>
    <p:extLst>
      <p:ext uri="{BB962C8B-B14F-4D97-AF65-F5344CB8AC3E}">
        <p14:creationId xmlns:p14="http://schemas.microsoft.com/office/powerpoint/2010/main" val="1711737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AD226696-7017-45B2-8EFE-80BB99ECCA14}" type="datetimeFigureOut">
              <a:rPr lang="en-US" smtClean="0"/>
              <a:t>5/17/2020</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A0AEA3A9-8727-4519-8B56-B59510C5AAA9}" type="slidenum">
              <a:rPr lang="en-US" smtClean="0"/>
              <a:t>‹#›</a:t>
            </a:fld>
            <a:endParaRPr lang="en-US"/>
          </a:p>
        </p:txBody>
      </p:sp>
    </p:spTree>
    <p:extLst>
      <p:ext uri="{BB962C8B-B14F-4D97-AF65-F5344CB8AC3E}">
        <p14:creationId xmlns:p14="http://schemas.microsoft.com/office/powerpoint/2010/main" val="135778809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cad=rja&amp;uact=8&amp;ved=2ahUKEwjK4IOLw7bpAhWMmHIEHcC1Dy4QFjAAegQIBBAB&amp;url=https%3A%2F%2Fcanvas.ucdavis.edu%2Fcourses%2F34528%2Ffiles%2F35402%2Fdownload%3Fverifier%3DnGuBUblZ75Ex3XYcF3Gcy26vPW1UcLOOmCKorlRm%26wrap%3D1&amp;usg=AOvVaw2z_Nc9xROz60GBdZN8osxo" TargetMode="External"/><Relationship Id="rId2" Type="http://schemas.openxmlformats.org/officeDocument/2006/relationships/hyperlink" Target="https://canvas.ucdavis.edu/courses/34528/pages/teaching-an-online-course"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compfight.co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files.eric.ed.gov/fulltext/ED317097.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library.gwu.edu/utlc/teaching/classroom-assessment-techniques-cats" TargetMode="External"/><Relationship Id="rId7" Type="http://schemas.openxmlformats.org/officeDocument/2006/relationships/image" Target="../media/image20.png"/><Relationship Id="rId2" Type="http://schemas.openxmlformats.org/officeDocument/2006/relationships/hyperlink" Target="https://www.uky.edu/celt/50-classroom-assessment-techniques-cats"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hyperlink" Target="https://poorvucenter.yale.edu/Classroom-Assessment-Technique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academia.edu/6778520/Leveraging_Recorded_Mini-Lectures_to_Increase_Student_Learning" TargetMode="External"/><Relationship Id="rId2" Type="http://schemas.openxmlformats.org/officeDocument/2006/relationships/hyperlink" Target="https://groups.csail.mit.edu/uid/other-pubs/las2014-pguo-engagement.pdf" TargetMode="External"/><Relationship Id="rId1" Type="http://schemas.openxmlformats.org/officeDocument/2006/relationships/slideLayout" Target="../slideLayouts/slideLayout2.xml"/><Relationship Id="rId4" Type="http://schemas.openxmlformats.org/officeDocument/2006/relationships/hyperlink" Target="https://www.qualitymatters.org/qa-resources/resource-center/articles-resources/research-video-length"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deefinkandassociates.com/GuidetoCourseDesignAug05.pdf"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www.oercommons.org/" TargetMode="External"/><Relationship Id="rId2" Type="http://schemas.openxmlformats.org/officeDocument/2006/relationships/hyperlink" Target="https://www.merlot.org/merlot/"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www.ted.com/talks"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1A97-2902-4BEF-8726-ED5FA433D742}"/>
              </a:ext>
            </a:extLst>
          </p:cNvPr>
          <p:cNvSpPr>
            <a:spLocks noGrp="1"/>
          </p:cNvSpPr>
          <p:nvPr>
            <p:ph type="ctrTitle"/>
          </p:nvPr>
        </p:nvSpPr>
        <p:spPr/>
        <p:txBody>
          <a:bodyPr/>
          <a:lstStyle/>
          <a:p>
            <a:r>
              <a:rPr lang="en-US" dirty="0"/>
              <a:t>Fabulous faculty </a:t>
            </a:r>
          </a:p>
        </p:txBody>
      </p:sp>
      <p:sp>
        <p:nvSpPr>
          <p:cNvPr id="3" name="Subtitle 2">
            <a:extLst>
              <a:ext uri="{FF2B5EF4-FFF2-40B4-BE49-F238E27FC236}">
                <a16:creationId xmlns:a16="http://schemas.microsoft.com/office/drawing/2014/main" id="{C10E90AA-B3A3-4A19-8398-AE267A3E8AD8}"/>
              </a:ext>
            </a:extLst>
          </p:cNvPr>
          <p:cNvSpPr>
            <a:spLocks noGrp="1"/>
          </p:cNvSpPr>
          <p:nvPr>
            <p:ph type="subTitle" idx="1"/>
          </p:nvPr>
        </p:nvSpPr>
        <p:spPr>
          <a:xfrm rot="21420000">
            <a:off x="390343" y="3512818"/>
            <a:ext cx="10650234" cy="550333"/>
          </a:xfrm>
        </p:spPr>
        <p:txBody>
          <a:bodyPr/>
          <a:lstStyle/>
          <a:p>
            <a:r>
              <a:rPr lang="en-US" dirty="0"/>
              <a:t>Creating active &amp; effective remote teaching &amp; learning Experiences</a:t>
            </a:r>
          </a:p>
        </p:txBody>
      </p:sp>
      <p:pic>
        <p:nvPicPr>
          <p:cNvPr id="6" name="Picture 5">
            <a:extLst>
              <a:ext uri="{FF2B5EF4-FFF2-40B4-BE49-F238E27FC236}">
                <a16:creationId xmlns:a16="http://schemas.microsoft.com/office/drawing/2014/main" id="{81449849-9CF3-4AC4-901D-8E52D58CE69D}"/>
              </a:ext>
            </a:extLst>
          </p:cNvPr>
          <p:cNvPicPr>
            <a:picLocks noChangeAspect="1"/>
          </p:cNvPicPr>
          <p:nvPr/>
        </p:nvPicPr>
        <p:blipFill>
          <a:blip r:embed="rId2"/>
          <a:stretch>
            <a:fillRect/>
          </a:stretch>
        </p:blipFill>
        <p:spPr>
          <a:xfrm rot="21422276">
            <a:off x="544325" y="1231910"/>
            <a:ext cx="2383798" cy="2383798"/>
          </a:xfrm>
          <a:prstGeom prst="rect">
            <a:avLst/>
          </a:prstGeom>
        </p:spPr>
      </p:pic>
    </p:spTree>
    <p:extLst>
      <p:ext uri="{BB962C8B-B14F-4D97-AF65-F5344CB8AC3E}">
        <p14:creationId xmlns:p14="http://schemas.microsoft.com/office/powerpoint/2010/main" val="3125871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EFD-1373-453F-A1DC-2D84F831E987}"/>
              </a:ext>
            </a:extLst>
          </p:cNvPr>
          <p:cNvSpPr>
            <a:spLocks noGrp="1"/>
          </p:cNvSpPr>
          <p:nvPr>
            <p:ph type="title"/>
          </p:nvPr>
        </p:nvSpPr>
        <p:spPr>
          <a:xfrm>
            <a:off x="360400" y="129751"/>
            <a:ext cx="10396882" cy="1151965"/>
          </a:xfrm>
        </p:spPr>
        <p:txBody>
          <a:bodyPr/>
          <a:lstStyle/>
          <a:p>
            <a:r>
              <a:rPr lang="en-US" dirty="0">
                <a:latin typeface="Bahnschrift" panose="020B0502040204020203" pitchFamily="34" charset="0"/>
              </a:rPr>
              <a:t>Situational Factors</a:t>
            </a:r>
          </a:p>
        </p:txBody>
      </p:sp>
      <p:sp>
        <p:nvSpPr>
          <p:cNvPr id="3" name="TextBox 2">
            <a:extLst>
              <a:ext uri="{FF2B5EF4-FFF2-40B4-BE49-F238E27FC236}">
                <a16:creationId xmlns:a16="http://schemas.microsoft.com/office/drawing/2014/main" id="{AAECA7CC-0B0A-4E83-9CB9-5692DE266750}"/>
              </a:ext>
            </a:extLst>
          </p:cNvPr>
          <p:cNvSpPr txBox="1"/>
          <p:nvPr/>
        </p:nvSpPr>
        <p:spPr>
          <a:xfrm>
            <a:off x="118571" y="1258316"/>
            <a:ext cx="11582400" cy="523220"/>
          </a:xfrm>
          <a:prstGeom prst="rect">
            <a:avLst/>
          </a:prstGeom>
          <a:solidFill>
            <a:schemeClr val="accent4">
              <a:lumMod val="60000"/>
              <a:lumOff val="40000"/>
            </a:schemeClr>
          </a:solidFill>
          <a:ln w="53975">
            <a:solidFill>
              <a:schemeClr val="accent1"/>
            </a:solidFill>
          </a:ln>
        </p:spPr>
        <p:txBody>
          <a:bodyPr wrap="square" rtlCol="0">
            <a:spAutoFit/>
          </a:bodyPr>
          <a:lstStyle/>
          <a:p>
            <a:r>
              <a:rPr lang="en-US" sz="2800" dirty="0">
                <a:latin typeface="Bahnschrift SemiBold" panose="020B0502040204020203" pitchFamily="34" charset="0"/>
              </a:rPr>
              <a:t>What obstacles might students face when engaging in remote learning?</a:t>
            </a:r>
          </a:p>
        </p:txBody>
      </p:sp>
      <p:sp>
        <p:nvSpPr>
          <p:cNvPr id="5" name="TextBox 4">
            <a:extLst>
              <a:ext uri="{FF2B5EF4-FFF2-40B4-BE49-F238E27FC236}">
                <a16:creationId xmlns:a16="http://schemas.microsoft.com/office/drawing/2014/main" id="{D42BDE26-A0AA-4CDD-B33D-9553F9A55B5D}"/>
              </a:ext>
            </a:extLst>
          </p:cNvPr>
          <p:cNvSpPr txBox="1"/>
          <p:nvPr/>
        </p:nvSpPr>
        <p:spPr>
          <a:xfrm rot="240000">
            <a:off x="1039075" y="2290313"/>
            <a:ext cx="3170445" cy="461665"/>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400" dirty="0">
                <a:latin typeface="Bahnschrift SemiBold" panose="020B0502040204020203" pitchFamily="34" charset="0"/>
              </a:rPr>
              <a:t>Access to resources?</a:t>
            </a:r>
          </a:p>
        </p:txBody>
      </p:sp>
      <p:sp>
        <p:nvSpPr>
          <p:cNvPr id="8" name="TextBox 7">
            <a:extLst>
              <a:ext uri="{FF2B5EF4-FFF2-40B4-BE49-F238E27FC236}">
                <a16:creationId xmlns:a16="http://schemas.microsoft.com/office/drawing/2014/main" id="{4B7EBDBE-602A-4FE9-BF37-57A4B05B04B4}"/>
              </a:ext>
            </a:extLst>
          </p:cNvPr>
          <p:cNvSpPr txBox="1"/>
          <p:nvPr/>
        </p:nvSpPr>
        <p:spPr>
          <a:xfrm rot="-240000">
            <a:off x="489878" y="2974402"/>
            <a:ext cx="1790029" cy="492443"/>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600" dirty="0">
                <a:latin typeface="Bahnschrift SemiBold" panose="020B0502040204020203" pitchFamily="34" charset="0"/>
              </a:rPr>
              <a:t>Tech Skill?</a:t>
            </a:r>
          </a:p>
        </p:txBody>
      </p:sp>
      <p:sp>
        <p:nvSpPr>
          <p:cNvPr id="9" name="TextBox 8">
            <a:extLst>
              <a:ext uri="{FF2B5EF4-FFF2-40B4-BE49-F238E27FC236}">
                <a16:creationId xmlns:a16="http://schemas.microsoft.com/office/drawing/2014/main" id="{7006E633-237F-47B0-9F4A-019F986B5A84}"/>
              </a:ext>
            </a:extLst>
          </p:cNvPr>
          <p:cNvSpPr txBox="1"/>
          <p:nvPr/>
        </p:nvSpPr>
        <p:spPr>
          <a:xfrm rot="240000">
            <a:off x="1575671" y="3747024"/>
            <a:ext cx="2542364" cy="954107"/>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800" dirty="0">
                <a:latin typeface="Bahnschrift SemiBold" panose="020B0502040204020203" pitchFamily="34" charset="0"/>
              </a:rPr>
              <a:t>Disabilities or special needs?  </a:t>
            </a:r>
          </a:p>
        </p:txBody>
      </p:sp>
      <p:sp>
        <p:nvSpPr>
          <p:cNvPr id="10" name="TextBox 9">
            <a:extLst>
              <a:ext uri="{FF2B5EF4-FFF2-40B4-BE49-F238E27FC236}">
                <a16:creationId xmlns:a16="http://schemas.microsoft.com/office/drawing/2014/main" id="{304A0B79-1257-4F24-B41A-D13E5E958955}"/>
              </a:ext>
            </a:extLst>
          </p:cNvPr>
          <p:cNvSpPr txBox="1"/>
          <p:nvPr/>
        </p:nvSpPr>
        <p:spPr>
          <a:xfrm rot="-240000">
            <a:off x="1333430" y="4952093"/>
            <a:ext cx="1294481" cy="461665"/>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400" dirty="0">
                <a:latin typeface="Bahnschrift SemiBold" panose="020B0502040204020203" pitchFamily="34" charset="0"/>
              </a:rPr>
              <a:t>Setting? </a:t>
            </a:r>
          </a:p>
        </p:txBody>
      </p:sp>
      <p:pic>
        <p:nvPicPr>
          <p:cNvPr id="6" name="Picture 5">
            <a:extLst>
              <a:ext uri="{FF2B5EF4-FFF2-40B4-BE49-F238E27FC236}">
                <a16:creationId xmlns:a16="http://schemas.microsoft.com/office/drawing/2014/main" id="{93CDD44D-A969-4664-BFD1-41844707CA17}"/>
              </a:ext>
            </a:extLst>
          </p:cNvPr>
          <p:cNvPicPr>
            <a:picLocks noChangeAspect="1"/>
          </p:cNvPicPr>
          <p:nvPr/>
        </p:nvPicPr>
        <p:blipFill>
          <a:blip r:embed="rId3"/>
          <a:stretch>
            <a:fillRect/>
          </a:stretch>
        </p:blipFill>
        <p:spPr>
          <a:xfrm>
            <a:off x="4313500" y="2057078"/>
            <a:ext cx="3453063" cy="3453063"/>
          </a:xfrm>
          <a:prstGeom prst="rect">
            <a:avLst/>
          </a:prstGeom>
        </p:spPr>
      </p:pic>
      <p:sp>
        <p:nvSpPr>
          <p:cNvPr id="11" name="TextBox 10">
            <a:extLst>
              <a:ext uri="{FF2B5EF4-FFF2-40B4-BE49-F238E27FC236}">
                <a16:creationId xmlns:a16="http://schemas.microsoft.com/office/drawing/2014/main" id="{0DE5DC6D-9D25-48F1-9E73-83197D160149}"/>
              </a:ext>
            </a:extLst>
          </p:cNvPr>
          <p:cNvSpPr txBox="1"/>
          <p:nvPr/>
        </p:nvSpPr>
        <p:spPr>
          <a:xfrm>
            <a:off x="8426379" y="2075449"/>
            <a:ext cx="3042494" cy="3416320"/>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pPr algn="ctr"/>
            <a:r>
              <a:rPr lang="en-US" sz="3600" dirty="0">
                <a:latin typeface="Bahnschrift SemiBold" panose="020B0502040204020203" pitchFamily="34" charset="0"/>
              </a:rPr>
              <a:t>Students </a:t>
            </a:r>
            <a:r>
              <a:rPr lang="en-US" sz="3600" dirty="0">
                <a:solidFill>
                  <a:srgbClr val="FF0000"/>
                </a:solidFill>
                <a:latin typeface="Bahnschrift SemiBold" panose="020B0502040204020203" pitchFamily="34" charset="0"/>
              </a:rPr>
              <a:t>need</a:t>
            </a:r>
            <a:r>
              <a:rPr lang="en-US" sz="3600" dirty="0">
                <a:latin typeface="Bahnschrift SemiBold" panose="020B0502040204020203" pitchFamily="34" charset="0"/>
              </a:rPr>
              <a:t> to be oriented to the Remote Learning Environment</a:t>
            </a:r>
          </a:p>
        </p:txBody>
      </p:sp>
    </p:spTree>
    <p:extLst>
      <p:ext uri="{BB962C8B-B14F-4D97-AF65-F5344CB8AC3E}">
        <p14:creationId xmlns:p14="http://schemas.microsoft.com/office/powerpoint/2010/main" val="110210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F0E9-2807-4E52-9FAF-626C1CBF471C}"/>
              </a:ext>
            </a:extLst>
          </p:cNvPr>
          <p:cNvSpPr>
            <a:spLocks noGrp="1"/>
          </p:cNvSpPr>
          <p:nvPr>
            <p:ph type="title"/>
          </p:nvPr>
        </p:nvSpPr>
        <p:spPr>
          <a:xfrm>
            <a:off x="101599" y="5452090"/>
            <a:ext cx="11543323" cy="1151965"/>
          </a:xfrm>
        </p:spPr>
        <p:txBody>
          <a:bodyPr>
            <a:normAutofit/>
          </a:bodyPr>
          <a:lstStyle/>
          <a:p>
            <a:pPr algn="ctr"/>
            <a:r>
              <a:rPr lang="en-US" sz="3600" dirty="0">
                <a:solidFill>
                  <a:schemeClr val="bg1"/>
                </a:solidFill>
                <a:latin typeface="Bahnschrift" panose="020B0502040204020203" pitchFamily="34" charset="0"/>
              </a:rPr>
              <a:t>Thoughts? Comments? Questions? Suggestions?</a:t>
            </a:r>
          </a:p>
        </p:txBody>
      </p:sp>
      <p:pic>
        <p:nvPicPr>
          <p:cNvPr id="4" name="Picture 3">
            <a:extLst>
              <a:ext uri="{FF2B5EF4-FFF2-40B4-BE49-F238E27FC236}">
                <a16:creationId xmlns:a16="http://schemas.microsoft.com/office/drawing/2014/main" id="{43E07194-1539-42FB-A418-E6C046F30DA8}"/>
              </a:ext>
            </a:extLst>
          </p:cNvPr>
          <p:cNvPicPr>
            <a:picLocks noChangeAspect="1"/>
          </p:cNvPicPr>
          <p:nvPr/>
        </p:nvPicPr>
        <p:blipFill rotWithShape="1">
          <a:blip r:embed="rId3"/>
          <a:srcRect t="10079" b="24585"/>
          <a:stretch/>
        </p:blipFill>
        <p:spPr>
          <a:xfrm>
            <a:off x="0" y="0"/>
            <a:ext cx="11746523" cy="5598941"/>
          </a:xfrm>
          <a:prstGeom prst="rect">
            <a:avLst/>
          </a:prstGeom>
        </p:spPr>
      </p:pic>
    </p:spTree>
    <p:extLst>
      <p:ext uri="{BB962C8B-B14F-4D97-AF65-F5344CB8AC3E}">
        <p14:creationId xmlns:p14="http://schemas.microsoft.com/office/powerpoint/2010/main" val="2272692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E210-B348-4DCB-B949-26977F581F51}"/>
              </a:ext>
            </a:extLst>
          </p:cNvPr>
          <p:cNvSpPr>
            <a:spLocks noGrp="1"/>
          </p:cNvSpPr>
          <p:nvPr>
            <p:ph type="title"/>
          </p:nvPr>
        </p:nvSpPr>
        <p:spPr/>
        <p:txBody>
          <a:bodyPr/>
          <a:lstStyle/>
          <a:p>
            <a:r>
              <a:rPr lang="en-US" dirty="0">
                <a:latin typeface="Bahnschrift" panose="020B0502040204020203" pitchFamily="34" charset="0"/>
              </a:rPr>
              <a:t>Where to go for help</a:t>
            </a:r>
          </a:p>
        </p:txBody>
      </p:sp>
      <p:sp>
        <p:nvSpPr>
          <p:cNvPr id="3" name="Content Placeholder 2">
            <a:extLst>
              <a:ext uri="{FF2B5EF4-FFF2-40B4-BE49-F238E27FC236}">
                <a16:creationId xmlns:a16="http://schemas.microsoft.com/office/drawing/2014/main" id="{34DA866C-9A76-47C9-B6FD-842FC18279A3}"/>
              </a:ext>
            </a:extLst>
          </p:cNvPr>
          <p:cNvSpPr>
            <a:spLocks noGrp="1"/>
          </p:cNvSpPr>
          <p:nvPr>
            <p:ph sz="quarter" idx="13"/>
          </p:nvPr>
        </p:nvSpPr>
        <p:spPr/>
        <p:txBody>
          <a:bodyPr/>
          <a:lstStyle/>
          <a:p>
            <a:r>
              <a:rPr lang="en-US" i="1" dirty="0">
                <a:latin typeface="Segoe Print" panose="02000600000000000000" pitchFamily="2" charset="0"/>
              </a:rPr>
              <a:t>Online Tutorials &amp; Recorded Workshops from the IDC:</a:t>
            </a:r>
          </a:p>
          <a:p>
            <a:pPr marL="0" indent="0" algn="ctr">
              <a:buNone/>
            </a:pPr>
            <a:r>
              <a:rPr lang="en-US" dirty="0">
                <a:solidFill>
                  <a:srgbClr val="FF0000"/>
                </a:solidFill>
              </a:rPr>
              <a:t>https://www.ramapo.edu/idc</a:t>
            </a:r>
            <a:endParaRPr lang="en-US" i="1" dirty="0">
              <a:solidFill>
                <a:srgbClr val="FF0000"/>
              </a:solidFill>
              <a:latin typeface="Segoe Print" panose="02000600000000000000" pitchFamily="2" charset="0"/>
            </a:endParaRPr>
          </a:p>
          <a:p>
            <a:r>
              <a:rPr lang="en-US" i="1" dirty="0">
                <a:latin typeface="Segoe Print" panose="02000600000000000000" pitchFamily="2" charset="0"/>
              </a:rPr>
              <a:t>All Technology-Related Questions:</a:t>
            </a:r>
          </a:p>
          <a:p>
            <a:pPr marL="0" indent="0" algn="ctr">
              <a:buNone/>
            </a:pPr>
            <a:r>
              <a:rPr lang="en-US" dirty="0">
                <a:solidFill>
                  <a:srgbClr val="FF0000"/>
                </a:solidFill>
              </a:rPr>
              <a:t>helpdesk@Ramapo.edu</a:t>
            </a:r>
          </a:p>
        </p:txBody>
      </p:sp>
      <p:pic>
        <p:nvPicPr>
          <p:cNvPr id="4" name="Picture 3">
            <a:extLst>
              <a:ext uri="{FF2B5EF4-FFF2-40B4-BE49-F238E27FC236}">
                <a16:creationId xmlns:a16="http://schemas.microsoft.com/office/drawing/2014/main" id="{C647378F-01F2-4C65-AC0E-EE0D085D1016}"/>
              </a:ext>
            </a:extLst>
          </p:cNvPr>
          <p:cNvPicPr>
            <a:picLocks noChangeAspect="1"/>
          </p:cNvPicPr>
          <p:nvPr/>
        </p:nvPicPr>
        <p:blipFill>
          <a:blip r:embed="rId2"/>
          <a:stretch>
            <a:fillRect/>
          </a:stretch>
        </p:blipFill>
        <p:spPr>
          <a:xfrm>
            <a:off x="8935453" y="2605609"/>
            <a:ext cx="2422358" cy="2422358"/>
          </a:xfrm>
          <a:prstGeom prst="rect">
            <a:avLst/>
          </a:prstGeom>
        </p:spPr>
      </p:pic>
    </p:spTree>
    <p:extLst>
      <p:ext uri="{BB962C8B-B14F-4D97-AF65-F5344CB8AC3E}">
        <p14:creationId xmlns:p14="http://schemas.microsoft.com/office/powerpoint/2010/main" val="37250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E210-B348-4DCB-B949-26977F581F51}"/>
              </a:ext>
            </a:extLst>
          </p:cNvPr>
          <p:cNvSpPr>
            <a:spLocks noGrp="1"/>
          </p:cNvSpPr>
          <p:nvPr>
            <p:ph type="title"/>
          </p:nvPr>
        </p:nvSpPr>
        <p:spPr>
          <a:xfrm>
            <a:off x="474785" y="187071"/>
            <a:ext cx="10396882" cy="1151965"/>
          </a:xfrm>
        </p:spPr>
        <p:txBody>
          <a:bodyPr/>
          <a:lstStyle/>
          <a:p>
            <a:r>
              <a:rPr lang="en-US" dirty="0">
                <a:latin typeface="Bahnschrift" panose="020B0502040204020203" pitchFamily="34" charset="0"/>
              </a:rPr>
              <a:t>Where to go for help</a:t>
            </a:r>
          </a:p>
        </p:txBody>
      </p:sp>
      <p:sp>
        <p:nvSpPr>
          <p:cNvPr id="3" name="Content Placeholder 2">
            <a:extLst>
              <a:ext uri="{FF2B5EF4-FFF2-40B4-BE49-F238E27FC236}">
                <a16:creationId xmlns:a16="http://schemas.microsoft.com/office/drawing/2014/main" id="{34DA866C-9A76-47C9-B6FD-842FC18279A3}"/>
              </a:ext>
            </a:extLst>
          </p:cNvPr>
          <p:cNvSpPr>
            <a:spLocks noGrp="1"/>
          </p:cNvSpPr>
          <p:nvPr>
            <p:ph sz="quarter" idx="13"/>
          </p:nvPr>
        </p:nvSpPr>
        <p:spPr>
          <a:xfrm>
            <a:off x="476960" y="1187116"/>
            <a:ext cx="10394707" cy="4340349"/>
          </a:xfrm>
        </p:spPr>
        <p:txBody>
          <a:bodyPr>
            <a:noAutofit/>
          </a:bodyPr>
          <a:lstStyle/>
          <a:p>
            <a:r>
              <a:rPr lang="en-US" dirty="0"/>
              <a:t>For a canvas course about backward course design using canvas </a:t>
            </a:r>
            <a:r>
              <a:rPr lang="en-US" i="1" dirty="0"/>
              <a:t>(with links to many additional resources)</a:t>
            </a:r>
            <a:r>
              <a:rPr lang="en-US" dirty="0"/>
              <a:t>:  </a:t>
            </a:r>
            <a:r>
              <a:rPr lang="en-US" dirty="0">
                <a:hlinkClick r:id="rId2"/>
              </a:rPr>
              <a:t>https://canvas.ucdavis.edu/courses/34528/pages/teaching-an-online-course</a:t>
            </a:r>
            <a:endParaRPr lang="en-US" dirty="0"/>
          </a:p>
          <a:p>
            <a:r>
              <a:rPr lang="en-US" dirty="0"/>
              <a:t>Guidelines and Best Practices for slide presentations online:  </a:t>
            </a:r>
            <a:r>
              <a:rPr lang="en-US" dirty="0">
                <a:hlinkClick r:id="rId3"/>
              </a:rPr>
              <a:t>LINK</a:t>
            </a:r>
            <a:endParaRPr lang="en-US" dirty="0"/>
          </a:p>
          <a:p>
            <a:r>
              <a:rPr lang="en-US" dirty="0"/>
              <a:t>For non-copyrighted images:  </a:t>
            </a:r>
            <a:r>
              <a:rPr lang="en-US" dirty="0">
                <a:hlinkClick r:id="rId4"/>
              </a:rPr>
              <a:t>http://compfight.com/</a:t>
            </a:r>
            <a:endParaRPr lang="en-US" dirty="0"/>
          </a:p>
        </p:txBody>
      </p:sp>
      <p:pic>
        <p:nvPicPr>
          <p:cNvPr id="4" name="Picture 3">
            <a:extLst>
              <a:ext uri="{FF2B5EF4-FFF2-40B4-BE49-F238E27FC236}">
                <a16:creationId xmlns:a16="http://schemas.microsoft.com/office/drawing/2014/main" id="{C647378F-01F2-4C65-AC0E-EE0D085D1016}"/>
              </a:ext>
            </a:extLst>
          </p:cNvPr>
          <p:cNvPicPr>
            <a:picLocks noChangeAspect="1"/>
          </p:cNvPicPr>
          <p:nvPr/>
        </p:nvPicPr>
        <p:blipFill>
          <a:blip r:embed="rId5"/>
          <a:stretch>
            <a:fillRect/>
          </a:stretch>
        </p:blipFill>
        <p:spPr>
          <a:xfrm>
            <a:off x="9617528" y="3308868"/>
            <a:ext cx="1812471" cy="1812471"/>
          </a:xfrm>
          <a:prstGeom prst="rect">
            <a:avLst/>
          </a:prstGeom>
        </p:spPr>
      </p:pic>
    </p:spTree>
    <p:extLst>
      <p:ext uri="{BB962C8B-B14F-4D97-AF65-F5344CB8AC3E}">
        <p14:creationId xmlns:p14="http://schemas.microsoft.com/office/powerpoint/2010/main" val="3059629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1A97-2902-4BEF-8726-ED5FA433D742}"/>
              </a:ext>
            </a:extLst>
          </p:cNvPr>
          <p:cNvSpPr>
            <a:spLocks noGrp="1"/>
          </p:cNvSpPr>
          <p:nvPr>
            <p:ph type="ctrTitle"/>
          </p:nvPr>
        </p:nvSpPr>
        <p:spPr/>
        <p:txBody>
          <a:bodyPr/>
          <a:lstStyle/>
          <a:p>
            <a:r>
              <a:rPr lang="en-US" dirty="0"/>
              <a:t>Fabulous faculty </a:t>
            </a:r>
          </a:p>
        </p:txBody>
      </p:sp>
      <p:sp>
        <p:nvSpPr>
          <p:cNvPr id="3" name="Subtitle 2">
            <a:extLst>
              <a:ext uri="{FF2B5EF4-FFF2-40B4-BE49-F238E27FC236}">
                <a16:creationId xmlns:a16="http://schemas.microsoft.com/office/drawing/2014/main" id="{C10E90AA-B3A3-4A19-8398-AE267A3E8AD8}"/>
              </a:ext>
            </a:extLst>
          </p:cNvPr>
          <p:cNvSpPr>
            <a:spLocks noGrp="1"/>
          </p:cNvSpPr>
          <p:nvPr>
            <p:ph type="subTitle" idx="1"/>
          </p:nvPr>
        </p:nvSpPr>
        <p:spPr>
          <a:xfrm rot="21420000">
            <a:off x="408390" y="3512345"/>
            <a:ext cx="10650234" cy="1240015"/>
          </a:xfrm>
        </p:spPr>
        <p:txBody>
          <a:bodyPr/>
          <a:lstStyle/>
          <a:p>
            <a:pPr>
              <a:lnSpc>
                <a:spcPct val="100000"/>
              </a:lnSpc>
            </a:pPr>
            <a:r>
              <a:rPr lang="en-US" dirty="0"/>
              <a:t>Creating active &amp; effective remote teaching &amp; learning Experiences:</a:t>
            </a:r>
          </a:p>
          <a:p>
            <a:pPr>
              <a:lnSpc>
                <a:spcPct val="100000"/>
              </a:lnSpc>
            </a:pPr>
            <a:r>
              <a:rPr lang="en-US" dirty="0">
                <a:latin typeface="Bahnschrift" panose="020B0502040204020203" pitchFamily="34" charset="0"/>
              </a:rPr>
              <a:t>Measuring student progress</a:t>
            </a:r>
          </a:p>
          <a:p>
            <a:endParaRPr lang="en-US" dirty="0"/>
          </a:p>
          <a:p>
            <a:endParaRPr lang="en-US" dirty="0"/>
          </a:p>
        </p:txBody>
      </p:sp>
      <p:pic>
        <p:nvPicPr>
          <p:cNvPr id="6" name="Picture 5">
            <a:extLst>
              <a:ext uri="{FF2B5EF4-FFF2-40B4-BE49-F238E27FC236}">
                <a16:creationId xmlns:a16="http://schemas.microsoft.com/office/drawing/2014/main" id="{81449849-9CF3-4AC4-901D-8E52D58CE69D}"/>
              </a:ext>
            </a:extLst>
          </p:cNvPr>
          <p:cNvPicPr>
            <a:picLocks noChangeAspect="1"/>
          </p:cNvPicPr>
          <p:nvPr/>
        </p:nvPicPr>
        <p:blipFill>
          <a:blip r:embed="rId2"/>
          <a:stretch>
            <a:fillRect/>
          </a:stretch>
        </p:blipFill>
        <p:spPr>
          <a:xfrm rot="21422276">
            <a:off x="544325" y="1231910"/>
            <a:ext cx="2383798" cy="2383798"/>
          </a:xfrm>
          <a:prstGeom prst="rect">
            <a:avLst/>
          </a:prstGeom>
        </p:spPr>
      </p:pic>
    </p:spTree>
    <p:extLst>
      <p:ext uri="{BB962C8B-B14F-4D97-AF65-F5344CB8AC3E}">
        <p14:creationId xmlns:p14="http://schemas.microsoft.com/office/powerpoint/2010/main" val="3600297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5E93-E0F5-4258-B40B-39ABC2427A45}"/>
              </a:ext>
            </a:extLst>
          </p:cNvPr>
          <p:cNvSpPr>
            <a:spLocks noGrp="1"/>
          </p:cNvSpPr>
          <p:nvPr>
            <p:ph type="title"/>
          </p:nvPr>
        </p:nvSpPr>
        <p:spPr>
          <a:xfrm>
            <a:off x="474784" y="331450"/>
            <a:ext cx="11196678" cy="1151965"/>
          </a:xfrm>
        </p:spPr>
        <p:txBody>
          <a:bodyPr>
            <a:noAutofit/>
          </a:bodyPr>
          <a:lstStyle/>
          <a:p>
            <a:pPr algn="ctr"/>
            <a:r>
              <a:rPr lang="en-US" sz="4400" dirty="0">
                <a:latin typeface="Bahnschrift" panose="020B0502040204020203" pitchFamily="34" charset="0"/>
              </a:rPr>
              <a:t>Measuring student progress in remote learning environments</a:t>
            </a:r>
          </a:p>
        </p:txBody>
      </p:sp>
      <p:pic>
        <p:nvPicPr>
          <p:cNvPr id="4" name="Content Placeholder 3">
            <a:extLst>
              <a:ext uri="{FF2B5EF4-FFF2-40B4-BE49-F238E27FC236}">
                <a16:creationId xmlns:a16="http://schemas.microsoft.com/office/drawing/2014/main" id="{91D953AF-C06C-44F7-8893-3F052FFCECAF}"/>
              </a:ext>
            </a:extLst>
          </p:cNvPr>
          <p:cNvPicPr>
            <a:picLocks noGrp="1" noChangeAspect="1"/>
          </p:cNvPicPr>
          <p:nvPr>
            <p:ph sz="quarter" idx="13"/>
          </p:nvPr>
        </p:nvPicPr>
        <p:blipFill>
          <a:blip r:embed="rId3"/>
          <a:stretch>
            <a:fillRect/>
          </a:stretch>
        </p:blipFill>
        <p:spPr>
          <a:xfrm>
            <a:off x="0" y="1560170"/>
            <a:ext cx="6273344" cy="4803030"/>
          </a:xfrm>
          <a:prstGeom prst="rect">
            <a:avLst/>
          </a:prstGeom>
        </p:spPr>
      </p:pic>
      <p:pic>
        <p:nvPicPr>
          <p:cNvPr id="5" name="Picture 4">
            <a:extLst>
              <a:ext uri="{FF2B5EF4-FFF2-40B4-BE49-F238E27FC236}">
                <a16:creationId xmlns:a16="http://schemas.microsoft.com/office/drawing/2014/main" id="{FCDBE998-CF79-41E0-9FFA-8D5DF40E9D3D}"/>
              </a:ext>
            </a:extLst>
          </p:cNvPr>
          <p:cNvPicPr>
            <a:picLocks noChangeAspect="1"/>
          </p:cNvPicPr>
          <p:nvPr/>
        </p:nvPicPr>
        <p:blipFill>
          <a:blip r:embed="rId4"/>
          <a:stretch>
            <a:fillRect/>
          </a:stretch>
        </p:blipFill>
        <p:spPr>
          <a:xfrm>
            <a:off x="6485206" y="2082018"/>
            <a:ext cx="5186256" cy="2907140"/>
          </a:xfrm>
          <a:prstGeom prst="rect">
            <a:avLst/>
          </a:prstGeom>
        </p:spPr>
      </p:pic>
    </p:spTree>
    <p:extLst>
      <p:ext uri="{BB962C8B-B14F-4D97-AF65-F5344CB8AC3E}">
        <p14:creationId xmlns:p14="http://schemas.microsoft.com/office/powerpoint/2010/main" val="419970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5E93-E0F5-4258-B40B-39ABC2427A45}"/>
              </a:ext>
            </a:extLst>
          </p:cNvPr>
          <p:cNvSpPr>
            <a:spLocks noGrp="1"/>
          </p:cNvSpPr>
          <p:nvPr>
            <p:ph type="title"/>
          </p:nvPr>
        </p:nvSpPr>
        <p:spPr/>
        <p:txBody>
          <a:bodyPr>
            <a:noAutofit/>
          </a:bodyPr>
          <a:lstStyle/>
          <a:p>
            <a:r>
              <a:rPr lang="en-US" sz="4400" dirty="0">
                <a:latin typeface="Bahnschrift" panose="020B0502040204020203" pitchFamily="34" charset="0"/>
              </a:rPr>
              <a:t>Formulate appropriate feedback and assessment procedures </a:t>
            </a:r>
          </a:p>
        </p:txBody>
      </p:sp>
      <p:sp>
        <p:nvSpPr>
          <p:cNvPr id="3" name="Content Placeholder 2">
            <a:extLst>
              <a:ext uri="{FF2B5EF4-FFF2-40B4-BE49-F238E27FC236}">
                <a16:creationId xmlns:a16="http://schemas.microsoft.com/office/drawing/2014/main" id="{A1A4A8DC-8A6F-4A57-95A8-BDFB59B8BE4C}"/>
              </a:ext>
            </a:extLst>
          </p:cNvPr>
          <p:cNvSpPr>
            <a:spLocks noGrp="1"/>
          </p:cNvSpPr>
          <p:nvPr>
            <p:ph sz="quarter" idx="13"/>
          </p:nvPr>
        </p:nvSpPr>
        <p:spPr>
          <a:xfrm>
            <a:off x="314364" y="1916717"/>
            <a:ext cx="7241468" cy="2743513"/>
          </a:xfrm>
          <a:gradFill>
            <a:gsLst>
              <a:gs pos="0">
                <a:schemeClr val="accent4">
                  <a:lumMod val="20000"/>
                  <a:lumOff val="80000"/>
                </a:schemeClr>
              </a:gs>
              <a:gs pos="74000">
                <a:schemeClr val="accent3">
                  <a:lumMod val="60000"/>
                  <a:lumOff val="40000"/>
                </a:schemeClr>
              </a:gs>
            </a:gsLst>
            <a:lin ang="5400000" scaled="1"/>
          </a:gradFill>
          <a:ln w="60325">
            <a:solidFill>
              <a:schemeClr val="accent1"/>
            </a:solidFill>
          </a:ln>
        </p:spPr>
        <p:txBody>
          <a:bodyPr>
            <a:normAutofit/>
          </a:bodyPr>
          <a:lstStyle/>
          <a:p>
            <a:pPr marL="0" indent="0">
              <a:buNone/>
            </a:pPr>
            <a:r>
              <a:rPr lang="en-US" sz="3200" b="1" dirty="0"/>
              <a:t>What will students have to do in order to demonstrate they have achieved the Learning Goals we set for A course?  </a:t>
            </a:r>
            <a:endParaRPr lang="en-US" sz="3200" dirty="0"/>
          </a:p>
        </p:txBody>
      </p:sp>
      <p:pic>
        <p:nvPicPr>
          <p:cNvPr id="6" name="Picture 5">
            <a:extLst>
              <a:ext uri="{FF2B5EF4-FFF2-40B4-BE49-F238E27FC236}">
                <a16:creationId xmlns:a16="http://schemas.microsoft.com/office/drawing/2014/main" id="{4F9D28FD-B36D-40EF-87EC-4CAF686CF82A}"/>
              </a:ext>
            </a:extLst>
          </p:cNvPr>
          <p:cNvPicPr>
            <a:picLocks noChangeAspect="1"/>
          </p:cNvPicPr>
          <p:nvPr/>
        </p:nvPicPr>
        <p:blipFill>
          <a:blip r:embed="rId3"/>
          <a:stretch>
            <a:fillRect/>
          </a:stretch>
        </p:blipFill>
        <p:spPr>
          <a:xfrm>
            <a:off x="7796686" y="2890900"/>
            <a:ext cx="3824276" cy="2552072"/>
          </a:xfrm>
          <a:prstGeom prst="rect">
            <a:avLst/>
          </a:prstGeom>
        </p:spPr>
      </p:pic>
      <p:sp>
        <p:nvSpPr>
          <p:cNvPr id="4" name="TextBox 3">
            <a:extLst>
              <a:ext uri="{FF2B5EF4-FFF2-40B4-BE49-F238E27FC236}">
                <a16:creationId xmlns:a16="http://schemas.microsoft.com/office/drawing/2014/main" id="{8F951D35-9B7B-4A79-94A3-439D2A9623B6}"/>
              </a:ext>
            </a:extLst>
          </p:cNvPr>
          <p:cNvSpPr txBox="1"/>
          <p:nvPr/>
        </p:nvSpPr>
        <p:spPr>
          <a:xfrm>
            <a:off x="9010210" y="5763986"/>
            <a:ext cx="1861457" cy="523220"/>
          </a:xfrm>
          <a:prstGeom prst="rect">
            <a:avLst/>
          </a:prstGeom>
          <a:noFill/>
        </p:spPr>
        <p:txBody>
          <a:bodyPr wrap="square" rtlCol="0">
            <a:spAutoFit/>
          </a:bodyPr>
          <a:lstStyle/>
          <a:p>
            <a:pPr algn="r"/>
            <a:r>
              <a:rPr lang="en-US" sz="2800" dirty="0">
                <a:solidFill>
                  <a:schemeClr val="bg1"/>
                </a:solidFill>
                <a:latin typeface="Bahnschrift" panose="020B0502040204020203" pitchFamily="34" charset="0"/>
              </a:rPr>
              <a:t>Fink 2013</a:t>
            </a:r>
          </a:p>
        </p:txBody>
      </p:sp>
    </p:spTree>
    <p:extLst>
      <p:ext uri="{BB962C8B-B14F-4D97-AF65-F5344CB8AC3E}">
        <p14:creationId xmlns:p14="http://schemas.microsoft.com/office/powerpoint/2010/main" val="2567519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CADA-9FF5-4FF7-BA53-382689E49A6A}"/>
              </a:ext>
            </a:extLst>
          </p:cNvPr>
          <p:cNvSpPr>
            <a:spLocks noGrp="1"/>
          </p:cNvSpPr>
          <p:nvPr>
            <p:ph type="title"/>
          </p:nvPr>
        </p:nvSpPr>
        <p:spPr>
          <a:xfrm>
            <a:off x="474785" y="147236"/>
            <a:ext cx="10396882" cy="1151965"/>
          </a:xfrm>
        </p:spPr>
        <p:txBody>
          <a:bodyPr/>
          <a:lstStyle/>
          <a:p>
            <a:r>
              <a:rPr lang="en-US" dirty="0">
                <a:latin typeface="Bahnschrift" panose="020B0502040204020203" pitchFamily="34" charset="0"/>
              </a:rPr>
              <a:t>Formative assessment</a:t>
            </a:r>
          </a:p>
        </p:txBody>
      </p:sp>
      <p:sp>
        <p:nvSpPr>
          <p:cNvPr id="3" name="Content Placeholder 2">
            <a:extLst>
              <a:ext uri="{FF2B5EF4-FFF2-40B4-BE49-F238E27FC236}">
                <a16:creationId xmlns:a16="http://schemas.microsoft.com/office/drawing/2014/main" id="{8AC6D3B3-11B6-4372-ACEE-EB525CFA0467}"/>
              </a:ext>
            </a:extLst>
          </p:cNvPr>
          <p:cNvSpPr>
            <a:spLocks noGrp="1"/>
          </p:cNvSpPr>
          <p:nvPr>
            <p:ph sz="quarter" idx="13"/>
          </p:nvPr>
        </p:nvSpPr>
        <p:spPr>
          <a:xfrm>
            <a:off x="352029" y="1483415"/>
            <a:ext cx="11123657" cy="2188995"/>
          </a:xfrm>
          <a:gradFill>
            <a:gsLst>
              <a:gs pos="0">
                <a:schemeClr val="accent4">
                  <a:lumMod val="20000"/>
                  <a:lumOff val="80000"/>
                </a:schemeClr>
              </a:gs>
              <a:gs pos="74000">
                <a:schemeClr val="accent3">
                  <a:lumMod val="60000"/>
                  <a:lumOff val="40000"/>
                </a:schemeClr>
              </a:gs>
            </a:gsLst>
            <a:lin ang="5400000" scaled="1"/>
          </a:gradFill>
          <a:ln w="50800">
            <a:solidFill>
              <a:srgbClr val="5C0000"/>
            </a:solidFill>
          </a:ln>
        </p:spPr>
        <p:txBody>
          <a:bodyPr/>
          <a:lstStyle/>
          <a:p>
            <a:pPr marL="0" indent="0">
              <a:buNone/>
            </a:pPr>
            <a:r>
              <a:rPr lang="en-US" dirty="0"/>
              <a:t>the gathering of information about student learning-during the progression of a course or program and usually repeatedly-to improve the learning of those students (AACU, 2002)</a:t>
            </a:r>
          </a:p>
        </p:txBody>
      </p:sp>
      <p:pic>
        <p:nvPicPr>
          <p:cNvPr id="4" name="Picture 3">
            <a:hlinkClick r:id="rId3"/>
            <a:extLst>
              <a:ext uri="{FF2B5EF4-FFF2-40B4-BE49-F238E27FC236}">
                <a16:creationId xmlns:a16="http://schemas.microsoft.com/office/drawing/2014/main" id="{3A3B89E4-3144-4E7C-8F08-B1B27A83A105}"/>
              </a:ext>
            </a:extLst>
          </p:cNvPr>
          <p:cNvPicPr>
            <a:picLocks noChangeAspect="1"/>
          </p:cNvPicPr>
          <p:nvPr/>
        </p:nvPicPr>
        <p:blipFill>
          <a:blip r:embed="rId4"/>
          <a:stretch>
            <a:fillRect/>
          </a:stretch>
        </p:blipFill>
        <p:spPr>
          <a:xfrm rot="300000">
            <a:off x="9035610" y="3251120"/>
            <a:ext cx="2188962" cy="2793585"/>
          </a:xfrm>
          <a:prstGeom prst="rect">
            <a:avLst/>
          </a:prstGeom>
        </p:spPr>
      </p:pic>
      <p:sp>
        <p:nvSpPr>
          <p:cNvPr id="5" name="TextBox 4">
            <a:extLst>
              <a:ext uri="{FF2B5EF4-FFF2-40B4-BE49-F238E27FC236}">
                <a16:creationId xmlns:a16="http://schemas.microsoft.com/office/drawing/2014/main" id="{4FFBF8B0-CA8E-495F-9AAC-C7363FFDB577}"/>
              </a:ext>
            </a:extLst>
          </p:cNvPr>
          <p:cNvSpPr txBox="1"/>
          <p:nvPr/>
        </p:nvSpPr>
        <p:spPr>
          <a:xfrm>
            <a:off x="352029" y="4293969"/>
            <a:ext cx="8310708" cy="707886"/>
          </a:xfrm>
          <a:prstGeom prst="rect">
            <a:avLst/>
          </a:prstGeom>
          <a:gradFill>
            <a:gsLst>
              <a:gs pos="0">
                <a:schemeClr val="accent4">
                  <a:lumMod val="20000"/>
                  <a:lumOff val="80000"/>
                </a:schemeClr>
              </a:gs>
              <a:gs pos="74000">
                <a:schemeClr val="accent3">
                  <a:lumMod val="60000"/>
                  <a:lumOff val="40000"/>
                </a:schemeClr>
              </a:gs>
            </a:gsLst>
            <a:lin ang="5400000" scaled="1"/>
          </a:gradFill>
          <a:ln w="50800">
            <a:solidFill>
              <a:srgbClr val="5C0000"/>
            </a:solidFill>
          </a:ln>
        </p:spPr>
        <p:txBody>
          <a:bodyPr wrap="square" rtlCol="0">
            <a:spAutoFit/>
          </a:bodyPr>
          <a:lstStyle/>
          <a:p>
            <a:r>
              <a:rPr lang="en-US" sz="4000" dirty="0">
                <a:latin typeface="Bahnschrift" panose="020B0502040204020203" pitchFamily="34" charset="0"/>
              </a:rPr>
              <a:t>Classroom Assessment Techniques</a:t>
            </a:r>
          </a:p>
        </p:txBody>
      </p:sp>
      <p:sp>
        <p:nvSpPr>
          <p:cNvPr id="6" name="TextBox 5">
            <a:extLst>
              <a:ext uri="{FF2B5EF4-FFF2-40B4-BE49-F238E27FC236}">
                <a16:creationId xmlns:a16="http://schemas.microsoft.com/office/drawing/2014/main" id="{E5235F31-C54B-41EE-9211-FDD25AA090C6}"/>
              </a:ext>
            </a:extLst>
          </p:cNvPr>
          <p:cNvSpPr txBox="1"/>
          <p:nvPr/>
        </p:nvSpPr>
        <p:spPr>
          <a:xfrm>
            <a:off x="6194143" y="5174530"/>
            <a:ext cx="2596243" cy="400110"/>
          </a:xfrm>
          <a:prstGeom prst="rect">
            <a:avLst/>
          </a:prstGeom>
          <a:noFill/>
        </p:spPr>
        <p:txBody>
          <a:bodyPr wrap="square" rtlCol="0">
            <a:spAutoFit/>
          </a:bodyPr>
          <a:lstStyle/>
          <a:p>
            <a:r>
              <a:rPr lang="en-US" sz="2000" dirty="0">
                <a:latin typeface="Bahnschrift" panose="020B0502040204020203" pitchFamily="34" charset="0"/>
              </a:rPr>
              <a:t>Angelo &amp; Cross, 1993</a:t>
            </a:r>
          </a:p>
        </p:txBody>
      </p:sp>
    </p:spTree>
    <p:extLst>
      <p:ext uri="{BB962C8B-B14F-4D97-AF65-F5344CB8AC3E}">
        <p14:creationId xmlns:p14="http://schemas.microsoft.com/office/powerpoint/2010/main" val="149579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87E94-1D6E-4D49-9417-8560C403319F}"/>
              </a:ext>
            </a:extLst>
          </p:cNvPr>
          <p:cNvSpPr>
            <a:spLocks noGrp="1"/>
          </p:cNvSpPr>
          <p:nvPr>
            <p:ph type="title"/>
          </p:nvPr>
        </p:nvSpPr>
        <p:spPr>
          <a:xfrm>
            <a:off x="0" y="42106"/>
            <a:ext cx="11872685" cy="1158140"/>
          </a:xfrm>
        </p:spPr>
        <p:txBody>
          <a:bodyPr>
            <a:normAutofit/>
          </a:bodyPr>
          <a:lstStyle/>
          <a:p>
            <a:pPr algn="ctr"/>
            <a:r>
              <a:rPr lang="en-US" sz="4800" dirty="0">
                <a:latin typeface="Bahnschrift" panose="020B0502040204020203" pitchFamily="34" charset="0"/>
              </a:rPr>
              <a:t>Classroom assessment techniques</a:t>
            </a:r>
          </a:p>
        </p:txBody>
      </p:sp>
      <p:sp>
        <p:nvSpPr>
          <p:cNvPr id="8" name="Text Placeholder 7">
            <a:extLst>
              <a:ext uri="{FF2B5EF4-FFF2-40B4-BE49-F238E27FC236}">
                <a16:creationId xmlns:a16="http://schemas.microsoft.com/office/drawing/2014/main" id="{A8FF8FF0-9645-4807-AABE-DF15E79D859D}"/>
              </a:ext>
            </a:extLst>
          </p:cNvPr>
          <p:cNvSpPr>
            <a:spLocks noGrp="1"/>
          </p:cNvSpPr>
          <p:nvPr>
            <p:ph type="body" idx="1"/>
          </p:nvPr>
        </p:nvSpPr>
        <p:spPr>
          <a:xfrm>
            <a:off x="685798" y="1218922"/>
            <a:ext cx="5088713" cy="899450"/>
          </a:xfrm>
          <a:solidFill>
            <a:schemeClr val="bg1">
              <a:lumMod val="85000"/>
            </a:schemeClr>
          </a:solidFill>
        </p:spPr>
        <p:txBody>
          <a:bodyPr/>
          <a:lstStyle/>
          <a:p>
            <a:r>
              <a:rPr lang="en-US" sz="2400" dirty="0">
                <a:latin typeface="Bahnschrift" panose="020B0502040204020203" pitchFamily="34" charset="0"/>
              </a:rPr>
              <a:t>declarative learning - content knowledge</a:t>
            </a:r>
          </a:p>
        </p:txBody>
      </p:sp>
      <p:sp>
        <p:nvSpPr>
          <p:cNvPr id="10" name="Content Placeholder 9">
            <a:extLst>
              <a:ext uri="{FF2B5EF4-FFF2-40B4-BE49-F238E27FC236}">
                <a16:creationId xmlns:a16="http://schemas.microsoft.com/office/drawing/2014/main" id="{68C96C33-DFEC-4475-AFBB-FA9D0202752F}"/>
              </a:ext>
            </a:extLst>
          </p:cNvPr>
          <p:cNvSpPr>
            <a:spLocks noGrp="1"/>
          </p:cNvSpPr>
          <p:nvPr>
            <p:ph sz="quarter" idx="13"/>
          </p:nvPr>
        </p:nvSpPr>
        <p:spPr>
          <a:xfrm>
            <a:off x="481260" y="2376986"/>
            <a:ext cx="5293251" cy="813467"/>
          </a:xfrm>
          <a:solidFill>
            <a:schemeClr val="bg1">
              <a:lumMod val="85000"/>
            </a:schemeClr>
          </a:solidFill>
          <a:ln w="50800">
            <a:solidFill>
              <a:srgbClr val="5C0000"/>
            </a:solidFill>
          </a:ln>
        </p:spPr>
        <p:txBody>
          <a:bodyPr>
            <a:normAutofit/>
          </a:bodyPr>
          <a:lstStyle/>
          <a:p>
            <a:pPr>
              <a:lnSpc>
                <a:spcPct val="100000"/>
              </a:lnSpc>
              <a:spcBef>
                <a:spcPts val="600"/>
              </a:spcBef>
            </a:pPr>
            <a:r>
              <a:rPr lang="en-US" dirty="0">
                <a:latin typeface="Bahnschrift" panose="020B0502040204020203" pitchFamily="34" charset="0"/>
              </a:rPr>
              <a:t>Minute Paper</a:t>
            </a:r>
          </a:p>
          <a:p>
            <a:pPr>
              <a:lnSpc>
                <a:spcPct val="100000"/>
              </a:lnSpc>
              <a:spcBef>
                <a:spcPts val="600"/>
              </a:spcBef>
            </a:pPr>
            <a:r>
              <a:rPr lang="en-US" dirty="0">
                <a:latin typeface="Bahnschrift" panose="020B0502040204020203" pitchFamily="34" charset="0"/>
              </a:rPr>
              <a:t>Muddiest Point</a:t>
            </a:r>
          </a:p>
          <a:p>
            <a:endParaRPr lang="en-US" dirty="0">
              <a:latin typeface="Bahnschrift" panose="020B0502040204020203" pitchFamily="34" charset="0"/>
            </a:endParaRPr>
          </a:p>
        </p:txBody>
      </p:sp>
      <p:sp>
        <p:nvSpPr>
          <p:cNvPr id="9" name="Text Placeholder 8">
            <a:extLst>
              <a:ext uri="{FF2B5EF4-FFF2-40B4-BE49-F238E27FC236}">
                <a16:creationId xmlns:a16="http://schemas.microsoft.com/office/drawing/2014/main" id="{28730BB6-D326-4F0C-A9CE-431589E80542}"/>
              </a:ext>
            </a:extLst>
          </p:cNvPr>
          <p:cNvSpPr>
            <a:spLocks noGrp="1"/>
          </p:cNvSpPr>
          <p:nvPr>
            <p:ph type="body" sz="quarter" idx="3"/>
          </p:nvPr>
        </p:nvSpPr>
        <p:spPr>
          <a:xfrm>
            <a:off x="6283849" y="1220475"/>
            <a:ext cx="5088713" cy="899450"/>
          </a:xfrm>
          <a:solidFill>
            <a:schemeClr val="bg1">
              <a:lumMod val="85000"/>
            </a:schemeClr>
          </a:solidFill>
        </p:spPr>
        <p:txBody>
          <a:bodyPr/>
          <a:lstStyle/>
          <a:p>
            <a:r>
              <a:rPr lang="en-US" sz="2400" dirty="0">
                <a:latin typeface="Bahnschrift" panose="020B0502040204020203" pitchFamily="34" charset="0"/>
              </a:rPr>
              <a:t>Skill in Analysis and Critical Thinking</a:t>
            </a:r>
          </a:p>
        </p:txBody>
      </p:sp>
      <p:sp>
        <p:nvSpPr>
          <p:cNvPr id="11" name="Content Placeholder 10">
            <a:extLst>
              <a:ext uri="{FF2B5EF4-FFF2-40B4-BE49-F238E27FC236}">
                <a16:creationId xmlns:a16="http://schemas.microsoft.com/office/drawing/2014/main" id="{177186F9-CEDE-4082-86E9-A7FC4774DC64}"/>
              </a:ext>
            </a:extLst>
          </p:cNvPr>
          <p:cNvSpPr>
            <a:spLocks noGrp="1"/>
          </p:cNvSpPr>
          <p:nvPr>
            <p:ph sz="quarter" idx="14"/>
          </p:nvPr>
        </p:nvSpPr>
        <p:spPr>
          <a:xfrm>
            <a:off x="6079311" y="2380329"/>
            <a:ext cx="5293251" cy="825193"/>
          </a:xfrm>
          <a:solidFill>
            <a:schemeClr val="bg1">
              <a:lumMod val="85000"/>
            </a:schemeClr>
          </a:solidFill>
          <a:ln w="50800">
            <a:solidFill>
              <a:srgbClr val="5C0000"/>
            </a:solidFill>
          </a:ln>
        </p:spPr>
        <p:txBody>
          <a:bodyPr>
            <a:normAutofit lnSpcReduction="10000"/>
          </a:bodyPr>
          <a:lstStyle/>
          <a:p>
            <a:pPr>
              <a:spcBef>
                <a:spcPts val="600"/>
              </a:spcBef>
            </a:pPr>
            <a:r>
              <a:rPr lang="en-US" dirty="0">
                <a:latin typeface="Bahnschrift" panose="020B0502040204020203" pitchFamily="34" charset="0"/>
              </a:rPr>
              <a:t>Content form &amp; function outline</a:t>
            </a:r>
          </a:p>
          <a:p>
            <a:pPr>
              <a:spcBef>
                <a:spcPts val="600"/>
              </a:spcBef>
            </a:pPr>
            <a:r>
              <a:rPr lang="en-US" dirty="0">
                <a:latin typeface="Bahnschrift" panose="020B0502040204020203" pitchFamily="34" charset="0"/>
              </a:rPr>
              <a:t>Analytic Memos</a:t>
            </a:r>
          </a:p>
        </p:txBody>
      </p:sp>
      <p:sp>
        <p:nvSpPr>
          <p:cNvPr id="7" name="TextBox 6">
            <a:extLst>
              <a:ext uri="{FF2B5EF4-FFF2-40B4-BE49-F238E27FC236}">
                <a16:creationId xmlns:a16="http://schemas.microsoft.com/office/drawing/2014/main" id="{A0F3CCF8-2011-4AE6-941B-551BCE4520D3}"/>
              </a:ext>
            </a:extLst>
          </p:cNvPr>
          <p:cNvSpPr txBox="1"/>
          <p:nvPr/>
        </p:nvSpPr>
        <p:spPr>
          <a:xfrm>
            <a:off x="1163052" y="5775159"/>
            <a:ext cx="9865895" cy="461665"/>
          </a:xfrm>
          <a:prstGeom prst="rect">
            <a:avLst/>
          </a:prstGeom>
          <a:noFill/>
        </p:spPr>
        <p:txBody>
          <a:bodyPr wrap="square" rtlCol="0">
            <a:spAutoFit/>
          </a:bodyPr>
          <a:lstStyle/>
          <a:p>
            <a:r>
              <a:rPr lang="en-US" sz="2400" dirty="0">
                <a:solidFill>
                  <a:schemeClr val="bg1"/>
                </a:solidFill>
                <a:latin typeface="Bahnschrift" panose="020B0502040204020203" pitchFamily="34" charset="0"/>
              </a:rPr>
              <a:t>https://www.uky.edu/celt/50-classroom-assessment-techniques-cats</a:t>
            </a:r>
          </a:p>
        </p:txBody>
      </p:sp>
      <p:sp>
        <p:nvSpPr>
          <p:cNvPr id="14" name="Text Placeholder 7">
            <a:extLst>
              <a:ext uri="{FF2B5EF4-FFF2-40B4-BE49-F238E27FC236}">
                <a16:creationId xmlns:a16="http://schemas.microsoft.com/office/drawing/2014/main" id="{2298858C-BF37-44A1-BC04-84A0234537F8}"/>
              </a:ext>
            </a:extLst>
          </p:cNvPr>
          <p:cNvSpPr txBox="1">
            <a:spLocks/>
          </p:cNvSpPr>
          <p:nvPr/>
        </p:nvSpPr>
        <p:spPr>
          <a:xfrm>
            <a:off x="685797" y="3639635"/>
            <a:ext cx="5088714" cy="899450"/>
          </a:xfrm>
          <a:prstGeom prst="rect">
            <a:avLst/>
          </a:prstGeom>
          <a:solidFill>
            <a:schemeClr val="bg1">
              <a:lumMod val="85000"/>
            </a:schemeClr>
          </a:solidFill>
        </p:spPr>
        <p:txBody>
          <a:bodyPr vert="horz" lIns="91440" tIns="45720" rIns="91440" bIns="45720" rtlCol="0" anchor="b">
            <a:noAutofit/>
          </a:bodyPr>
          <a:lstStyle>
            <a:lvl1pPr marL="0" indent="0" algn="l" defTabSz="914400" rtl="0" eaLnBrk="1" latinLnBrk="0" hangingPunct="1">
              <a:lnSpc>
                <a:spcPct val="90000"/>
              </a:lnSpc>
              <a:spcBef>
                <a:spcPts val="1000"/>
              </a:spcBef>
              <a:buClr>
                <a:schemeClr val="accent1"/>
              </a:buClr>
              <a:buSzPct val="160000"/>
              <a:buFont typeface="Arial" panose="020B0604020202020204" pitchFamily="34" charset="0"/>
              <a:buNone/>
              <a:defRPr sz="2600" b="0" kern="1200" cap="all" baseline="0">
                <a:solidFill>
                  <a:schemeClr val="accen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9pPr>
          </a:lstStyle>
          <a:p>
            <a:r>
              <a:rPr lang="en-US" sz="2400" dirty="0">
                <a:latin typeface="Bahnschrift" panose="020B0502040204020203" pitchFamily="34" charset="0"/>
              </a:rPr>
              <a:t>Skill in Synthesis and Creative Thinking</a:t>
            </a:r>
          </a:p>
        </p:txBody>
      </p:sp>
      <p:sp>
        <p:nvSpPr>
          <p:cNvPr id="15" name="Text Placeholder 7">
            <a:extLst>
              <a:ext uri="{FF2B5EF4-FFF2-40B4-BE49-F238E27FC236}">
                <a16:creationId xmlns:a16="http://schemas.microsoft.com/office/drawing/2014/main" id="{111EEB61-C756-484E-BC15-92261741432C}"/>
              </a:ext>
            </a:extLst>
          </p:cNvPr>
          <p:cNvSpPr txBox="1">
            <a:spLocks/>
          </p:cNvSpPr>
          <p:nvPr/>
        </p:nvSpPr>
        <p:spPr>
          <a:xfrm>
            <a:off x="6283848" y="3639635"/>
            <a:ext cx="5088714" cy="899450"/>
          </a:xfrm>
          <a:prstGeom prst="rect">
            <a:avLst/>
          </a:prstGeom>
          <a:solidFill>
            <a:schemeClr val="bg1">
              <a:lumMod val="8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Clr>
                <a:schemeClr val="accent1"/>
              </a:buClr>
              <a:buSzPct val="160000"/>
              <a:buFont typeface="Arial" panose="020B0604020202020204" pitchFamily="34" charset="0"/>
              <a:buNone/>
              <a:defRPr sz="2600" b="0" kern="1200" cap="all" baseline="0">
                <a:solidFill>
                  <a:schemeClr val="accen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60000"/>
              <a:buFont typeface="Arial" panose="020B0604020202020204" pitchFamily="34" charset="0"/>
              <a:buNone/>
              <a:defRPr sz="1600" b="1" kern="1200" cap="all" baseline="0">
                <a:solidFill>
                  <a:schemeClr val="tx1"/>
                </a:solidFill>
                <a:effectLst/>
                <a:latin typeface="+mn-lt"/>
                <a:ea typeface="+mn-ea"/>
                <a:cs typeface="+mn-cs"/>
              </a:defRPr>
            </a:lvl9pPr>
          </a:lstStyle>
          <a:p>
            <a:r>
              <a:rPr lang="en-US" sz="2400" dirty="0">
                <a:latin typeface="Bahnschrift" panose="020B0502040204020203" pitchFamily="34" charset="0"/>
              </a:rPr>
              <a:t>Skill in Problem Solving</a:t>
            </a:r>
          </a:p>
        </p:txBody>
      </p:sp>
      <p:sp>
        <p:nvSpPr>
          <p:cNvPr id="16" name="Content Placeholder 9">
            <a:extLst>
              <a:ext uri="{FF2B5EF4-FFF2-40B4-BE49-F238E27FC236}">
                <a16:creationId xmlns:a16="http://schemas.microsoft.com/office/drawing/2014/main" id="{4B0570FE-42BE-41CD-AC5F-EDB71FF9B4D5}"/>
              </a:ext>
            </a:extLst>
          </p:cNvPr>
          <p:cNvSpPr txBox="1">
            <a:spLocks/>
          </p:cNvSpPr>
          <p:nvPr/>
        </p:nvSpPr>
        <p:spPr>
          <a:xfrm>
            <a:off x="481260" y="4738956"/>
            <a:ext cx="5293251" cy="813467"/>
          </a:xfrm>
          <a:prstGeom prst="rect">
            <a:avLst/>
          </a:prstGeom>
          <a:solidFill>
            <a:schemeClr val="bg1">
              <a:lumMod val="85000"/>
            </a:schemeClr>
          </a:solidFill>
          <a:ln w="50800">
            <a:solidFill>
              <a:srgbClr val="5C0000"/>
            </a:solidFill>
          </a:ln>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100000"/>
              </a:lnSpc>
              <a:spcBef>
                <a:spcPts val="600"/>
              </a:spcBef>
            </a:pPr>
            <a:r>
              <a:rPr lang="en-US" dirty="0">
                <a:latin typeface="Bahnschrift" panose="020B0502040204020203" pitchFamily="34" charset="0"/>
              </a:rPr>
              <a:t>Concept maps</a:t>
            </a:r>
          </a:p>
          <a:p>
            <a:pPr>
              <a:lnSpc>
                <a:spcPct val="100000"/>
              </a:lnSpc>
              <a:spcBef>
                <a:spcPts val="600"/>
              </a:spcBef>
            </a:pPr>
            <a:r>
              <a:rPr lang="en-US" dirty="0">
                <a:latin typeface="Bahnschrift" panose="020B0502040204020203" pitchFamily="34" charset="0"/>
              </a:rPr>
              <a:t>One Sentence Summary</a:t>
            </a:r>
          </a:p>
          <a:p>
            <a:endParaRPr lang="en-US" dirty="0">
              <a:latin typeface="Bahnschrift" panose="020B0502040204020203" pitchFamily="34" charset="0"/>
            </a:endParaRPr>
          </a:p>
        </p:txBody>
      </p:sp>
      <p:sp>
        <p:nvSpPr>
          <p:cNvPr id="17" name="Content Placeholder 9">
            <a:extLst>
              <a:ext uri="{FF2B5EF4-FFF2-40B4-BE49-F238E27FC236}">
                <a16:creationId xmlns:a16="http://schemas.microsoft.com/office/drawing/2014/main" id="{8118B922-EEFB-4D26-A5A8-A6439BE16DE6}"/>
              </a:ext>
            </a:extLst>
          </p:cNvPr>
          <p:cNvSpPr txBox="1">
            <a:spLocks/>
          </p:cNvSpPr>
          <p:nvPr/>
        </p:nvSpPr>
        <p:spPr>
          <a:xfrm>
            <a:off x="6079313" y="4738956"/>
            <a:ext cx="5293251" cy="813467"/>
          </a:xfrm>
          <a:prstGeom prst="rect">
            <a:avLst/>
          </a:prstGeom>
          <a:solidFill>
            <a:schemeClr val="bg1">
              <a:lumMod val="85000"/>
            </a:schemeClr>
          </a:solidFill>
          <a:ln w="50800">
            <a:solidFill>
              <a:srgbClr val="5C0000"/>
            </a:solidFill>
          </a:ln>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100000"/>
              </a:lnSpc>
              <a:spcBef>
                <a:spcPts val="600"/>
              </a:spcBef>
            </a:pPr>
            <a:r>
              <a:rPr lang="en-US" dirty="0">
                <a:latin typeface="Bahnschrift" panose="020B0502040204020203" pitchFamily="34" charset="0"/>
              </a:rPr>
              <a:t>Problem Recognition Tasks</a:t>
            </a:r>
          </a:p>
          <a:p>
            <a:pPr>
              <a:lnSpc>
                <a:spcPct val="100000"/>
              </a:lnSpc>
              <a:spcBef>
                <a:spcPts val="600"/>
              </a:spcBef>
            </a:pPr>
            <a:r>
              <a:rPr lang="en-US" dirty="0">
                <a:latin typeface="Bahnschrift" panose="020B0502040204020203" pitchFamily="34" charset="0"/>
              </a:rPr>
              <a:t>Documented problem solutions</a:t>
            </a:r>
          </a:p>
          <a:p>
            <a:endParaRPr lang="en-US" dirty="0">
              <a:latin typeface="Bahnschrift" panose="020B0502040204020203" pitchFamily="34" charset="0"/>
            </a:endParaRPr>
          </a:p>
        </p:txBody>
      </p:sp>
    </p:spTree>
    <p:extLst>
      <p:ext uri="{BB962C8B-B14F-4D97-AF65-F5344CB8AC3E}">
        <p14:creationId xmlns:p14="http://schemas.microsoft.com/office/powerpoint/2010/main" val="3094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F3ED3-CFE4-4518-A25E-04EC2565270A}"/>
              </a:ext>
            </a:extLst>
          </p:cNvPr>
          <p:cNvSpPr>
            <a:spLocks noGrp="1"/>
          </p:cNvSpPr>
          <p:nvPr>
            <p:ph type="title"/>
          </p:nvPr>
        </p:nvSpPr>
        <p:spPr/>
        <p:txBody>
          <a:bodyPr>
            <a:normAutofit fontScale="90000"/>
          </a:bodyPr>
          <a:lstStyle/>
          <a:p>
            <a:r>
              <a:rPr lang="en-US" dirty="0">
                <a:latin typeface="Bahnschrift" panose="020B0502040204020203" pitchFamily="34" charset="0"/>
              </a:rPr>
              <a:t>Forward-looking assessment</a:t>
            </a:r>
          </a:p>
        </p:txBody>
      </p:sp>
      <p:sp>
        <p:nvSpPr>
          <p:cNvPr id="3" name="Content Placeholder 2">
            <a:extLst>
              <a:ext uri="{FF2B5EF4-FFF2-40B4-BE49-F238E27FC236}">
                <a16:creationId xmlns:a16="http://schemas.microsoft.com/office/drawing/2014/main" id="{1E889FB5-BFB6-41A9-B9C5-A7881DEDBEBB}"/>
              </a:ext>
            </a:extLst>
          </p:cNvPr>
          <p:cNvSpPr>
            <a:spLocks noGrp="1"/>
          </p:cNvSpPr>
          <p:nvPr>
            <p:ph sz="quarter" idx="13"/>
          </p:nvPr>
        </p:nvSpPr>
        <p:spPr>
          <a:xfrm>
            <a:off x="474785" y="1375371"/>
            <a:ext cx="10866983" cy="1909010"/>
          </a:xfrm>
          <a:gradFill>
            <a:gsLst>
              <a:gs pos="0">
                <a:schemeClr val="accent4">
                  <a:lumMod val="20000"/>
                  <a:lumOff val="80000"/>
                </a:schemeClr>
              </a:gs>
              <a:gs pos="74000">
                <a:schemeClr val="accent3">
                  <a:lumMod val="60000"/>
                  <a:lumOff val="40000"/>
                </a:schemeClr>
              </a:gs>
            </a:gsLst>
            <a:lin ang="5400000" scaled="1"/>
          </a:gradFill>
          <a:ln w="50800">
            <a:solidFill>
              <a:schemeClr val="accent1"/>
            </a:solidFill>
          </a:ln>
        </p:spPr>
        <p:txBody>
          <a:bodyPr>
            <a:normAutofit/>
          </a:bodyPr>
          <a:lstStyle/>
          <a:p>
            <a:pPr marL="0" indent="0" algn="ctr">
              <a:buNone/>
            </a:pPr>
            <a:r>
              <a:rPr lang="en-US" dirty="0"/>
              <a:t>incorporates exercises, questions, and/or problems that create a real-life context for a given issue, problem, or decision to be addressed</a:t>
            </a:r>
            <a:endParaRPr lang="en-US" sz="2000" dirty="0"/>
          </a:p>
        </p:txBody>
      </p:sp>
      <p:graphicFrame>
        <p:nvGraphicFramePr>
          <p:cNvPr id="4" name="Diagram 3">
            <a:extLst>
              <a:ext uri="{FF2B5EF4-FFF2-40B4-BE49-F238E27FC236}">
                <a16:creationId xmlns:a16="http://schemas.microsoft.com/office/drawing/2014/main" id="{F916C4E2-CC17-4D83-90B5-4D68A6EAD801}"/>
              </a:ext>
            </a:extLst>
          </p:cNvPr>
          <p:cNvGraphicFramePr/>
          <p:nvPr>
            <p:extLst>
              <p:ext uri="{D42A27DB-BD31-4B8C-83A1-F6EECF244321}">
                <p14:modId xmlns:p14="http://schemas.microsoft.com/office/powerpoint/2010/main" val="4188075625"/>
              </p:ext>
            </p:extLst>
          </p:nvPr>
        </p:nvGraphicFramePr>
        <p:xfrm>
          <a:off x="474784" y="3128211"/>
          <a:ext cx="10866983" cy="296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343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27D8E9-43DE-4687-8C20-DC06ED0F05AB}"/>
              </a:ext>
            </a:extLst>
          </p:cNvPr>
          <p:cNvPicPr>
            <a:picLocks noChangeAspect="1"/>
          </p:cNvPicPr>
          <p:nvPr/>
        </p:nvPicPr>
        <p:blipFill>
          <a:blip r:embed="rId3"/>
          <a:stretch>
            <a:fillRect/>
          </a:stretch>
        </p:blipFill>
        <p:spPr>
          <a:xfrm>
            <a:off x="76200" y="0"/>
            <a:ext cx="11620500" cy="5810250"/>
          </a:xfrm>
          <a:prstGeom prst="rect">
            <a:avLst/>
          </a:prstGeom>
        </p:spPr>
      </p:pic>
      <p:sp>
        <p:nvSpPr>
          <p:cNvPr id="4" name="TextBox 3">
            <a:extLst>
              <a:ext uri="{FF2B5EF4-FFF2-40B4-BE49-F238E27FC236}">
                <a16:creationId xmlns:a16="http://schemas.microsoft.com/office/drawing/2014/main" id="{4FEC4941-E6C2-49CF-95AA-7F62F8C0BB0D}"/>
              </a:ext>
            </a:extLst>
          </p:cNvPr>
          <p:cNvSpPr txBox="1"/>
          <p:nvPr/>
        </p:nvSpPr>
        <p:spPr>
          <a:xfrm>
            <a:off x="1276350" y="5810250"/>
            <a:ext cx="9391650" cy="861774"/>
          </a:xfrm>
          <a:prstGeom prst="rect">
            <a:avLst/>
          </a:prstGeom>
          <a:noFill/>
        </p:spPr>
        <p:txBody>
          <a:bodyPr wrap="square" rtlCol="0">
            <a:spAutoFit/>
          </a:bodyPr>
          <a:lstStyle/>
          <a:p>
            <a:pPr algn="ctr"/>
            <a:r>
              <a:rPr lang="en-US" sz="3200" dirty="0">
                <a:solidFill>
                  <a:schemeClr val="bg1">
                    <a:lumMod val="95000"/>
                  </a:schemeClr>
                </a:solidFill>
                <a:latin typeface="Bahnschrift SemiBold" panose="020B0502040204020203" pitchFamily="34" charset="0"/>
              </a:rPr>
              <a:t>Good Morning!   Thank you for joining us!</a:t>
            </a:r>
          </a:p>
          <a:p>
            <a:endParaRPr lang="en-US" dirty="0">
              <a:solidFill>
                <a:schemeClr val="bg1">
                  <a:lumMod val="95000"/>
                </a:schemeClr>
              </a:solidFill>
              <a:latin typeface="Bahnschrift SemiBold" panose="020B0502040204020203" pitchFamily="34" charset="0"/>
            </a:endParaRPr>
          </a:p>
        </p:txBody>
      </p:sp>
    </p:spTree>
    <p:extLst>
      <p:ext uri="{BB962C8B-B14F-4D97-AF65-F5344CB8AC3E}">
        <p14:creationId xmlns:p14="http://schemas.microsoft.com/office/powerpoint/2010/main" val="4275508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85000">
              <a:schemeClr val="bg1">
                <a:lumMod val="85000"/>
              </a:schemeClr>
            </a:gs>
            <a:gs pos="17000">
              <a:schemeClr val="accent3">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C7BD-4DA8-4B3F-B793-4D42C0942D80}"/>
              </a:ext>
            </a:extLst>
          </p:cNvPr>
          <p:cNvSpPr>
            <a:spLocks noGrp="1"/>
          </p:cNvSpPr>
          <p:nvPr>
            <p:ph type="title"/>
          </p:nvPr>
        </p:nvSpPr>
        <p:spPr>
          <a:xfrm>
            <a:off x="683627" y="261106"/>
            <a:ext cx="10396882" cy="1158140"/>
          </a:xfrm>
        </p:spPr>
        <p:txBody>
          <a:bodyPr>
            <a:normAutofit fontScale="90000"/>
          </a:bodyPr>
          <a:lstStyle/>
          <a:p>
            <a:r>
              <a:rPr lang="en-US" dirty="0">
                <a:latin typeface="Bahnschrift" panose="020B0502040204020203" pitchFamily="34" charset="0"/>
              </a:rPr>
              <a:t>Forward looking assessment</a:t>
            </a:r>
          </a:p>
        </p:txBody>
      </p:sp>
      <p:sp>
        <p:nvSpPr>
          <p:cNvPr id="3" name="Content Placeholder 2">
            <a:extLst>
              <a:ext uri="{FF2B5EF4-FFF2-40B4-BE49-F238E27FC236}">
                <a16:creationId xmlns:a16="http://schemas.microsoft.com/office/drawing/2014/main" id="{28125A03-03FB-46B8-8511-2FBAADF885E0}"/>
              </a:ext>
            </a:extLst>
          </p:cNvPr>
          <p:cNvSpPr>
            <a:spLocks noGrp="1"/>
          </p:cNvSpPr>
          <p:nvPr>
            <p:ph sz="quarter" idx="13"/>
          </p:nvPr>
        </p:nvSpPr>
        <p:spPr>
          <a:xfrm>
            <a:off x="489285" y="1526721"/>
            <a:ext cx="5088714" cy="3585890"/>
          </a:xfrm>
        </p:spPr>
        <p:txBody>
          <a:bodyPr>
            <a:noAutofit/>
          </a:bodyPr>
          <a:lstStyle/>
          <a:p>
            <a:r>
              <a:rPr lang="en-US" sz="2200" dirty="0">
                <a:latin typeface="Bahnschrift" panose="020B0502040204020203" pitchFamily="34" charset="0"/>
              </a:rPr>
              <a:t>Essay questions </a:t>
            </a:r>
          </a:p>
          <a:p>
            <a:r>
              <a:rPr lang="en-US" sz="2200" dirty="0">
                <a:latin typeface="Bahnschrift" panose="020B0502040204020203" pitchFamily="34" charset="0"/>
              </a:rPr>
              <a:t>Graded discussions (in groups or whole class)</a:t>
            </a:r>
          </a:p>
          <a:p>
            <a:r>
              <a:rPr lang="en-US" sz="2200" dirty="0">
                <a:latin typeface="Bahnschrift" panose="020B0502040204020203" pitchFamily="34" charset="0"/>
              </a:rPr>
              <a:t>Reading analyses/annotations</a:t>
            </a:r>
          </a:p>
          <a:p>
            <a:r>
              <a:rPr lang="en-US" sz="2200" dirty="0">
                <a:latin typeface="Bahnschrift" panose="020B0502040204020203" pitchFamily="34" charset="0"/>
              </a:rPr>
              <a:t>Critiques</a:t>
            </a:r>
          </a:p>
          <a:p>
            <a:r>
              <a:rPr lang="en-US" sz="2200" dirty="0">
                <a:latin typeface="Bahnschrift" panose="020B0502040204020203" pitchFamily="34" charset="0"/>
              </a:rPr>
              <a:t>Integration assignments </a:t>
            </a:r>
          </a:p>
          <a:p>
            <a:r>
              <a:rPr lang="en-US" sz="2200" dirty="0">
                <a:latin typeface="Bahnschrift" panose="020B0502040204020203" pitchFamily="34" charset="0"/>
              </a:rPr>
              <a:t>Concept maps/outlines</a:t>
            </a:r>
          </a:p>
        </p:txBody>
      </p:sp>
      <p:sp>
        <p:nvSpPr>
          <p:cNvPr id="4" name="Content Placeholder 3">
            <a:extLst>
              <a:ext uri="{FF2B5EF4-FFF2-40B4-BE49-F238E27FC236}">
                <a16:creationId xmlns:a16="http://schemas.microsoft.com/office/drawing/2014/main" id="{097DF8C5-A688-4CAC-91F8-420A7EDA3FD7}"/>
              </a:ext>
            </a:extLst>
          </p:cNvPr>
          <p:cNvSpPr>
            <a:spLocks noGrp="1"/>
          </p:cNvSpPr>
          <p:nvPr>
            <p:ph sz="quarter" idx="14"/>
          </p:nvPr>
        </p:nvSpPr>
        <p:spPr>
          <a:xfrm>
            <a:off x="5993971" y="1526721"/>
            <a:ext cx="5086538" cy="3804557"/>
          </a:xfrm>
        </p:spPr>
        <p:txBody>
          <a:bodyPr>
            <a:normAutofit lnSpcReduction="10000"/>
          </a:bodyPr>
          <a:lstStyle/>
          <a:p>
            <a:r>
              <a:rPr lang="en-US" sz="2200" dirty="0">
                <a:latin typeface="Bahnschrift" panose="020B0502040204020203" pitchFamily="34" charset="0"/>
              </a:rPr>
              <a:t>Problem-based questions, discussion prompts, projects</a:t>
            </a:r>
          </a:p>
          <a:p>
            <a:r>
              <a:rPr lang="en-US" sz="2200" dirty="0">
                <a:latin typeface="Bahnschrift" panose="020B0502040204020203" pitchFamily="34" charset="0"/>
              </a:rPr>
              <a:t>Application assignments, essay questions, papers</a:t>
            </a:r>
          </a:p>
          <a:p>
            <a:r>
              <a:rPr lang="en-US" sz="2200" dirty="0">
                <a:latin typeface="Bahnschrift" panose="020B0502040204020203" pitchFamily="34" charset="0"/>
              </a:rPr>
              <a:t>Journals/learning portfolios</a:t>
            </a:r>
          </a:p>
          <a:p>
            <a:r>
              <a:rPr lang="en-US" sz="2200" dirty="0">
                <a:latin typeface="Bahnschrift" panose="020B0502040204020203" pitchFamily="34" charset="0"/>
              </a:rPr>
              <a:t>Research projects</a:t>
            </a:r>
          </a:p>
          <a:p>
            <a:r>
              <a:rPr lang="en-US" sz="2200" dirty="0">
                <a:latin typeface="Bahnschrift" panose="020B0502040204020203" pitchFamily="34" charset="0"/>
              </a:rPr>
              <a:t>Presentations</a:t>
            </a:r>
          </a:p>
          <a:p>
            <a:r>
              <a:rPr lang="en-US" sz="2200" dirty="0">
                <a:latin typeface="Bahnschrift" panose="020B0502040204020203" pitchFamily="34" charset="0"/>
              </a:rPr>
              <a:t>Authentic tasks</a:t>
            </a:r>
          </a:p>
          <a:p>
            <a:endParaRPr lang="en-US" dirty="0"/>
          </a:p>
        </p:txBody>
      </p:sp>
      <p:sp>
        <p:nvSpPr>
          <p:cNvPr id="5" name="TextBox 4">
            <a:extLst>
              <a:ext uri="{FF2B5EF4-FFF2-40B4-BE49-F238E27FC236}">
                <a16:creationId xmlns:a16="http://schemas.microsoft.com/office/drawing/2014/main" id="{532E8E5D-4682-4C97-B390-3AF8171D0883}"/>
              </a:ext>
            </a:extLst>
          </p:cNvPr>
          <p:cNvSpPr txBox="1"/>
          <p:nvPr/>
        </p:nvSpPr>
        <p:spPr>
          <a:xfrm>
            <a:off x="581598" y="5713695"/>
            <a:ext cx="10824746" cy="523220"/>
          </a:xfrm>
          <a:prstGeom prst="rect">
            <a:avLst/>
          </a:prstGeom>
          <a:noFill/>
        </p:spPr>
        <p:txBody>
          <a:bodyPr wrap="square" rtlCol="0">
            <a:spAutoFit/>
          </a:bodyPr>
          <a:lstStyle/>
          <a:p>
            <a:r>
              <a:rPr lang="en-US" sz="2800" dirty="0">
                <a:solidFill>
                  <a:schemeClr val="bg1"/>
                </a:solidFill>
                <a:latin typeface="Bahnschrift" panose="020B0502040204020203" pitchFamily="34" charset="0"/>
              </a:rPr>
              <a:t>It is easy to incorporate media into various assignments in Canvas</a:t>
            </a:r>
          </a:p>
        </p:txBody>
      </p:sp>
      <p:sp>
        <p:nvSpPr>
          <p:cNvPr id="6" name="Star: 5 Points 5">
            <a:extLst>
              <a:ext uri="{FF2B5EF4-FFF2-40B4-BE49-F238E27FC236}">
                <a16:creationId xmlns:a16="http://schemas.microsoft.com/office/drawing/2014/main" id="{522FAA94-FD46-4658-98DF-FE17F2FD802A}"/>
              </a:ext>
            </a:extLst>
          </p:cNvPr>
          <p:cNvSpPr/>
          <p:nvPr/>
        </p:nvSpPr>
        <p:spPr>
          <a:xfrm rot="21094643">
            <a:off x="15757" y="5178024"/>
            <a:ext cx="947057" cy="73186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69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954072-66D7-4DA8-9EB2-7031484A9274}"/>
              </a:ext>
            </a:extLst>
          </p:cNvPr>
          <p:cNvSpPr>
            <a:spLocks noGrp="1"/>
          </p:cNvSpPr>
          <p:nvPr>
            <p:ph type="title"/>
          </p:nvPr>
        </p:nvSpPr>
        <p:spPr/>
        <p:txBody>
          <a:bodyPr/>
          <a:lstStyle/>
          <a:p>
            <a:r>
              <a:rPr lang="en-US" dirty="0">
                <a:latin typeface="Bahnschrift" panose="020B0502040204020203" pitchFamily="34" charset="0"/>
              </a:rPr>
              <a:t>Demo in Canvas</a:t>
            </a:r>
          </a:p>
        </p:txBody>
      </p:sp>
      <p:sp>
        <p:nvSpPr>
          <p:cNvPr id="6" name="Content Placeholder 5">
            <a:extLst>
              <a:ext uri="{FF2B5EF4-FFF2-40B4-BE49-F238E27FC236}">
                <a16:creationId xmlns:a16="http://schemas.microsoft.com/office/drawing/2014/main" id="{8238616A-383A-4043-87A2-31480F07EE74}"/>
              </a:ext>
            </a:extLst>
          </p:cNvPr>
          <p:cNvSpPr>
            <a:spLocks noGrp="1"/>
          </p:cNvSpPr>
          <p:nvPr>
            <p:ph sz="quarter" idx="13"/>
          </p:nvPr>
        </p:nvSpPr>
        <p:spPr/>
        <p:txBody>
          <a:bodyPr/>
          <a:lstStyle/>
          <a:p>
            <a:r>
              <a:rPr lang="en-US" dirty="0"/>
              <a:t>Pause to demo some canvas functionality and to share any successes</a:t>
            </a:r>
          </a:p>
        </p:txBody>
      </p:sp>
    </p:spTree>
    <p:extLst>
      <p:ext uri="{BB962C8B-B14F-4D97-AF65-F5344CB8AC3E}">
        <p14:creationId xmlns:p14="http://schemas.microsoft.com/office/powerpoint/2010/main" val="4140029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4E9B7-27FC-4607-B3F2-6FD6E08FFE79}"/>
              </a:ext>
            </a:extLst>
          </p:cNvPr>
          <p:cNvSpPr>
            <a:spLocks noGrp="1"/>
          </p:cNvSpPr>
          <p:nvPr>
            <p:ph type="title"/>
          </p:nvPr>
        </p:nvSpPr>
        <p:spPr>
          <a:xfrm>
            <a:off x="0" y="82995"/>
            <a:ext cx="11614483" cy="1151965"/>
          </a:xfrm>
        </p:spPr>
        <p:txBody>
          <a:bodyPr>
            <a:noAutofit/>
          </a:bodyPr>
          <a:lstStyle/>
          <a:p>
            <a:r>
              <a:rPr lang="en-US" sz="4200" dirty="0">
                <a:latin typeface="Bahnschrift" panose="020B0502040204020203" pitchFamily="34" charset="0"/>
              </a:rPr>
              <a:t>Self- assessment and peer-assessment</a:t>
            </a:r>
          </a:p>
        </p:txBody>
      </p:sp>
      <p:sp>
        <p:nvSpPr>
          <p:cNvPr id="3" name="Content Placeholder 2">
            <a:extLst>
              <a:ext uri="{FF2B5EF4-FFF2-40B4-BE49-F238E27FC236}">
                <a16:creationId xmlns:a16="http://schemas.microsoft.com/office/drawing/2014/main" id="{B7A65D1A-943D-4CCB-9BC3-2FFB65B67460}"/>
              </a:ext>
            </a:extLst>
          </p:cNvPr>
          <p:cNvSpPr>
            <a:spLocks noGrp="1"/>
          </p:cNvSpPr>
          <p:nvPr>
            <p:ph sz="quarter" idx="13"/>
          </p:nvPr>
        </p:nvSpPr>
        <p:spPr>
          <a:xfrm>
            <a:off x="577517" y="1058764"/>
            <a:ext cx="10394707" cy="1712799"/>
          </a:xfrm>
        </p:spPr>
        <p:txBody>
          <a:bodyPr>
            <a:normAutofit/>
          </a:bodyPr>
          <a:lstStyle/>
          <a:p>
            <a:pPr marL="0" indent="0">
              <a:buNone/>
            </a:pPr>
            <a:r>
              <a:rPr lang="en-US" sz="3200" dirty="0"/>
              <a:t>enhance learning and provide another method for evaluating student progress</a:t>
            </a:r>
            <a:endParaRPr lang="en-US" sz="1800" dirty="0"/>
          </a:p>
        </p:txBody>
      </p:sp>
      <p:pic>
        <p:nvPicPr>
          <p:cNvPr id="5" name="Picture 4">
            <a:extLst>
              <a:ext uri="{FF2B5EF4-FFF2-40B4-BE49-F238E27FC236}">
                <a16:creationId xmlns:a16="http://schemas.microsoft.com/office/drawing/2014/main" id="{74BAC3FF-4BDD-48C1-91C7-83F5EE8A939F}"/>
              </a:ext>
            </a:extLst>
          </p:cNvPr>
          <p:cNvPicPr>
            <a:picLocks noChangeAspect="1"/>
          </p:cNvPicPr>
          <p:nvPr/>
        </p:nvPicPr>
        <p:blipFill>
          <a:blip r:embed="rId3"/>
          <a:stretch>
            <a:fillRect/>
          </a:stretch>
        </p:blipFill>
        <p:spPr>
          <a:xfrm rot="740203">
            <a:off x="9258826" y="2893556"/>
            <a:ext cx="2116682" cy="3165132"/>
          </a:xfrm>
          <a:prstGeom prst="rect">
            <a:avLst/>
          </a:prstGeom>
        </p:spPr>
      </p:pic>
      <p:sp>
        <p:nvSpPr>
          <p:cNvPr id="4" name="TextBox 3">
            <a:extLst>
              <a:ext uri="{FF2B5EF4-FFF2-40B4-BE49-F238E27FC236}">
                <a16:creationId xmlns:a16="http://schemas.microsoft.com/office/drawing/2014/main" id="{78495D10-27DD-450A-94EB-74193C85499E}"/>
              </a:ext>
            </a:extLst>
          </p:cNvPr>
          <p:cNvSpPr txBox="1"/>
          <p:nvPr/>
        </p:nvSpPr>
        <p:spPr>
          <a:xfrm>
            <a:off x="577517" y="2825868"/>
            <a:ext cx="6590726" cy="2521139"/>
          </a:xfrm>
          <a:prstGeom prst="rect">
            <a:avLst/>
          </a:prstGeom>
          <a:noFill/>
        </p:spPr>
        <p:txBody>
          <a:bodyPr wrap="square" rtlCol="0">
            <a:spAutoFit/>
          </a:bodyPr>
          <a:lstStyle/>
          <a:p>
            <a:pPr marL="685800" lvl="1" indent="-228600" defTabSz="914400">
              <a:lnSpc>
                <a:spcPct val="120000"/>
              </a:lnSpc>
              <a:spcBef>
                <a:spcPts val="500"/>
              </a:spcBef>
              <a:buClr>
                <a:srgbClr val="B80E0F"/>
              </a:buClr>
              <a:buSzPct val="160000"/>
              <a:buFont typeface="Arial" panose="020B0604020202020204" pitchFamily="34" charset="0"/>
              <a:buChar char="•"/>
            </a:pPr>
            <a:r>
              <a:rPr lang="en-US" sz="3200" cap="all" dirty="0">
                <a:solidFill>
                  <a:prstClr val="black"/>
                </a:solidFill>
                <a:latin typeface="Bahnschrift" panose="020B0502040204020203" pitchFamily="34" charset="0"/>
              </a:rPr>
              <a:t>Learning portfolios</a:t>
            </a:r>
          </a:p>
          <a:p>
            <a:pPr marL="685800" lvl="1" indent="-228600" defTabSz="914400">
              <a:lnSpc>
                <a:spcPct val="120000"/>
              </a:lnSpc>
              <a:spcBef>
                <a:spcPts val="500"/>
              </a:spcBef>
              <a:buClr>
                <a:srgbClr val="B80E0F"/>
              </a:buClr>
              <a:buSzPct val="160000"/>
              <a:buFont typeface="Arial" panose="020B0604020202020204" pitchFamily="34" charset="0"/>
              <a:buChar char="•"/>
            </a:pPr>
            <a:r>
              <a:rPr lang="en-US" sz="3200" cap="all" dirty="0">
                <a:solidFill>
                  <a:prstClr val="black"/>
                </a:solidFill>
                <a:latin typeface="Bahnschrift" panose="020B0502040204020203" pitchFamily="34" charset="0"/>
              </a:rPr>
              <a:t>Peer &amp; self assessment with rubrics</a:t>
            </a:r>
          </a:p>
          <a:p>
            <a:pPr marL="685800" lvl="1" indent="-228600" defTabSz="914400">
              <a:lnSpc>
                <a:spcPct val="120000"/>
              </a:lnSpc>
              <a:spcBef>
                <a:spcPts val="500"/>
              </a:spcBef>
              <a:buClr>
                <a:srgbClr val="B80E0F"/>
              </a:buClr>
              <a:buSzPct val="160000"/>
              <a:buFont typeface="Arial" panose="020B0604020202020204" pitchFamily="34" charset="0"/>
              <a:buChar char="•"/>
            </a:pPr>
            <a:r>
              <a:rPr lang="en-US" sz="3200" cap="all" dirty="0">
                <a:solidFill>
                  <a:prstClr val="black"/>
                </a:solidFill>
                <a:latin typeface="Bahnschrift" panose="020B0502040204020203" pitchFamily="34" charset="0"/>
              </a:rPr>
              <a:t>Peer review</a:t>
            </a:r>
          </a:p>
        </p:txBody>
      </p:sp>
    </p:spTree>
    <p:extLst>
      <p:ext uri="{BB962C8B-B14F-4D97-AF65-F5344CB8AC3E}">
        <p14:creationId xmlns:p14="http://schemas.microsoft.com/office/powerpoint/2010/main" val="10730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93D8-5D76-41EE-9ABA-10FA8091223F}"/>
              </a:ext>
            </a:extLst>
          </p:cNvPr>
          <p:cNvSpPr>
            <a:spLocks noGrp="1"/>
          </p:cNvSpPr>
          <p:nvPr>
            <p:ph type="title"/>
          </p:nvPr>
        </p:nvSpPr>
        <p:spPr/>
        <p:txBody>
          <a:bodyPr/>
          <a:lstStyle/>
          <a:p>
            <a:r>
              <a:rPr lang="en-US" dirty="0">
                <a:latin typeface="Bahnschrift" panose="020B0502040204020203" pitchFamily="34" charset="0"/>
              </a:rPr>
              <a:t>Demo in canvas</a:t>
            </a:r>
          </a:p>
        </p:txBody>
      </p:sp>
      <p:sp>
        <p:nvSpPr>
          <p:cNvPr id="3" name="Content Placeholder 2">
            <a:extLst>
              <a:ext uri="{FF2B5EF4-FFF2-40B4-BE49-F238E27FC236}">
                <a16:creationId xmlns:a16="http://schemas.microsoft.com/office/drawing/2014/main" id="{B9AED0B5-BE90-4057-8117-5922BB91128A}"/>
              </a:ext>
            </a:extLst>
          </p:cNvPr>
          <p:cNvSpPr>
            <a:spLocks noGrp="1"/>
          </p:cNvSpPr>
          <p:nvPr>
            <p:ph sz="quarter" idx="13"/>
          </p:nvPr>
        </p:nvSpPr>
        <p:spPr/>
        <p:txBody>
          <a:bodyPr/>
          <a:lstStyle/>
          <a:p>
            <a:r>
              <a:rPr lang="en-US" dirty="0"/>
              <a:t>Pause to demo rubrics in canvas and to share any successes</a:t>
            </a:r>
          </a:p>
        </p:txBody>
      </p:sp>
    </p:spTree>
    <p:extLst>
      <p:ext uri="{BB962C8B-B14F-4D97-AF65-F5344CB8AC3E}">
        <p14:creationId xmlns:p14="http://schemas.microsoft.com/office/powerpoint/2010/main" val="1643164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21ED0C-FBAA-4644-8A29-B048D5FFBC13}"/>
              </a:ext>
            </a:extLst>
          </p:cNvPr>
          <p:cNvSpPr>
            <a:spLocks noGrp="1"/>
          </p:cNvSpPr>
          <p:nvPr>
            <p:ph type="title"/>
          </p:nvPr>
        </p:nvSpPr>
        <p:spPr>
          <a:xfrm>
            <a:off x="224589" y="219155"/>
            <a:ext cx="11277600" cy="1151965"/>
          </a:xfrm>
        </p:spPr>
        <p:txBody>
          <a:bodyPr>
            <a:noAutofit/>
          </a:bodyPr>
          <a:lstStyle/>
          <a:p>
            <a:r>
              <a:rPr lang="en-US" sz="4000" dirty="0">
                <a:latin typeface="Bahnschrift" panose="020B0502040204020203" pitchFamily="34" charset="0"/>
              </a:rPr>
              <a:t>The importance of criteria &amp; standards</a:t>
            </a:r>
          </a:p>
        </p:txBody>
      </p:sp>
      <p:sp>
        <p:nvSpPr>
          <p:cNvPr id="6" name="Content Placeholder 5">
            <a:extLst>
              <a:ext uri="{FF2B5EF4-FFF2-40B4-BE49-F238E27FC236}">
                <a16:creationId xmlns:a16="http://schemas.microsoft.com/office/drawing/2014/main" id="{E8DAA903-01B4-4CFB-BCA5-C2A2977D27C9}"/>
              </a:ext>
            </a:extLst>
          </p:cNvPr>
          <p:cNvSpPr>
            <a:spLocks noGrp="1"/>
          </p:cNvSpPr>
          <p:nvPr>
            <p:ph sz="quarter" idx="13"/>
          </p:nvPr>
        </p:nvSpPr>
        <p:spPr>
          <a:xfrm>
            <a:off x="474785" y="1483415"/>
            <a:ext cx="11027404" cy="4163406"/>
          </a:xfrm>
        </p:spPr>
        <p:txBody>
          <a:bodyPr>
            <a:normAutofit/>
          </a:bodyPr>
          <a:lstStyle/>
          <a:p>
            <a:r>
              <a:rPr lang="en-US" b="1" dirty="0"/>
              <a:t>Explain Clearly </a:t>
            </a:r>
            <a:r>
              <a:rPr lang="en-US" dirty="0"/>
              <a:t>the criteria and standards that will be used to assess student work. </a:t>
            </a:r>
          </a:p>
          <a:p>
            <a:r>
              <a:rPr lang="en-US" dirty="0"/>
              <a:t> </a:t>
            </a:r>
            <a:r>
              <a:rPr lang="en-US" b="1" dirty="0"/>
              <a:t>Criteria for evaluation</a:t>
            </a:r>
            <a:r>
              <a:rPr lang="en-US" b="1" dirty="0">
                <a:sym typeface="Wingdings" panose="05000000000000000000" pitchFamily="2" charset="2"/>
              </a:rPr>
              <a:t> </a:t>
            </a:r>
            <a:r>
              <a:rPr lang="en-US" dirty="0"/>
              <a:t>“What are the general traits or characteristics of high quality work in this area?”</a:t>
            </a:r>
          </a:p>
          <a:p>
            <a:r>
              <a:rPr lang="en-US" b="1" dirty="0"/>
              <a:t>Standards</a:t>
            </a:r>
            <a:r>
              <a:rPr lang="en-US" b="1" dirty="0">
                <a:sym typeface="Wingdings" panose="05000000000000000000" pitchFamily="2" charset="2"/>
              </a:rPr>
              <a:t> </a:t>
            </a:r>
            <a:r>
              <a:rPr lang="en-US" dirty="0"/>
              <a:t>“On each of these criteria, how good does the work have to be, to be acceptably good or exceptionally good?”</a:t>
            </a:r>
          </a:p>
        </p:txBody>
      </p:sp>
      <p:sp>
        <p:nvSpPr>
          <p:cNvPr id="2" name="TextBox 1">
            <a:extLst>
              <a:ext uri="{FF2B5EF4-FFF2-40B4-BE49-F238E27FC236}">
                <a16:creationId xmlns:a16="http://schemas.microsoft.com/office/drawing/2014/main" id="{7ACD7378-F5D5-4138-8A1E-9C16F6D1C32C}"/>
              </a:ext>
            </a:extLst>
          </p:cNvPr>
          <p:cNvSpPr txBox="1"/>
          <p:nvPr/>
        </p:nvSpPr>
        <p:spPr>
          <a:xfrm>
            <a:off x="9769642" y="5759116"/>
            <a:ext cx="1732547" cy="523220"/>
          </a:xfrm>
          <a:prstGeom prst="rect">
            <a:avLst/>
          </a:prstGeom>
          <a:noFill/>
        </p:spPr>
        <p:txBody>
          <a:bodyPr wrap="square" rtlCol="0">
            <a:spAutoFit/>
          </a:bodyPr>
          <a:lstStyle/>
          <a:p>
            <a:r>
              <a:rPr lang="en-US" sz="2800" dirty="0">
                <a:solidFill>
                  <a:schemeClr val="bg1"/>
                </a:solidFill>
              </a:rPr>
              <a:t>Fink, 2003</a:t>
            </a:r>
          </a:p>
        </p:txBody>
      </p:sp>
    </p:spTree>
    <p:extLst>
      <p:ext uri="{BB962C8B-B14F-4D97-AF65-F5344CB8AC3E}">
        <p14:creationId xmlns:p14="http://schemas.microsoft.com/office/powerpoint/2010/main" val="1377598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954072-66D7-4DA8-9EB2-7031484A9274}"/>
              </a:ext>
            </a:extLst>
          </p:cNvPr>
          <p:cNvSpPr>
            <a:spLocks noGrp="1"/>
          </p:cNvSpPr>
          <p:nvPr>
            <p:ph type="title"/>
          </p:nvPr>
        </p:nvSpPr>
        <p:spPr/>
        <p:txBody>
          <a:bodyPr/>
          <a:lstStyle/>
          <a:p>
            <a:r>
              <a:rPr lang="en-US" dirty="0">
                <a:latin typeface="Bahnschrift" panose="020B0502040204020203" pitchFamily="34" charset="0"/>
              </a:rPr>
              <a:t>Demo in Canvas</a:t>
            </a:r>
          </a:p>
        </p:txBody>
      </p:sp>
      <p:sp>
        <p:nvSpPr>
          <p:cNvPr id="6" name="Content Placeholder 5">
            <a:extLst>
              <a:ext uri="{FF2B5EF4-FFF2-40B4-BE49-F238E27FC236}">
                <a16:creationId xmlns:a16="http://schemas.microsoft.com/office/drawing/2014/main" id="{8238616A-383A-4043-87A2-31480F07EE74}"/>
              </a:ext>
            </a:extLst>
          </p:cNvPr>
          <p:cNvSpPr>
            <a:spLocks noGrp="1"/>
          </p:cNvSpPr>
          <p:nvPr>
            <p:ph sz="quarter" idx="13"/>
          </p:nvPr>
        </p:nvSpPr>
        <p:spPr/>
        <p:txBody>
          <a:bodyPr/>
          <a:lstStyle/>
          <a:p>
            <a:r>
              <a:rPr lang="en-US" dirty="0"/>
              <a:t>Pause to demo some canvas functionality with rubrics and to share any best practices/successes</a:t>
            </a:r>
          </a:p>
        </p:txBody>
      </p:sp>
    </p:spTree>
    <p:extLst>
      <p:ext uri="{BB962C8B-B14F-4D97-AF65-F5344CB8AC3E}">
        <p14:creationId xmlns:p14="http://schemas.microsoft.com/office/powerpoint/2010/main" val="3869433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BDF4-EB71-4C08-918E-E69DC183115C}"/>
              </a:ext>
            </a:extLst>
          </p:cNvPr>
          <p:cNvSpPr>
            <a:spLocks noGrp="1"/>
          </p:cNvSpPr>
          <p:nvPr>
            <p:ph type="title"/>
          </p:nvPr>
        </p:nvSpPr>
        <p:spPr>
          <a:xfrm>
            <a:off x="474785" y="203593"/>
            <a:ext cx="10396882" cy="1151965"/>
          </a:xfrm>
        </p:spPr>
        <p:txBody>
          <a:bodyPr/>
          <a:lstStyle/>
          <a:p>
            <a:r>
              <a:rPr lang="en-US" dirty="0">
                <a:latin typeface="Bahnschrift" panose="020B0502040204020203" pitchFamily="34" charset="0"/>
              </a:rPr>
              <a:t>Important considerations</a:t>
            </a:r>
          </a:p>
        </p:txBody>
      </p:sp>
      <p:sp>
        <p:nvSpPr>
          <p:cNvPr id="3" name="Content Placeholder 2">
            <a:extLst>
              <a:ext uri="{FF2B5EF4-FFF2-40B4-BE49-F238E27FC236}">
                <a16:creationId xmlns:a16="http://schemas.microsoft.com/office/drawing/2014/main" id="{EB1176DA-73EA-4BAD-81B7-4AFCA0FD783C}"/>
              </a:ext>
            </a:extLst>
          </p:cNvPr>
          <p:cNvSpPr>
            <a:spLocks noGrp="1"/>
          </p:cNvSpPr>
          <p:nvPr>
            <p:ph sz="quarter" idx="13"/>
          </p:nvPr>
        </p:nvSpPr>
        <p:spPr>
          <a:xfrm>
            <a:off x="474785" y="1483415"/>
            <a:ext cx="10394707" cy="4019027"/>
          </a:xfrm>
        </p:spPr>
        <p:txBody>
          <a:bodyPr>
            <a:normAutofit lnSpcReduction="10000"/>
          </a:bodyPr>
          <a:lstStyle/>
          <a:p>
            <a:r>
              <a:rPr lang="en-US" dirty="0"/>
              <a:t>Link assessments to Student learning goals </a:t>
            </a:r>
            <a:r>
              <a:rPr lang="en-US" dirty="0">
                <a:sym typeface="Wingdings" panose="05000000000000000000" pitchFamily="2" charset="2"/>
              </a:rPr>
              <a:t> increased motivation and compliance</a:t>
            </a:r>
          </a:p>
          <a:p>
            <a:r>
              <a:rPr lang="en-US" dirty="0"/>
              <a:t>Clarity and depth of instructions </a:t>
            </a:r>
            <a:r>
              <a:rPr lang="en-US" dirty="0">
                <a:sym typeface="Wingdings" panose="05000000000000000000" pitchFamily="2" charset="2"/>
              </a:rPr>
              <a:t></a:t>
            </a:r>
            <a:r>
              <a:rPr lang="en-US" dirty="0"/>
              <a:t> promote success and student comfort (reduce emails too…)</a:t>
            </a:r>
          </a:p>
          <a:p>
            <a:r>
              <a:rPr lang="en-US" dirty="0">
                <a:sym typeface="Wingdings" panose="05000000000000000000" pitchFamily="2" charset="2"/>
              </a:rPr>
              <a:t>Accommodations?</a:t>
            </a:r>
            <a:r>
              <a:rPr lang="en-US" dirty="0"/>
              <a:t> </a:t>
            </a:r>
          </a:p>
          <a:p>
            <a:r>
              <a:rPr lang="en-US" dirty="0"/>
              <a:t>Turnitin system</a:t>
            </a:r>
          </a:p>
          <a:p>
            <a:r>
              <a:rPr lang="en-US" dirty="0"/>
              <a:t>Students share…Refresh often</a:t>
            </a:r>
          </a:p>
        </p:txBody>
      </p:sp>
      <p:pic>
        <p:nvPicPr>
          <p:cNvPr id="4" name="Picture 3">
            <a:extLst>
              <a:ext uri="{FF2B5EF4-FFF2-40B4-BE49-F238E27FC236}">
                <a16:creationId xmlns:a16="http://schemas.microsoft.com/office/drawing/2014/main" id="{069DB2BF-4F0C-4416-B284-025652C004B6}"/>
              </a:ext>
            </a:extLst>
          </p:cNvPr>
          <p:cNvPicPr>
            <a:picLocks noChangeAspect="1"/>
          </p:cNvPicPr>
          <p:nvPr/>
        </p:nvPicPr>
        <p:blipFill>
          <a:blip r:embed="rId3"/>
          <a:stretch>
            <a:fillRect/>
          </a:stretch>
        </p:blipFill>
        <p:spPr>
          <a:xfrm>
            <a:off x="8759324" y="3657600"/>
            <a:ext cx="2790991" cy="2623196"/>
          </a:xfrm>
          <a:prstGeom prst="rect">
            <a:avLst/>
          </a:prstGeom>
        </p:spPr>
      </p:pic>
    </p:spTree>
    <p:extLst>
      <p:ext uri="{BB962C8B-B14F-4D97-AF65-F5344CB8AC3E}">
        <p14:creationId xmlns:p14="http://schemas.microsoft.com/office/powerpoint/2010/main" val="206209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AE210-B348-4DCB-B949-26977F581F51}"/>
              </a:ext>
            </a:extLst>
          </p:cNvPr>
          <p:cNvSpPr>
            <a:spLocks noGrp="1"/>
          </p:cNvSpPr>
          <p:nvPr>
            <p:ph type="title"/>
          </p:nvPr>
        </p:nvSpPr>
        <p:spPr>
          <a:xfrm>
            <a:off x="283051" y="211978"/>
            <a:ext cx="10396882" cy="1151965"/>
          </a:xfrm>
        </p:spPr>
        <p:txBody>
          <a:bodyPr/>
          <a:lstStyle/>
          <a:p>
            <a:r>
              <a:rPr lang="en-US" dirty="0">
                <a:latin typeface="Bahnschrift" panose="020B0502040204020203" pitchFamily="34" charset="0"/>
              </a:rPr>
              <a:t>Where to go for </a:t>
            </a:r>
            <a:r>
              <a:rPr lang="en-US" sz="5300" dirty="0">
                <a:latin typeface="Bahnschrift" panose="020B0502040204020203" pitchFamily="34" charset="0"/>
              </a:rPr>
              <a:t>help</a:t>
            </a:r>
          </a:p>
        </p:txBody>
      </p:sp>
      <p:sp>
        <p:nvSpPr>
          <p:cNvPr id="3" name="Content Placeholder 2">
            <a:extLst>
              <a:ext uri="{FF2B5EF4-FFF2-40B4-BE49-F238E27FC236}">
                <a16:creationId xmlns:a16="http://schemas.microsoft.com/office/drawing/2014/main" id="{34DA866C-9A76-47C9-B6FD-842FC18279A3}"/>
              </a:ext>
            </a:extLst>
          </p:cNvPr>
          <p:cNvSpPr>
            <a:spLocks noGrp="1"/>
          </p:cNvSpPr>
          <p:nvPr>
            <p:ph sz="quarter" idx="13"/>
          </p:nvPr>
        </p:nvSpPr>
        <p:spPr>
          <a:xfrm>
            <a:off x="285227" y="1707524"/>
            <a:ext cx="10394707" cy="3833310"/>
          </a:xfrm>
        </p:spPr>
        <p:txBody>
          <a:bodyPr>
            <a:normAutofit/>
          </a:bodyPr>
          <a:lstStyle/>
          <a:p>
            <a:r>
              <a:rPr lang="en-US" sz="2000" dirty="0"/>
              <a:t>FCR:  Tredd@Ramapo.edu</a:t>
            </a:r>
          </a:p>
          <a:p>
            <a:r>
              <a:rPr lang="en-US" sz="2000" dirty="0"/>
              <a:t>For a listing a brief description of useful “CATS” (classroom Assessment techniques, Angelo and Cross, 1993):  </a:t>
            </a:r>
            <a:r>
              <a:rPr lang="en-US" sz="2000" dirty="0">
                <a:hlinkClick r:id="rId2"/>
              </a:rPr>
              <a:t>https://www.uky.edu/celt/50-classroom-assessment-techniques-cats</a:t>
            </a:r>
            <a:endParaRPr lang="en-US" sz="2000" dirty="0"/>
          </a:p>
          <a:p>
            <a:r>
              <a:rPr lang="en-US" sz="2000" dirty="0"/>
              <a:t>A fuller description of all “CATs”: </a:t>
            </a:r>
            <a:r>
              <a:rPr lang="en-US" sz="2000" dirty="0">
                <a:hlinkClick r:id="rId3"/>
              </a:rPr>
              <a:t>https://library.gwu.edu/utlc/teaching/classroom-assessment-techniques-cats</a:t>
            </a:r>
            <a:endParaRPr lang="en-US" sz="2000" dirty="0"/>
          </a:p>
          <a:p>
            <a:r>
              <a:rPr lang="en-US" sz="2000" dirty="0"/>
              <a:t>A fuller description of some “CATS”:  </a:t>
            </a:r>
            <a:r>
              <a:rPr lang="en-US" sz="2000" dirty="0">
                <a:hlinkClick r:id="rId4"/>
              </a:rPr>
              <a:t>https://poorvucenter.yale.edu/Classroom-Assessment-Techniques</a:t>
            </a:r>
            <a:endParaRPr lang="en-US" sz="2000" dirty="0"/>
          </a:p>
        </p:txBody>
      </p:sp>
      <p:pic>
        <p:nvPicPr>
          <p:cNvPr id="4" name="Picture 3">
            <a:extLst>
              <a:ext uri="{FF2B5EF4-FFF2-40B4-BE49-F238E27FC236}">
                <a16:creationId xmlns:a16="http://schemas.microsoft.com/office/drawing/2014/main" id="{C647378F-01F2-4C65-AC0E-EE0D085D1016}"/>
              </a:ext>
            </a:extLst>
          </p:cNvPr>
          <p:cNvPicPr>
            <a:picLocks noChangeAspect="1"/>
          </p:cNvPicPr>
          <p:nvPr/>
        </p:nvPicPr>
        <p:blipFill>
          <a:blip r:embed="rId5"/>
          <a:stretch>
            <a:fillRect/>
          </a:stretch>
        </p:blipFill>
        <p:spPr>
          <a:xfrm>
            <a:off x="7980132" y="0"/>
            <a:ext cx="1973179" cy="2185157"/>
          </a:xfrm>
          <a:prstGeom prst="rect">
            <a:avLst/>
          </a:prstGeom>
        </p:spPr>
      </p:pic>
      <p:pic>
        <p:nvPicPr>
          <p:cNvPr id="5" name="Picture 4">
            <a:extLst>
              <a:ext uri="{FF2B5EF4-FFF2-40B4-BE49-F238E27FC236}">
                <a16:creationId xmlns:a16="http://schemas.microsoft.com/office/drawing/2014/main" id="{A935F15B-F5E5-4823-BD21-2FFD7E8A968B}"/>
              </a:ext>
            </a:extLst>
          </p:cNvPr>
          <p:cNvPicPr>
            <a:picLocks noChangeAspect="1"/>
          </p:cNvPicPr>
          <p:nvPr/>
        </p:nvPicPr>
        <p:blipFill>
          <a:blip r:embed="rId6"/>
          <a:stretch>
            <a:fillRect/>
          </a:stretch>
        </p:blipFill>
        <p:spPr>
          <a:xfrm>
            <a:off x="9774008" y="3060937"/>
            <a:ext cx="1811851" cy="2354463"/>
          </a:xfrm>
          <a:prstGeom prst="rect">
            <a:avLst/>
          </a:prstGeom>
        </p:spPr>
      </p:pic>
      <p:pic>
        <p:nvPicPr>
          <p:cNvPr id="6" name="Picture 5">
            <a:extLst>
              <a:ext uri="{FF2B5EF4-FFF2-40B4-BE49-F238E27FC236}">
                <a16:creationId xmlns:a16="http://schemas.microsoft.com/office/drawing/2014/main" id="{B9BFE653-03BB-452B-8B02-F853C8E9BBAB}"/>
              </a:ext>
            </a:extLst>
          </p:cNvPr>
          <p:cNvPicPr>
            <a:picLocks noChangeAspect="1"/>
          </p:cNvPicPr>
          <p:nvPr/>
        </p:nvPicPr>
        <p:blipFill>
          <a:blip r:embed="rId7"/>
          <a:stretch>
            <a:fillRect/>
          </a:stretch>
        </p:blipFill>
        <p:spPr>
          <a:xfrm rot="-300000">
            <a:off x="9867374" y="-67936"/>
            <a:ext cx="1939506" cy="2376988"/>
          </a:xfrm>
          <a:prstGeom prst="rect">
            <a:avLst/>
          </a:prstGeom>
        </p:spPr>
      </p:pic>
    </p:spTree>
    <p:extLst>
      <p:ext uri="{BB962C8B-B14F-4D97-AF65-F5344CB8AC3E}">
        <p14:creationId xmlns:p14="http://schemas.microsoft.com/office/powerpoint/2010/main" val="3924204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5B52E9-4A95-48CF-837F-9D05D4845A88}"/>
              </a:ext>
            </a:extLst>
          </p:cNvPr>
          <p:cNvSpPr txBox="1"/>
          <p:nvPr/>
        </p:nvSpPr>
        <p:spPr>
          <a:xfrm>
            <a:off x="890247" y="5701214"/>
            <a:ext cx="10411505" cy="646331"/>
          </a:xfrm>
          <a:prstGeom prst="rect">
            <a:avLst/>
          </a:prstGeom>
          <a:noFill/>
        </p:spPr>
        <p:txBody>
          <a:bodyPr wrap="square" rtlCol="0">
            <a:spAutoFit/>
          </a:bodyPr>
          <a:lstStyle/>
          <a:p>
            <a:r>
              <a:rPr lang="en-US" sz="3600" dirty="0">
                <a:solidFill>
                  <a:schemeClr val="bg1"/>
                </a:solidFill>
                <a:latin typeface="Bahnschrift" panose="020B0502040204020203" pitchFamily="34" charset="0"/>
              </a:rPr>
              <a:t>Thoughts? Comments? Questions? Suggestions?</a:t>
            </a:r>
          </a:p>
        </p:txBody>
      </p:sp>
      <p:pic>
        <p:nvPicPr>
          <p:cNvPr id="7" name="Picture 6">
            <a:extLst>
              <a:ext uri="{FF2B5EF4-FFF2-40B4-BE49-F238E27FC236}">
                <a16:creationId xmlns:a16="http://schemas.microsoft.com/office/drawing/2014/main" id="{96AB9FC8-4E64-4C94-9585-30AB399AB3BA}"/>
              </a:ext>
            </a:extLst>
          </p:cNvPr>
          <p:cNvPicPr>
            <a:picLocks noChangeAspect="1"/>
          </p:cNvPicPr>
          <p:nvPr/>
        </p:nvPicPr>
        <p:blipFill rotWithShape="1">
          <a:blip r:embed="rId3"/>
          <a:srcRect t="2845"/>
          <a:stretch/>
        </p:blipFill>
        <p:spPr>
          <a:xfrm>
            <a:off x="-1" y="0"/>
            <a:ext cx="11705569" cy="5518484"/>
          </a:xfrm>
          <a:prstGeom prst="rect">
            <a:avLst/>
          </a:prstGeom>
        </p:spPr>
      </p:pic>
    </p:spTree>
    <p:extLst>
      <p:ext uri="{BB962C8B-B14F-4D97-AF65-F5344CB8AC3E}">
        <p14:creationId xmlns:p14="http://schemas.microsoft.com/office/powerpoint/2010/main" val="410050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71A97-2902-4BEF-8726-ED5FA433D742}"/>
              </a:ext>
            </a:extLst>
          </p:cNvPr>
          <p:cNvSpPr>
            <a:spLocks noGrp="1"/>
          </p:cNvSpPr>
          <p:nvPr>
            <p:ph type="ctrTitle"/>
          </p:nvPr>
        </p:nvSpPr>
        <p:spPr/>
        <p:txBody>
          <a:bodyPr/>
          <a:lstStyle/>
          <a:p>
            <a:r>
              <a:rPr lang="en-US" dirty="0"/>
              <a:t>Fabulous faculty </a:t>
            </a:r>
          </a:p>
        </p:txBody>
      </p:sp>
      <p:sp>
        <p:nvSpPr>
          <p:cNvPr id="3" name="Subtitle 2">
            <a:extLst>
              <a:ext uri="{FF2B5EF4-FFF2-40B4-BE49-F238E27FC236}">
                <a16:creationId xmlns:a16="http://schemas.microsoft.com/office/drawing/2014/main" id="{C10E90AA-B3A3-4A19-8398-AE267A3E8AD8}"/>
              </a:ext>
            </a:extLst>
          </p:cNvPr>
          <p:cNvSpPr>
            <a:spLocks noGrp="1"/>
          </p:cNvSpPr>
          <p:nvPr>
            <p:ph type="subTitle" idx="1"/>
          </p:nvPr>
        </p:nvSpPr>
        <p:spPr>
          <a:xfrm rot="21420000">
            <a:off x="410725" y="3512284"/>
            <a:ext cx="10650234" cy="1329237"/>
          </a:xfrm>
        </p:spPr>
        <p:txBody>
          <a:bodyPr/>
          <a:lstStyle/>
          <a:p>
            <a:pPr>
              <a:lnSpc>
                <a:spcPct val="100000"/>
              </a:lnSpc>
            </a:pPr>
            <a:r>
              <a:rPr lang="en-US" dirty="0"/>
              <a:t>Creating active &amp; effective remote teaching &amp; learning Experiences:</a:t>
            </a:r>
          </a:p>
          <a:p>
            <a:pPr>
              <a:lnSpc>
                <a:spcPct val="100000"/>
              </a:lnSpc>
            </a:pPr>
            <a:r>
              <a:rPr lang="en-US" dirty="0">
                <a:latin typeface="Bahnschrift" panose="020B0502040204020203" pitchFamily="34" charset="0"/>
              </a:rPr>
              <a:t>Content Delivery</a:t>
            </a:r>
          </a:p>
        </p:txBody>
      </p:sp>
      <p:pic>
        <p:nvPicPr>
          <p:cNvPr id="6" name="Picture 5">
            <a:extLst>
              <a:ext uri="{FF2B5EF4-FFF2-40B4-BE49-F238E27FC236}">
                <a16:creationId xmlns:a16="http://schemas.microsoft.com/office/drawing/2014/main" id="{81449849-9CF3-4AC4-901D-8E52D58CE69D}"/>
              </a:ext>
            </a:extLst>
          </p:cNvPr>
          <p:cNvPicPr>
            <a:picLocks noChangeAspect="1"/>
          </p:cNvPicPr>
          <p:nvPr/>
        </p:nvPicPr>
        <p:blipFill>
          <a:blip r:embed="rId2"/>
          <a:stretch>
            <a:fillRect/>
          </a:stretch>
        </p:blipFill>
        <p:spPr>
          <a:xfrm rot="21422276">
            <a:off x="544325" y="1231910"/>
            <a:ext cx="2383798" cy="2383798"/>
          </a:xfrm>
          <a:prstGeom prst="rect">
            <a:avLst/>
          </a:prstGeom>
        </p:spPr>
      </p:pic>
    </p:spTree>
    <p:extLst>
      <p:ext uri="{BB962C8B-B14F-4D97-AF65-F5344CB8AC3E}">
        <p14:creationId xmlns:p14="http://schemas.microsoft.com/office/powerpoint/2010/main" val="3069899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53C60-BB07-4F79-BAB6-E06335F2AD06}"/>
              </a:ext>
            </a:extLst>
          </p:cNvPr>
          <p:cNvSpPr>
            <a:spLocks noGrp="1"/>
          </p:cNvSpPr>
          <p:nvPr>
            <p:ph type="title"/>
          </p:nvPr>
        </p:nvSpPr>
        <p:spPr>
          <a:xfrm>
            <a:off x="590550" y="380056"/>
            <a:ext cx="10396882" cy="1151965"/>
          </a:xfrm>
        </p:spPr>
        <p:txBody>
          <a:bodyPr/>
          <a:lstStyle/>
          <a:p>
            <a:r>
              <a:rPr lang="en-US" dirty="0">
                <a:latin typeface="Bahnschrift" panose="020B0502040204020203" pitchFamily="34" charset="0"/>
              </a:rPr>
              <a:t>Backward Course Design</a:t>
            </a:r>
          </a:p>
        </p:txBody>
      </p:sp>
      <p:graphicFrame>
        <p:nvGraphicFramePr>
          <p:cNvPr id="3" name="Diagram 2">
            <a:extLst>
              <a:ext uri="{FF2B5EF4-FFF2-40B4-BE49-F238E27FC236}">
                <a16:creationId xmlns:a16="http://schemas.microsoft.com/office/drawing/2014/main" id="{45BC3539-41EB-488A-9A99-5B8A66F12EE8}"/>
              </a:ext>
            </a:extLst>
          </p:cNvPr>
          <p:cNvGraphicFramePr/>
          <p:nvPr>
            <p:extLst>
              <p:ext uri="{D42A27DB-BD31-4B8C-83A1-F6EECF244321}">
                <p14:modId xmlns:p14="http://schemas.microsoft.com/office/powerpoint/2010/main" val="2386229266"/>
              </p:ext>
            </p:extLst>
          </p:nvPr>
        </p:nvGraphicFramePr>
        <p:xfrm>
          <a:off x="590550" y="1989221"/>
          <a:ext cx="10703891" cy="333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2654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706A-E085-4A38-8E15-C5977EE903BA}"/>
              </a:ext>
            </a:extLst>
          </p:cNvPr>
          <p:cNvSpPr>
            <a:spLocks noGrp="1"/>
          </p:cNvSpPr>
          <p:nvPr>
            <p:ph type="title"/>
          </p:nvPr>
        </p:nvSpPr>
        <p:spPr>
          <a:xfrm>
            <a:off x="472610" y="201003"/>
            <a:ext cx="10396882" cy="1151965"/>
          </a:xfrm>
        </p:spPr>
        <p:txBody>
          <a:bodyPr/>
          <a:lstStyle/>
          <a:p>
            <a:r>
              <a:rPr lang="en-US" dirty="0">
                <a:latin typeface="Bahnschrift" panose="020B0502040204020203" pitchFamily="34" charset="0"/>
              </a:rPr>
              <a:t>Content delivery</a:t>
            </a:r>
          </a:p>
        </p:txBody>
      </p:sp>
      <p:sp>
        <p:nvSpPr>
          <p:cNvPr id="5" name="TextBox 4">
            <a:extLst>
              <a:ext uri="{FF2B5EF4-FFF2-40B4-BE49-F238E27FC236}">
                <a16:creationId xmlns:a16="http://schemas.microsoft.com/office/drawing/2014/main" id="{FC1E192D-BF02-411A-8B78-535A92118AAB}"/>
              </a:ext>
            </a:extLst>
          </p:cNvPr>
          <p:cNvSpPr txBox="1"/>
          <p:nvPr/>
        </p:nvSpPr>
        <p:spPr>
          <a:xfrm>
            <a:off x="897559" y="5505031"/>
            <a:ext cx="10396882" cy="954107"/>
          </a:xfrm>
          <a:prstGeom prst="rect">
            <a:avLst/>
          </a:prstGeom>
          <a:noFill/>
        </p:spPr>
        <p:txBody>
          <a:bodyPr wrap="square" rtlCol="0">
            <a:spAutoFit/>
          </a:bodyPr>
          <a:lstStyle/>
          <a:p>
            <a:pPr algn="ctr"/>
            <a:r>
              <a:rPr lang="en-US" sz="2800" b="1" dirty="0">
                <a:solidFill>
                  <a:schemeClr val="bg1"/>
                </a:solidFill>
                <a:latin typeface="Bahnschrift" panose="020B0502040204020203" pitchFamily="34" charset="0"/>
              </a:rPr>
              <a:t>Effective Teaching and Learning Activities for Engaging Students with Course Material</a:t>
            </a:r>
            <a:endParaRPr lang="en-US" sz="2800" dirty="0">
              <a:solidFill>
                <a:schemeClr val="bg1"/>
              </a:solidFill>
              <a:latin typeface="Bahnschrift" panose="020B0502040204020203" pitchFamily="34" charset="0"/>
            </a:endParaRPr>
          </a:p>
        </p:txBody>
      </p:sp>
      <p:pic>
        <p:nvPicPr>
          <p:cNvPr id="3" name="Picture 2">
            <a:extLst>
              <a:ext uri="{FF2B5EF4-FFF2-40B4-BE49-F238E27FC236}">
                <a16:creationId xmlns:a16="http://schemas.microsoft.com/office/drawing/2014/main" id="{14806442-B9D8-4097-A0F3-1B4F7644F83B}"/>
              </a:ext>
            </a:extLst>
          </p:cNvPr>
          <p:cNvPicPr>
            <a:picLocks noChangeAspect="1"/>
          </p:cNvPicPr>
          <p:nvPr/>
        </p:nvPicPr>
        <p:blipFill>
          <a:blip r:embed="rId2"/>
          <a:stretch>
            <a:fillRect/>
          </a:stretch>
        </p:blipFill>
        <p:spPr>
          <a:xfrm>
            <a:off x="2777168" y="1086835"/>
            <a:ext cx="6637664" cy="4418196"/>
          </a:xfrm>
          <a:prstGeom prst="rect">
            <a:avLst/>
          </a:prstGeom>
        </p:spPr>
      </p:pic>
    </p:spTree>
    <p:extLst>
      <p:ext uri="{BB962C8B-B14F-4D97-AF65-F5344CB8AC3E}">
        <p14:creationId xmlns:p14="http://schemas.microsoft.com/office/powerpoint/2010/main" val="1675070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CB3B-71CC-49A7-A02B-10599F287E00}"/>
              </a:ext>
            </a:extLst>
          </p:cNvPr>
          <p:cNvSpPr>
            <a:spLocks noGrp="1"/>
          </p:cNvSpPr>
          <p:nvPr>
            <p:ph type="title"/>
          </p:nvPr>
        </p:nvSpPr>
        <p:spPr>
          <a:xfrm>
            <a:off x="476962" y="162384"/>
            <a:ext cx="10396882" cy="1151965"/>
          </a:xfrm>
        </p:spPr>
        <p:txBody>
          <a:bodyPr/>
          <a:lstStyle/>
          <a:p>
            <a:r>
              <a:rPr lang="en-US" dirty="0">
                <a:latin typeface="Bahnschrift" panose="020B0502040204020203" pitchFamily="34" charset="0"/>
              </a:rPr>
              <a:t>Backward course design</a:t>
            </a:r>
          </a:p>
        </p:txBody>
      </p:sp>
      <p:sp>
        <p:nvSpPr>
          <p:cNvPr id="3" name="Content Placeholder 2">
            <a:extLst>
              <a:ext uri="{FF2B5EF4-FFF2-40B4-BE49-F238E27FC236}">
                <a16:creationId xmlns:a16="http://schemas.microsoft.com/office/drawing/2014/main" id="{91EC0F11-7C93-414A-9853-654F4CCE1861}"/>
              </a:ext>
            </a:extLst>
          </p:cNvPr>
          <p:cNvSpPr>
            <a:spLocks noGrp="1"/>
          </p:cNvSpPr>
          <p:nvPr>
            <p:ph sz="quarter" idx="13"/>
          </p:nvPr>
        </p:nvSpPr>
        <p:spPr>
          <a:xfrm>
            <a:off x="476962" y="1373604"/>
            <a:ext cx="5411205" cy="3920665"/>
          </a:xfrm>
          <a:solidFill>
            <a:schemeClr val="accent4">
              <a:lumMod val="40000"/>
              <a:lumOff val="60000"/>
            </a:schemeClr>
          </a:solidFill>
          <a:ln w="50800">
            <a:solidFill>
              <a:schemeClr val="accent1"/>
            </a:solidFill>
          </a:ln>
        </p:spPr>
        <p:txBody>
          <a:bodyPr>
            <a:normAutofit lnSpcReduction="10000"/>
          </a:bodyPr>
          <a:lstStyle/>
          <a:p>
            <a:pPr marL="0" indent="0">
              <a:buNone/>
            </a:pPr>
            <a:r>
              <a:rPr lang="en-US" sz="3200" b="1" dirty="0"/>
              <a:t>What would have to happen during the course in order for students to do well on the Feedback &amp; Assessment activities? (fink, 2013)</a:t>
            </a:r>
            <a:endParaRPr lang="en-US" sz="3200" dirty="0"/>
          </a:p>
        </p:txBody>
      </p:sp>
      <p:pic>
        <p:nvPicPr>
          <p:cNvPr id="6" name="Picture 5">
            <a:extLst>
              <a:ext uri="{FF2B5EF4-FFF2-40B4-BE49-F238E27FC236}">
                <a16:creationId xmlns:a16="http://schemas.microsoft.com/office/drawing/2014/main" id="{44751F5A-9356-48E9-BE7E-6BCB877946E4}"/>
              </a:ext>
            </a:extLst>
          </p:cNvPr>
          <p:cNvPicPr>
            <a:picLocks noChangeAspect="1"/>
          </p:cNvPicPr>
          <p:nvPr/>
        </p:nvPicPr>
        <p:blipFill rotWithShape="1">
          <a:blip r:embed="rId2"/>
          <a:srcRect l="7251" r="3044"/>
          <a:stretch/>
        </p:blipFill>
        <p:spPr>
          <a:xfrm>
            <a:off x="6303835" y="1887452"/>
            <a:ext cx="5142495" cy="2892968"/>
          </a:xfrm>
          <a:prstGeom prst="rect">
            <a:avLst/>
          </a:prstGeom>
        </p:spPr>
      </p:pic>
    </p:spTree>
    <p:extLst>
      <p:ext uri="{BB962C8B-B14F-4D97-AF65-F5344CB8AC3E}">
        <p14:creationId xmlns:p14="http://schemas.microsoft.com/office/powerpoint/2010/main" val="1723874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A0F3C9-9673-4622-9AAB-CE87E6007FB7}"/>
              </a:ext>
            </a:extLst>
          </p:cNvPr>
          <p:cNvSpPr>
            <a:spLocks noGrp="1"/>
          </p:cNvSpPr>
          <p:nvPr>
            <p:ph type="title"/>
          </p:nvPr>
        </p:nvSpPr>
        <p:spPr>
          <a:xfrm>
            <a:off x="239485" y="92395"/>
            <a:ext cx="11444516" cy="902369"/>
          </a:xfrm>
        </p:spPr>
        <p:txBody>
          <a:bodyPr>
            <a:noAutofit/>
          </a:bodyPr>
          <a:lstStyle/>
          <a:p>
            <a:r>
              <a:rPr lang="en-US" sz="4400" dirty="0">
                <a:latin typeface="Bahnschrift" panose="020B0502040204020203" pitchFamily="34" charset="0"/>
              </a:rPr>
              <a:t>Fink’s Holistic View of active learning</a:t>
            </a:r>
          </a:p>
        </p:txBody>
      </p:sp>
      <p:pic>
        <p:nvPicPr>
          <p:cNvPr id="5" name="Picture 4">
            <a:extLst>
              <a:ext uri="{FF2B5EF4-FFF2-40B4-BE49-F238E27FC236}">
                <a16:creationId xmlns:a16="http://schemas.microsoft.com/office/drawing/2014/main" id="{59083365-9695-49F5-8951-7B309B45A98C}"/>
              </a:ext>
            </a:extLst>
          </p:cNvPr>
          <p:cNvPicPr>
            <a:picLocks noChangeAspect="1"/>
          </p:cNvPicPr>
          <p:nvPr/>
        </p:nvPicPr>
        <p:blipFill>
          <a:blip r:embed="rId2"/>
          <a:stretch>
            <a:fillRect/>
          </a:stretch>
        </p:blipFill>
        <p:spPr>
          <a:xfrm>
            <a:off x="3482282" y="994764"/>
            <a:ext cx="6936247" cy="4557724"/>
          </a:xfrm>
          <a:prstGeom prst="rect">
            <a:avLst/>
          </a:prstGeom>
        </p:spPr>
      </p:pic>
      <p:sp>
        <p:nvSpPr>
          <p:cNvPr id="6" name="TextBox 5">
            <a:extLst>
              <a:ext uri="{FF2B5EF4-FFF2-40B4-BE49-F238E27FC236}">
                <a16:creationId xmlns:a16="http://schemas.microsoft.com/office/drawing/2014/main" id="{4C60185F-E1B1-4261-A89A-2AD8663B7604}"/>
              </a:ext>
            </a:extLst>
          </p:cNvPr>
          <p:cNvSpPr txBox="1"/>
          <p:nvPr/>
        </p:nvSpPr>
        <p:spPr>
          <a:xfrm>
            <a:off x="9865895" y="5053263"/>
            <a:ext cx="1652337" cy="368969"/>
          </a:xfrm>
          <a:prstGeom prst="rect">
            <a:avLst/>
          </a:prstGeom>
          <a:noFill/>
        </p:spPr>
        <p:txBody>
          <a:bodyPr wrap="square" rtlCol="0">
            <a:spAutoFit/>
          </a:bodyPr>
          <a:lstStyle/>
          <a:p>
            <a:pPr algn="r"/>
            <a:r>
              <a:rPr lang="en-US" dirty="0"/>
              <a:t>Fink, 2013</a:t>
            </a:r>
          </a:p>
        </p:txBody>
      </p:sp>
      <p:sp>
        <p:nvSpPr>
          <p:cNvPr id="7" name="TextBox 6">
            <a:extLst>
              <a:ext uri="{FF2B5EF4-FFF2-40B4-BE49-F238E27FC236}">
                <a16:creationId xmlns:a16="http://schemas.microsoft.com/office/drawing/2014/main" id="{D234FD15-3885-47FF-B19B-EAACC7CCE4B4}"/>
              </a:ext>
            </a:extLst>
          </p:cNvPr>
          <p:cNvSpPr txBox="1"/>
          <p:nvPr/>
        </p:nvSpPr>
        <p:spPr>
          <a:xfrm>
            <a:off x="417095" y="5791200"/>
            <a:ext cx="11101137" cy="523220"/>
          </a:xfrm>
          <a:prstGeom prst="rect">
            <a:avLst/>
          </a:prstGeom>
          <a:noFill/>
        </p:spPr>
        <p:txBody>
          <a:bodyPr wrap="square" rtlCol="0">
            <a:spAutoFit/>
          </a:bodyPr>
          <a:lstStyle/>
          <a:p>
            <a:pPr algn="ctr"/>
            <a:r>
              <a:rPr lang="en-US" sz="2800" b="1" dirty="0">
                <a:solidFill>
                  <a:schemeClr val="bg1"/>
                </a:solidFill>
                <a:latin typeface="Bahnschrift" panose="020B0502040204020203" pitchFamily="34" charset="0"/>
              </a:rPr>
              <a:t>An effective set of learning activities includes all three components </a:t>
            </a:r>
            <a:endParaRPr lang="en-US" sz="2800" dirty="0">
              <a:solidFill>
                <a:schemeClr val="bg1"/>
              </a:solidFill>
              <a:latin typeface="Bahnschrift" panose="020B0502040204020203" pitchFamily="34" charset="0"/>
            </a:endParaRPr>
          </a:p>
        </p:txBody>
      </p:sp>
      <p:pic>
        <p:nvPicPr>
          <p:cNvPr id="2" name="Picture 1">
            <a:extLst>
              <a:ext uri="{FF2B5EF4-FFF2-40B4-BE49-F238E27FC236}">
                <a16:creationId xmlns:a16="http://schemas.microsoft.com/office/drawing/2014/main" id="{F8FB1015-A52B-422A-B897-903C9E3C2AC7}"/>
              </a:ext>
            </a:extLst>
          </p:cNvPr>
          <p:cNvPicPr>
            <a:picLocks noChangeAspect="1"/>
          </p:cNvPicPr>
          <p:nvPr/>
        </p:nvPicPr>
        <p:blipFill>
          <a:blip r:embed="rId3"/>
          <a:stretch>
            <a:fillRect/>
          </a:stretch>
        </p:blipFill>
        <p:spPr>
          <a:xfrm>
            <a:off x="191422" y="1950679"/>
            <a:ext cx="3164098" cy="2645893"/>
          </a:xfrm>
          <a:prstGeom prst="rect">
            <a:avLst/>
          </a:prstGeom>
        </p:spPr>
      </p:pic>
      <p:sp>
        <p:nvSpPr>
          <p:cNvPr id="8" name="TextBox 7">
            <a:extLst>
              <a:ext uri="{FF2B5EF4-FFF2-40B4-BE49-F238E27FC236}">
                <a16:creationId xmlns:a16="http://schemas.microsoft.com/office/drawing/2014/main" id="{3E731514-A200-47D8-95CB-DC2ECC62B274}"/>
              </a:ext>
            </a:extLst>
          </p:cNvPr>
          <p:cNvSpPr txBox="1"/>
          <p:nvPr/>
        </p:nvSpPr>
        <p:spPr>
          <a:xfrm>
            <a:off x="157123" y="4702348"/>
            <a:ext cx="3198397" cy="646331"/>
          </a:xfrm>
          <a:prstGeom prst="rect">
            <a:avLst/>
          </a:prstGeom>
          <a:noFill/>
        </p:spPr>
        <p:txBody>
          <a:bodyPr wrap="square" rtlCol="0">
            <a:spAutoFit/>
          </a:bodyPr>
          <a:lstStyle/>
          <a:p>
            <a:r>
              <a:rPr lang="en-US" sz="1200" dirty="0">
                <a:solidFill>
                  <a:schemeClr val="bg1">
                    <a:lumMod val="50000"/>
                  </a:schemeClr>
                </a:solidFill>
                <a:latin typeface="Bahnschrift" panose="020B0502040204020203" pitchFamily="34" charset="0"/>
              </a:rPr>
              <a:t>https://www.freepik.com/free-photos-vectors/building"&gt;Building vector created by stories - www.freepik.com&lt;/a&gt;</a:t>
            </a:r>
          </a:p>
        </p:txBody>
      </p:sp>
    </p:spTree>
    <p:extLst>
      <p:ext uri="{BB962C8B-B14F-4D97-AF65-F5344CB8AC3E}">
        <p14:creationId xmlns:p14="http://schemas.microsoft.com/office/powerpoint/2010/main" val="371970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8DDE-7128-4A1E-9625-52BBE528B144}"/>
              </a:ext>
            </a:extLst>
          </p:cNvPr>
          <p:cNvSpPr>
            <a:spLocks noGrp="1"/>
          </p:cNvSpPr>
          <p:nvPr>
            <p:ph type="title"/>
          </p:nvPr>
        </p:nvSpPr>
        <p:spPr>
          <a:xfrm>
            <a:off x="290285" y="325274"/>
            <a:ext cx="11103429" cy="1158140"/>
          </a:xfrm>
        </p:spPr>
        <p:txBody>
          <a:bodyPr>
            <a:normAutofit fontScale="90000"/>
          </a:bodyPr>
          <a:lstStyle/>
          <a:p>
            <a:pPr algn="r"/>
            <a:r>
              <a:rPr lang="en-US" sz="4900" dirty="0">
                <a:latin typeface="Bahnschrift" panose="020B0502040204020203" pitchFamily="34" charset="0"/>
              </a:rPr>
              <a:t>Active  &amp; passive learning activities</a:t>
            </a:r>
            <a:br>
              <a:rPr lang="en-US" dirty="0">
                <a:latin typeface="Bahnschrift" panose="020B0502040204020203" pitchFamily="34" charset="0"/>
              </a:rPr>
            </a:br>
            <a:r>
              <a:rPr lang="en-US" sz="2000" dirty="0">
                <a:latin typeface="Bahnschrift" panose="020B0502040204020203" pitchFamily="34" charset="0"/>
              </a:rPr>
              <a:t>fink 2013</a:t>
            </a:r>
            <a:endParaRPr lang="en-US" dirty="0">
              <a:latin typeface="Bahnschrift" panose="020B0502040204020203" pitchFamily="34" charset="0"/>
            </a:endParaRPr>
          </a:p>
        </p:txBody>
      </p:sp>
      <p:sp>
        <p:nvSpPr>
          <p:cNvPr id="4" name="Content Placeholder 3">
            <a:extLst>
              <a:ext uri="{FF2B5EF4-FFF2-40B4-BE49-F238E27FC236}">
                <a16:creationId xmlns:a16="http://schemas.microsoft.com/office/drawing/2014/main" id="{4D1315FC-E522-43CA-A650-C55EB977EFE7}"/>
              </a:ext>
            </a:extLst>
          </p:cNvPr>
          <p:cNvSpPr>
            <a:spLocks noGrp="1"/>
          </p:cNvSpPr>
          <p:nvPr>
            <p:ph sz="quarter" idx="13"/>
          </p:nvPr>
        </p:nvSpPr>
        <p:spPr>
          <a:xfrm>
            <a:off x="648786" y="1483414"/>
            <a:ext cx="5238214" cy="4061043"/>
          </a:xfrm>
          <a:solidFill>
            <a:schemeClr val="bg1">
              <a:lumMod val="85000"/>
            </a:schemeClr>
          </a:solidFill>
          <a:ln w="31750">
            <a:solidFill>
              <a:srgbClr val="5C0000"/>
            </a:solidFill>
          </a:ln>
        </p:spPr>
        <p:txBody>
          <a:bodyPr/>
          <a:lstStyle/>
          <a:p>
            <a:r>
              <a:rPr lang="en-US" b="1" dirty="0">
                <a:latin typeface="Bahnschrift" panose="020B0502040204020203" pitchFamily="34" charset="0"/>
              </a:rPr>
              <a:t>Passive Learning activities</a:t>
            </a:r>
            <a:r>
              <a:rPr lang="en-US" dirty="0">
                <a:latin typeface="Bahnschrift" panose="020B0502040204020203" pitchFamily="34" charset="0"/>
              </a:rPr>
              <a:t>:  receiving Information and Ideas</a:t>
            </a:r>
            <a:r>
              <a:rPr lang="en-US" dirty="0">
                <a:latin typeface="Bahnschrift" panose="020B0502040204020203" pitchFamily="34" charset="0"/>
                <a:sym typeface="Wingdings" panose="05000000000000000000" pitchFamily="2" charset="2"/>
              </a:rPr>
              <a:t></a:t>
            </a:r>
            <a:r>
              <a:rPr lang="en-US" dirty="0">
                <a:latin typeface="Bahnschrift" panose="020B0502040204020203" pitchFamily="34" charset="0"/>
              </a:rPr>
              <a:t> </a:t>
            </a:r>
          </a:p>
          <a:p>
            <a:pPr lvl="1"/>
            <a:r>
              <a:rPr lang="en-US" sz="2000" dirty="0">
                <a:latin typeface="Bahnschrift" panose="020B0502040204020203" pitchFamily="34" charset="0"/>
              </a:rPr>
              <a:t>Lecture</a:t>
            </a:r>
          </a:p>
          <a:p>
            <a:pPr lvl="1"/>
            <a:r>
              <a:rPr lang="en-US" sz="2000" dirty="0">
                <a:latin typeface="Bahnschrift" panose="020B0502040204020203" pitchFamily="34" charset="0"/>
              </a:rPr>
              <a:t>Reading </a:t>
            </a:r>
          </a:p>
          <a:p>
            <a:pPr lvl="1"/>
            <a:r>
              <a:rPr lang="en-US" sz="2000" dirty="0">
                <a:latin typeface="Bahnschrift" panose="020B0502040204020203" pitchFamily="34" charset="0"/>
              </a:rPr>
              <a:t>Videos</a:t>
            </a:r>
          </a:p>
          <a:p>
            <a:pPr lvl="1"/>
            <a:r>
              <a:rPr lang="en-US" sz="2000" dirty="0">
                <a:latin typeface="Bahnschrift" panose="020B0502040204020203" pitchFamily="34" charset="0"/>
              </a:rPr>
              <a:t>Receiving information from other resources (open educational resources, websites, articles, </a:t>
            </a:r>
            <a:r>
              <a:rPr lang="en-US" sz="2000" dirty="0" err="1">
                <a:latin typeface="Bahnschrift" panose="020B0502040204020203" pitchFamily="34" charset="0"/>
              </a:rPr>
              <a:t>etc</a:t>
            </a:r>
            <a:r>
              <a:rPr lang="en-US" sz="2000" dirty="0">
                <a:latin typeface="Bahnschrift" panose="020B0502040204020203" pitchFamily="34" charset="0"/>
              </a:rPr>
              <a:t>…)</a:t>
            </a:r>
          </a:p>
        </p:txBody>
      </p:sp>
      <p:sp>
        <p:nvSpPr>
          <p:cNvPr id="5" name="Content Placeholder 4">
            <a:extLst>
              <a:ext uri="{FF2B5EF4-FFF2-40B4-BE49-F238E27FC236}">
                <a16:creationId xmlns:a16="http://schemas.microsoft.com/office/drawing/2014/main" id="{5F321339-539F-4292-BE83-75C3CDBE0146}"/>
              </a:ext>
            </a:extLst>
          </p:cNvPr>
          <p:cNvSpPr>
            <a:spLocks noGrp="1"/>
          </p:cNvSpPr>
          <p:nvPr>
            <p:ph sz="quarter" idx="14"/>
          </p:nvPr>
        </p:nvSpPr>
        <p:spPr>
          <a:xfrm>
            <a:off x="6305001" y="1483414"/>
            <a:ext cx="5088713" cy="4061043"/>
          </a:xfrm>
          <a:solidFill>
            <a:schemeClr val="bg1">
              <a:lumMod val="85000"/>
            </a:schemeClr>
          </a:solidFill>
          <a:ln w="31750">
            <a:solidFill>
              <a:srgbClr val="5C0000"/>
            </a:solidFill>
          </a:ln>
        </p:spPr>
        <p:txBody>
          <a:bodyPr>
            <a:normAutofit/>
          </a:bodyPr>
          <a:lstStyle/>
          <a:p>
            <a:r>
              <a:rPr lang="en-US" b="1" dirty="0">
                <a:latin typeface="Bahnschrift" panose="020B0502040204020203" pitchFamily="34" charset="0"/>
              </a:rPr>
              <a:t>Active Learning activities:  </a:t>
            </a:r>
            <a:r>
              <a:rPr lang="en-US" dirty="0">
                <a:latin typeface="Bahnschrift" panose="020B0502040204020203" pitchFamily="34" charset="0"/>
              </a:rPr>
              <a:t>Evaluating and or engaging with information and idea</a:t>
            </a:r>
            <a:r>
              <a:rPr lang="en-US" dirty="0">
                <a:latin typeface="Bahnschrift" panose="020B0502040204020203" pitchFamily="34" charset="0"/>
                <a:sym typeface="Wingdings" panose="05000000000000000000" pitchFamily="2" charset="2"/>
              </a:rPr>
              <a:t></a:t>
            </a:r>
          </a:p>
          <a:p>
            <a:pPr lvl="1"/>
            <a:r>
              <a:rPr lang="en-US" sz="2000" dirty="0">
                <a:latin typeface="Bahnschrift" panose="020B0502040204020203" pitchFamily="34" charset="0"/>
              </a:rPr>
              <a:t>Doing</a:t>
            </a:r>
          </a:p>
          <a:p>
            <a:pPr lvl="1"/>
            <a:r>
              <a:rPr lang="en-US" sz="2000" dirty="0">
                <a:latin typeface="Bahnschrift" panose="020B0502040204020203" pitchFamily="34" charset="0"/>
              </a:rPr>
              <a:t>Observing</a:t>
            </a:r>
          </a:p>
          <a:p>
            <a:pPr lvl="1"/>
            <a:r>
              <a:rPr lang="en-US" sz="2000" dirty="0">
                <a:latin typeface="Bahnschrift" panose="020B0502040204020203" pitchFamily="34" charset="0"/>
              </a:rPr>
              <a:t>Writing</a:t>
            </a:r>
          </a:p>
          <a:p>
            <a:pPr lvl="1"/>
            <a:r>
              <a:rPr lang="en-US" sz="2000" dirty="0">
                <a:latin typeface="Bahnschrift" panose="020B0502040204020203" pitchFamily="34" charset="0"/>
              </a:rPr>
              <a:t>discussion with others,  </a:t>
            </a:r>
          </a:p>
          <a:p>
            <a:pPr lvl="1"/>
            <a:r>
              <a:rPr lang="en-US" sz="2000" dirty="0">
                <a:latin typeface="Bahnschrift" panose="020B0502040204020203" pitchFamily="34" charset="0"/>
              </a:rPr>
              <a:t>Critique</a:t>
            </a:r>
          </a:p>
          <a:p>
            <a:pPr lvl="1"/>
            <a:r>
              <a:rPr lang="en-US" sz="2000" dirty="0">
                <a:latin typeface="Bahnschrift" panose="020B0502040204020203" pitchFamily="34" charset="0"/>
              </a:rPr>
              <a:t>reflective dialogue</a:t>
            </a:r>
          </a:p>
        </p:txBody>
      </p:sp>
    </p:spTree>
    <p:extLst>
      <p:ext uri="{BB962C8B-B14F-4D97-AF65-F5344CB8AC3E}">
        <p14:creationId xmlns:p14="http://schemas.microsoft.com/office/powerpoint/2010/main" val="378106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5D42-7B87-4AED-BAC1-683F917D4C77}"/>
              </a:ext>
            </a:extLst>
          </p:cNvPr>
          <p:cNvSpPr>
            <a:spLocks noGrp="1"/>
          </p:cNvSpPr>
          <p:nvPr>
            <p:ph type="title"/>
          </p:nvPr>
        </p:nvSpPr>
        <p:spPr/>
        <p:txBody>
          <a:bodyPr>
            <a:normAutofit fontScale="90000"/>
          </a:bodyPr>
          <a:lstStyle/>
          <a:p>
            <a:r>
              <a:rPr lang="en-US" dirty="0">
                <a:latin typeface="Bahnschrift" panose="020B0502040204020203" pitchFamily="34" charset="0"/>
              </a:rPr>
              <a:t>Transition to remote delivery</a:t>
            </a:r>
          </a:p>
        </p:txBody>
      </p:sp>
      <p:sp>
        <p:nvSpPr>
          <p:cNvPr id="3" name="Content Placeholder 2">
            <a:extLst>
              <a:ext uri="{FF2B5EF4-FFF2-40B4-BE49-F238E27FC236}">
                <a16:creationId xmlns:a16="http://schemas.microsoft.com/office/drawing/2014/main" id="{D8876425-0C26-47AF-AA9F-F3F890BC3901}"/>
              </a:ext>
            </a:extLst>
          </p:cNvPr>
          <p:cNvSpPr>
            <a:spLocks noGrp="1"/>
          </p:cNvSpPr>
          <p:nvPr>
            <p:ph sz="quarter" idx="13"/>
          </p:nvPr>
        </p:nvSpPr>
        <p:spPr>
          <a:xfrm>
            <a:off x="474785" y="1483416"/>
            <a:ext cx="11091573" cy="3756242"/>
          </a:xfrm>
        </p:spPr>
        <p:txBody>
          <a:bodyPr>
            <a:normAutofit/>
          </a:bodyPr>
          <a:lstStyle/>
          <a:p>
            <a:r>
              <a:rPr lang="en-US" dirty="0"/>
              <a:t>ON SITE: lecture and discussion are most commonly used methods for engaging students with new content  </a:t>
            </a:r>
          </a:p>
          <a:p>
            <a:endParaRPr lang="en-US" dirty="0"/>
          </a:p>
          <a:p>
            <a:r>
              <a:rPr lang="en-US" dirty="0"/>
              <a:t>In the online/remote learning context: lecture and discussion are still possible (both synchronous and asynchronous)</a:t>
            </a:r>
          </a:p>
        </p:txBody>
      </p:sp>
      <p:pic>
        <p:nvPicPr>
          <p:cNvPr id="5" name="Picture 4">
            <a:extLst>
              <a:ext uri="{FF2B5EF4-FFF2-40B4-BE49-F238E27FC236}">
                <a16:creationId xmlns:a16="http://schemas.microsoft.com/office/drawing/2014/main" id="{12075FE9-5894-4FB9-A614-F778BFA95E92}"/>
              </a:ext>
            </a:extLst>
          </p:cNvPr>
          <p:cNvPicPr>
            <a:picLocks noChangeAspect="1"/>
          </p:cNvPicPr>
          <p:nvPr/>
        </p:nvPicPr>
        <p:blipFill>
          <a:blip r:embed="rId2"/>
          <a:stretch>
            <a:fillRect/>
          </a:stretch>
        </p:blipFill>
        <p:spPr>
          <a:xfrm>
            <a:off x="1602858" y="1286070"/>
            <a:ext cx="8986283" cy="4285859"/>
          </a:xfrm>
          <a:prstGeom prst="rect">
            <a:avLst/>
          </a:prstGeom>
        </p:spPr>
      </p:pic>
    </p:spTree>
    <p:extLst>
      <p:ext uri="{BB962C8B-B14F-4D97-AF65-F5344CB8AC3E}">
        <p14:creationId xmlns:p14="http://schemas.microsoft.com/office/powerpoint/2010/main" val="28412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E2DD4-BF94-4575-8FA2-5AB7E40AB16B}"/>
              </a:ext>
            </a:extLst>
          </p:cNvPr>
          <p:cNvSpPr>
            <a:spLocks noGrp="1"/>
          </p:cNvSpPr>
          <p:nvPr>
            <p:ph type="title"/>
          </p:nvPr>
        </p:nvSpPr>
        <p:spPr/>
        <p:txBody>
          <a:bodyPr/>
          <a:lstStyle/>
          <a:p>
            <a:r>
              <a:rPr lang="en-US" dirty="0">
                <a:latin typeface="Bahnschrift" panose="020B0502040204020203" pitchFamily="34" charset="0"/>
              </a:rPr>
              <a:t>Content delivery: Lecture</a:t>
            </a:r>
          </a:p>
        </p:txBody>
      </p:sp>
      <p:sp>
        <p:nvSpPr>
          <p:cNvPr id="3" name="Content Placeholder 2">
            <a:extLst>
              <a:ext uri="{FF2B5EF4-FFF2-40B4-BE49-F238E27FC236}">
                <a16:creationId xmlns:a16="http://schemas.microsoft.com/office/drawing/2014/main" id="{8AE51E4B-5BBE-4B95-A14C-F712FC90AA3D}"/>
              </a:ext>
            </a:extLst>
          </p:cNvPr>
          <p:cNvSpPr>
            <a:spLocks noGrp="1"/>
          </p:cNvSpPr>
          <p:nvPr>
            <p:ph sz="quarter" idx="13"/>
          </p:nvPr>
        </p:nvSpPr>
        <p:spPr>
          <a:xfrm>
            <a:off x="474786" y="1483415"/>
            <a:ext cx="7530226" cy="4030281"/>
          </a:xfrm>
        </p:spPr>
        <p:txBody>
          <a:bodyPr>
            <a:normAutofit fontScale="85000" lnSpcReduction="20000"/>
          </a:bodyPr>
          <a:lstStyle/>
          <a:p>
            <a:pPr lvl="0"/>
            <a:r>
              <a:rPr lang="en-US" b="1" dirty="0"/>
              <a:t>Asynchronously</a:t>
            </a:r>
            <a:r>
              <a:rPr lang="en-US" dirty="0"/>
              <a:t>:  students participate at different times and view pre-recorded lectures (e.g.   slides with voice over in TechSmith Relay)</a:t>
            </a:r>
          </a:p>
          <a:p>
            <a:pPr lvl="0"/>
            <a:endParaRPr lang="en-US" sz="1700" dirty="0"/>
          </a:p>
          <a:p>
            <a:pPr lvl="0"/>
            <a:r>
              <a:rPr lang="en-US" b="1" dirty="0"/>
              <a:t>Synchronously:</a:t>
            </a:r>
            <a:r>
              <a:rPr lang="en-US" dirty="0"/>
              <a:t> students must be present online at the same time using </a:t>
            </a:r>
            <a:r>
              <a:rPr lang="en-US" dirty="0" err="1"/>
              <a:t>Webex</a:t>
            </a:r>
            <a:r>
              <a:rPr lang="en-US" dirty="0"/>
              <a:t>, Zoom, Google Meets, etc.  </a:t>
            </a:r>
          </a:p>
          <a:p>
            <a:pPr lvl="0"/>
            <a:endParaRPr lang="en-US" sz="1700" dirty="0"/>
          </a:p>
          <a:p>
            <a:pPr lvl="0"/>
            <a:r>
              <a:rPr lang="en-US" dirty="0"/>
              <a:t>or </a:t>
            </a:r>
            <a:r>
              <a:rPr lang="en-US" b="1" dirty="0"/>
              <a:t>a combination of the two</a:t>
            </a:r>
          </a:p>
        </p:txBody>
      </p:sp>
      <p:pic>
        <p:nvPicPr>
          <p:cNvPr id="5" name="Picture 4">
            <a:extLst>
              <a:ext uri="{FF2B5EF4-FFF2-40B4-BE49-F238E27FC236}">
                <a16:creationId xmlns:a16="http://schemas.microsoft.com/office/drawing/2014/main" id="{7D6E246C-4B1D-4BFD-B757-60098FAF109A}"/>
              </a:ext>
            </a:extLst>
          </p:cNvPr>
          <p:cNvPicPr>
            <a:picLocks noChangeAspect="1"/>
          </p:cNvPicPr>
          <p:nvPr/>
        </p:nvPicPr>
        <p:blipFill rotWithShape="1">
          <a:blip r:embed="rId2"/>
          <a:srcRect l="24731" r="24761"/>
          <a:stretch/>
        </p:blipFill>
        <p:spPr>
          <a:xfrm>
            <a:off x="8324358" y="2013044"/>
            <a:ext cx="3136184" cy="2831911"/>
          </a:xfrm>
          <a:prstGeom prst="rect">
            <a:avLst/>
          </a:prstGeom>
        </p:spPr>
      </p:pic>
    </p:spTree>
    <p:extLst>
      <p:ext uri="{BB962C8B-B14F-4D97-AF65-F5344CB8AC3E}">
        <p14:creationId xmlns:p14="http://schemas.microsoft.com/office/powerpoint/2010/main" val="413083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0B322-0E9C-4133-BDAE-61B10E7A9D35}"/>
              </a:ext>
            </a:extLst>
          </p:cNvPr>
          <p:cNvSpPr>
            <a:spLocks noGrp="1"/>
          </p:cNvSpPr>
          <p:nvPr>
            <p:ph type="title"/>
          </p:nvPr>
        </p:nvSpPr>
        <p:spPr/>
        <p:txBody>
          <a:bodyPr>
            <a:normAutofit fontScale="90000"/>
          </a:bodyPr>
          <a:lstStyle/>
          <a:p>
            <a:r>
              <a:rPr lang="en-US" dirty="0">
                <a:latin typeface="Bahnschrift" panose="020B0502040204020203" pitchFamily="34" charset="0"/>
              </a:rPr>
              <a:t>Content delivery:  Discussion</a:t>
            </a:r>
          </a:p>
        </p:txBody>
      </p:sp>
      <p:sp>
        <p:nvSpPr>
          <p:cNvPr id="3" name="Content Placeholder 2">
            <a:extLst>
              <a:ext uri="{FF2B5EF4-FFF2-40B4-BE49-F238E27FC236}">
                <a16:creationId xmlns:a16="http://schemas.microsoft.com/office/drawing/2014/main" id="{623CB269-8329-4398-AD7B-842C372E8C3B}"/>
              </a:ext>
            </a:extLst>
          </p:cNvPr>
          <p:cNvSpPr>
            <a:spLocks noGrp="1"/>
          </p:cNvSpPr>
          <p:nvPr>
            <p:ph sz="quarter" idx="13"/>
          </p:nvPr>
        </p:nvSpPr>
        <p:spPr>
          <a:xfrm>
            <a:off x="474785" y="1483415"/>
            <a:ext cx="6808330" cy="3891170"/>
          </a:xfrm>
        </p:spPr>
        <p:txBody>
          <a:bodyPr>
            <a:normAutofit fontScale="92500"/>
          </a:bodyPr>
          <a:lstStyle/>
          <a:p>
            <a:pPr lvl="0"/>
            <a:r>
              <a:rPr lang="en-US" sz="2400" b="1" dirty="0"/>
              <a:t>Asynchronously:  </a:t>
            </a:r>
            <a:r>
              <a:rPr lang="en-US" sz="2400" dirty="0"/>
              <a:t>students participate at different times in writing or with video in a discussion board in CANVAS </a:t>
            </a:r>
          </a:p>
          <a:p>
            <a:pPr lvl="0"/>
            <a:endParaRPr lang="en-US" sz="1000" dirty="0"/>
          </a:p>
          <a:p>
            <a:pPr lvl="0"/>
            <a:r>
              <a:rPr lang="en-US" sz="2400" b="1" dirty="0"/>
              <a:t>Synchronously: </a:t>
            </a:r>
            <a:r>
              <a:rPr lang="en-US" sz="2400" dirty="0"/>
              <a:t>students must be present online at the same time using </a:t>
            </a:r>
            <a:r>
              <a:rPr lang="en-US" sz="2400" dirty="0" err="1"/>
              <a:t>Webex</a:t>
            </a:r>
            <a:r>
              <a:rPr lang="en-US" sz="2400" dirty="0"/>
              <a:t>, Zoom, Google Meets, etc. or may be carried out  synchronously in writing, as in a chat or discussion forum  </a:t>
            </a:r>
          </a:p>
        </p:txBody>
      </p:sp>
      <p:pic>
        <p:nvPicPr>
          <p:cNvPr id="4" name="Picture 3">
            <a:extLst>
              <a:ext uri="{FF2B5EF4-FFF2-40B4-BE49-F238E27FC236}">
                <a16:creationId xmlns:a16="http://schemas.microsoft.com/office/drawing/2014/main" id="{6DEA52D8-17C3-481E-B439-D562ED41DA04}"/>
              </a:ext>
            </a:extLst>
          </p:cNvPr>
          <p:cNvPicPr>
            <a:picLocks noChangeAspect="1"/>
          </p:cNvPicPr>
          <p:nvPr/>
        </p:nvPicPr>
        <p:blipFill>
          <a:blip r:embed="rId2"/>
          <a:stretch>
            <a:fillRect/>
          </a:stretch>
        </p:blipFill>
        <p:spPr>
          <a:xfrm>
            <a:off x="7659147" y="1483415"/>
            <a:ext cx="3891170" cy="3891170"/>
          </a:xfrm>
          <a:prstGeom prst="rect">
            <a:avLst/>
          </a:prstGeom>
        </p:spPr>
      </p:pic>
    </p:spTree>
    <p:extLst>
      <p:ext uri="{BB962C8B-B14F-4D97-AF65-F5344CB8AC3E}">
        <p14:creationId xmlns:p14="http://schemas.microsoft.com/office/powerpoint/2010/main" val="308970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7FFB-E42F-47C0-AF58-70C1D947EE65}"/>
              </a:ext>
            </a:extLst>
          </p:cNvPr>
          <p:cNvSpPr>
            <a:spLocks noGrp="1"/>
          </p:cNvSpPr>
          <p:nvPr>
            <p:ph type="title"/>
          </p:nvPr>
        </p:nvSpPr>
        <p:spPr>
          <a:xfrm>
            <a:off x="474785" y="331450"/>
            <a:ext cx="10730244" cy="1151965"/>
          </a:xfrm>
        </p:spPr>
        <p:txBody>
          <a:bodyPr>
            <a:normAutofit fontScale="90000"/>
          </a:bodyPr>
          <a:lstStyle/>
          <a:p>
            <a:r>
              <a:rPr lang="en-US" dirty="0">
                <a:latin typeface="Bahnschrift" panose="020B0502040204020203" pitchFamily="34" charset="0"/>
              </a:rPr>
              <a:t>Planning Synchronous events</a:t>
            </a:r>
          </a:p>
        </p:txBody>
      </p:sp>
      <p:sp>
        <p:nvSpPr>
          <p:cNvPr id="3" name="Content Placeholder 2">
            <a:extLst>
              <a:ext uri="{FF2B5EF4-FFF2-40B4-BE49-F238E27FC236}">
                <a16:creationId xmlns:a16="http://schemas.microsoft.com/office/drawing/2014/main" id="{9242F44B-EB3A-442F-A990-47AA1C9C477F}"/>
              </a:ext>
            </a:extLst>
          </p:cNvPr>
          <p:cNvSpPr>
            <a:spLocks noGrp="1"/>
          </p:cNvSpPr>
          <p:nvPr>
            <p:ph sz="quarter" idx="13"/>
          </p:nvPr>
        </p:nvSpPr>
        <p:spPr>
          <a:xfrm>
            <a:off x="6095999" y="1773405"/>
            <a:ext cx="5406189" cy="3895682"/>
          </a:xfrm>
        </p:spPr>
        <p:txBody>
          <a:bodyPr>
            <a:normAutofit/>
          </a:bodyPr>
          <a:lstStyle/>
          <a:p>
            <a:pPr marL="0" indent="0">
              <a:buNone/>
            </a:pPr>
            <a:r>
              <a:rPr lang="en-US" dirty="0"/>
              <a:t>Three and a half hours per week of live meetings is not the best idea in most courses</a:t>
            </a:r>
          </a:p>
          <a:p>
            <a:pPr marL="0" indent="0">
              <a:buNone/>
            </a:pPr>
            <a:endParaRPr lang="en-US" dirty="0"/>
          </a:p>
        </p:txBody>
      </p:sp>
      <p:pic>
        <p:nvPicPr>
          <p:cNvPr id="4" name="Picture 3">
            <a:extLst>
              <a:ext uri="{FF2B5EF4-FFF2-40B4-BE49-F238E27FC236}">
                <a16:creationId xmlns:a16="http://schemas.microsoft.com/office/drawing/2014/main" id="{239D2493-0FA6-43A3-9C64-AFE9A3A6A090}"/>
              </a:ext>
            </a:extLst>
          </p:cNvPr>
          <p:cNvPicPr>
            <a:picLocks noChangeAspect="1"/>
          </p:cNvPicPr>
          <p:nvPr/>
        </p:nvPicPr>
        <p:blipFill>
          <a:blip r:embed="rId2"/>
          <a:stretch>
            <a:fillRect/>
          </a:stretch>
        </p:blipFill>
        <p:spPr>
          <a:xfrm>
            <a:off x="0" y="1625538"/>
            <a:ext cx="5852667" cy="3895682"/>
          </a:xfrm>
          <a:prstGeom prst="rect">
            <a:avLst/>
          </a:prstGeom>
        </p:spPr>
      </p:pic>
    </p:spTree>
    <p:extLst>
      <p:ext uri="{BB962C8B-B14F-4D97-AF65-F5344CB8AC3E}">
        <p14:creationId xmlns:p14="http://schemas.microsoft.com/office/powerpoint/2010/main" val="1236055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5CCEF1-8E69-4392-BEE5-469D341CF940}"/>
              </a:ext>
            </a:extLst>
          </p:cNvPr>
          <p:cNvSpPr>
            <a:spLocks noGrp="1"/>
          </p:cNvSpPr>
          <p:nvPr>
            <p:ph sz="quarter" idx="13"/>
          </p:nvPr>
        </p:nvSpPr>
        <p:spPr>
          <a:xfrm>
            <a:off x="561242" y="1205828"/>
            <a:ext cx="11069515" cy="5129658"/>
          </a:xfrm>
        </p:spPr>
        <p:txBody>
          <a:bodyPr>
            <a:normAutofit fontScale="47500" lnSpcReduction="20000"/>
          </a:bodyPr>
          <a:lstStyle/>
          <a:p>
            <a:pPr marL="0" indent="0">
              <a:buNone/>
            </a:pPr>
            <a:r>
              <a:rPr lang="en-US" sz="4600" b="1" dirty="0"/>
              <a:t>How Video Production Affects Student Engagement: An Empirical Study</a:t>
            </a:r>
          </a:p>
          <a:p>
            <a:r>
              <a:rPr lang="en-US" sz="4600" dirty="0"/>
              <a:t>A </a:t>
            </a:r>
            <a:r>
              <a:rPr lang="en-US" sz="4600" dirty="0">
                <a:hlinkClick r:id="rId2"/>
              </a:rPr>
              <a:t>large-scale study</a:t>
            </a:r>
            <a:r>
              <a:rPr lang="en-US" sz="4600" dirty="0"/>
              <a:t> from researchers at MIT that used data from 6.9 million video watching sessions. The top of the second page has recommendations for the types of videos that work best, including a recommendation that </a:t>
            </a:r>
            <a:r>
              <a:rPr lang="en-US" sz="4600" dirty="0">
                <a:solidFill>
                  <a:schemeClr val="accent1">
                    <a:lumMod val="75000"/>
                  </a:schemeClr>
                </a:solidFill>
              </a:rPr>
              <a:t>videos should be shorter than six minutes in length.</a:t>
            </a:r>
          </a:p>
          <a:p>
            <a:endParaRPr lang="en-US" sz="2100" dirty="0">
              <a:solidFill>
                <a:schemeClr val="accent1">
                  <a:lumMod val="75000"/>
                </a:schemeClr>
              </a:solidFill>
            </a:endParaRPr>
          </a:p>
          <a:p>
            <a:pPr marL="0" indent="0">
              <a:buNone/>
            </a:pPr>
            <a:r>
              <a:rPr lang="en-US" sz="4600" b="1" dirty="0"/>
              <a:t>Leveraging Recorded Mini-Lectures to Increase Student Learning </a:t>
            </a:r>
          </a:p>
          <a:p>
            <a:r>
              <a:rPr lang="en-US" sz="4600" dirty="0">
                <a:hlinkClick r:id="rId3"/>
              </a:rPr>
              <a:t>This study</a:t>
            </a:r>
            <a:r>
              <a:rPr lang="en-US" sz="4600" dirty="0"/>
              <a:t> concludes, “A majority of students believed the </a:t>
            </a:r>
            <a:r>
              <a:rPr lang="en-US" sz="4600" b="1" dirty="0">
                <a:solidFill>
                  <a:schemeClr val="accent1">
                    <a:lumMod val="75000"/>
                  </a:schemeClr>
                </a:solidFill>
              </a:rPr>
              <a:t>videos helped them </a:t>
            </a:r>
            <a:r>
              <a:rPr lang="en-US" sz="4600" dirty="0"/>
              <a:t>learn course content and that the videos were </a:t>
            </a:r>
            <a:r>
              <a:rPr lang="en-US" sz="4600" b="1" dirty="0">
                <a:solidFill>
                  <a:schemeClr val="accent1">
                    <a:lumMod val="75000"/>
                  </a:schemeClr>
                </a:solidFill>
              </a:rPr>
              <a:t>best kept to less than 15 minutes in length</a:t>
            </a:r>
            <a:r>
              <a:rPr lang="en-US" sz="4600" dirty="0"/>
              <a:t>.” </a:t>
            </a:r>
          </a:p>
          <a:p>
            <a:endParaRPr lang="en-US" dirty="0"/>
          </a:p>
          <a:p>
            <a:pPr marL="0" indent="0">
              <a:buNone/>
            </a:pPr>
            <a:r>
              <a:rPr lang="en-US" dirty="0">
                <a:solidFill>
                  <a:schemeClr val="bg1"/>
                </a:solidFill>
                <a:hlinkClick r:id="rId4">
                  <a:extLst>
                    <a:ext uri="{A12FA001-AC4F-418D-AE19-62706E023703}">
                      <ahyp:hlinkClr xmlns:ahyp="http://schemas.microsoft.com/office/drawing/2018/hyperlinkcolor" val="tx"/>
                    </a:ext>
                  </a:extLst>
                </a:hlinkClick>
              </a:rPr>
              <a:t>https://www.qualitymatters.org/qa-resources/resource-center/articles-resources/research-video-length</a:t>
            </a:r>
            <a:endParaRPr lang="en-US" dirty="0">
              <a:solidFill>
                <a:schemeClr val="bg1"/>
              </a:solidFill>
            </a:endParaRPr>
          </a:p>
        </p:txBody>
      </p:sp>
      <p:sp>
        <p:nvSpPr>
          <p:cNvPr id="6" name="Title 1">
            <a:extLst>
              <a:ext uri="{FF2B5EF4-FFF2-40B4-BE49-F238E27FC236}">
                <a16:creationId xmlns:a16="http://schemas.microsoft.com/office/drawing/2014/main" id="{53556D4D-61ED-40D1-94D9-6E2963A70CA5}"/>
              </a:ext>
            </a:extLst>
          </p:cNvPr>
          <p:cNvSpPr>
            <a:spLocks noGrp="1"/>
          </p:cNvSpPr>
          <p:nvPr>
            <p:ph type="title"/>
          </p:nvPr>
        </p:nvSpPr>
        <p:spPr>
          <a:xfrm>
            <a:off x="474785" y="54891"/>
            <a:ext cx="10396537" cy="1150937"/>
          </a:xfrm>
        </p:spPr>
        <p:txBody>
          <a:bodyPr>
            <a:normAutofit fontScale="90000"/>
          </a:bodyPr>
          <a:lstStyle/>
          <a:p>
            <a:r>
              <a:rPr lang="en-US" dirty="0">
                <a:latin typeface="Bahnschrift" panose="020B0502040204020203" pitchFamily="34" charset="0"/>
              </a:rPr>
              <a:t>Planning Synchronous events</a:t>
            </a:r>
          </a:p>
        </p:txBody>
      </p:sp>
    </p:spTree>
    <p:extLst>
      <p:ext uri="{BB962C8B-B14F-4D97-AF65-F5344CB8AC3E}">
        <p14:creationId xmlns:p14="http://schemas.microsoft.com/office/powerpoint/2010/main" val="274598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 calcmode="lin" valueType="num">
                                      <p:cBhvr additive="base">
                                        <p:cTn id="2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9340-B904-4C13-A54E-6D1D0B76F197}"/>
              </a:ext>
            </a:extLst>
          </p:cNvPr>
          <p:cNvSpPr>
            <a:spLocks noGrp="1"/>
          </p:cNvSpPr>
          <p:nvPr>
            <p:ph type="title"/>
          </p:nvPr>
        </p:nvSpPr>
        <p:spPr>
          <a:xfrm>
            <a:off x="575351" y="268564"/>
            <a:ext cx="10877990" cy="1158140"/>
          </a:xfrm>
        </p:spPr>
        <p:txBody>
          <a:bodyPr>
            <a:normAutofit fontScale="90000"/>
          </a:bodyPr>
          <a:lstStyle/>
          <a:p>
            <a:r>
              <a:rPr lang="en-US" dirty="0">
                <a:latin typeface="Bahnschrift" panose="020B0502040204020203" pitchFamily="34" charset="0"/>
              </a:rPr>
              <a:t>Synchronous vs asynchronous</a:t>
            </a:r>
          </a:p>
        </p:txBody>
      </p:sp>
      <p:sp>
        <p:nvSpPr>
          <p:cNvPr id="3" name="Content Placeholder 2">
            <a:extLst>
              <a:ext uri="{FF2B5EF4-FFF2-40B4-BE49-F238E27FC236}">
                <a16:creationId xmlns:a16="http://schemas.microsoft.com/office/drawing/2014/main" id="{85EE2F5E-04AF-4FA6-BED6-3ED7BBF89C4F}"/>
              </a:ext>
            </a:extLst>
          </p:cNvPr>
          <p:cNvSpPr>
            <a:spLocks noGrp="1"/>
          </p:cNvSpPr>
          <p:nvPr>
            <p:ph sz="quarter" idx="13"/>
          </p:nvPr>
        </p:nvSpPr>
        <p:spPr>
          <a:xfrm>
            <a:off x="6096000" y="1404675"/>
            <a:ext cx="5293894" cy="4048647"/>
          </a:xfrm>
          <a:solidFill>
            <a:schemeClr val="accent4">
              <a:lumMod val="40000"/>
              <a:lumOff val="60000"/>
            </a:schemeClr>
          </a:solidFill>
          <a:ln w="50800">
            <a:solidFill>
              <a:srgbClr val="5C0000"/>
            </a:solidFill>
          </a:ln>
        </p:spPr>
        <p:txBody>
          <a:bodyPr>
            <a:noAutofit/>
          </a:bodyPr>
          <a:lstStyle/>
          <a:p>
            <a:pPr marL="0" indent="0">
              <a:buNone/>
            </a:pPr>
            <a:r>
              <a:rPr lang="en-US" sz="2800" dirty="0">
                <a:latin typeface="Bahnschrift" panose="020B0502040204020203" pitchFamily="34" charset="0"/>
              </a:rPr>
              <a:t>Asynchronous </a:t>
            </a:r>
            <a:r>
              <a:rPr lang="en-US" sz="2800" dirty="0">
                <a:latin typeface="Bahnschrift" panose="020B0502040204020203" pitchFamily="34" charset="0"/>
                <a:sym typeface="Wingdings" panose="05000000000000000000" pitchFamily="2" charset="2"/>
              </a:rPr>
              <a:t></a:t>
            </a:r>
            <a:r>
              <a:rPr lang="en-US" sz="2800" dirty="0">
                <a:latin typeface="Bahnschrift" panose="020B0502040204020203" pitchFamily="34" charset="0"/>
              </a:rPr>
              <a:t> </a:t>
            </a:r>
          </a:p>
          <a:p>
            <a:r>
              <a:rPr lang="en-US" sz="2200" dirty="0">
                <a:latin typeface="Bahnschrift" panose="020B0502040204020203" pitchFamily="34" charset="0"/>
              </a:rPr>
              <a:t>Increase scheduling flexibility </a:t>
            </a:r>
          </a:p>
          <a:p>
            <a:r>
              <a:rPr lang="en-US" sz="2200" dirty="0">
                <a:latin typeface="Bahnschrift" panose="020B0502040204020203" pitchFamily="34" charset="0"/>
              </a:rPr>
              <a:t>students can access the material repeatedly</a:t>
            </a:r>
          </a:p>
          <a:p>
            <a:r>
              <a:rPr lang="en-US" sz="2200" dirty="0">
                <a:latin typeface="Bahnschrift" panose="020B0502040204020203" pitchFamily="34" charset="0"/>
                <a:sym typeface="Wingdings" panose="05000000000000000000" pitchFamily="2" charset="2"/>
              </a:rPr>
              <a:t>less traditional interpersonal interaction</a:t>
            </a:r>
            <a:endParaRPr lang="en-US" sz="2200" dirty="0">
              <a:latin typeface="Bahnschrift" panose="020B0502040204020203" pitchFamily="34" charset="0"/>
            </a:endParaRPr>
          </a:p>
        </p:txBody>
      </p:sp>
      <p:sp>
        <p:nvSpPr>
          <p:cNvPr id="4" name="Content Placeholder 3">
            <a:extLst>
              <a:ext uri="{FF2B5EF4-FFF2-40B4-BE49-F238E27FC236}">
                <a16:creationId xmlns:a16="http://schemas.microsoft.com/office/drawing/2014/main" id="{F0F3CE36-B8E2-4107-AAF5-9ED8EAC5F531}"/>
              </a:ext>
            </a:extLst>
          </p:cNvPr>
          <p:cNvSpPr>
            <a:spLocks noGrp="1"/>
          </p:cNvSpPr>
          <p:nvPr>
            <p:ph sz="quarter" idx="14"/>
          </p:nvPr>
        </p:nvSpPr>
        <p:spPr>
          <a:xfrm>
            <a:off x="416373" y="1404675"/>
            <a:ext cx="5438995" cy="4048647"/>
          </a:xfrm>
          <a:solidFill>
            <a:schemeClr val="accent4">
              <a:lumMod val="40000"/>
              <a:lumOff val="60000"/>
            </a:schemeClr>
          </a:solidFill>
          <a:ln w="50800">
            <a:solidFill>
              <a:srgbClr val="5C0000"/>
            </a:solidFill>
          </a:ln>
        </p:spPr>
        <p:txBody>
          <a:bodyPr>
            <a:noAutofit/>
          </a:bodyPr>
          <a:lstStyle/>
          <a:p>
            <a:pPr marL="0" indent="0">
              <a:buNone/>
            </a:pPr>
            <a:r>
              <a:rPr lang="en-US" sz="2800" dirty="0">
                <a:latin typeface="Bahnschrift" panose="020B0502040204020203" pitchFamily="34" charset="0"/>
              </a:rPr>
              <a:t>Synchronous </a:t>
            </a:r>
            <a:r>
              <a:rPr lang="en-US" sz="2800" dirty="0">
                <a:latin typeface="Bahnschrift" panose="020B0502040204020203" pitchFamily="34" charset="0"/>
                <a:sym typeface="Wingdings" panose="05000000000000000000" pitchFamily="2" charset="2"/>
              </a:rPr>
              <a:t></a:t>
            </a:r>
            <a:r>
              <a:rPr lang="en-US" sz="2800" dirty="0">
                <a:latin typeface="Bahnschrift" panose="020B0502040204020203" pitchFamily="34" charset="0"/>
              </a:rPr>
              <a:t> </a:t>
            </a:r>
          </a:p>
          <a:p>
            <a:r>
              <a:rPr lang="en-US" sz="2200" dirty="0">
                <a:latin typeface="Bahnschrift" panose="020B0502040204020203" pitchFamily="34" charset="0"/>
              </a:rPr>
              <a:t>May feel more like traditional delivery</a:t>
            </a:r>
          </a:p>
          <a:p>
            <a:r>
              <a:rPr lang="en-US" sz="2200" dirty="0">
                <a:latin typeface="Bahnschrift" panose="020B0502040204020203" pitchFamily="34" charset="0"/>
              </a:rPr>
              <a:t>Disruption from tech issues</a:t>
            </a:r>
          </a:p>
          <a:p>
            <a:r>
              <a:rPr lang="en-US" sz="2200" dirty="0">
                <a:latin typeface="Bahnschrift" panose="020B0502040204020203" pitchFamily="34" charset="0"/>
              </a:rPr>
              <a:t>Students may appear to be present but not be attending</a:t>
            </a:r>
          </a:p>
          <a:p>
            <a:r>
              <a:rPr lang="en-US" sz="2200" dirty="0">
                <a:latin typeface="Bahnschrift" panose="020B0502040204020203" pitchFamily="34" charset="0"/>
              </a:rPr>
              <a:t>If students are not able to attend, they miss material</a:t>
            </a:r>
          </a:p>
        </p:txBody>
      </p:sp>
    </p:spTree>
    <p:extLst>
      <p:ext uri="{BB962C8B-B14F-4D97-AF65-F5344CB8AC3E}">
        <p14:creationId xmlns:p14="http://schemas.microsoft.com/office/powerpoint/2010/main" val="3850839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4000">
              <a:schemeClr val="accent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EE255-0D2A-44C3-957A-AEC302EAC640}"/>
              </a:ext>
            </a:extLst>
          </p:cNvPr>
          <p:cNvSpPr>
            <a:spLocks noGrp="1"/>
          </p:cNvSpPr>
          <p:nvPr>
            <p:ph type="title"/>
          </p:nvPr>
        </p:nvSpPr>
        <p:spPr>
          <a:xfrm>
            <a:off x="436098" y="168812"/>
            <a:ext cx="10646585" cy="1668953"/>
          </a:xfrm>
        </p:spPr>
        <p:txBody>
          <a:bodyPr>
            <a:normAutofit/>
          </a:bodyPr>
          <a:lstStyle/>
          <a:p>
            <a:r>
              <a:rPr lang="en-US" sz="4800" dirty="0">
                <a:latin typeface="Bahnschrift" panose="020B0502040204020203" pitchFamily="34" charset="0"/>
              </a:rPr>
              <a:t>Course Design for the Remote Learning Environment </a:t>
            </a:r>
          </a:p>
        </p:txBody>
      </p:sp>
      <p:sp>
        <p:nvSpPr>
          <p:cNvPr id="3" name="Content Placeholder 2">
            <a:extLst>
              <a:ext uri="{FF2B5EF4-FFF2-40B4-BE49-F238E27FC236}">
                <a16:creationId xmlns:a16="http://schemas.microsoft.com/office/drawing/2014/main" id="{1FC01467-342A-49DB-A6B8-2586D690A756}"/>
              </a:ext>
            </a:extLst>
          </p:cNvPr>
          <p:cNvSpPr>
            <a:spLocks noGrp="1"/>
          </p:cNvSpPr>
          <p:nvPr>
            <p:ph idx="1"/>
          </p:nvPr>
        </p:nvSpPr>
        <p:spPr>
          <a:xfrm>
            <a:off x="685800" y="1837766"/>
            <a:ext cx="10396883" cy="3536820"/>
          </a:xfrm>
        </p:spPr>
        <p:txBody>
          <a:bodyPr>
            <a:normAutofit/>
          </a:bodyPr>
          <a:lstStyle/>
          <a:p>
            <a:pPr marL="0" indent="0">
              <a:buNone/>
            </a:pPr>
            <a:r>
              <a:rPr lang="en-US" sz="2800" dirty="0">
                <a:latin typeface="Bahnschrift SemiBold" panose="020B0502040204020203" pitchFamily="34" charset="0"/>
              </a:rPr>
              <a:t>Fink’s Model (12 Steps)</a:t>
            </a:r>
          </a:p>
          <a:p>
            <a:r>
              <a:rPr lang="en-US" sz="2400" dirty="0">
                <a:latin typeface="Bahnschrift SemiBold" panose="020B0502040204020203" pitchFamily="34" charset="0"/>
              </a:rPr>
              <a:t>INITIAL DESIGN PHASE: Build Strong Primary Components</a:t>
            </a:r>
          </a:p>
          <a:p>
            <a:pPr lvl="1"/>
            <a:r>
              <a:rPr lang="en-US" sz="2000" dirty="0">
                <a:solidFill>
                  <a:schemeClr val="accent1">
                    <a:lumMod val="75000"/>
                  </a:schemeClr>
                </a:solidFill>
                <a:latin typeface="Bahnschrift SemiBold" panose="020B0502040204020203" pitchFamily="34" charset="0"/>
              </a:rPr>
              <a:t>Step 1.  Identify important situational factors</a:t>
            </a:r>
          </a:p>
          <a:p>
            <a:pPr lvl="1"/>
            <a:r>
              <a:rPr lang="en-US" sz="2000" dirty="0">
                <a:latin typeface="Bahnschrift SemiBold" panose="020B0502040204020203" pitchFamily="34" charset="0"/>
              </a:rPr>
              <a:t>Step 2.  Identify important learning goals</a:t>
            </a:r>
          </a:p>
          <a:p>
            <a:pPr lvl="1"/>
            <a:r>
              <a:rPr lang="en-US" sz="2000" dirty="0">
                <a:solidFill>
                  <a:schemeClr val="accent1">
                    <a:lumMod val="75000"/>
                  </a:schemeClr>
                </a:solidFill>
                <a:latin typeface="Bahnschrift SemiBold" panose="020B0502040204020203" pitchFamily="34" charset="0"/>
              </a:rPr>
              <a:t>Step 3.  Formulate appropriate feedback and assessment procedures</a:t>
            </a:r>
          </a:p>
          <a:p>
            <a:pPr lvl="1"/>
            <a:r>
              <a:rPr lang="en-US" sz="2000" dirty="0">
                <a:solidFill>
                  <a:schemeClr val="accent1">
                    <a:lumMod val="75000"/>
                  </a:schemeClr>
                </a:solidFill>
                <a:latin typeface="Bahnschrift SemiBold" panose="020B0502040204020203" pitchFamily="34" charset="0"/>
              </a:rPr>
              <a:t>Step 4.  Select effective teaching/learning activities</a:t>
            </a:r>
          </a:p>
          <a:p>
            <a:pPr lvl="1"/>
            <a:r>
              <a:rPr lang="en-US" sz="2000" dirty="0">
                <a:latin typeface="Bahnschrift SemiBold" panose="020B0502040204020203" pitchFamily="34" charset="0"/>
              </a:rPr>
              <a:t>Step 5.  Make sure the primary components are integrated</a:t>
            </a:r>
          </a:p>
        </p:txBody>
      </p:sp>
      <p:sp>
        <p:nvSpPr>
          <p:cNvPr id="4" name="TextBox 3">
            <a:extLst>
              <a:ext uri="{FF2B5EF4-FFF2-40B4-BE49-F238E27FC236}">
                <a16:creationId xmlns:a16="http://schemas.microsoft.com/office/drawing/2014/main" id="{5EC80D1D-0E6A-43CF-B803-97B3747CA8CA}"/>
              </a:ext>
            </a:extLst>
          </p:cNvPr>
          <p:cNvSpPr txBox="1"/>
          <p:nvPr/>
        </p:nvSpPr>
        <p:spPr>
          <a:xfrm>
            <a:off x="10125649" y="4716355"/>
            <a:ext cx="1434904" cy="830997"/>
          </a:xfrm>
          <a:prstGeom prst="rect">
            <a:avLst/>
          </a:prstGeom>
          <a:noFill/>
        </p:spPr>
        <p:txBody>
          <a:bodyPr wrap="square" rtlCol="0">
            <a:spAutoFit/>
          </a:bodyPr>
          <a:lstStyle/>
          <a:p>
            <a:r>
              <a:rPr lang="en-US" sz="4800" dirty="0">
                <a:hlinkClick r:id="rId3"/>
              </a:rPr>
              <a:t>LINK</a:t>
            </a:r>
            <a:endParaRPr lang="en-US" sz="4800" dirty="0"/>
          </a:p>
        </p:txBody>
      </p:sp>
      <p:sp>
        <p:nvSpPr>
          <p:cNvPr id="5" name="TextBox 4">
            <a:extLst>
              <a:ext uri="{FF2B5EF4-FFF2-40B4-BE49-F238E27FC236}">
                <a16:creationId xmlns:a16="http://schemas.microsoft.com/office/drawing/2014/main" id="{0007F217-D1C2-4C44-9BA8-A44A3E31B00E}"/>
              </a:ext>
            </a:extLst>
          </p:cNvPr>
          <p:cNvSpPr txBox="1"/>
          <p:nvPr/>
        </p:nvSpPr>
        <p:spPr>
          <a:xfrm>
            <a:off x="555172" y="5720119"/>
            <a:ext cx="9570478" cy="523220"/>
          </a:xfrm>
          <a:prstGeom prst="rect">
            <a:avLst/>
          </a:prstGeom>
          <a:noFill/>
        </p:spPr>
        <p:txBody>
          <a:bodyPr wrap="square" rtlCol="0">
            <a:spAutoFit/>
          </a:bodyPr>
          <a:lstStyle/>
          <a:p>
            <a:pPr algn="ctr"/>
            <a:r>
              <a:rPr lang="en-US" sz="2800" dirty="0">
                <a:solidFill>
                  <a:schemeClr val="bg1"/>
                </a:solidFill>
                <a:latin typeface="Bahnschrift" panose="020B0502040204020203" pitchFamily="34" charset="0"/>
              </a:rPr>
              <a:t>LINK to FINK’s ONLINE GUIDE FOR COURSE DESIGN</a:t>
            </a:r>
          </a:p>
        </p:txBody>
      </p:sp>
      <p:sp>
        <p:nvSpPr>
          <p:cNvPr id="6" name="Arrow: Bent 5">
            <a:extLst>
              <a:ext uri="{FF2B5EF4-FFF2-40B4-BE49-F238E27FC236}">
                <a16:creationId xmlns:a16="http://schemas.microsoft.com/office/drawing/2014/main" id="{055D606A-A7A8-4420-8110-BE26A88AA364}"/>
              </a:ext>
            </a:extLst>
          </p:cNvPr>
          <p:cNvSpPr/>
          <p:nvPr/>
        </p:nvSpPr>
        <p:spPr>
          <a:xfrm>
            <a:off x="9325549" y="4869143"/>
            <a:ext cx="675249" cy="67820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1C872010-5CC9-456B-9126-A3FF2FA9D1DC}"/>
              </a:ext>
            </a:extLst>
          </p:cNvPr>
          <p:cNvPicPr>
            <a:picLocks noChangeAspect="1"/>
          </p:cNvPicPr>
          <p:nvPr/>
        </p:nvPicPr>
        <p:blipFill>
          <a:blip r:embed="rId4"/>
          <a:stretch>
            <a:fillRect/>
          </a:stretch>
        </p:blipFill>
        <p:spPr>
          <a:xfrm>
            <a:off x="10125649" y="1005406"/>
            <a:ext cx="1434904" cy="1894226"/>
          </a:xfrm>
          <a:prstGeom prst="rect">
            <a:avLst/>
          </a:prstGeom>
        </p:spPr>
      </p:pic>
    </p:spTree>
    <p:extLst>
      <p:ext uri="{BB962C8B-B14F-4D97-AF65-F5344CB8AC3E}">
        <p14:creationId xmlns:p14="http://schemas.microsoft.com/office/powerpoint/2010/main" val="1865019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0B8D2-81CF-4F07-BAA5-1506DBF4BB96}"/>
              </a:ext>
            </a:extLst>
          </p:cNvPr>
          <p:cNvSpPr>
            <a:spLocks noGrp="1"/>
          </p:cNvSpPr>
          <p:nvPr>
            <p:ph type="title"/>
          </p:nvPr>
        </p:nvSpPr>
        <p:spPr>
          <a:xfrm>
            <a:off x="474785" y="203113"/>
            <a:ext cx="10979278" cy="1151965"/>
          </a:xfrm>
        </p:spPr>
        <p:txBody>
          <a:bodyPr>
            <a:noAutofit/>
          </a:bodyPr>
          <a:lstStyle/>
          <a:p>
            <a:r>
              <a:rPr lang="en-US" sz="4800" dirty="0">
                <a:latin typeface="Bahnschrift" panose="020B0502040204020203" pitchFamily="34" charset="0"/>
              </a:rPr>
              <a:t>Resources for content delivery </a:t>
            </a:r>
          </a:p>
        </p:txBody>
      </p:sp>
      <p:sp>
        <p:nvSpPr>
          <p:cNvPr id="3" name="Content Placeholder 2">
            <a:extLst>
              <a:ext uri="{FF2B5EF4-FFF2-40B4-BE49-F238E27FC236}">
                <a16:creationId xmlns:a16="http://schemas.microsoft.com/office/drawing/2014/main" id="{ACD21B54-EB8D-439D-A2C1-1BB5F9D66736}"/>
              </a:ext>
            </a:extLst>
          </p:cNvPr>
          <p:cNvSpPr>
            <a:spLocks noGrp="1"/>
          </p:cNvSpPr>
          <p:nvPr>
            <p:ph sz="quarter" idx="13"/>
          </p:nvPr>
        </p:nvSpPr>
        <p:spPr>
          <a:xfrm>
            <a:off x="474785" y="1561617"/>
            <a:ext cx="10394707" cy="3734765"/>
          </a:xfrm>
        </p:spPr>
        <p:txBody>
          <a:bodyPr/>
          <a:lstStyle/>
          <a:p>
            <a:r>
              <a:rPr lang="en-US" dirty="0">
                <a:hlinkClick r:id="rId2"/>
              </a:rPr>
              <a:t>https://www.merlot.org/merlot/</a:t>
            </a:r>
            <a:endParaRPr lang="en-US" dirty="0"/>
          </a:p>
          <a:p>
            <a:r>
              <a:rPr lang="en-US" dirty="0">
                <a:hlinkClick r:id="rId3"/>
              </a:rPr>
              <a:t>https://www.oercommons.org/</a:t>
            </a:r>
            <a:endParaRPr lang="en-US" dirty="0"/>
          </a:p>
          <a:p>
            <a:r>
              <a:rPr lang="en-US" dirty="0">
                <a:hlinkClick r:id="rId4"/>
              </a:rPr>
              <a:t>https://www.ted.com/talks</a:t>
            </a:r>
            <a:endParaRPr lang="en-US" dirty="0"/>
          </a:p>
          <a:p>
            <a:r>
              <a:rPr lang="en-US" dirty="0"/>
              <a:t>George T. Potter library </a:t>
            </a:r>
            <a:r>
              <a:rPr lang="en-US" sz="2400" dirty="0"/>
              <a:t>(</a:t>
            </a:r>
            <a:r>
              <a:rPr lang="en-US" sz="2400" cap="none" dirty="0"/>
              <a:t>streaming video; course guides; online reference materials, </a:t>
            </a:r>
            <a:r>
              <a:rPr lang="en-US" sz="2400" cap="none" dirty="0" err="1"/>
              <a:t>etc</a:t>
            </a:r>
            <a:r>
              <a:rPr lang="en-US" sz="2400" cap="none" dirty="0"/>
              <a:t>…)</a:t>
            </a:r>
            <a:endParaRPr lang="en-US" sz="2400" dirty="0"/>
          </a:p>
          <a:p>
            <a:r>
              <a:rPr lang="en-US" dirty="0"/>
              <a:t>Course site and other resources from publisher</a:t>
            </a:r>
          </a:p>
        </p:txBody>
      </p:sp>
      <p:pic>
        <p:nvPicPr>
          <p:cNvPr id="4" name="Picture 3">
            <a:extLst>
              <a:ext uri="{FF2B5EF4-FFF2-40B4-BE49-F238E27FC236}">
                <a16:creationId xmlns:a16="http://schemas.microsoft.com/office/drawing/2014/main" id="{F167F289-9572-4149-8A47-FCE71A281009}"/>
              </a:ext>
            </a:extLst>
          </p:cNvPr>
          <p:cNvPicPr>
            <a:picLocks noChangeAspect="1"/>
          </p:cNvPicPr>
          <p:nvPr/>
        </p:nvPicPr>
        <p:blipFill>
          <a:blip r:embed="rId5"/>
          <a:stretch>
            <a:fillRect/>
          </a:stretch>
        </p:blipFill>
        <p:spPr>
          <a:xfrm>
            <a:off x="7860631" y="1061285"/>
            <a:ext cx="2547435" cy="2547435"/>
          </a:xfrm>
          <a:prstGeom prst="rect">
            <a:avLst/>
          </a:prstGeom>
        </p:spPr>
      </p:pic>
    </p:spTree>
    <p:extLst>
      <p:ext uri="{BB962C8B-B14F-4D97-AF65-F5344CB8AC3E}">
        <p14:creationId xmlns:p14="http://schemas.microsoft.com/office/powerpoint/2010/main" val="293622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3" end="3"/>
                                            </p:txEl>
                                          </p:spTgt>
                                        </p:tgtEl>
                                        <p:attrNameLst>
                                          <p:attrName>ppt_x</p:attrName>
                                          <p:attrName>ppt_y</p:attrName>
                                        </p:attrNameLst>
                                      </p:cBhvr>
                                    </p:animMotion>
                                    <p:animRot by="1500000">
                                      <p:cBhvr>
                                        <p:cTn id="7" dur="125" fill="hold">
                                          <p:stCondLst>
                                            <p:cond delay="0"/>
                                          </p:stCondLst>
                                        </p:cTn>
                                        <p:tgtEl>
                                          <p:spTgt spid="3">
                                            <p:txEl>
                                              <p:pRg st="3" end="3"/>
                                            </p:txEl>
                                          </p:spTgt>
                                        </p:tgtEl>
                                        <p:attrNameLst>
                                          <p:attrName>r</p:attrName>
                                        </p:attrNameLst>
                                      </p:cBhvr>
                                    </p:animRot>
                                    <p:animRot by="-1500000">
                                      <p:cBhvr>
                                        <p:cTn id="8" dur="125" fill="hold">
                                          <p:stCondLst>
                                            <p:cond delay="125"/>
                                          </p:stCondLst>
                                        </p:cTn>
                                        <p:tgtEl>
                                          <p:spTgt spid="3">
                                            <p:txEl>
                                              <p:pRg st="3" end="3"/>
                                            </p:txEl>
                                          </p:spTgt>
                                        </p:tgtEl>
                                        <p:attrNameLst>
                                          <p:attrName>r</p:attrName>
                                        </p:attrNameLst>
                                      </p:cBhvr>
                                    </p:animRot>
                                    <p:animRot by="-1500000">
                                      <p:cBhvr>
                                        <p:cTn id="9" dur="125" fill="hold">
                                          <p:stCondLst>
                                            <p:cond delay="250"/>
                                          </p:stCondLst>
                                        </p:cTn>
                                        <p:tgtEl>
                                          <p:spTgt spid="3">
                                            <p:txEl>
                                              <p:pRg st="3" end="3"/>
                                            </p:txEl>
                                          </p:spTgt>
                                        </p:tgtEl>
                                        <p:attrNameLst>
                                          <p:attrName>r</p:attrName>
                                        </p:attrNameLst>
                                      </p:cBhvr>
                                    </p:animRot>
                                    <p:animRot by="1500000">
                                      <p:cBhvr>
                                        <p:cTn id="10"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7B758-F388-41ED-952C-592257A64266}"/>
              </a:ext>
            </a:extLst>
          </p:cNvPr>
          <p:cNvSpPr>
            <a:spLocks noGrp="1"/>
          </p:cNvSpPr>
          <p:nvPr>
            <p:ph type="title"/>
          </p:nvPr>
        </p:nvSpPr>
        <p:spPr>
          <a:xfrm>
            <a:off x="474785" y="244365"/>
            <a:ext cx="10819656" cy="1151965"/>
          </a:xfrm>
        </p:spPr>
        <p:txBody>
          <a:bodyPr>
            <a:normAutofit/>
          </a:bodyPr>
          <a:lstStyle/>
          <a:p>
            <a:r>
              <a:rPr lang="en-US" dirty="0">
                <a:latin typeface="Bahnschrift" panose="020B0502040204020203" pitchFamily="34" charset="0"/>
              </a:rPr>
              <a:t>Canvas &amp; other technologies </a:t>
            </a:r>
          </a:p>
        </p:txBody>
      </p:sp>
      <p:sp>
        <p:nvSpPr>
          <p:cNvPr id="3" name="Content Placeholder 2">
            <a:extLst>
              <a:ext uri="{FF2B5EF4-FFF2-40B4-BE49-F238E27FC236}">
                <a16:creationId xmlns:a16="http://schemas.microsoft.com/office/drawing/2014/main" id="{4E5C462A-9971-4D46-8B87-F3CEAFC09727}"/>
              </a:ext>
            </a:extLst>
          </p:cNvPr>
          <p:cNvSpPr>
            <a:spLocks noGrp="1"/>
          </p:cNvSpPr>
          <p:nvPr>
            <p:ph sz="quarter" idx="13"/>
          </p:nvPr>
        </p:nvSpPr>
        <p:spPr/>
        <p:txBody>
          <a:bodyPr/>
          <a:lstStyle/>
          <a:p>
            <a:r>
              <a:rPr lang="en-US" dirty="0"/>
              <a:t>Discussion of tools for lectures/discussions</a:t>
            </a:r>
          </a:p>
          <a:p>
            <a:r>
              <a:rPr lang="en-US" dirty="0"/>
              <a:t>Sharing successes and best practices</a:t>
            </a:r>
          </a:p>
        </p:txBody>
      </p:sp>
    </p:spTree>
    <p:extLst>
      <p:ext uri="{BB962C8B-B14F-4D97-AF65-F5344CB8AC3E}">
        <p14:creationId xmlns:p14="http://schemas.microsoft.com/office/powerpoint/2010/main" val="3594901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64E07-59BC-4E70-A982-FAC1EFE22575}"/>
              </a:ext>
            </a:extLst>
          </p:cNvPr>
          <p:cNvSpPr>
            <a:spLocks noGrp="1"/>
          </p:cNvSpPr>
          <p:nvPr>
            <p:ph type="title"/>
          </p:nvPr>
        </p:nvSpPr>
        <p:spPr>
          <a:xfrm>
            <a:off x="474785" y="187551"/>
            <a:ext cx="11123657" cy="1151965"/>
          </a:xfrm>
        </p:spPr>
        <p:txBody>
          <a:bodyPr>
            <a:noAutofit/>
          </a:bodyPr>
          <a:lstStyle/>
          <a:p>
            <a:r>
              <a:rPr lang="en-US" sz="4400" dirty="0">
                <a:latin typeface="Bahnschrift" panose="020B0502040204020203" pitchFamily="34" charset="0"/>
              </a:rPr>
              <a:t>Content delivery:  active learning activities</a:t>
            </a:r>
          </a:p>
        </p:txBody>
      </p:sp>
      <p:sp>
        <p:nvSpPr>
          <p:cNvPr id="3" name="Content Placeholder 2">
            <a:extLst>
              <a:ext uri="{FF2B5EF4-FFF2-40B4-BE49-F238E27FC236}">
                <a16:creationId xmlns:a16="http://schemas.microsoft.com/office/drawing/2014/main" id="{DE585635-BC89-4A4D-82FA-2E1C64172D50}"/>
              </a:ext>
            </a:extLst>
          </p:cNvPr>
          <p:cNvSpPr>
            <a:spLocks noGrp="1"/>
          </p:cNvSpPr>
          <p:nvPr>
            <p:ph sz="quarter" idx="13"/>
          </p:nvPr>
        </p:nvSpPr>
        <p:spPr>
          <a:xfrm>
            <a:off x="330405" y="1494982"/>
            <a:ext cx="7530227" cy="4023502"/>
          </a:xfrm>
        </p:spPr>
        <p:txBody>
          <a:bodyPr>
            <a:normAutofit/>
          </a:bodyPr>
          <a:lstStyle/>
          <a:p>
            <a:r>
              <a:rPr lang="en-US" sz="2200" dirty="0"/>
              <a:t>effectively and deeply engage students with content but do not require lecture (or may be a complement to brief lectures/discussions) </a:t>
            </a:r>
          </a:p>
          <a:p>
            <a:r>
              <a:rPr lang="en-US" sz="2200" dirty="0"/>
              <a:t>“[involving] students in </a:t>
            </a:r>
            <a:r>
              <a:rPr lang="en-US" sz="2200" dirty="0">
                <a:solidFill>
                  <a:schemeClr val="accent1">
                    <a:lumMod val="75000"/>
                  </a:schemeClr>
                </a:solidFill>
              </a:rPr>
              <a:t>doing things and thinking about the things they are doing</a:t>
            </a:r>
            <a:r>
              <a:rPr lang="en-US" sz="2200" dirty="0"/>
              <a:t>” </a:t>
            </a:r>
            <a:r>
              <a:rPr lang="en-US" sz="2200" i="1" dirty="0"/>
              <a:t>(</a:t>
            </a:r>
            <a:r>
              <a:rPr lang="en-US" sz="2200" i="1" dirty="0" err="1"/>
              <a:t>Bonwell</a:t>
            </a:r>
            <a:r>
              <a:rPr lang="en-US" sz="2200" i="1" dirty="0"/>
              <a:t> &amp; </a:t>
            </a:r>
            <a:r>
              <a:rPr lang="en-US" sz="2200" i="1" dirty="0" err="1"/>
              <a:t>Eison</a:t>
            </a:r>
            <a:r>
              <a:rPr lang="en-US" sz="2200" i="1" dirty="0"/>
              <a:t>, 1991) </a:t>
            </a:r>
          </a:p>
          <a:p>
            <a:r>
              <a:rPr lang="en-US" sz="2200" dirty="0"/>
              <a:t>debates, simulations, guided design, small group problem solving, case studies, etc. </a:t>
            </a:r>
          </a:p>
        </p:txBody>
      </p:sp>
      <p:sp>
        <p:nvSpPr>
          <p:cNvPr id="5" name="TextBox 4">
            <a:extLst>
              <a:ext uri="{FF2B5EF4-FFF2-40B4-BE49-F238E27FC236}">
                <a16:creationId xmlns:a16="http://schemas.microsoft.com/office/drawing/2014/main" id="{8A645DB7-EE3A-45B5-A3D3-F42A5C937BDB}"/>
              </a:ext>
            </a:extLst>
          </p:cNvPr>
          <p:cNvSpPr txBox="1"/>
          <p:nvPr/>
        </p:nvSpPr>
        <p:spPr>
          <a:xfrm>
            <a:off x="4892842" y="5662383"/>
            <a:ext cx="6705600" cy="523220"/>
          </a:xfrm>
          <a:prstGeom prst="rect">
            <a:avLst/>
          </a:prstGeom>
          <a:noFill/>
        </p:spPr>
        <p:txBody>
          <a:bodyPr wrap="square" rtlCol="0">
            <a:spAutoFit/>
          </a:bodyPr>
          <a:lstStyle/>
          <a:p>
            <a:r>
              <a:rPr lang="en-US" sz="1400">
                <a:solidFill>
                  <a:schemeClr val="bg1"/>
                </a:solidFill>
                <a:latin typeface="Bahnschrift" panose="020B0502040204020203" pitchFamily="34" charset="0"/>
              </a:rPr>
              <a:t>&lt;a href="https://www.freepik.com/free-photos-vectors/infographic"&gt;Infographic vector created by upklyak - www.freepik.com&lt;/a&gt;</a:t>
            </a:r>
            <a:endParaRPr lang="en-US" sz="1400" dirty="0">
              <a:solidFill>
                <a:schemeClr val="bg1"/>
              </a:solidFill>
              <a:latin typeface="Bahnschrift" panose="020B0502040204020203" pitchFamily="34" charset="0"/>
            </a:endParaRPr>
          </a:p>
        </p:txBody>
      </p:sp>
      <p:pic>
        <p:nvPicPr>
          <p:cNvPr id="7" name="Picture 6">
            <a:extLst>
              <a:ext uri="{FF2B5EF4-FFF2-40B4-BE49-F238E27FC236}">
                <a16:creationId xmlns:a16="http://schemas.microsoft.com/office/drawing/2014/main" id="{A4AC0A6A-C449-459F-8E6A-ED6EC47D3715}"/>
              </a:ext>
            </a:extLst>
          </p:cNvPr>
          <p:cNvPicPr>
            <a:picLocks noChangeAspect="1"/>
          </p:cNvPicPr>
          <p:nvPr/>
        </p:nvPicPr>
        <p:blipFill rotWithShape="1">
          <a:blip r:embed="rId2"/>
          <a:srcRect t="7487" r="6198" b="7602"/>
          <a:stretch/>
        </p:blipFill>
        <p:spPr>
          <a:xfrm>
            <a:off x="7821298" y="1933074"/>
            <a:ext cx="3777144" cy="2991852"/>
          </a:xfrm>
          <a:prstGeom prst="rect">
            <a:avLst/>
          </a:prstGeom>
        </p:spPr>
      </p:pic>
    </p:spTree>
    <p:extLst>
      <p:ext uri="{BB962C8B-B14F-4D97-AF65-F5344CB8AC3E}">
        <p14:creationId xmlns:p14="http://schemas.microsoft.com/office/powerpoint/2010/main" val="295336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F109-0D5A-40B1-96A5-09A3985A9860}"/>
              </a:ext>
            </a:extLst>
          </p:cNvPr>
          <p:cNvSpPr>
            <a:spLocks noGrp="1"/>
          </p:cNvSpPr>
          <p:nvPr>
            <p:ph type="title"/>
          </p:nvPr>
        </p:nvSpPr>
        <p:spPr>
          <a:xfrm>
            <a:off x="375557" y="101992"/>
            <a:ext cx="11299372" cy="845065"/>
          </a:xfrm>
        </p:spPr>
        <p:txBody>
          <a:bodyPr>
            <a:normAutofit fontScale="90000"/>
          </a:bodyPr>
          <a:lstStyle/>
          <a:p>
            <a:pPr algn="r"/>
            <a:r>
              <a:rPr lang="en-US" dirty="0">
                <a:latin typeface="Bahnschrift" panose="020B0502040204020203" pitchFamily="34" charset="0"/>
              </a:rPr>
              <a:t>Holistic Active learning          </a:t>
            </a:r>
            <a:r>
              <a:rPr lang="en-US" sz="2400" dirty="0">
                <a:latin typeface="Bahnschrift" panose="020B0502040204020203" pitchFamily="34" charset="0"/>
              </a:rPr>
              <a:t>Fink 2013</a:t>
            </a:r>
          </a:p>
        </p:txBody>
      </p:sp>
      <p:pic>
        <p:nvPicPr>
          <p:cNvPr id="4" name="Content Placeholder 3" descr="Learning Activities for Holistic Active Learning">
            <a:extLst>
              <a:ext uri="{FF2B5EF4-FFF2-40B4-BE49-F238E27FC236}">
                <a16:creationId xmlns:a16="http://schemas.microsoft.com/office/drawing/2014/main" id="{4E64FCB0-5227-4CC1-9185-B23A675040C2}"/>
              </a:ext>
            </a:extLst>
          </p:cNvPr>
          <p:cNvPicPr>
            <a:picLocks noGrp="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75657" y="947057"/>
            <a:ext cx="9104892" cy="4555386"/>
          </a:xfrm>
          <a:prstGeom prst="rect">
            <a:avLst/>
          </a:prstGeom>
          <a:noFill/>
          <a:ln>
            <a:noFill/>
          </a:ln>
        </p:spPr>
      </p:pic>
    </p:spTree>
    <p:extLst>
      <p:ext uri="{BB962C8B-B14F-4D97-AF65-F5344CB8AC3E}">
        <p14:creationId xmlns:p14="http://schemas.microsoft.com/office/powerpoint/2010/main" val="1422420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9480F-6507-4B72-84AC-5EEFF5046ADF}"/>
              </a:ext>
            </a:extLst>
          </p:cNvPr>
          <p:cNvSpPr>
            <a:spLocks noGrp="1"/>
          </p:cNvSpPr>
          <p:nvPr>
            <p:ph type="title"/>
          </p:nvPr>
        </p:nvSpPr>
        <p:spPr>
          <a:xfrm>
            <a:off x="157330" y="277628"/>
            <a:ext cx="10396882" cy="1158140"/>
          </a:xfrm>
        </p:spPr>
        <p:txBody>
          <a:bodyPr>
            <a:normAutofit fontScale="90000"/>
          </a:bodyPr>
          <a:lstStyle/>
          <a:p>
            <a:r>
              <a:rPr lang="en-US" dirty="0">
                <a:latin typeface="Bahnschrift" panose="020B0502040204020203" pitchFamily="34" charset="0"/>
              </a:rPr>
              <a:t>Common Active Learning tasks</a:t>
            </a:r>
          </a:p>
        </p:txBody>
      </p:sp>
      <p:sp>
        <p:nvSpPr>
          <p:cNvPr id="3" name="Content Placeholder 2">
            <a:extLst>
              <a:ext uri="{FF2B5EF4-FFF2-40B4-BE49-F238E27FC236}">
                <a16:creationId xmlns:a16="http://schemas.microsoft.com/office/drawing/2014/main" id="{B855FAD0-874E-4CB0-A379-A70FF270A130}"/>
              </a:ext>
            </a:extLst>
          </p:cNvPr>
          <p:cNvSpPr>
            <a:spLocks noGrp="1"/>
          </p:cNvSpPr>
          <p:nvPr>
            <p:ph sz="quarter" idx="13"/>
          </p:nvPr>
        </p:nvSpPr>
        <p:spPr>
          <a:xfrm>
            <a:off x="6096000" y="1397312"/>
            <a:ext cx="5039461" cy="4063375"/>
          </a:xfrm>
        </p:spPr>
        <p:txBody>
          <a:bodyPr>
            <a:noAutofit/>
          </a:bodyPr>
          <a:lstStyle/>
          <a:p>
            <a:r>
              <a:rPr lang="en-US" sz="2400" dirty="0">
                <a:latin typeface="Bahnschrift" panose="020B0502040204020203" pitchFamily="34" charset="0"/>
              </a:rPr>
              <a:t>Service Learning</a:t>
            </a:r>
          </a:p>
          <a:p>
            <a:r>
              <a:rPr lang="en-US" sz="2400" dirty="0">
                <a:latin typeface="Bahnschrift" panose="020B0502040204020203" pitchFamily="34" charset="0"/>
              </a:rPr>
              <a:t>Situational Observations</a:t>
            </a:r>
          </a:p>
          <a:p>
            <a:r>
              <a:rPr lang="en-US" sz="2400" dirty="0">
                <a:latin typeface="Bahnschrift" panose="020B0502040204020203" pitchFamily="34" charset="0"/>
              </a:rPr>
              <a:t>Authentic Projects</a:t>
            </a:r>
          </a:p>
          <a:p>
            <a:r>
              <a:rPr lang="en-US" sz="2400" dirty="0">
                <a:latin typeface="Bahnschrift" panose="020B0502040204020203" pitchFamily="34" charset="0"/>
              </a:rPr>
              <a:t>Case studies</a:t>
            </a:r>
          </a:p>
          <a:p>
            <a:r>
              <a:rPr lang="en-US" sz="2400" dirty="0">
                <a:latin typeface="Bahnschrift" panose="020B0502040204020203" pitchFamily="34" charset="0"/>
              </a:rPr>
              <a:t>Simulations</a:t>
            </a:r>
          </a:p>
          <a:p>
            <a:r>
              <a:rPr lang="en-US" sz="2400" dirty="0">
                <a:latin typeface="Bahnschrift" panose="020B0502040204020203" pitchFamily="34" charset="0"/>
              </a:rPr>
              <a:t>Research activities</a:t>
            </a:r>
          </a:p>
          <a:p>
            <a:r>
              <a:rPr lang="en-US" sz="2400" dirty="0">
                <a:latin typeface="Bahnschrift" panose="020B0502040204020203" pitchFamily="34" charset="0"/>
              </a:rPr>
              <a:t>presentations</a:t>
            </a:r>
          </a:p>
        </p:txBody>
      </p:sp>
      <p:sp>
        <p:nvSpPr>
          <p:cNvPr id="4" name="Content Placeholder 3">
            <a:extLst>
              <a:ext uri="{FF2B5EF4-FFF2-40B4-BE49-F238E27FC236}">
                <a16:creationId xmlns:a16="http://schemas.microsoft.com/office/drawing/2014/main" id="{D33FA2F5-1014-40BC-80A6-B1249BA1E824}"/>
              </a:ext>
            </a:extLst>
          </p:cNvPr>
          <p:cNvSpPr>
            <a:spLocks noGrp="1"/>
          </p:cNvSpPr>
          <p:nvPr>
            <p:ph sz="quarter" idx="14"/>
          </p:nvPr>
        </p:nvSpPr>
        <p:spPr>
          <a:xfrm>
            <a:off x="583395" y="1435768"/>
            <a:ext cx="5236833" cy="4063375"/>
          </a:xfrm>
        </p:spPr>
        <p:txBody>
          <a:bodyPr>
            <a:noAutofit/>
          </a:bodyPr>
          <a:lstStyle/>
          <a:p>
            <a:r>
              <a:rPr lang="en-US" sz="2400" dirty="0">
                <a:latin typeface="Bahnschrift" panose="020B0502040204020203" pitchFamily="34" charset="0"/>
              </a:rPr>
              <a:t>Problem-based assignments</a:t>
            </a:r>
          </a:p>
          <a:p>
            <a:r>
              <a:rPr lang="en-US" sz="2400" dirty="0">
                <a:latin typeface="Bahnschrift" panose="020B0502040204020203" pitchFamily="34" charset="0"/>
              </a:rPr>
              <a:t>Reading analyses</a:t>
            </a:r>
          </a:p>
          <a:p>
            <a:r>
              <a:rPr lang="en-US" sz="2400" dirty="0">
                <a:latin typeface="Bahnschrift" panose="020B0502040204020203" pitchFamily="34" charset="0"/>
              </a:rPr>
              <a:t>Analyses of observations</a:t>
            </a:r>
          </a:p>
          <a:p>
            <a:r>
              <a:rPr lang="en-US" sz="2400" dirty="0">
                <a:latin typeface="Bahnschrift" panose="020B0502040204020203" pitchFamily="34" charset="0"/>
              </a:rPr>
              <a:t>Experiential activities</a:t>
            </a:r>
          </a:p>
          <a:p>
            <a:r>
              <a:rPr lang="en-US" sz="2400" dirty="0">
                <a:latin typeface="Bahnschrift" panose="020B0502040204020203" pitchFamily="34" charset="0"/>
              </a:rPr>
              <a:t>Discussions</a:t>
            </a:r>
          </a:p>
          <a:p>
            <a:r>
              <a:rPr lang="en-US" sz="2400" dirty="0">
                <a:latin typeface="Bahnschrift" panose="020B0502040204020203" pitchFamily="34" charset="0"/>
              </a:rPr>
              <a:t>Peer reviews</a:t>
            </a:r>
          </a:p>
          <a:p>
            <a:r>
              <a:rPr lang="en-US" sz="2400" dirty="0">
                <a:latin typeface="Bahnschrift" panose="020B0502040204020203" pitchFamily="34" charset="0"/>
              </a:rPr>
              <a:t>CLASSROOM Assessment Tech</a:t>
            </a:r>
            <a:r>
              <a:rPr lang="en-US" sz="2400" cap="none" dirty="0">
                <a:latin typeface="Bahnschrift" panose="020B0502040204020203" pitchFamily="34" charset="0"/>
              </a:rPr>
              <a:t>s</a:t>
            </a:r>
            <a:endParaRPr lang="en-US" sz="2400" dirty="0">
              <a:latin typeface="Bahnschrift" panose="020B0502040204020203" pitchFamily="34" charset="0"/>
            </a:endParaRPr>
          </a:p>
        </p:txBody>
      </p:sp>
      <p:sp>
        <p:nvSpPr>
          <p:cNvPr id="5" name="TextBox 4">
            <a:extLst>
              <a:ext uri="{FF2B5EF4-FFF2-40B4-BE49-F238E27FC236}">
                <a16:creationId xmlns:a16="http://schemas.microsoft.com/office/drawing/2014/main" id="{2C2BF245-AED4-4FEC-BF94-6DC2C6134B72}"/>
              </a:ext>
            </a:extLst>
          </p:cNvPr>
          <p:cNvSpPr txBox="1"/>
          <p:nvPr/>
        </p:nvSpPr>
        <p:spPr>
          <a:xfrm>
            <a:off x="717549" y="5543625"/>
            <a:ext cx="10205357" cy="830997"/>
          </a:xfrm>
          <a:prstGeom prst="rect">
            <a:avLst/>
          </a:prstGeom>
          <a:noFill/>
        </p:spPr>
        <p:txBody>
          <a:bodyPr wrap="square" rtlCol="0">
            <a:spAutoFit/>
          </a:bodyPr>
          <a:lstStyle/>
          <a:p>
            <a:r>
              <a:rPr lang="en-US" sz="2400" dirty="0">
                <a:solidFill>
                  <a:schemeClr val="bg1"/>
                </a:solidFill>
                <a:latin typeface="Bahnschrift" panose="020B0502040204020203" pitchFamily="34" charset="0"/>
              </a:rPr>
              <a:t>Any tangible product from a learning activity can be used as evidence of progress (assessment) </a:t>
            </a:r>
            <a:r>
              <a:rPr lang="en-US" sz="2400" dirty="0">
                <a:latin typeface="Bahnschrift" panose="020B0502040204020203" pitchFamily="34" charset="0"/>
              </a:rPr>
              <a:t> </a:t>
            </a:r>
          </a:p>
        </p:txBody>
      </p:sp>
      <p:sp>
        <p:nvSpPr>
          <p:cNvPr id="6" name="TextBox 5">
            <a:extLst>
              <a:ext uri="{FF2B5EF4-FFF2-40B4-BE49-F238E27FC236}">
                <a16:creationId xmlns:a16="http://schemas.microsoft.com/office/drawing/2014/main" id="{B9F8867E-859A-490D-A9B7-5EDB9C2FFDCB}"/>
              </a:ext>
            </a:extLst>
          </p:cNvPr>
          <p:cNvSpPr txBox="1"/>
          <p:nvPr/>
        </p:nvSpPr>
        <p:spPr>
          <a:xfrm rot="20820244">
            <a:off x="621785" y="2121286"/>
            <a:ext cx="10396883" cy="2308324"/>
          </a:xfrm>
          <a:prstGeom prst="rect">
            <a:avLst/>
          </a:prstGeom>
          <a:solidFill>
            <a:srgbClr val="FFFF00"/>
          </a:solidFill>
          <a:ln w="50800">
            <a:solidFill>
              <a:schemeClr val="accent1"/>
            </a:solidFill>
          </a:ln>
        </p:spPr>
        <p:txBody>
          <a:bodyPr wrap="square" rtlCol="0">
            <a:spAutoFit/>
          </a:bodyPr>
          <a:lstStyle/>
          <a:p>
            <a:pPr algn="ctr"/>
            <a:r>
              <a:rPr lang="en-US" sz="3600" dirty="0">
                <a:latin typeface="Bahnschrift" panose="020B0502040204020203" pitchFamily="34" charset="0"/>
              </a:rPr>
              <a:t>Your choice of product and the learning activity designed to generate the work product </a:t>
            </a:r>
          </a:p>
          <a:p>
            <a:pPr algn="ctr"/>
            <a:r>
              <a:rPr lang="en-US" sz="3600" dirty="0">
                <a:latin typeface="Bahnschrift" panose="020B0502040204020203" pitchFamily="34" charset="0"/>
              </a:rPr>
              <a:t>should be determined by the learning outcomes</a:t>
            </a:r>
          </a:p>
          <a:p>
            <a:pPr algn="ctr"/>
            <a:r>
              <a:rPr lang="en-US" sz="3600" dirty="0">
                <a:latin typeface="Bahnschrift" panose="020B0502040204020203" pitchFamily="34" charset="0"/>
              </a:rPr>
              <a:t>…and this should be obvious to students </a:t>
            </a:r>
          </a:p>
        </p:txBody>
      </p:sp>
      <p:sp>
        <p:nvSpPr>
          <p:cNvPr id="7" name="Star: 5 Points 6">
            <a:extLst>
              <a:ext uri="{FF2B5EF4-FFF2-40B4-BE49-F238E27FC236}">
                <a16:creationId xmlns:a16="http://schemas.microsoft.com/office/drawing/2014/main" id="{D8CA40DB-4B65-4C1F-BDD5-91E0942DF6FC}"/>
              </a:ext>
            </a:extLst>
          </p:cNvPr>
          <p:cNvSpPr/>
          <p:nvPr/>
        </p:nvSpPr>
        <p:spPr>
          <a:xfrm rot="21090097">
            <a:off x="52051" y="5615732"/>
            <a:ext cx="675427" cy="59364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7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5B9F6D-D4A7-42F4-A184-DD5A1DA2A709}"/>
              </a:ext>
            </a:extLst>
          </p:cNvPr>
          <p:cNvSpPr>
            <a:spLocks noGrp="1"/>
          </p:cNvSpPr>
          <p:nvPr>
            <p:ph type="title"/>
          </p:nvPr>
        </p:nvSpPr>
        <p:spPr>
          <a:xfrm>
            <a:off x="144379" y="331450"/>
            <a:ext cx="11229474" cy="1151965"/>
          </a:xfrm>
        </p:spPr>
        <p:txBody>
          <a:bodyPr>
            <a:normAutofit fontScale="90000"/>
          </a:bodyPr>
          <a:lstStyle/>
          <a:p>
            <a:pPr algn="r"/>
            <a:r>
              <a:rPr lang="en-US" sz="4900" dirty="0">
                <a:latin typeface="Bahnschrift" panose="020B0502040204020203" pitchFamily="34" charset="0"/>
              </a:rPr>
              <a:t>Active learning:  Reflective Dialogue </a:t>
            </a:r>
            <a:r>
              <a:rPr lang="en-US" sz="2000" dirty="0">
                <a:latin typeface="Bahnschrift" panose="020B0502040204020203" pitchFamily="34" charset="0"/>
              </a:rPr>
              <a:t>FINK 2013</a:t>
            </a:r>
            <a:endParaRPr lang="en-US" dirty="0">
              <a:latin typeface="Bahnschrift" panose="020B0502040204020203" pitchFamily="34" charset="0"/>
            </a:endParaRPr>
          </a:p>
        </p:txBody>
      </p:sp>
      <p:sp>
        <p:nvSpPr>
          <p:cNvPr id="6" name="Content Placeholder 5">
            <a:extLst>
              <a:ext uri="{FF2B5EF4-FFF2-40B4-BE49-F238E27FC236}">
                <a16:creationId xmlns:a16="http://schemas.microsoft.com/office/drawing/2014/main" id="{FCCB0B64-7425-4AEC-BA1B-4A02D69FE3ED}"/>
              </a:ext>
            </a:extLst>
          </p:cNvPr>
          <p:cNvSpPr>
            <a:spLocks noGrp="1"/>
          </p:cNvSpPr>
          <p:nvPr>
            <p:ph sz="quarter" idx="13"/>
          </p:nvPr>
        </p:nvSpPr>
        <p:spPr>
          <a:xfrm>
            <a:off x="703385" y="1614044"/>
            <a:ext cx="10394707" cy="2288485"/>
          </a:xfrm>
          <a:solidFill>
            <a:schemeClr val="bg1">
              <a:lumMod val="75000"/>
            </a:schemeClr>
          </a:solidFill>
          <a:ln w="50800">
            <a:solidFill>
              <a:schemeClr val="accent1">
                <a:shade val="50000"/>
              </a:schemeClr>
            </a:solidFill>
          </a:ln>
        </p:spPr>
        <p:txBody>
          <a:bodyPr>
            <a:normAutofit/>
          </a:bodyPr>
          <a:lstStyle/>
          <a:p>
            <a:pPr marL="0" indent="0">
              <a:buNone/>
            </a:pPr>
            <a:r>
              <a:rPr lang="en-US" b="1" dirty="0"/>
              <a:t>“</a:t>
            </a:r>
            <a:r>
              <a:rPr lang="en-US" dirty="0"/>
              <a:t>In-depth Reflective Dialogue” for students to think and reflect (And write) about  what they are learning, how they are learning, and the significance of what they are learning.</a:t>
            </a:r>
          </a:p>
        </p:txBody>
      </p:sp>
      <p:sp>
        <p:nvSpPr>
          <p:cNvPr id="2" name="TextBox 1">
            <a:extLst>
              <a:ext uri="{FF2B5EF4-FFF2-40B4-BE49-F238E27FC236}">
                <a16:creationId xmlns:a16="http://schemas.microsoft.com/office/drawing/2014/main" id="{2297A46F-4A3B-49AD-9F8B-138986ECDDB7}"/>
              </a:ext>
            </a:extLst>
          </p:cNvPr>
          <p:cNvSpPr txBox="1"/>
          <p:nvPr/>
        </p:nvSpPr>
        <p:spPr>
          <a:xfrm>
            <a:off x="703385" y="4289849"/>
            <a:ext cx="10394707" cy="954107"/>
          </a:xfrm>
          <a:prstGeom prst="rect">
            <a:avLst/>
          </a:prstGeom>
          <a:solidFill>
            <a:schemeClr val="bg1">
              <a:lumMod val="75000"/>
            </a:schemeClr>
          </a:solidFill>
          <a:ln w="50800">
            <a:solidFill>
              <a:schemeClr val="accent1">
                <a:shade val="50000"/>
              </a:schemeClr>
            </a:solidFill>
          </a:ln>
        </p:spPr>
        <p:txBody>
          <a:bodyPr wrap="square" rtlCol="0">
            <a:spAutoFit/>
          </a:bodyPr>
          <a:lstStyle/>
          <a:p>
            <a:r>
              <a:rPr lang="en-US" sz="2800" dirty="0">
                <a:latin typeface="Bahnschrift" panose="020B0502040204020203" pitchFamily="34" charset="0"/>
              </a:rPr>
              <a:t>One can reflect </a:t>
            </a:r>
            <a:r>
              <a:rPr lang="en-US" sz="2800" b="1" dirty="0">
                <a:latin typeface="Bahnschrift" panose="020B0502040204020203" pitchFamily="34" charset="0"/>
              </a:rPr>
              <a:t>with oneself </a:t>
            </a:r>
            <a:r>
              <a:rPr lang="en-US" sz="2800" dirty="0">
                <a:latin typeface="Bahnschrift" panose="020B0502040204020203" pitchFamily="34" charset="0"/>
              </a:rPr>
              <a:t>(as in writing in a </a:t>
            </a:r>
            <a:r>
              <a:rPr lang="en-US" sz="2800" b="1" dirty="0">
                <a:latin typeface="Bahnschrift" panose="020B0502040204020203" pitchFamily="34" charset="0"/>
              </a:rPr>
              <a:t>journal</a:t>
            </a:r>
            <a:r>
              <a:rPr lang="en-US" sz="2800" dirty="0">
                <a:latin typeface="Bahnschrift" panose="020B0502040204020203" pitchFamily="34" charset="0"/>
              </a:rPr>
              <a:t>) or </a:t>
            </a:r>
            <a:r>
              <a:rPr lang="en-US" sz="2800" b="1" dirty="0">
                <a:latin typeface="Bahnschrift" panose="020B0502040204020203" pitchFamily="34" charset="0"/>
              </a:rPr>
              <a:t>with others </a:t>
            </a:r>
            <a:r>
              <a:rPr lang="en-US" sz="2800" dirty="0">
                <a:latin typeface="Bahnschrift" panose="020B0502040204020203" pitchFamily="34" charset="0"/>
              </a:rPr>
              <a:t>(as in engaging in </a:t>
            </a:r>
            <a:r>
              <a:rPr lang="en-US" sz="2800" b="1" dirty="0">
                <a:latin typeface="Bahnschrift" panose="020B0502040204020203" pitchFamily="34" charset="0"/>
              </a:rPr>
              <a:t>discussions with a teacher or others</a:t>
            </a:r>
            <a:r>
              <a:rPr lang="en-US" sz="2800" dirty="0">
                <a:latin typeface="Bahnschrift" panose="020B0502040204020203" pitchFamily="34" charset="0"/>
              </a:rPr>
              <a:t>)</a:t>
            </a:r>
          </a:p>
        </p:txBody>
      </p:sp>
    </p:spTree>
    <p:extLst>
      <p:ext uri="{BB962C8B-B14F-4D97-AF65-F5344CB8AC3E}">
        <p14:creationId xmlns:p14="http://schemas.microsoft.com/office/powerpoint/2010/main" val="33083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31A2-B7A4-45D7-AE3C-6B1A21F181DA}"/>
              </a:ext>
            </a:extLst>
          </p:cNvPr>
          <p:cNvSpPr>
            <a:spLocks noGrp="1"/>
          </p:cNvSpPr>
          <p:nvPr>
            <p:ph type="title"/>
          </p:nvPr>
        </p:nvSpPr>
        <p:spPr>
          <a:xfrm>
            <a:off x="476960" y="171269"/>
            <a:ext cx="10396882" cy="1151965"/>
          </a:xfrm>
        </p:spPr>
        <p:txBody>
          <a:bodyPr/>
          <a:lstStyle/>
          <a:p>
            <a:r>
              <a:rPr lang="en-US" dirty="0">
                <a:latin typeface="Bahnschrift" panose="020B0502040204020203" pitchFamily="34" charset="0"/>
              </a:rPr>
              <a:t>Reflective dialogue</a:t>
            </a:r>
          </a:p>
        </p:txBody>
      </p:sp>
      <p:sp>
        <p:nvSpPr>
          <p:cNvPr id="3" name="Content Placeholder 2">
            <a:extLst>
              <a:ext uri="{FF2B5EF4-FFF2-40B4-BE49-F238E27FC236}">
                <a16:creationId xmlns:a16="http://schemas.microsoft.com/office/drawing/2014/main" id="{2F57D9EF-6DDF-4487-B07D-9E22BBE61024}"/>
              </a:ext>
            </a:extLst>
          </p:cNvPr>
          <p:cNvSpPr>
            <a:spLocks noGrp="1"/>
          </p:cNvSpPr>
          <p:nvPr>
            <p:ph sz="quarter" idx="13"/>
          </p:nvPr>
        </p:nvSpPr>
        <p:spPr>
          <a:xfrm>
            <a:off x="476960" y="1453243"/>
            <a:ext cx="10977103" cy="1714500"/>
          </a:xfrm>
          <a:solidFill>
            <a:schemeClr val="bg1">
              <a:lumMod val="75000"/>
            </a:schemeClr>
          </a:solidFill>
          <a:ln w="66675">
            <a:solidFill>
              <a:schemeClr val="accent1">
                <a:shade val="50000"/>
              </a:schemeClr>
            </a:solidFill>
          </a:ln>
        </p:spPr>
        <p:txBody>
          <a:bodyPr>
            <a:normAutofit/>
          </a:bodyPr>
          <a:lstStyle/>
          <a:p>
            <a:pPr marL="0" indent="0">
              <a:buNone/>
            </a:pPr>
            <a:r>
              <a:rPr lang="en-US" sz="2400" b="1" dirty="0"/>
              <a:t>Paper, journal, learning portfolio</a:t>
            </a:r>
            <a:r>
              <a:rPr lang="en-US" sz="2400" dirty="0"/>
              <a:t>:  What am I learning? What is the value of what I am learning? How am I learning? What else do I need to learn?</a:t>
            </a:r>
          </a:p>
        </p:txBody>
      </p:sp>
      <p:sp>
        <p:nvSpPr>
          <p:cNvPr id="4" name="TextBox 3">
            <a:extLst>
              <a:ext uri="{FF2B5EF4-FFF2-40B4-BE49-F238E27FC236}">
                <a16:creationId xmlns:a16="http://schemas.microsoft.com/office/drawing/2014/main" id="{49070675-26C6-4EBB-8392-0CEB6E443B99}"/>
              </a:ext>
            </a:extLst>
          </p:cNvPr>
          <p:cNvSpPr txBox="1"/>
          <p:nvPr/>
        </p:nvSpPr>
        <p:spPr>
          <a:xfrm>
            <a:off x="476960" y="3559630"/>
            <a:ext cx="10904054" cy="2365969"/>
          </a:xfrm>
          <a:prstGeom prst="rect">
            <a:avLst/>
          </a:prstGeom>
          <a:solidFill>
            <a:schemeClr val="bg1">
              <a:lumMod val="75000"/>
            </a:schemeClr>
          </a:solidFill>
          <a:ln w="50800">
            <a:solidFill>
              <a:schemeClr val="accent1">
                <a:shade val="50000"/>
              </a:schemeClr>
            </a:solidFill>
          </a:ln>
        </p:spPr>
        <p:txBody>
          <a:bodyPr wrap="square" rtlCol="0">
            <a:spAutoFit/>
          </a:bodyPr>
          <a:lstStyle/>
          <a:p>
            <a:pPr lvl="0" defTabSz="914400">
              <a:lnSpc>
                <a:spcPct val="120000"/>
              </a:lnSpc>
              <a:spcBef>
                <a:spcPts val="1000"/>
              </a:spcBef>
              <a:buClr>
                <a:srgbClr val="B80E0F"/>
              </a:buClr>
              <a:buSzPct val="160000"/>
            </a:pPr>
            <a:r>
              <a:rPr lang="en-US" sz="2600" b="1" cap="all" dirty="0">
                <a:solidFill>
                  <a:prstClr val="black"/>
                </a:solidFill>
                <a:latin typeface="Bahnschrift" panose="020B0502040204020203" pitchFamily="34" charset="0"/>
              </a:rPr>
              <a:t>One-minute paper:</a:t>
            </a:r>
            <a:r>
              <a:rPr lang="en-US" sz="2600" cap="all" dirty="0">
                <a:solidFill>
                  <a:prstClr val="black"/>
                </a:solidFill>
                <a:latin typeface="Bahnschrift" panose="020B0502040204020203" pitchFamily="34" charset="0"/>
              </a:rPr>
              <a:t>  The teacher poses a short, but well-focused, question for students to answer once a week or at the end of each class. </a:t>
            </a:r>
          </a:p>
          <a:p>
            <a:pPr marL="685800" lvl="1" indent="-228600" defTabSz="914400">
              <a:lnSpc>
                <a:spcPct val="120000"/>
              </a:lnSpc>
              <a:spcBef>
                <a:spcPts val="500"/>
              </a:spcBef>
              <a:buClr>
                <a:srgbClr val="B80E0F"/>
              </a:buClr>
              <a:buSzPct val="160000"/>
              <a:buFont typeface="Arial" panose="020B0604020202020204" pitchFamily="34" charset="0"/>
              <a:buChar char="•"/>
            </a:pPr>
            <a:r>
              <a:rPr lang="en-US" sz="2200" cap="all" dirty="0">
                <a:solidFill>
                  <a:prstClr val="black"/>
                </a:solidFill>
                <a:latin typeface="Bahnschrift" panose="020B0502040204020203" pitchFamily="34" charset="0"/>
              </a:rPr>
              <a:t>“What is the most important thing you learned today? What is the “muddiest point” of this class?” </a:t>
            </a:r>
          </a:p>
        </p:txBody>
      </p:sp>
    </p:spTree>
    <p:extLst>
      <p:ext uri="{BB962C8B-B14F-4D97-AF65-F5344CB8AC3E}">
        <p14:creationId xmlns:p14="http://schemas.microsoft.com/office/powerpoint/2010/main" val="4256057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45D18-B54D-48DD-95BB-363FA44857C6}"/>
              </a:ext>
            </a:extLst>
          </p:cNvPr>
          <p:cNvSpPr>
            <a:spLocks noGrp="1"/>
          </p:cNvSpPr>
          <p:nvPr>
            <p:ph type="title"/>
          </p:nvPr>
        </p:nvSpPr>
        <p:spPr/>
        <p:txBody>
          <a:bodyPr/>
          <a:lstStyle/>
          <a:p>
            <a:r>
              <a:rPr lang="en-US" dirty="0">
                <a:latin typeface="Bahnschrift" panose="020B0502040204020203" pitchFamily="34" charset="0"/>
              </a:rPr>
              <a:t>Pause for demos</a:t>
            </a:r>
          </a:p>
        </p:txBody>
      </p:sp>
      <p:sp>
        <p:nvSpPr>
          <p:cNvPr id="3" name="Content Placeholder 2">
            <a:extLst>
              <a:ext uri="{FF2B5EF4-FFF2-40B4-BE49-F238E27FC236}">
                <a16:creationId xmlns:a16="http://schemas.microsoft.com/office/drawing/2014/main" id="{32CBB3F4-4662-49C7-B3D3-DC2C622CF8D4}"/>
              </a:ext>
            </a:extLst>
          </p:cNvPr>
          <p:cNvSpPr>
            <a:spLocks noGrp="1"/>
          </p:cNvSpPr>
          <p:nvPr>
            <p:ph sz="quarter" idx="13"/>
          </p:nvPr>
        </p:nvSpPr>
        <p:spPr/>
        <p:txBody>
          <a:bodyPr/>
          <a:lstStyle/>
          <a:p>
            <a:pPr marL="0" indent="0">
              <a:buNone/>
            </a:pPr>
            <a:r>
              <a:rPr lang="en-US" dirty="0"/>
              <a:t>…or for sharing successes</a:t>
            </a:r>
          </a:p>
        </p:txBody>
      </p:sp>
    </p:spTree>
    <p:extLst>
      <p:ext uri="{BB962C8B-B14F-4D97-AF65-F5344CB8AC3E}">
        <p14:creationId xmlns:p14="http://schemas.microsoft.com/office/powerpoint/2010/main" val="1744918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5B78-0BCD-447E-9665-CA29770F642D}"/>
              </a:ext>
            </a:extLst>
          </p:cNvPr>
          <p:cNvSpPr>
            <a:spLocks noGrp="1"/>
          </p:cNvSpPr>
          <p:nvPr>
            <p:ph type="title"/>
          </p:nvPr>
        </p:nvSpPr>
        <p:spPr>
          <a:xfrm>
            <a:off x="457200" y="277586"/>
            <a:ext cx="10821426" cy="1151965"/>
          </a:xfrm>
        </p:spPr>
        <p:txBody>
          <a:bodyPr>
            <a:normAutofit fontScale="90000"/>
          </a:bodyPr>
          <a:lstStyle/>
          <a:p>
            <a:r>
              <a:rPr lang="en-US" dirty="0">
                <a:latin typeface="Bahnschrift" panose="020B0502040204020203" pitchFamily="34" charset="0"/>
              </a:rPr>
              <a:t>Integration:  goals, Assessment and activities</a:t>
            </a:r>
          </a:p>
        </p:txBody>
      </p:sp>
      <p:graphicFrame>
        <p:nvGraphicFramePr>
          <p:cNvPr id="3" name="Table 3">
            <a:extLst>
              <a:ext uri="{FF2B5EF4-FFF2-40B4-BE49-F238E27FC236}">
                <a16:creationId xmlns:a16="http://schemas.microsoft.com/office/drawing/2014/main" id="{A41EF609-2B6D-41B0-8907-D8E4A1A5DA0C}"/>
              </a:ext>
            </a:extLst>
          </p:cNvPr>
          <p:cNvGraphicFramePr>
            <a:graphicFrameLocks noGrp="1"/>
          </p:cNvGraphicFramePr>
          <p:nvPr>
            <p:extLst>
              <p:ext uri="{D42A27DB-BD31-4B8C-83A1-F6EECF244321}">
                <p14:modId xmlns:p14="http://schemas.microsoft.com/office/powerpoint/2010/main" val="328988405"/>
              </p:ext>
            </p:extLst>
          </p:nvPr>
        </p:nvGraphicFramePr>
        <p:xfrm>
          <a:off x="1338942" y="1930399"/>
          <a:ext cx="9062356" cy="3425374"/>
        </p:xfrm>
        <a:graphic>
          <a:graphicData uri="http://schemas.openxmlformats.org/drawingml/2006/table">
            <a:tbl>
              <a:tblPr firstRow="1" bandRow="1">
                <a:tableStyleId>{5C22544A-7EE6-4342-B048-85BDC9FD1C3A}</a:tableStyleId>
              </a:tblPr>
              <a:tblGrid>
                <a:gridCol w="2265589">
                  <a:extLst>
                    <a:ext uri="{9D8B030D-6E8A-4147-A177-3AD203B41FA5}">
                      <a16:colId xmlns:a16="http://schemas.microsoft.com/office/drawing/2014/main" val="3032156926"/>
                    </a:ext>
                  </a:extLst>
                </a:gridCol>
                <a:gridCol w="2265589">
                  <a:extLst>
                    <a:ext uri="{9D8B030D-6E8A-4147-A177-3AD203B41FA5}">
                      <a16:colId xmlns:a16="http://schemas.microsoft.com/office/drawing/2014/main" val="1178470415"/>
                    </a:ext>
                  </a:extLst>
                </a:gridCol>
                <a:gridCol w="2265589">
                  <a:extLst>
                    <a:ext uri="{9D8B030D-6E8A-4147-A177-3AD203B41FA5}">
                      <a16:colId xmlns:a16="http://schemas.microsoft.com/office/drawing/2014/main" val="1779664859"/>
                    </a:ext>
                  </a:extLst>
                </a:gridCol>
                <a:gridCol w="2265589">
                  <a:extLst>
                    <a:ext uri="{9D8B030D-6E8A-4147-A177-3AD203B41FA5}">
                      <a16:colId xmlns:a16="http://schemas.microsoft.com/office/drawing/2014/main" val="4255668461"/>
                    </a:ext>
                  </a:extLst>
                </a:gridCol>
              </a:tblGrid>
              <a:tr h="1306286">
                <a:tc>
                  <a:txBody>
                    <a:bodyPr/>
                    <a:lstStyle/>
                    <a:p>
                      <a:r>
                        <a:rPr lang="en-US" sz="2400" dirty="0">
                          <a:latin typeface="Bahnschrift" panose="020B0502040204020203" pitchFamily="34" charset="0"/>
                        </a:rPr>
                        <a:t>Learning Outcomes</a:t>
                      </a:r>
                    </a:p>
                  </a:txBody>
                  <a:tcPr/>
                </a:tc>
                <a:tc>
                  <a:txBody>
                    <a:bodyPr/>
                    <a:lstStyle/>
                    <a:p>
                      <a:r>
                        <a:rPr lang="en-US" sz="2400" dirty="0">
                          <a:latin typeface="Bahnschrift" panose="020B0502040204020203" pitchFamily="34" charset="0"/>
                        </a:rPr>
                        <a:t>Assessment Method</a:t>
                      </a:r>
                    </a:p>
                  </a:txBody>
                  <a:tcPr/>
                </a:tc>
                <a:tc>
                  <a:txBody>
                    <a:bodyPr/>
                    <a:lstStyle/>
                    <a:p>
                      <a:r>
                        <a:rPr lang="en-US" sz="2400" dirty="0">
                          <a:latin typeface="Bahnschrift" panose="020B0502040204020203" pitchFamily="34" charset="0"/>
                        </a:rPr>
                        <a:t>Learning Activities</a:t>
                      </a:r>
                    </a:p>
                  </a:txBody>
                  <a:tcPr/>
                </a:tc>
                <a:tc>
                  <a:txBody>
                    <a:bodyPr/>
                    <a:lstStyle/>
                    <a:p>
                      <a:r>
                        <a:rPr lang="en-US" sz="2400" dirty="0">
                          <a:latin typeface="Bahnschrift" panose="020B0502040204020203" pitchFamily="34" charset="0"/>
                        </a:rPr>
                        <a:t>Content and Resources Needed</a:t>
                      </a:r>
                    </a:p>
                  </a:txBody>
                  <a:tcPr/>
                </a:tc>
                <a:extLst>
                  <a:ext uri="{0D108BD9-81ED-4DB2-BD59-A6C34878D82A}">
                    <a16:rowId xmlns:a16="http://schemas.microsoft.com/office/drawing/2014/main" val="3292633988"/>
                  </a:ext>
                </a:extLst>
              </a:tr>
              <a:tr h="529772">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extLst>
                  <a:ext uri="{0D108BD9-81ED-4DB2-BD59-A6C34878D82A}">
                    <a16:rowId xmlns:a16="http://schemas.microsoft.com/office/drawing/2014/main" val="695495787"/>
                  </a:ext>
                </a:extLst>
              </a:tr>
              <a:tr h="529772">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extLst>
                  <a:ext uri="{0D108BD9-81ED-4DB2-BD59-A6C34878D82A}">
                    <a16:rowId xmlns:a16="http://schemas.microsoft.com/office/drawing/2014/main" val="228183562"/>
                  </a:ext>
                </a:extLst>
              </a:tr>
              <a:tr h="529772">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extLst>
                  <a:ext uri="{0D108BD9-81ED-4DB2-BD59-A6C34878D82A}">
                    <a16:rowId xmlns:a16="http://schemas.microsoft.com/office/drawing/2014/main" val="2102053334"/>
                  </a:ext>
                </a:extLst>
              </a:tr>
              <a:tr h="529772">
                <a:tc>
                  <a:txBody>
                    <a:bodyPr/>
                    <a:lstStyle/>
                    <a:p>
                      <a:endParaRPr lang="en-US">
                        <a:latin typeface="Bahnschrift" panose="020B0502040204020203" pitchFamily="34" charset="0"/>
                      </a:endParaRPr>
                    </a:p>
                  </a:txBody>
                  <a:tcPr/>
                </a:tc>
                <a:tc>
                  <a:txBody>
                    <a:bodyPr/>
                    <a:lstStyle/>
                    <a:p>
                      <a:endParaRPr lang="en-US">
                        <a:latin typeface="Bahnschrift" panose="020B0502040204020203" pitchFamily="34" charset="0"/>
                      </a:endParaRPr>
                    </a:p>
                  </a:txBody>
                  <a:tcPr/>
                </a:tc>
                <a:tc>
                  <a:txBody>
                    <a:bodyPr/>
                    <a:lstStyle/>
                    <a:p>
                      <a:endParaRPr lang="en-US" dirty="0">
                        <a:latin typeface="Bahnschrift" panose="020B0502040204020203" pitchFamily="34" charset="0"/>
                      </a:endParaRPr>
                    </a:p>
                  </a:txBody>
                  <a:tcPr/>
                </a:tc>
                <a:tc>
                  <a:txBody>
                    <a:bodyPr/>
                    <a:lstStyle/>
                    <a:p>
                      <a:endParaRPr lang="en-US" dirty="0">
                        <a:latin typeface="Bahnschrift" panose="020B0502040204020203" pitchFamily="34" charset="0"/>
                      </a:endParaRPr>
                    </a:p>
                  </a:txBody>
                  <a:tcPr/>
                </a:tc>
                <a:extLst>
                  <a:ext uri="{0D108BD9-81ED-4DB2-BD59-A6C34878D82A}">
                    <a16:rowId xmlns:a16="http://schemas.microsoft.com/office/drawing/2014/main" val="2201899787"/>
                  </a:ext>
                </a:extLst>
              </a:tr>
            </a:tbl>
          </a:graphicData>
        </a:graphic>
      </p:graphicFrame>
    </p:spTree>
    <p:extLst>
      <p:ext uri="{BB962C8B-B14F-4D97-AF65-F5344CB8AC3E}">
        <p14:creationId xmlns:p14="http://schemas.microsoft.com/office/powerpoint/2010/main" val="2492678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C748-DB4B-4C35-A6F4-09CBF4C30BC3}"/>
              </a:ext>
            </a:extLst>
          </p:cNvPr>
          <p:cNvSpPr>
            <a:spLocks noGrp="1"/>
          </p:cNvSpPr>
          <p:nvPr>
            <p:ph type="title"/>
          </p:nvPr>
        </p:nvSpPr>
        <p:spPr>
          <a:xfrm>
            <a:off x="474784" y="331450"/>
            <a:ext cx="10991501" cy="1151965"/>
          </a:xfrm>
        </p:spPr>
        <p:txBody>
          <a:bodyPr>
            <a:normAutofit fontScale="90000"/>
          </a:bodyPr>
          <a:lstStyle/>
          <a:p>
            <a:r>
              <a:rPr lang="en-US" dirty="0">
                <a:latin typeface="Bahnschrift" panose="020B0502040204020203" pitchFamily="34" charset="0"/>
              </a:rPr>
              <a:t>Common mistakes for beginners</a:t>
            </a:r>
          </a:p>
        </p:txBody>
      </p:sp>
      <p:sp>
        <p:nvSpPr>
          <p:cNvPr id="3" name="Content Placeholder 2">
            <a:extLst>
              <a:ext uri="{FF2B5EF4-FFF2-40B4-BE49-F238E27FC236}">
                <a16:creationId xmlns:a16="http://schemas.microsoft.com/office/drawing/2014/main" id="{07948F37-6632-4D38-98AB-B330EB041144}"/>
              </a:ext>
            </a:extLst>
          </p:cNvPr>
          <p:cNvSpPr>
            <a:spLocks noGrp="1"/>
          </p:cNvSpPr>
          <p:nvPr>
            <p:ph sz="quarter" idx="13"/>
          </p:nvPr>
        </p:nvSpPr>
        <p:spPr>
          <a:xfrm>
            <a:off x="474786" y="1483415"/>
            <a:ext cx="11242430" cy="4099238"/>
          </a:xfrm>
        </p:spPr>
        <p:txBody>
          <a:bodyPr>
            <a:normAutofit fontScale="92500"/>
          </a:bodyPr>
          <a:lstStyle/>
          <a:p>
            <a:r>
              <a:rPr lang="en-US" dirty="0"/>
              <a:t>Spending too much time adding content, bells and whistles</a:t>
            </a:r>
          </a:p>
          <a:p>
            <a:r>
              <a:rPr lang="en-US" dirty="0"/>
              <a:t>Using test bank multiple choice exams</a:t>
            </a:r>
          </a:p>
          <a:p>
            <a:r>
              <a:rPr lang="en-US" dirty="0"/>
              <a:t>Thinking 3 hours of synchronous activity would be a good idea in a remote context</a:t>
            </a:r>
          </a:p>
          <a:p>
            <a:r>
              <a:rPr lang="en-US" dirty="0"/>
              <a:t>Not thinking enough about building community and providing informal access to meetings with me</a:t>
            </a:r>
          </a:p>
          <a:p>
            <a:r>
              <a:rPr lang="en-US" dirty="0"/>
              <a:t>Lack of clear instructions, standards and grading criteria</a:t>
            </a:r>
          </a:p>
        </p:txBody>
      </p:sp>
    </p:spTree>
    <p:extLst>
      <p:ext uri="{BB962C8B-B14F-4D97-AF65-F5344CB8AC3E}">
        <p14:creationId xmlns:p14="http://schemas.microsoft.com/office/powerpoint/2010/main" val="10325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03F01-D0A1-4624-807A-C9B9226C499E}"/>
              </a:ext>
            </a:extLst>
          </p:cNvPr>
          <p:cNvSpPr>
            <a:spLocks noGrp="1"/>
          </p:cNvSpPr>
          <p:nvPr>
            <p:ph type="title"/>
          </p:nvPr>
        </p:nvSpPr>
        <p:spPr>
          <a:xfrm>
            <a:off x="363752" y="229130"/>
            <a:ext cx="11040978" cy="1151965"/>
          </a:xfrm>
        </p:spPr>
        <p:txBody>
          <a:bodyPr>
            <a:normAutofit fontScale="90000"/>
          </a:bodyPr>
          <a:lstStyle/>
          <a:p>
            <a:r>
              <a:rPr lang="en-US" dirty="0">
                <a:latin typeface="Bahnschrift" panose="020B0502040204020203" pitchFamily="34" charset="0"/>
              </a:rPr>
              <a:t>Integrated Course Design Model</a:t>
            </a:r>
          </a:p>
        </p:txBody>
      </p:sp>
      <p:sp>
        <p:nvSpPr>
          <p:cNvPr id="7" name="TextBox 6">
            <a:extLst>
              <a:ext uri="{FF2B5EF4-FFF2-40B4-BE49-F238E27FC236}">
                <a16:creationId xmlns:a16="http://schemas.microsoft.com/office/drawing/2014/main" id="{B3CC06B5-3E07-438D-BB51-3C8AE1836948}"/>
              </a:ext>
            </a:extLst>
          </p:cNvPr>
          <p:cNvSpPr txBox="1"/>
          <p:nvPr/>
        </p:nvSpPr>
        <p:spPr>
          <a:xfrm>
            <a:off x="3295786" y="4790859"/>
            <a:ext cx="5176911" cy="707886"/>
          </a:xfrm>
          <a:prstGeom prst="rect">
            <a:avLst/>
          </a:prstGeom>
          <a:noFill/>
          <a:ln w="25400">
            <a:solidFill>
              <a:schemeClr val="accent1">
                <a:lumMod val="75000"/>
              </a:schemeClr>
            </a:solidFill>
          </a:ln>
        </p:spPr>
        <p:txBody>
          <a:bodyPr wrap="square" rtlCol="0">
            <a:spAutoFit/>
          </a:bodyPr>
          <a:lstStyle/>
          <a:p>
            <a:pPr algn="ctr"/>
            <a:r>
              <a:rPr lang="en-US" sz="4000" dirty="0">
                <a:latin typeface="Bahnschrift" panose="020B0502040204020203" pitchFamily="34" charset="0"/>
              </a:rPr>
              <a:t>Situational Factors</a:t>
            </a:r>
          </a:p>
        </p:txBody>
      </p:sp>
      <p:sp>
        <p:nvSpPr>
          <p:cNvPr id="8" name="Oval 7">
            <a:extLst>
              <a:ext uri="{FF2B5EF4-FFF2-40B4-BE49-F238E27FC236}">
                <a16:creationId xmlns:a16="http://schemas.microsoft.com/office/drawing/2014/main" id="{B4C17F73-CCAB-4089-B355-0873EEB270BB}"/>
              </a:ext>
            </a:extLst>
          </p:cNvPr>
          <p:cNvSpPr/>
          <p:nvPr/>
        </p:nvSpPr>
        <p:spPr>
          <a:xfrm>
            <a:off x="4646285" y="1221017"/>
            <a:ext cx="2475914" cy="13274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Learning Goals</a:t>
            </a:r>
          </a:p>
        </p:txBody>
      </p:sp>
      <p:sp>
        <p:nvSpPr>
          <p:cNvPr id="9" name="Oval 8">
            <a:extLst>
              <a:ext uri="{FF2B5EF4-FFF2-40B4-BE49-F238E27FC236}">
                <a16:creationId xmlns:a16="http://schemas.microsoft.com/office/drawing/2014/main" id="{41956FF5-5ED0-4881-BE40-2FDD7BF0A6D6}"/>
              </a:ext>
            </a:extLst>
          </p:cNvPr>
          <p:cNvSpPr/>
          <p:nvPr/>
        </p:nvSpPr>
        <p:spPr>
          <a:xfrm>
            <a:off x="2543165" y="2876637"/>
            <a:ext cx="2475914" cy="13274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Teaching/ Learning</a:t>
            </a:r>
          </a:p>
          <a:p>
            <a:pPr algn="ctr"/>
            <a:r>
              <a:rPr lang="en-US" sz="220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Activities</a:t>
            </a:r>
          </a:p>
        </p:txBody>
      </p:sp>
      <p:sp>
        <p:nvSpPr>
          <p:cNvPr id="10" name="Oval 9">
            <a:extLst>
              <a:ext uri="{FF2B5EF4-FFF2-40B4-BE49-F238E27FC236}">
                <a16:creationId xmlns:a16="http://schemas.microsoft.com/office/drawing/2014/main" id="{CEAD2D73-468C-481A-9F96-04D1571471DE}"/>
              </a:ext>
            </a:extLst>
          </p:cNvPr>
          <p:cNvSpPr/>
          <p:nvPr/>
        </p:nvSpPr>
        <p:spPr>
          <a:xfrm>
            <a:off x="6749405" y="2876637"/>
            <a:ext cx="2475914" cy="13274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Feedback/</a:t>
            </a:r>
            <a:br>
              <a:rPr lang="en-US" sz="220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br>
            <a:r>
              <a:rPr lang="en-US" sz="2200" dirty="0">
                <a:ln w="0"/>
                <a:solidFill>
                  <a:schemeClr val="tx1"/>
                </a:solidFill>
                <a:effectLst>
                  <a:outerShdw blurRad="38100" dist="19050" dir="2700000" algn="tl" rotWithShape="0">
                    <a:schemeClr val="dk1">
                      <a:alpha val="40000"/>
                    </a:schemeClr>
                  </a:outerShdw>
                </a:effectLst>
                <a:latin typeface="Bahnschrift" panose="020B0502040204020203" pitchFamily="34" charset="0"/>
              </a:rPr>
              <a:t>Assessment</a:t>
            </a:r>
          </a:p>
        </p:txBody>
      </p:sp>
      <p:cxnSp>
        <p:nvCxnSpPr>
          <p:cNvPr id="12" name="Straight Connector 11">
            <a:extLst>
              <a:ext uri="{FF2B5EF4-FFF2-40B4-BE49-F238E27FC236}">
                <a16:creationId xmlns:a16="http://schemas.microsoft.com/office/drawing/2014/main" id="{36C77414-90AD-4BD3-A718-67F3E4F837B0}"/>
              </a:ext>
            </a:extLst>
          </p:cNvPr>
          <p:cNvCxnSpPr>
            <a:stCxn id="8" idx="3"/>
            <a:endCxn id="9" idx="0"/>
          </p:cNvCxnSpPr>
          <p:nvPr/>
        </p:nvCxnSpPr>
        <p:spPr>
          <a:xfrm flipH="1">
            <a:off x="3781122" y="2354080"/>
            <a:ext cx="1227752" cy="522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6CE44A-84B5-4F76-88CE-11C4773F54F1}"/>
              </a:ext>
            </a:extLst>
          </p:cNvPr>
          <p:cNvCxnSpPr>
            <a:stCxn id="8" idx="5"/>
            <a:endCxn id="10" idx="0"/>
          </p:cNvCxnSpPr>
          <p:nvPr/>
        </p:nvCxnSpPr>
        <p:spPr>
          <a:xfrm>
            <a:off x="6759610" y="2354080"/>
            <a:ext cx="1227752" cy="522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CA111D0-6E3D-4E02-A889-38A0193B63B3}"/>
              </a:ext>
            </a:extLst>
          </p:cNvPr>
          <p:cNvCxnSpPr>
            <a:cxnSpLocks/>
            <a:stCxn id="9" idx="6"/>
            <a:endCxn id="10" idx="2"/>
          </p:cNvCxnSpPr>
          <p:nvPr/>
        </p:nvCxnSpPr>
        <p:spPr>
          <a:xfrm>
            <a:off x="5019079" y="3540370"/>
            <a:ext cx="173032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Arrow: Up 22">
            <a:extLst>
              <a:ext uri="{FF2B5EF4-FFF2-40B4-BE49-F238E27FC236}">
                <a16:creationId xmlns:a16="http://schemas.microsoft.com/office/drawing/2014/main" id="{37233A29-9557-4497-93E2-2D7393459C93}"/>
              </a:ext>
            </a:extLst>
          </p:cNvPr>
          <p:cNvSpPr/>
          <p:nvPr/>
        </p:nvSpPr>
        <p:spPr>
          <a:xfrm>
            <a:off x="3488788" y="4318782"/>
            <a:ext cx="534572" cy="3475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F6C5DD09-A6D2-4F55-BECE-1D7F656B016D}"/>
              </a:ext>
            </a:extLst>
          </p:cNvPr>
          <p:cNvSpPr/>
          <p:nvPr/>
        </p:nvSpPr>
        <p:spPr>
          <a:xfrm>
            <a:off x="7745122" y="4297426"/>
            <a:ext cx="534572" cy="3475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17545C90-783B-42ED-8EB8-30583EA2142E}"/>
              </a:ext>
            </a:extLst>
          </p:cNvPr>
          <p:cNvSpPr/>
          <p:nvPr/>
        </p:nvSpPr>
        <p:spPr>
          <a:xfrm>
            <a:off x="5616955" y="4297426"/>
            <a:ext cx="534572" cy="34751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ACF9E36-AADE-40D7-B7AD-EF726512837F}"/>
              </a:ext>
            </a:extLst>
          </p:cNvPr>
          <p:cNvSpPr txBox="1"/>
          <p:nvPr/>
        </p:nvSpPr>
        <p:spPr>
          <a:xfrm>
            <a:off x="8928816" y="5699645"/>
            <a:ext cx="2475914" cy="523220"/>
          </a:xfrm>
          <a:prstGeom prst="rect">
            <a:avLst/>
          </a:prstGeom>
          <a:noFill/>
        </p:spPr>
        <p:txBody>
          <a:bodyPr wrap="square" rtlCol="0">
            <a:spAutoFit/>
          </a:bodyPr>
          <a:lstStyle/>
          <a:p>
            <a:r>
              <a:rPr lang="en-US" sz="2800" dirty="0">
                <a:solidFill>
                  <a:schemeClr val="bg1"/>
                </a:solidFill>
              </a:rPr>
              <a:t>Fink 2013</a:t>
            </a:r>
          </a:p>
        </p:txBody>
      </p:sp>
    </p:spTree>
    <p:extLst>
      <p:ext uri="{BB962C8B-B14F-4D97-AF65-F5344CB8AC3E}">
        <p14:creationId xmlns:p14="http://schemas.microsoft.com/office/powerpoint/2010/main" val="16976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FFFF00"/>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0"/>
                                        </p:tgtEl>
                                        <p:attrNameLst>
                                          <p:attrName>fillcolor</p:attrName>
                                        </p:attrNameLst>
                                      </p:cBhvr>
                                      <p:to>
                                        <a:srgbClr val="FFFF00"/>
                                      </p:to>
                                    </p:animClr>
                                    <p:set>
                                      <p:cBhvr>
                                        <p:cTn id="13" dur="2000" fill="hold"/>
                                        <p:tgtEl>
                                          <p:spTgt spid="10"/>
                                        </p:tgtEl>
                                        <p:attrNameLst>
                                          <p:attrName>fill.type</p:attrName>
                                        </p:attrNameLst>
                                      </p:cBhvr>
                                      <p:to>
                                        <p:strVal val="solid"/>
                                      </p:to>
                                    </p:set>
                                    <p:set>
                                      <p:cBhvr>
                                        <p:cTn id="14" dur="2000" fill="hold"/>
                                        <p:tgtEl>
                                          <p:spTgt spid="10"/>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9"/>
                                        </p:tgtEl>
                                        <p:attrNameLst>
                                          <p:attrName>fillcolor</p:attrName>
                                        </p:attrNameLst>
                                      </p:cBhvr>
                                      <p:to>
                                        <a:srgbClr val="FFFF00"/>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0986C3-2011-4E13-9095-85D31FAFC489}"/>
              </a:ext>
            </a:extLst>
          </p:cNvPr>
          <p:cNvPicPr>
            <a:picLocks noChangeAspect="1"/>
          </p:cNvPicPr>
          <p:nvPr/>
        </p:nvPicPr>
        <p:blipFill rotWithShape="1">
          <a:blip r:embed="rId2"/>
          <a:srcRect b="19529"/>
          <a:stretch/>
        </p:blipFill>
        <p:spPr>
          <a:xfrm>
            <a:off x="-34928" y="0"/>
            <a:ext cx="12226928" cy="5534526"/>
          </a:xfrm>
          <a:prstGeom prst="rect">
            <a:avLst/>
          </a:prstGeom>
        </p:spPr>
      </p:pic>
      <p:sp>
        <p:nvSpPr>
          <p:cNvPr id="7" name="TextBox 6">
            <a:extLst>
              <a:ext uri="{FF2B5EF4-FFF2-40B4-BE49-F238E27FC236}">
                <a16:creationId xmlns:a16="http://schemas.microsoft.com/office/drawing/2014/main" id="{1D3F892A-4AD4-44D0-A4A3-F44FB54987DB}"/>
              </a:ext>
            </a:extLst>
          </p:cNvPr>
          <p:cNvSpPr txBox="1"/>
          <p:nvPr/>
        </p:nvSpPr>
        <p:spPr>
          <a:xfrm>
            <a:off x="304801" y="5727031"/>
            <a:ext cx="10778872" cy="646331"/>
          </a:xfrm>
          <a:prstGeom prst="rect">
            <a:avLst/>
          </a:prstGeom>
          <a:noFill/>
        </p:spPr>
        <p:txBody>
          <a:bodyPr wrap="square" rtlCol="0">
            <a:spAutoFit/>
          </a:bodyPr>
          <a:lstStyle/>
          <a:p>
            <a:r>
              <a:rPr lang="en-US" sz="3600" dirty="0">
                <a:solidFill>
                  <a:schemeClr val="bg1"/>
                </a:solidFill>
                <a:latin typeface="Bahnschrift" panose="020B0502040204020203" pitchFamily="34" charset="0"/>
              </a:rPr>
              <a:t>Thoughts?  Comments?  Questions?  Suggestions?</a:t>
            </a:r>
          </a:p>
        </p:txBody>
      </p:sp>
    </p:spTree>
    <p:extLst>
      <p:ext uri="{BB962C8B-B14F-4D97-AF65-F5344CB8AC3E}">
        <p14:creationId xmlns:p14="http://schemas.microsoft.com/office/powerpoint/2010/main" val="3726258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FF3D-EF5C-4F9A-BBE4-52A580C68897}"/>
              </a:ext>
            </a:extLst>
          </p:cNvPr>
          <p:cNvSpPr>
            <a:spLocks noGrp="1"/>
          </p:cNvSpPr>
          <p:nvPr>
            <p:ph type="title"/>
          </p:nvPr>
        </p:nvSpPr>
        <p:spPr>
          <a:xfrm>
            <a:off x="237392" y="400109"/>
            <a:ext cx="11717215" cy="1151965"/>
          </a:xfrm>
        </p:spPr>
        <p:txBody>
          <a:bodyPr>
            <a:normAutofit/>
          </a:bodyPr>
          <a:lstStyle/>
          <a:p>
            <a:r>
              <a:rPr lang="en-US" sz="4400" dirty="0">
                <a:latin typeface="Bahnschrift" panose="020B0502040204020203" pitchFamily="34" charset="0"/>
              </a:rPr>
              <a:t>Sample course design:  Assessment</a:t>
            </a:r>
          </a:p>
        </p:txBody>
      </p:sp>
      <p:sp>
        <p:nvSpPr>
          <p:cNvPr id="3" name="Content Placeholder 2">
            <a:extLst>
              <a:ext uri="{FF2B5EF4-FFF2-40B4-BE49-F238E27FC236}">
                <a16:creationId xmlns:a16="http://schemas.microsoft.com/office/drawing/2014/main" id="{16091DE0-56B1-4F19-B55A-1DF0B3A553FA}"/>
              </a:ext>
            </a:extLst>
          </p:cNvPr>
          <p:cNvSpPr>
            <a:spLocks noGrp="1"/>
          </p:cNvSpPr>
          <p:nvPr>
            <p:ph sz="quarter" idx="13"/>
          </p:nvPr>
        </p:nvSpPr>
        <p:spPr>
          <a:xfrm>
            <a:off x="474785" y="1552074"/>
            <a:ext cx="10394707" cy="3753852"/>
          </a:xfrm>
        </p:spPr>
        <p:txBody>
          <a:bodyPr>
            <a:normAutofit fontScale="85000" lnSpcReduction="10000"/>
          </a:bodyPr>
          <a:lstStyle/>
          <a:p>
            <a:r>
              <a:rPr lang="en-US" dirty="0"/>
              <a:t>Weekly chapter quizzes (CATS &amp; short essay)</a:t>
            </a:r>
          </a:p>
          <a:p>
            <a:r>
              <a:rPr lang="en-US" dirty="0"/>
              <a:t>Weekly problem-based discussion Questions (teams of 4 or 5)</a:t>
            </a:r>
          </a:p>
          <a:p>
            <a:r>
              <a:rPr lang="en-US" dirty="0" err="1"/>
              <a:t>biWeekly</a:t>
            </a:r>
            <a:r>
              <a:rPr lang="en-US" dirty="0"/>
              <a:t> experiential activity </a:t>
            </a:r>
            <a:r>
              <a:rPr lang="en-US" dirty="0">
                <a:sym typeface="Wingdings" panose="05000000000000000000" pitchFamily="2" charset="2"/>
              </a:rPr>
              <a:t></a:t>
            </a:r>
            <a:r>
              <a:rPr lang="en-US" dirty="0"/>
              <a:t>“</a:t>
            </a:r>
            <a:r>
              <a:rPr lang="en-US" cap="none" dirty="0" err="1"/>
              <a:t>i</a:t>
            </a:r>
            <a:r>
              <a:rPr lang="en-US" dirty="0" err="1"/>
              <a:t>Connect</a:t>
            </a:r>
            <a:r>
              <a:rPr lang="en-US" dirty="0"/>
              <a:t> papers”</a:t>
            </a:r>
          </a:p>
          <a:p>
            <a:r>
              <a:rPr lang="en-US" dirty="0"/>
              <a:t>Semester long applied research projects or service projects or case analysis</a:t>
            </a:r>
            <a:r>
              <a:rPr lang="en-US" dirty="0">
                <a:sym typeface="Wingdings" panose="05000000000000000000" pitchFamily="2" charset="2"/>
              </a:rPr>
              <a:t> journaling and final paper (individually or in groups)</a:t>
            </a:r>
          </a:p>
          <a:p>
            <a:r>
              <a:rPr lang="en-US" dirty="0">
                <a:sym typeface="Wingdings" panose="05000000000000000000" pitchFamily="2" charset="2"/>
              </a:rPr>
              <a:t>Final reflection paper</a:t>
            </a:r>
            <a:endParaRPr lang="en-US" dirty="0"/>
          </a:p>
        </p:txBody>
      </p:sp>
    </p:spTree>
    <p:extLst>
      <p:ext uri="{BB962C8B-B14F-4D97-AF65-F5344CB8AC3E}">
        <p14:creationId xmlns:p14="http://schemas.microsoft.com/office/powerpoint/2010/main" val="327709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B0BD-3E25-494C-BC1F-8E1E79BEF186}"/>
              </a:ext>
            </a:extLst>
          </p:cNvPr>
          <p:cNvSpPr>
            <a:spLocks noGrp="1"/>
          </p:cNvSpPr>
          <p:nvPr>
            <p:ph type="title"/>
          </p:nvPr>
        </p:nvSpPr>
        <p:spPr>
          <a:xfrm>
            <a:off x="576072" y="325274"/>
            <a:ext cx="10396882" cy="1158140"/>
          </a:xfrm>
        </p:spPr>
        <p:txBody>
          <a:bodyPr>
            <a:normAutofit fontScale="90000"/>
          </a:bodyPr>
          <a:lstStyle/>
          <a:p>
            <a:r>
              <a:rPr lang="en-US" sz="4400" dirty="0">
                <a:latin typeface="Bahnschrift" panose="020B0502040204020203" pitchFamily="34" charset="0"/>
              </a:rPr>
              <a:t>Sample course design:  Learning activities</a:t>
            </a:r>
          </a:p>
        </p:txBody>
      </p:sp>
      <p:sp>
        <p:nvSpPr>
          <p:cNvPr id="3" name="Content Placeholder 2">
            <a:extLst>
              <a:ext uri="{FF2B5EF4-FFF2-40B4-BE49-F238E27FC236}">
                <a16:creationId xmlns:a16="http://schemas.microsoft.com/office/drawing/2014/main" id="{48B148DB-2814-44B5-9A71-ECBFCB6265C2}"/>
              </a:ext>
            </a:extLst>
          </p:cNvPr>
          <p:cNvSpPr>
            <a:spLocks noGrp="1"/>
          </p:cNvSpPr>
          <p:nvPr>
            <p:ph sz="quarter" idx="13"/>
          </p:nvPr>
        </p:nvSpPr>
        <p:spPr>
          <a:xfrm>
            <a:off x="687974" y="1652338"/>
            <a:ext cx="5086539" cy="3722248"/>
          </a:xfrm>
          <a:solidFill>
            <a:schemeClr val="bg1">
              <a:lumMod val="75000"/>
            </a:schemeClr>
          </a:solidFill>
          <a:ln w="50800">
            <a:solidFill>
              <a:schemeClr val="accent1">
                <a:shade val="50000"/>
              </a:schemeClr>
            </a:solidFill>
          </a:ln>
        </p:spPr>
        <p:txBody>
          <a:bodyPr>
            <a:normAutofit lnSpcReduction="10000"/>
          </a:bodyPr>
          <a:lstStyle/>
          <a:p>
            <a:pPr marL="0" indent="0">
              <a:buNone/>
            </a:pPr>
            <a:r>
              <a:rPr lang="en-US" sz="2400" dirty="0">
                <a:latin typeface="Bahnschrift" panose="020B0502040204020203" pitchFamily="34" charset="0"/>
              </a:rPr>
              <a:t>Receiving info and ideas</a:t>
            </a:r>
          </a:p>
          <a:p>
            <a:r>
              <a:rPr lang="en-US" sz="2600" dirty="0">
                <a:latin typeface="Bahnschrift" panose="020B0502040204020203" pitchFamily="34" charset="0"/>
              </a:rPr>
              <a:t>Assigned Readings </a:t>
            </a:r>
          </a:p>
          <a:p>
            <a:r>
              <a:rPr lang="en-US" sz="2600" dirty="0">
                <a:latin typeface="Bahnschrift" panose="020B0502040204020203" pitchFamily="34" charset="0"/>
              </a:rPr>
              <a:t>Documentaries</a:t>
            </a:r>
          </a:p>
          <a:p>
            <a:r>
              <a:rPr lang="en-US" sz="2600" dirty="0">
                <a:latin typeface="Bahnschrift" panose="020B0502040204020203" pitchFamily="34" charset="0"/>
              </a:rPr>
              <a:t>Brief lectures/ demonstrations using tech smith</a:t>
            </a:r>
          </a:p>
          <a:p>
            <a:r>
              <a:rPr lang="en-US" sz="2600" dirty="0">
                <a:latin typeface="Bahnschrift" panose="020B0502040204020203" pitchFamily="34" charset="0"/>
              </a:rPr>
              <a:t>Weekly office hour</a:t>
            </a:r>
            <a:endParaRPr lang="en-US" sz="2600" dirty="0"/>
          </a:p>
        </p:txBody>
      </p:sp>
      <p:sp>
        <p:nvSpPr>
          <p:cNvPr id="6" name="Content Placeholder 5">
            <a:extLst>
              <a:ext uri="{FF2B5EF4-FFF2-40B4-BE49-F238E27FC236}">
                <a16:creationId xmlns:a16="http://schemas.microsoft.com/office/drawing/2014/main" id="{11600BDC-2FE2-4C39-AE91-9DAF6FC730BE}"/>
              </a:ext>
            </a:extLst>
          </p:cNvPr>
          <p:cNvSpPr>
            <a:spLocks noGrp="1"/>
          </p:cNvSpPr>
          <p:nvPr>
            <p:ph sz="quarter" idx="14"/>
          </p:nvPr>
        </p:nvSpPr>
        <p:spPr>
          <a:xfrm>
            <a:off x="6096000" y="1652338"/>
            <a:ext cx="5086539" cy="3722248"/>
          </a:xfrm>
          <a:solidFill>
            <a:schemeClr val="bg1">
              <a:lumMod val="75000"/>
            </a:schemeClr>
          </a:solidFill>
          <a:ln w="50800">
            <a:solidFill>
              <a:schemeClr val="accent1">
                <a:shade val="50000"/>
              </a:schemeClr>
            </a:solidFill>
          </a:ln>
        </p:spPr>
        <p:txBody>
          <a:bodyPr>
            <a:normAutofit lnSpcReduction="10000"/>
          </a:bodyPr>
          <a:lstStyle/>
          <a:p>
            <a:pPr marL="0" indent="0">
              <a:buNone/>
            </a:pPr>
            <a:r>
              <a:rPr lang="en-US" sz="2400" cap="none" dirty="0">
                <a:latin typeface="Bahnschrift" panose="020B0502040204020203" pitchFamily="34" charset="0"/>
              </a:rPr>
              <a:t>EXPERIENCING AND REFLECTION </a:t>
            </a:r>
            <a:r>
              <a:rPr lang="en-US" sz="2400" dirty="0">
                <a:latin typeface="Bahnschrift" panose="020B0502040204020203" pitchFamily="34" charset="0"/>
              </a:rPr>
              <a:t>Research</a:t>
            </a:r>
          </a:p>
          <a:p>
            <a:pPr lvl="1"/>
            <a:r>
              <a:rPr lang="en-US" sz="2400" dirty="0">
                <a:latin typeface="Bahnschrift" panose="020B0502040204020203" pitchFamily="34" charset="0"/>
              </a:rPr>
              <a:t>Discussion</a:t>
            </a:r>
          </a:p>
          <a:p>
            <a:pPr lvl="1"/>
            <a:r>
              <a:rPr lang="en-US" sz="2400" dirty="0">
                <a:latin typeface="Bahnschrift" panose="020B0502040204020203" pitchFamily="34" charset="0"/>
              </a:rPr>
              <a:t>Reflection</a:t>
            </a:r>
          </a:p>
          <a:p>
            <a:pPr lvl="1"/>
            <a:r>
              <a:rPr lang="en-US" sz="2400" dirty="0">
                <a:latin typeface="Bahnschrift" panose="020B0502040204020203" pitchFamily="34" charset="0"/>
              </a:rPr>
              <a:t>Self &amp; Peer assessment</a:t>
            </a:r>
          </a:p>
          <a:p>
            <a:pPr lvl="1"/>
            <a:r>
              <a:rPr lang="en-US" sz="2400" dirty="0">
                <a:latin typeface="Bahnschrift" panose="020B0502040204020203" pitchFamily="34" charset="0"/>
              </a:rPr>
              <a:t>Service/research</a:t>
            </a:r>
          </a:p>
          <a:p>
            <a:pPr lvl="1"/>
            <a:r>
              <a:rPr lang="en-US" sz="2400" dirty="0">
                <a:latin typeface="Bahnschrift" panose="020B0502040204020203" pitchFamily="34" charset="0"/>
              </a:rPr>
              <a:t>Application activities </a:t>
            </a:r>
            <a:r>
              <a:rPr lang="en-US" sz="2400" cap="none" dirty="0">
                <a:latin typeface="Bahnschrift" panose="020B0502040204020203" pitchFamily="34" charset="0"/>
              </a:rPr>
              <a:t>(</a:t>
            </a:r>
            <a:r>
              <a:rPr lang="en-US" sz="2400" cap="none" dirty="0" err="1">
                <a:latin typeface="Bahnschrift" panose="020B0502040204020203" pitchFamily="34" charset="0"/>
              </a:rPr>
              <a:t>i</a:t>
            </a:r>
            <a:r>
              <a:rPr lang="en-US" sz="2400" dirty="0" err="1">
                <a:latin typeface="Bahnschrift" panose="020B0502040204020203" pitchFamily="34" charset="0"/>
              </a:rPr>
              <a:t>Connect</a:t>
            </a:r>
            <a:r>
              <a:rPr lang="en-US" sz="2400" dirty="0">
                <a:latin typeface="Bahnschrift" panose="020B0502040204020203" pitchFamily="34" charset="0"/>
              </a:rPr>
              <a:t> activities) </a:t>
            </a:r>
          </a:p>
          <a:p>
            <a:pPr lvl="1"/>
            <a:endParaRPr lang="en-US" sz="2400" dirty="0">
              <a:latin typeface="Bahnschrift" panose="020B0502040204020203" pitchFamily="34" charset="0"/>
            </a:endParaRPr>
          </a:p>
          <a:p>
            <a:endParaRPr lang="en-US" dirty="0"/>
          </a:p>
        </p:txBody>
      </p:sp>
    </p:spTree>
    <p:extLst>
      <p:ext uri="{BB962C8B-B14F-4D97-AF65-F5344CB8AC3E}">
        <p14:creationId xmlns:p14="http://schemas.microsoft.com/office/powerpoint/2010/main" val="420954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 calcmode="lin" valueType="num">
                                      <p:cBhvr additive="base">
                                        <p:cTn id="4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
                                            <p:txEl>
                                              <p:pRg st="5" end="5"/>
                                            </p:txEl>
                                          </p:spTgt>
                                        </p:tgtEl>
                                        <p:attrNameLst>
                                          <p:attrName>style.visibility</p:attrName>
                                        </p:attrNameLst>
                                      </p:cBhvr>
                                      <p:to>
                                        <p:strVal val="visible"/>
                                      </p:to>
                                    </p:set>
                                    <p:anim calcmode="lin" valueType="num">
                                      <p:cBhvr additive="base">
                                        <p:cTn id="4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D5D5-1D01-4475-9676-221033089C83}"/>
              </a:ext>
            </a:extLst>
          </p:cNvPr>
          <p:cNvSpPr>
            <a:spLocks noGrp="1"/>
          </p:cNvSpPr>
          <p:nvPr>
            <p:ph type="title"/>
          </p:nvPr>
        </p:nvSpPr>
        <p:spPr>
          <a:xfrm>
            <a:off x="225353" y="360478"/>
            <a:ext cx="9942753" cy="1151965"/>
          </a:xfrm>
        </p:spPr>
        <p:txBody>
          <a:bodyPr>
            <a:normAutofit fontScale="90000"/>
          </a:bodyPr>
          <a:lstStyle/>
          <a:p>
            <a:pPr algn="r"/>
            <a:r>
              <a:rPr lang="en-US" dirty="0">
                <a:latin typeface="Bahnschrift" panose="020B0502040204020203" pitchFamily="34" charset="0"/>
              </a:rPr>
              <a:t>Sample </a:t>
            </a:r>
            <a:r>
              <a:rPr lang="en-US" cap="none" dirty="0" err="1">
                <a:latin typeface="Bahnschrift" panose="020B0502040204020203" pitchFamily="34" charset="0"/>
              </a:rPr>
              <a:t>i</a:t>
            </a:r>
            <a:r>
              <a:rPr lang="en-US" dirty="0" err="1">
                <a:latin typeface="Bahnschrift" panose="020B0502040204020203" pitchFamily="34" charset="0"/>
              </a:rPr>
              <a:t>Connect</a:t>
            </a:r>
            <a:r>
              <a:rPr lang="en-US" dirty="0">
                <a:latin typeface="Bahnschrift" panose="020B0502040204020203" pitchFamily="34" charset="0"/>
              </a:rPr>
              <a:t> assignments </a:t>
            </a:r>
            <a:br>
              <a:rPr lang="en-US" dirty="0">
                <a:latin typeface="Bahnschrift" panose="020B0502040204020203" pitchFamily="34" charset="0"/>
              </a:rPr>
            </a:br>
            <a:r>
              <a:rPr lang="en-US" sz="2000" dirty="0">
                <a:latin typeface="Bahnschrift" panose="020B0502040204020203" pitchFamily="34" charset="0"/>
              </a:rPr>
              <a:t>3 page limit</a:t>
            </a:r>
            <a:endParaRPr lang="en-US" dirty="0">
              <a:latin typeface="Bahnschrift" panose="020B0502040204020203" pitchFamily="34" charset="0"/>
            </a:endParaRPr>
          </a:p>
        </p:txBody>
      </p:sp>
      <p:sp>
        <p:nvSpPr>
          <p:cNvPr id="3" name="Content Placeholder 2">
            <a:extLst>
              <a:ext uri="{FF2B5EF4-FFF2-40B4-BE49-F238E27FC236}">
                <a16:creationId xmlns:a16="http://schemas.microsoft.com/office/drawing/2014/main" id="{504AC6A8-67C4-4E9A-AC1E-E0F2DC4EB6D2}"/>
              </a:ext>
            </a:extLst>
          </p:cNvPr>
          <p:cNvSpPr>
            <a:spLocks noGrp="1"/>
          </p:cNvSpPr>
          <p:nvPr>
            <p:ph sz="quarter" idx="13"/>
          </p:nvPr>
        </p:nvSpPr>
        <p:spPr>
          <a:xfrm>
            <a:off x="474785" y="1283369"/>
            <a:ext cx="11027404" cy="4203031"/>
          </a:xfrm>
        </p:spPr>
        <p:txBody>
          <a:bodyPr>
            <a:normAutofit fontScale="77500" lnSpcReduction="20000"/>
          </a:bodyPr>
          <a:lstStyle/>
          <a:p>
            <a:r>
              <a:rPr lang="en-US" dirty="0">
                <a:latin typeface="Bahnschrift" panose="020B0502040204020203" pitchFamily="34" charset="0"/>
              </a:rPr>
              <a:t>Reading or case analysis (integration or examination of theory/research)</a:t>
            </a:r>
          </a:p>
          <a:p>
            <a:r>
              <a:rPr lang="en-US" dirty="0">
                <a:latin typeface="Bahnschrift" panose="020B0502040204020203" pitchFamily="34" charset="0"/>
              </a:rPr>
              <a:t>Respond to critical thinking question of the week</a:t>
            </a:r>
          </a:p>
          <a:p>
            <a:r>
              <a:rPr lang="en-US" dirty="0">
                <a:latin typeface="Bahnschrift" panose="020B0502040204020203" pitchFamily="34" charset="0"/>
              </a:rPr>
              <a:t>Observe a person or system and apply/consider  X theory or concept </a:t>
            </a:r>
            <a:r>
              <a:rPr lang="en-US" sz="1900" dirty="0">
                <a:latin typeface="Bahnschrift" panose="020B0502040204020203" pitchFamily="34" charset="0"/>
              </a:rPr>
              <a:t>(</a:t>
            </a:r>
            <a:r>
              <a:rPr lang="en-US" sz="1900" i="1" dirty="0">
                <a:latin typeface="Bahnschrift" panose="020B0502040204020203" pitchFamily="34" charset="0"/>
              </a:rPr>
              <a:t>several options like this with different theories or concepts</a:t>
            </a:r>
            <a:r>
              <a:rPr lang="en-US" dirty="0">
                <a:latin typeface="Bahnschrift" panose="020B0502040204020203" pitchFamily="34" charset="0"/>
              </a:rPr>
              <a:t>)</a:t>
            </a:r>
          </a:p>
          <a:p>
            <a:r>
              <a:rPr lang="en-US" dirty="0">
                <a:latin typeface="Bahnschrift" panose="020B0502040204020203" pitchFamily="34" charset="0"/>
              </a:rPr>
              <a:t>Conduct an interview and analyze the data using course concepts</a:t>
            </a:r>
          </a:p>
          <a:p>
            <a:r>
              <a:rPr lang="en-US" dirty="0"/>
              <a:t>Critical analysis of documentary, movie or research article applying knowledge from course </a:t>
            </a:r>
            <a:r>
              <a:rPr lang="en-US" sz="1900" i="1" dirty="0"/>
              <a:t>(multiple options)</a:t>
            </a:r>
          </a:p>
          <a:p>
            <a:r>
              <a:rPr lang="en-US" i="1" dirty="0">
                <a:latin typeface="Bahnschrift" panose="020B0502040204020203" pitchFamily="34" charset="0"/>
              </a:rPr>
              <a:t>“</a:t>
            </a:r>
            <a:r>
              <a:rPr lang="en-US" dirty="0">
                <a:latin typeface="Bahnschrift" panose="020B0502040204020203" pitchFamily="34" charset="0"/>
              </a:rPr>
              <a:t>You choose”  Students create their own </a:t>
            </a:r>
            <a:r>
              <a:rPr lang="en-US" cap="none" dirty="0" err="1">
                <a:latin typeface="Bahnschrift" panose="020B0502040204020203" pitchFamily="34" charset="0"/>
              </a:rPr>
              <a:t>i</a:t>
            </a:r>
            <a:r>
              <a:rPr lang="en-US" dirty="0" err="1">
                <a:latin typeface="Bahnschrift" panose="020B0502040204020203" pitchFamily="34" charset="0"/>
              </a:rPr>
              <a:t>Connect</a:t>
            </a:r>
            <a:r>
              <a:rPr lang="en-US" dirty="0">
                <a:latin typeface="Bahnschrift" panose="020B0502040204020203" pitchFamily="34" charset="0"/>
              </a:rPr>
              <a:t> assignment</a:t>
            </a:r>
            <a:endParaRPr lang="en-US" dirty="0"/>
          </a:p>
        </p:txBody>
      </p:sp>
    </p:spTree>
    <p:extLst>
      <p:ext uri="{BB962C8B-B14F-4D97-AF65-F5344CB8AC3E}">
        <p14:creationId xmlns:p14="http://schemas.microsoft.com/office/powerpoint/2010/main" val="1953279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BE39-A78C-4FAE-98F4-C932C952FE73}"/>
              </a:ext>
            </a:extLst>
          </p:cNvPr>
          <p:cNvSpPr>
            <a:spLocks noGrp="1"/>
          </p:cNvSpPr>
          <p:nvPr>
            <p:ph type="title"/>
          </p:nvPr>
        </p:nvSpPr>
        <p:spPr>
          <a:xfrm>
            <a:off x="442701" y="99320"/>
            <a:ext cx="10396882" cy="1151965"/>
          </a:xfrm>
        </p:spPr>
        <p:txBody>
          <a:bodyPr/>
          <a:lstStyle/>
          <a:p>
            <a:r>
              <a:rPr lang="en-US" cap="none" dirty="0" err="1">
                <a:latin typeface="Bahnschrift" panose="020B0502040204020203" pitchFamily="34" charset="0"/>
              </a:rPr>
              <a:t>i</a:t>
            </a:r>
            <a:r>
              <a:rPr lang="en-US" dirty="0" err="1">
                <a:latin typeface="Bahnschrift" panose="020B0502040204020203" pitchFamily="34" charset="0"/>
              </a:rPr>
              <a:t>connect</a:t>
            </a:r>
            <a:r>
              <a:rPr lang="en-US" dirty="0">
                <a:latin typeface="Bahnschrift" panose="020B0502040204020203" pitchFamily="34" charset="0"/>
              </a:rPr>
              <a:t> rubric</a:t>
            </a:r>
          </a:p>
        </p:txBody>
      </p:sp>
      <p:sp>
        <p:nvSpPr>
          <p:cNvPr id="3" name="Content Placeholder 2">
            <a:extLst>
              <a:ext uri="{FF2B5EF4-FFF2-40B4-BE49-F238E27FC236}">
                <a16:creationId xmlns:a16="http://schemas.microsoft.com/office/drawing/2014/main" id="{5B871E97-2B2F-46C3-BB5A-57E614B91C1E}"/>
              </a:ext>
            </a:extLst>
          </p:cNvPr>
          <p:cNvSpPr>
            <a:spLocks noGrp="1"/>
          </p:cNvSpPr>
          <p:nvPr>
            <p:ph sz="quarter" idx="13"/>
          </p:nvPr>
        </p:nvSpPr>
        <p:spPr>
          <a:xfrm>
            <a:off x="176463" y="1251285"/>
            <a:ext cx="11341769" cy="4588042"/>
          </a:xfrm>
        </p:spPr>
        <p:txBody>
          <a:bodyPr>
            <a:normAutofit fontScale="62500" lnSpcReduction="20000"/>
          </a:bodyPr>
          <a:lstStyle/>
          <a:p>
            <a:r>
              <a:rPr lang="en-US" dirty="0"/>
              <a:t>F = unsatisfactory or no submission</a:t>
            </a:r>
          </a:p>
          <a:p>
            <a:r>
              <a:rPr lang="en-US" dirty="0"/>
              <a:t>C / D = </a:t>
            </a:r>
            <a:r>
              <a:rPr lang="en-US" b="1" dirty="0"/>
              <a:t>Summary level work</a:t>
            </a:r>
            <a:r>
              <a:rPr lang="en-US" dirty="0"/>
              <a:t>.  The student has carried out the required activity as instructed and demonstrates familiarity with the course material, but analysis or application is lacking or inconsistent</a:t>
            </a:r>
          </a:p>
          <a:p>
            <a:endParaRPr lang="en-US" dirty="0"/>
          </a:p>
          <a:p>
            <a:r>
              <a:rPr lang="en-US" dirty="0"/>
              <a:t>B = </a:t>
            </a:r>
            <a:r>
              <a:rPr lang="en-US" b="1" dirty="0"/>
              <a:t>Analytic level work</a:t>
            </a:r>
            <a:r>
              <a:rPr lang="en-US" dirty="0"/>
              <a:t>.  The student has carried out the required activity as instructed and demonstrates the ability to critically analyze material and experience.  Application of course content and/or depth of analysis /critical thinking need development.</a:t>
            </a:r>
          </a:p>
          <a:p>
            <a:endParaRPr lang="en-US" dirty="0"/>
          </a:p>
          <a:p>
            <a:r>
              <a:rPr lang="en-US" dirty="0"/>
              <a:t>A = </a:t>
            </a:r>
            <a:r>
              <a:rPr lang="en-US" b="1" dirty="0"/>
              <a:t>Synthesis level work</a:t>
            </a:r>
            <a:r>
              <a:rPr lang="en-US" dirty="0"/>
              <a:t>.  The student has carried out the required activity as instructed and demonstrates the ability to </a:t>
            </a:r>
            <a:r>
              <a:rPr lang="en-US" b="1" dirty="0"/>
              <a:t>critically evaluate </a:t>
            </a:r>
            <a:r>
              <a:rPr lang="en-US" dirty="0"/>
              <a:t>course experience and material; </a:t>
            </a:r>
            <a:r>
              <a:rPr lang="en-US" b="1" dirty="0"/>
              <a:t>integrate</a:t>
            </a:r>
            <a:r>
              <a:rPr lang="en-US" dirty="0"/>
              <a:t> course knowledge, prior knowledge &amp; experience; </a:t>
            </a:r>
            <a:r>
              <a:rPr lang="en-US" b="1" dirty="0"/>
              <a:t>apply</a:t>
            </a:r>
            <a:r>
              <a:rPr lang="en-US" dirty="0"/>
              <a:t> knowledge of psychology.  The final product suggests the development of new knowledge.  </a:t>
            </a:r>
          </a:p>
          <a:p>
            <a:endParaRPr lang="en-US" dirty="0"/>
          </a:p>
        </p:txBody>
      </p:sp>
    </p:spTree>
    <p:extLst>
      <p:ext uri="{BB962C8B-B14F-4D97-AF65-F5344CB8AC3E}">
        <p14:creationId xmlns:p14="http://schemas.microsoft.com/office/powerpoint/2010/main" val="730882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EFD-1373-453F-A1DC-2D84F831E987}"/>
              </a:ext>
            </a:extLst>
          </p:cNvPr>
          <p:cNvSpPr>
            <a:spLocks noGrp="1"/>
          </p:cNvSpPr>
          <p:nvPr>
            <p:ph type="title"/>
          </p:nvPr>
        </p:nvSpPr>
        <p:spPr/>
        <p:txBody>
          <a:bodyPr/>
          <a:lstStyle/>
          <a:p>
            <a:r>
              <a:rPr lang="en-US" dirty="0">
                <a:latin typeface="Bahnschrift" panose="020B0502040204020203" pitchFamily="34" charset="0"/>
              </a:rPr>
              <a:t>Situational Factors</a:t>
            </a:r>
          </a:p>
        </p:txBody>
      </p:sp>
      <p:sp>
        <p:nvSpPr>
          <p:cNvPr id="7" name="Content Placeholder 6">
            <a:extLst>
              <a:ext uri="{FF2B5EF4-FFF2-40B4-BE49-F238E27FC236}">
                <a16:creationId xmlns:a16="http://schemas.microsoft.com/office/drawing/2014/main" id="{708D3BBE-64C6-47F6-9232-B0C008F10629}"/>
              </a:ext>
            </a:extLst>
          </p:cNvPr>
          <p:cNvSpPr>
            <a:spLocks noGrp="1"/>
          </p:cNvSpPr>
          <p:nvPr>
            <p:ph sz="quarter" idx="13"/>
          </p:nvPr>
        </p:nvSpPr>
        <p:spPr>
          <a:xfrm>
            <a:off x="685801" y="1483415"/>
            <a:ext cx="10394707" cy="4144389"/>
          </a:xfrm>
        </p:spPr>
        <p:txBody>
          <a:bodyPr>
            <a:normAutofit lnSpcReduction="10000"/>
          </a:bodyPr>
          <a:lstStyle/>
          <a:p>
            <a:r>
              <a:rPr lang="en-US" sz="3600" dirty="0">
                <a:latin typeface="Bahnschrift SemiBold" panose="020B0502040204020203" pitchFamily="34" charset="0"/>
              </a:rPr>
              <a:t>distance learning versus face to face learning </a:t>
            </a:r>
          </a:p>
          <a:p>
            <a:pPr lvl="1"/>
            <a:endParaRPr lang="en-US" sz="3200" dirty="0">
              <a:latin typeface="Bahnschrift SemiBold" panose="020B0502040204020203" pitchFamily="34" charset="0"/>
            </a:endParaRPr>
          </a:p>
          <a:p>
            <a:r>
              <a:rPr lang="en-US" sz="3600" dirty="0">
                <a:latin typeface="Bahnschrift SemiBold" panose="020B0502040204020203" pitchFamily="34" charset="0"/>
              </a:rPr>
              <a:t>Technological issues and tools</a:t>
            </a:r>
          </a:p>
          <a:p>
            <a:pPr lvl="1"/>
            <a:endParaRPr lang="en-US" sz="3200" dirty="0">
              <a:latin typeface="Bahnschrift SemiBold" panose="020B0502040204020203" pitchFamily="34" charset="0"/>
            </a:endParaRPr>
          </a:p>
          <a:p>
            <a:r>
              <a:rPr lang="en-US" sz="3600" dirty="0">
                <a:latin typeface="Bahnschrift SemiBold" panose="020B0502040204020203" pitchFamily="34" charset="0"/>
              </a:rPr>
              <a:t>obstacles students may face</a:t>
            </a:r>
            <a:endParaRPr lang="en-US" sz="3600" dirty="0"/>
          </a:p>
        </p:txBody>
      </p:sp>
    </p:spTree>
    <p:extLst>
      <p:ext uri="{BB962C8B-B14F-4D97-AF65-F5344CB8AC3E}">
        <p14:creationId xmlns:p14="http://schemas.microsoft.com/office/powerpoint/2010/main" val="20654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EFD-1373-453F-A1DC-2D84F831E987}"/>
              </a:ext>
            </a:extLst>
          </p:cNvPr>
          <p:cNvSpPr>
            <a:spLocks noGrp="1"/>
          </p:cNvSpPr>
          <p:nvPr>
            <p:ph type="title"/>
          </p:nvPr>
        </p:nvSpPr>
        <p:spPr>
          <a:xfrm>
            <a:off x="491029" y="240737"/>
            <a:ext cx="10396882" cy="1151965"/>
          </a:xfrm>
        </p:spPr>
        <p:txBody>
          <a:bodyPr/>
          <a:lstStyle/>
          <a:p>
            <a:r>
              <a:rPr lang="en-US" dirty="0">
                <a:latin typeface="Bahnschrift" panose="020B0502040204020203" pitchFamily="34" charset="0"/>
              </a:rPr>
              <a:t>Situational Factors</a:t>
            </a:r>
          </a:p>
        </p:txBody>
      </p:sp>
      <p:sp>
        <p:nvSpPr>
          <p:cNvPr id="3" name="TextBox 2">
            <a:extLst>
              <a:ext uri="{FF2B5EF4-FFF2-40B4-BE49-F238E27FC236}">
                <a16:creationId xmlns:a16="http://schemas.microsoft.com/office/drawing/2014/main" id="{AAECA7CC-0B0A-4E83-9CB9-5692DE266750}"/>
              </a:ext>
            </a:extLst>
          </p:cNvPr>
          <p:cNvSpPr txBox="1"/>
          <p:nvPr/>
        </p:nvSpPr>
        <p:spPr>
          <a:xfrm>
            <a:off x="898907" y="1335922"/>
            <a:ext cx="10396882" cy="523220"/>
          </a:xfrm>
          <a:prstGeom prst="rect">
            <a:avLst/>
          </a:prstGeom>
          <a:solidFill>
            <a:schemeClr val="accent4">
              <a:lumMod val="60000"/>
              <a:lumOff val="40000"/>
            </a:schemeClr>
          </a:solidFill>
          <a:ln w="53975">
            <a:solidFill>
              <a:schemeClr val="accent1"/>
            </a:solidFill>
          </a:ln>
        </p:spPr>
        <p:txBody>
          <a:bodyPr wrap="square" rtlCol="0">
            <a:spAutoFit/>
          </a:bodyPr>
          <a:lstStyle/>
          <a:p>
            <a:pPr algn="ctr"/>
            <a:r>
              <a:rPr lang="en-US" sz="2800" dirty="0">
                <a:latin typeface="Bahnschrift SemiBold" panose="020B0502040204020203" pitchFamily="34" charset="0"/>
              </a:rPr>
              <a:t>How does distance learning differ from face to face learning? </a:t>
            </a:r>
          </a:p>
        </p:txBody>
      </p:sp>
      <p:pic>
        <p:nvPicPr>
          <p:cNvPr id="4" name="Picture 3">
            <a:extLst>
              <a:ext uri="{FF2B5EF4-FFF2-40B4-BE49-F238E27FC236}">
                <a16:creationId xmlns:a16="http://schemas.microsoft.com/office/drawing/2014/main" id="{E2BFCC4C-B9CD-4268-AFD8-0034ED757B55}"/>
              </a:ext>
            </a:extLst>
          </p:cNvPr>
          <p:cNvPicPr>
            <a:picLocks noChangeAspect="1"/>
          </p:cNvPicPr>
          <p:nvPr/>
        </p:nvPicPr>
        <p:blipFill>
          <a:blip r:embed="rId3"/>
          <a:stretch>
            <a:fillRect/>
          </a:stretch>
        </p:blipFill>
        <p:spPr>
          <a:xfrm>
            <a:off x="4378334" y="2171252"/>
            <a:ext cx="3281476" cy="3097714"/>
          </a:xfrm>
          <a:prstGeom prst="rect">
            <a:avLst/>
          </a:prstGeom>
        </p:spPr>
      </p:pic>
      <p:sp>
        <p:nvSpPr>
          <p:cNvPr id="5" name="TextBox 4">
            <a:extLst>
              <a:ext uri="{FF2B5EF4-FFF2-40B4-BE49-F238E27FC236}">
                <a16:creationId xmlns:a16="http://schemas.microsoft.com/office/drawing/2014/main" id="{D42BDE26-A0AA-4CDD-B33D-9553F9A55B5D}"/>
              </a:ext>
            </a:extLst>
          </p:cNvPr>
          <p:cNvSpPr txBox="1"/>
          <p:nvPr/>
        </p:nvSpPr>
        <p:spPr>
          <a:xfrm rot="240000">
            <a:off x="559649" y="2215516"/>
            <a:ext cx="3593492" cy="2092881"/>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600" dirty="0">
                <a:latin typeface="Bahnschrift SemiBold" panose="020B0502040204020203" pitchFamily="34" charset="0"/>
              </a:rPr>
              <a:t>What challenges does distance learning pose to the achievement of student learning outcomes?</a:t>
            </a:r>
          </a:p>
        </p:txBody>
      </p:sp>
      <p:sp>
        <p:nvSpPr>
          <p:cNvPr id="8" name="TextBox 7">
            <a:extLst>
              <a:ext uri="{FF2B5EF4-FFF2-40B4-BE49-F238E27FC236}">
                <a16:creationId xmlns:a16="http://schemas.microsoft.com/office/drawing/2014/main" id="{4B7EBDBE-602A-4FE9-BF37-57A4B05B04B4}"/>
              </a:ext>
            </a:extLst>
          </p:cNvPr>
          <p:cNvSpPr txBox="1"/>
          <p:nvPr/>
        </p:nvSpPr>
        <p:spPr>
          <a:xfrm rot="-240000">
            <a:off x="631415" y="4363443"/>
            <a:ext cx="3593492" cy="1292662"/>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600" dirty="0">
                <a:latin typeface="Bahnschrift SemiBold" panose="020B0502040204020203" pitchFamily="34" charset="0"/>
              </a:rPr>
              <a:t>How do I engage students and build community?</a:t>
            </a:r>
          </a:p>
        </p:txBody>
      </p:sp>
      <p:sp>
        <p:nvSpPr>
          <p:cNvPr id="9" name="TextBox 8">
            <a:extLst>
              <a:ext uri="{FF2B5EF4-FFF2-40B4-BE49-F238E27FC236}">
                <a16:creationId xmlns:a16="http://schemas.microsoft.com/office/drawing/2014/main" id="{7006E633-237F-47B0-9F4A-019F986B5A84}"/>
              </a:ext>
            </a:extLst>
          </p:cNvPr>
          <p:cNvSpPr txBox="1"/>
          <p:nvPr/>
        </p:nvSpPr>
        <p:spPr>
          <a:xfrm rot="240000">
            <a:off x="8190598" y="4300337"/>
            <a:ext cx="3593492" cy="1292662"/>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600" dirty="0">
                <a:latin typeface="Bahnschrift SemiBold" panose="020B0502040204020203" pitchFamily="34" charset="0"/>
              </a:rPr>
              <a:t>What changes might be needed in teaching and learning activities?</a:t>
            </a:r>
          </a:p>
        </p:txBody>
      </p:sp>
      <p:sp>
        <p:nvSpPr>
          <p:cNvPr id="10" name="TextBox 9">
            <a:extLst>
              <a:ext uri="{FF2B5EF4-FFF2-40B4-BE49-F238E27FC236}">
                <a16:creationId xmlns:a16="http://schemas.microsoft.com/office/drawing/2014/main" id="{304A0B79-1257-4F24-B41A-D13E5E958955}"/>
              </a:ext>
            </a:extLst>
          </p:cNvPr>
          <p:cNvSpPr txBox="1"/>
          <p:nvPr/>
        </p:nvSpPr>
        <p:spPr>
          <a:xfrm rot="-240000">
            <a:off x="7868331" y="2207025"/>
            <a:ext cx="3593492" cy="1692771"/>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600" dirty="0">
                <a:latin typeface="Bahnschrift SemiBold" panose="020B0502040204020203" pitchFamily="34" charset="0"/>
              </a:rPr>
              <a:t>What adjustment may be needed for effective assessment of student learning in a course?</a:t>
            </a:r>
            <a:r>
              <a:rPr lang="en-US" sz="2600" b="1" dirty="0">
                <a:latin typeface="Bahnschrift SemiBold" panose="020B0502040204020203" pitchFamily="34" charset="0"/>
              </a:rPr>
              <a:t> </a:t>
            </a:r>
            <a:endParaRPr lang="en-US" sz="2600" dirty="0">
              <a:latin typeface="Bahnschrift SemiBold" panose="020B0502040204020203" pitchFamily="34" charset="0"/>
            </a:endParaRPr>
          </a:p>
        </p:txBody>
      </p:sp>
      <p:sp>
        <p:nvSpPr>
          <p:cNvPr id="11" name="TextBox 10">
            <a:extLst>
              <a:ext uri="{FF2B5EF4-FFF2-40B4-BE49-F238E27FC236}">
                <a16:creationId xmlns:a16="http://schemas.microsoft.com/office/drawing/2014/main" id="{8BCC0ACF-3F30-4592-A605-8B0627344222}"/>
              </a:ext>
            </a:extLst>
          </p:cNvPr>
          <p:cNvSpPr txBox="1"/>
          <p:nvPr/>
        </p:nvSpPr>
        <p:spPr>
          <a:xfrm rot="-240000">
            <a:off x="4248515" y="5600462"/>
            <a:ext cx="3593492" cy="892552"/>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600" dirty="0">
                <a:latin typeface="Bahnschrift SemiBold" panose="020B0502040204020203" pitchFamily="34" charset="0"/>
              </a:rPr>
              <a:t>How does my behavior change?</a:t>
            </a:r>
          </a:p>
        </p:txBody>
      </p:sp>
    </p:spTree>
    <p:extLst>
      <p:ext uri="{BB962C8B-B14F-4D97-AF65-F5344CB8AC3E}">
        <p14:creationId xmlns:p14="http://schemas.microsoft.com/office/powerpoint/2010/main" val="35067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5EFD-1373-453F-A1DC-2D84F831E987}"/>
              </a:ext>
            </a:extLst>
          </p:cNvPr>
          <p:cNvSpPr>
            <a:spLocks noGrp="1"/>
          </p:cNvSpPr>
          <p:nvPr>
            <p:ph type="title"/>
          </p:nvPr>
        </p:nvSpPr>
        <p:spPr>
          <a:xfrm>
            <a:off x="491029" y="240737"/>
            <a:ext cx="10396882" cy="1151965"/>
          </a:xfrm>
        </p:spPr>
        <p:txBody>
          <a:bodyPr/>
          <a:lstStyle/>
          <a:p>
            <a:r>
              <a:rPr lang="en-US" dirty="0">
                <a:latin typeface="Bahnschrift" panose="020B0502040204020203" pitchFamily="34" charset="0"/>
              </a:rPr>
              <a:t>Situational Factors</a:t>
            </a:r>
          </a:p>
        </p:txBody>
      </p:sp>
      <p:sp>
        <p:nvSpPr>
          <p:cNvPr id="3" name="TextBox 2">
            <a:extLst>
              <a:ext uri="{FF2B5EF4-FFF2-40B4-BE49-F238E27FC236}">
                <a16:creationId xmlns:a16="http://schemas.microsoft.com/office/drawing/2014/main" id="{AAECA7CC-0B0A-4E83-9CB9-5692DE266750}"/>
              </a:ext>
            </a:extLst>
          </p:cNvPr>
          <p:cNvSpPr txBox="1"/>
          <p:nvPr/>
        </p:nvSpPr>
        <p:spPr>
          <a:xfrm>
            <a:off x="925239" y="1281186"/>
            <a:ext cx="9528461" cy="523220"/>
          </a:xfrm>
          <a:prstGeom prst="rect">
            <a:avLst/>
          </a:prstGeom>
          <a:solidFill>
            <a:schemeClr val="accent4">
              <a:lumMod val="60000"/>
              <a:lumOff val="40000"/>
            </a:schemeClr>
          </a:solidFill>
          <a:ln w="53975">
            <a:solidFill>
              <a:schemeClr val="accent1"/>
            </a:solidFill>
          </a:ln>
        </p:spPr>
        <p:txBody>
          <a:bodyPr wrap="square" rtlCol="0">
            <a:spAutoFit/>
          </a:bodyPr>
          <a:lstStyle/>
          <a:p>
            <a:r>
              <a:rPr lang="en-US" sz="2800" dirty="0">
                <a:latin typeface="Bahnschrift SemiBold" panose="020B0502040204020203" pitchFamily="34" charset="0"/>
              </a:rPr>
              <a:t>What Technological issues and tools do I need to consider? </a:t>
            </a:r>
          </a:p>
        </p:txBody>
      </p:sp>
      <p:sp>
        <p:nvSpPr>
          <p:cNvPr id="5" name="TextBox 4">
            <a:extLst>
              <a:ext uri="{FF2B5EF4-FFF2-40B4-BE49-F238E27FC236}">
                <a16:creationId xmlns:a16="http://schemas.microsoft.com/office/drawing/2014/main" id="{D42BDE26-A0AA-4CDD-B33D-9553F9A55B5D}"/>
              </a:ext>
            </a:extLst>
          </p:cNvPr>
          <p:cNvSpPr txBox="1"/>
          <p:nvPr/>
        </p:nvSpPr>
        <p:spPr>
          <a:xfrm>
            <a:off x="786982" y="2163801"/>
            <a:ext cx="2328418" cy="954107"/>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800" dirty="0">
                <a:latin typeface="Bahnschrift SemiBold" panose="020B0502040204020203" pitchFamily="34" charset="0"/>
              </a:rPr>
              <a:t>What tools might I need?  </a:t>
            </a:r>
          </a:p>
        </p:txBody>
      </p:sp>
      <p:sp>
        <p:nvSpPr>
          <p:cNvPr id="8" name="TextBox 7">
            <a:extLst>
              <a:ext uri="{FF2B5EF4-FFF2-40B4-BE49-F238E27FC236}">
                <a16:creationId xmlns:a16="http://schemas.microsoft.com/office/drawing/2014/main" id="{4B7EBDBE-602A-4FE9-BF37-57A4B05B04B4}"/>
              </a:ext>
            </a:extLst>
          </p:cNvPr>
          <p:cNvSpPr txBox="1"/>
          <p:nvPr/>
        </p:nvSpPr>
        <p:spPr>
          <a:xfrm>
            <a:off x="8444063" y="2844855"/>
            <a:ext cx="3017063" cy="954107"/>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800" dirty="0">
                <a:latin typeface="Bahnschrift SemiBold" panose="020B0502040204020203" pitchFamily="34" charset="0"/>
              </a:rPr>
              <a:t>What tools are available to me?  </a:t>
            </a:r>
          </a:p>
        </p:txBody>
      </p:sp>
      <p:sp>
        <p:nvSpPr>
          <p:cNvPr id="9" name="TextBox 8">
            <a:extLst>
              <a:ext uri="{FF2B5EF4-FFF2-40B4-BE49-F238E27FC236}">
                <a16:creationId xmlns:a16="http://schemas.microsoft.com/office/drawing/2014/main" id="{7006E633-237F-47B0-9F4A-019F986B5A84}"/>
              </a:ext>
            </a:extLst>
          </p:cNvPr>
          <p:cNvSpPr txBox="1"/>
          <p:nvPr/>
        </p:nvSpPr>
        <p:spPr>
          <a:xfrm>
            <a:off x="287987" y="3478153"/>
            <a:ext cx="3593492" cy="1815882"/>
          </a:xfrm>
          <a:prstGeom prst="rect">
            <a:avLst/>
          </a:prstGeom>
          <a:solidFill>
            <a:srgbClr val="FFC00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800" dirty="0">
                <a:latin typeface="Bahnschrift SemiBold" panose="020B0502040204020203" pitchFamily="34" charset="0"/>
              </a:rPr>
              <a:t>What is my skill level? What do I need to learn about using these tools? </a:t>
            </a:r>
          </a:p>
        </p:txBody>
      </p:sp>
      <p:sp>
        <p:nvSpPr>
          <p:cNvPr id="10" name="TextBox 9">
            <a:extLst>
              <a:ext uri="{FF2B5EF4-FFF2-40B4-BE49-F238E27FC236}">
                <a16:creationId xmlns:a16="http://schemas.microsoft.com/office/drawing/2014/main" id="{304A0B79-1257-4F24-B41A-D13E5E958955}"/>
              </a:ext>
            </a:extLst>
          </p:cNvPr>
          <p:cNvSpPr txBox="1"/>
          <p:nvPr/>
        </p:nvSpPr>
        <p:spPr>
          <a:xfrm>
            <a:off x="6367807" y="5053595"/>
            <a:ext cx="4520104" cy="1384995"/>
          </a:xfrm>
          <a:prstGeom prst="rect">
            <a:avLst/>
          </a:prstGeom>
          <a:solidFill>
            <a:srgbClr val="92D050"/>
          </a:solidFill>
          <a:ln w="66675">
            <a:solidFill>
              <a:schemeClr val="accent1"/>
            </a:solidFill>
          </a:ln>
          <a:scene3d>
            <a:camera prst="orthographicFront">
              <a:rot lat="0" lon="0" rev="0"/>
            </a:camera>
            <a:lightRig rig="threePt" dir="t">
              <a:rot lat="0" lon="0" rev="0"/>
            </a:lightRig>
          </a:scene3d>
        </p:spPr>
        <p:txBody>
          <a:bodyPr wrap="square" rtlCol="0">
            <a:spAutoFit/>
          </a:bodyPr>
          <a:lstStyle/>
          <a:p>
            <a:r>
              <a:rPr lang="en-US" sz="2800" dirty="0">
                <a:latin typeface="Bahnschrift SemiBold" panose="020B0502040204020203" pitchFamily="34" charset="0"/>
              </a:rPr>
              <a:t>How do I match </a:t>
            </a:r>
            <a:r>
              <a:rPr lang="en-US" sz="2800" b="1" i="1" u="sng" dirty="0">
                <a:latin typeface="Bahnschrift SemiBold" panose="020B0502040204020203" pitchFamily="34" charset="0"/>
              </a:rPr>
              <a:t>the design </a:t>
            </a:r>
            <a:r>
              <a:rPr lang="en-US" sz="2800" b="1" i="1" dirty="0">
                <a:latin typeface="Bahnschrift SemiBold" panose="020B0502040204020203" pitchFamily="34" charset="0"/>
              </a:rPr>
              <a:t>of my course </a:t>
            </a:r>
            <a:r>
              <a:rPr lang="en-US" sz="2800" dirty="0">
                <a:latin typeface="Bahnschrift SemiBold" panose="020B0502040204020203" pitchFamily="34" charset="0"/>
              </a:rPr>
              <a:t>and </a:t>
            </a:r>
            <a:r>
              <a:rPr lang="en-US" sz="2800" b="1" i="1" u="sng" dirty="0">
                <a:latin typeface="Bahnschrift SemiBold" panose="020B0502040204020203" pitchFamily="34" charset="0"/>
              </a:rPr>
              <a:t>the tools </a:t>
            </a:r>
            <a:r>
              <a:rPr lang="en-US" sz="2800" b="1" i="1" dirty="0">
                <a:latin typeface="Bahnschrift SemiBold" panose="020B0502040204020203" pitchFamily="34" charset="0"/>
              </a:rPr>
              <a:t>used </a:t>
            </a:r>
            <a:r>
              <a:rPr lang="en-US" sz="2800" i="1" u="sng" dirty="0">
                <a:latin typeface="Bahnschrift SemiBold" panose="020B0502040204020203" pitchFamily="34" charset="0"/>
              </a:rPr>
              <a:t>within</a:t>
            </a:r>
            <a:r>
              <a:rPr lang="en-US" sz="2800" u="sng" dirty="0">
                <a:latin typeface="Bahnschrift SemiBold" panose="020B0502040204020203" pitchFamily="34" charset="0"/>
              </a:rPr>
              <a:t> </a:t>
            </a:r>
            <a:r>
              <a:rPr lang="en-US" sz="2800" b="1" i="1" u="sng" dirty="0">
                <a:latin typeface="Bahnschrift SemiBold" panose="020B0502040204020203" pitchFamily="34" charset="0"/>
              </a:rPr>
              <a:t>my skill level</a:t>
            </a:r>
            <a:r>
              <a:rPr lang="en-US" sz="2800" dirty="0">
                <a:latin typeface="Bahnschrift SemiBold" panose="020B0502040204020203" pitchFamily="34" charset="0"/>
              </a:rPr>
              <a:t>?</a:t>
            </a:r>
            <a:endParaRPr lang="en-US" sz="2800" dirty="0"/>
          </a:p>
        </p:txBody>
      </p:sp>
      <p:pic>
        <p:nvPicPr>
          <p:cNvPr id="6" name="Picture 5">
            <a:extLst>
              <a:ext uri="{FF2B5EF4-FFF2-40B4-BE49-F238E27FC236}">
                <a16:creationId xmlns:a16="http://schemas.microsoft.com/office/drawing/2014/main" id="{D71EA82A-C469-496F-964C-DA76E33A0E05}"/>
              </a:ext>
            </a:extLst>
          </p:cNvPr>
          <p:cNvPicPr>
            <a:picLocks noChangeAspect="1"/>
          </p:cNvPicPr>
          <p:nvPr/>
        </p:nvPicPr>
        <p:blipFill rotWithShape="1">
          <a:blip r:embed="rId3"/>
          <a:srcRect b="4124"/>
          <a:stretch/>
        </p:blipFill>
        <p:spPr>
          <a:xfrm>
            <a:off x="4081791" y="1979825"/>
            <a:ext cx="4161960" cy="2662066"/>
          </a:xfrm>
          <a:prstGeom prst="rect">
            <a:avLst/>
          </a:prstGeom>
        </p:spPr>
      </p:pic>
    </p:spTree>
    <p:extLst>
      <p:ext uri="{BB962C8B-B14F-4D97-AF65-F5344CB8AC3E}">
        <p14:creationId xmlns:p14="http://schemas.microsoft.com/office/powerpoint/2010/main" val="16186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1" nodeType="clickEffect">
                                  <p:stCondLst>
                                    <p:cond delay="0"/>
                                  </p:stCondLst>
                                  <p:childTnLst>
                                    <p:animScale>
                                      <p:cBhvr>
                                        <p:cTn id="28"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D4B0E-911C-4698-9392-2608B6FCFAEE}"/>
              </a:ext>
            </a:extLst>
          </p:cNvPr>
          <p:cNvSpPr>
            <a:spLocks noGrp="1"/>
          </p:cNvSpPr>
          <p:nvPr>
            <p:ph type="title"/>
          </p:nvPr>
        </p:nvSpPr>
        <p:spPr/>
        <p:txBody>
          <a:bodyPr/>
          <a:lstStyle/>
          <a:p>
            <a:r>
              <a:rPr lang="en-US" dirty="0">
                <a:latin typeface="Bahnschrift" panose="020B0502040204020203" pitchFamily="34" charset="0"/>
              </a:rPr>
              <a:t>What tools should I use?</a:t>
            </a:r>
          </a:p>
        </p:txBody>
      </p:sp>
      <p:sp>
        <p:nvSpPr>
          <p:cNvPr id="3" name="Content Placeholder 2">
            <a:extLst>
              <a:ext uri="{FF2B5EF4-FFF2-40B4-BE49-F238E27FC236}">
                <a16:creationId xmlns:a16="http://schemas.microsoft.com/office/drawing/2014/main" id="{CE87CFD2-AFE7-4AF2-AD3A-B3A5E61CBC76}"/>
              </a:ext>
            </a:extLst>
          </p:cNvPr>
          <p:cNvSpPr>
            <a:spLocks noGrp="1"/>
          </p:cNvSpPr>
          <p:nvPr>
            <p:ph sz="quarter" idx="13"/>
          </p:nvPr>
        </p:nvSpPr>
        <p:spPr>
          <a:xfrm>
            <a:off x="779585" y="2342521"/>
            <a:ext cx="6230815" cy="2172953"/>
          </a:xfrm>
          <a:solidFill>
            <a:schemeClr val="accent4">
              <a:lumMod val="40000"/>
              <a:lumOff val="60000"/>
            </a:schemeClr>
          </a:solidFill>
          <a:ln w="50800">
            <a:solidFill>
              <a:schemeClr val="accent1">
                <a:lumMod val="75000"/>
              </a:schemeClr>
            </a:solidFill>
          </a:ln>
        </p:spPr>
        <p:txBody>
          <a:bodyPr/>
          <a:lstStyle/>
          <a:p>
            <a:pPr marL="0" indent="0">
              <a:buNone/>
            </a:pPr>
            <a:r>
              <a:rPr lang="en-US" dirty="0"/>
              <a:t>Consider students experiencing different systems for every course</a:t>
            </a:r>
          </a:p>
        </p:txBody>
      </p:sp>
      <p:pic>
        <p:nvPicPr>
          <p:cNvPr id="4" name="Picture 3">
            <a:extLst>
              <a:ext uri="{FF2B5EF4-FFF2-40B4-BE49-F238E27FC236}">
                <a16:creationId xmlns:a16="http://schemas.microsoft.com/office/drawing/2014/main" id="{C5046EB4-36DC-4B3C-A829-C9EC5B5C658D}"/>
              </a:ext>
            </a:extLst>
          </p:cNvPr>
          <p:cNvPicPr>
            <a:picLocks noChangeAspect="1"/>
          </p:cNvPicPr>
          <p:nvPr/>
        </p:nvPicPr>
        <p:blipFill>
          <a:blip r:embed="rId2"/>
          <a:stretch>
            <a:fillRect/>
          </a:stretch>
        </p:blipFill>
        <p:spPr>
          <a:xfrm>
            <a:off x="7910010" y="2082088"/>
            <a:ext cx="2693821" cy="2693821"/>
          </a:xfrm>
          <a:prstGeom prst="rect">
            <a:avLst/>
          </a:prstGeom>
        </p:spPr>
      </p:pic>
    </p:spTree>
    <p:extLst>
      <p:ext uri="{BB962C8B-B14F-4D97-AF65-F5344CB8AC3E}">
        <p14:creationId xmlns:p14="http://schemas.microsoft.com/office/powerpoint/2010/main" val="358339427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4029</TotalTime>
  <Words>3338</Words>
  <Application>Microsoft Office PowerPoint</Application>
  <PresentationFormat>Widescreen</PresentationFormat>
  <Paragraphs>348</Paragraphs>
  <Slides>54</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Bahnschrift</vt:lpstr>
      <vt:lpstr>Bahnschrift SemiBold</vt:lpstr>
      <vt:lpstr>Calibri</vt:lpstr>
      <vt:lpstr>Impact</vt:lpstr>
      <vt:lpstr>Segoe Print</vt:lpstr>
      <vt:lpstr>Main Event</vt:lpstr>
      <vt:lpstr>Fabulous faculty </vt:lpstr>
      <vt:lpstr>PowerPoint Presentation</vt:lpstr>
      <vt:lpstr>Backward Course Design</vt:lpstr>
      <vt:lpstr>Course Design for the Remote Learning Environment </vt:lpstr>
      <vt:lpstr>Integrated Course Design Model</vt:lpstr>
      <vt:lpstr>Situational Factors</vt:lpstr>
      <vt:lpstr>Situational Factors</vt:lpstr>
      <vt:lpstr>Situational Factors</vt:lpstr>
      <vt:lpstr>What tools should I use?</vt:lpstr>
      <vt:lpstr>Situational Factors</vt:lpstr>
      <vt:lpstr>Thoughts? Comments? Questions? Suggestions?</vt:lpstr>
      <vt:lpstr>Where to go for help</vt:lpstr>
      <vt:lpstr>Where to go for help</vt:lpstr>
      <vt:lpstr>Fabulous faculty </vt:lpstr>
      <vt:lpstr>Measuring student progress in remote learning environments</vt:lpstr>
      <vt:lpstr>Formulate appropriate feedback and assessment procedures </vt:lpstr>
      <vt:lpstr>Formative assessment</vt:lpstr>
      <vt:lpstr>Classroom assessment techniques</vt:lpstr>
      <vt:lpstr>Forward-looking assessment</vt:lpstr>
      <vt:lpstr>Forward looking assessment</vt:lpstr>
      <vt:lpstr>Demo in Canvas</vt:lpstr>
      <vt:lpstr>Self- assessment and peer-assessment</vt:lpstr>
      <vt:lpstr>Demo in canvas</vt:lpstr>
      <vt:lpstr>The importance of criteria &amp; standards</vt:lpstr>
      <vt:lpstr>Demo in Canvas</vt:lpstr>
      <vt:lpstr>Important considerations</vt:lpstr>
      <vt:lpstr>Where to go for help</vt:lpstr>
      <vt:lpstr>PowerPoint Presentation</vt:lpstr>
      <vt:lpstr>Fabulous faculty </vt:lpstr>
      <vt:lpstr>Content delivery</vt:lpstr>
      <vt:lpstr>Backward course design</vt:lpstr>
      <vt:lpstr>Fink’s Holistic View of active learning</vt:lpstr>
      <vt:lpstr>Active  &amp; passive learning activities fink 2013</vt:lpstr>
      <vt:lpstr>Transition to remote delivery</vt:lpstr>
      <vt:lpstr>Content delivery: Lecture</vt:lpstr>
      <vt:lpstr>Content delivery:  Discussion</vt:lpstr>
      <vt:lpstr>Planning Synchronous events</vt:lpstr>
      <vt:lpstr>Planning Synchronous events</vt:lpstr>
      <vt:lpstr>Synchronous vs asynchronous</vt:lpstr>
      <vt:lpstr>Resources for content delivery </vt:lpstr>
      <vt:lpstr>Canvas &amp; other technologies </vt:lpstr>
      <vt:lpstr>Content delivery:  active learning activities</vt:lpstr>
      <vt:lpstr>Holistic Active learning          Fink 2013</vt:lpstr>
      <vt:lpstr>Common Active Learning tasks</vt:lpstr>
      <vt:lpstr>Active learning:  Reflective Dialogue FINK 2013</vt:lpstr>
      <vt:lpstr>Reflective dialogue</vt:lpstr>
      <vt:lpstr>Pause for demos</vt:lpstr>
      <vt:lpstr>Integration:  goals, Assessment and activities</vt:lpstr>
      <vt:lpstr>Common mistakes for beginners</vt:lpstr>
      <vt:lpstr>PowerPoint Presentation</vt:lpstr>
      <vt:lpstr>Sample course design:  Assessment</vt:lpstr>
      <vt:lpstr>Sample course design:  Learning activities</vt:lpstr>
      <vt:lpstr>Sample iConnect assignments  3 page limit</vt:lpstr>
      <vt:lpstr>iconnect rubric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LPSOffice</dc:creator>
  <cp:lastModifiedBy>LPSOffice</cp:lastModifiedBy>
  <cp:revision>141</cp:revision>
  <dcterms:created xsi:type="dcterms:W3CDTF">2020-05-11T16:59:13Z</dcterms:created>
  <dcterms:modified xsi:type="dcterms:W3CDTF">2020-05-17T20:58:31Z</dcterms:modified>
</cp:coreProperties>
</file>