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75" r:id="rId4"/>
    <p:sldId id="264" r:id="rId5"/>
    <p:sldId id="273" r:id="rId6"/>
    <p:sldId id="261" r:id="rId7"/>
    <p:sldId id="262" r:id="rId8"/>
    <p:sldId id="277" r:id="rId9"/>
    <p:sldId id="265" r:id="rId10"/>
    <p:sldId id="267" r:id="rId11"/>
    <p:sldId id="266" r:id="rId12"/>
    <p:sldId id="269" r:id="rId13"/>
    <p:sldId id="274" r:id="rId14"/>
    <p:sldId id="276" r:id="rId15"/>
    <p:sldId id="278" r:id="rId16"/>
    <p:sldId id="270" r:id="rId17"/>
    <p:sldId id="271" r:id="rId18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5VT5+hHlDk3//GZE1ppzKsvS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43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4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4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Google Shape;154;p43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4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43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43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3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3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49;p3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35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35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35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3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35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8" name="Google Shape;58;p3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35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7" name="Google Shape;67;p36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37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2" name="Google Shape;72;p3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3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3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37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37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" name="Google Shape;83;p3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39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3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3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39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39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3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4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4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40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4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4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Google Shape;115;p4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6" name="Google Shape;116;p40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4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40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0" name="Google Shape;120;p4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41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" name="Google Shape;125;p4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4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4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4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41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4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4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4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41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41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marL="1371600" lvl="2" indent="-27622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41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32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3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32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Google Shape;17;p3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Google Shape;18;p32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Google Shape;19;p32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32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3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marti13@ramapo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 idx="4294967295"/>
          </p:nvPr>
        </p:nvSpPr>
        <p:spPr>
          <a:xfrm>
            <a:off x="289250" y="919066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4400" dirty="0" smtClean="0"/>
              <a:t>Building community using </a:t>
            </a:r>
            <a:br>
              <a:rPr lang="en-US" sz="4400" dirty="0" smtClean="0"/>
            </a:br>
            <a:r>
              <a:rPr lang="en-US" sz="4400" dirty="0" smtClean="0"/>
              <a:t>online resources</a:t>
            </a:r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endParaRPr lang="en-US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Share my experience of successfully translating a course with a 16 hour weekend in person component to fully online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Share some tools and ideas from that experience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Participants will have new ideas for teaching online, including community building 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endParaRPr lang="en-US" dirty="0" smtClean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endParaRPr lang="en-US" dirty="0" smtClean="0"/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dirty="0"/>
          </a:p>
          <a:p>
            <a:pPr marL="27432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274320" lvl="0" indent="-12858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2/3 chose the video presentation, most used </a:t>
            </a:r>
            <a:r>
              <a:rPr lang="en-US" dirty="0" err="1" smtClean="0"/>
              <a:t>Webex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Emailed link,</a:t>
            </a:r>
          </a:p>
          <a:p>
            <a:pPr>
              <a:buNone/>
            </a:pPr>
            <a:r>
              <a:rPr lang="en-US" dirty="0" smtClean="0"/>
              <a:t> or MP4 file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772" y="2193845"/>
            <a:ext cx="5840574" cy="408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Grading process</a:t>
            </a:r>
          </a:p>
          <a:p>
            <a:r>
              <a:rPr lang="en-US" dirty="0" smtClean="0"/>
              <a:t>Outcomes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693" y="1996752"/>
            <a:ext cx="4994114" cy="39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 forced to think outside of the box made me try new things, and I’m glad I did</a:t>
            </a:r>
          </a:p>
          <a:p>
            <a:r>
              <a:rPr lang="en-US" dirty="0" smtClean="0"/>
              <a:t>Being flexible with assignments can be better for me and my students’ learning</a:t>
            </a:r>
          </a:p>
          <a:p>
            <a:r>
              <a:rPr lang="en-US" dirty="0" smtClean="0"/>
              <a:t>I miss being with my students</a:t>
            </a:r>
          </a:p>
          <a:p>
            <a:r>
              <a:rPr lang="en-US" dirty="0" smtClean="0"/>
              <a:t>They miss being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567"/>
            <a:ext cx="8836152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resource I didn’t use in this class, </a:t>
            </a:r>
            <a:br>
              <a:rPr lang="en-US" dirty="0" smtClean="0"/>
            </a:br>
            <a:r>
              <a:rPr lang="en-US" dirty="0" smtClean="0"/>
              <a:t>but will in the future: </a:t>
            </a:r>
            <a:r>
              <a:rPr lang="en-US" dirty="0" err="1" smtClean="0"/>
              <a:t>Flipgrid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Flipgrid</a:t>
            </a:r>
            <a:r>
              <a:rPr lang="en-US" dirty="0" smtClean="0"/>
              <a:t> allows video posts by educators with a free account. Students respond in video format.  They can see and react to each other’s videos.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338" y="3024147"/>
            <a:ext cx="4752586" cy="343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3536302"/>
            <a:ext cx="4330404" cy="285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414" y="401216"/>
            <a:ext cx="4720658" cy="33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build community?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connected with me, and each other</a:t>
            </a:r>
          </a:p>
          <a:p>
            <a:pPr lvl="1"/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Live/Synchronous</a:t>
            </a:r>
          </a:p>
          <a:p>
            <a:pPr lvl="1"/>
            <a:r>
              <a:rPr lang="en-US" dirty="0" smtClean="0"/>
              <a:t>Asynchronous</a:t>
            </a:r>
          </a:p>
          <a:p>
            <a:r>
              <a:rPr lang="en-US" dirty="0" smtClean="0"/>
              <a:t>Students engaged with content from experts in the field</a:t>
            </a:r>
          </a:p>
          <a:p>
            <a:r>
              <a:rPr lang="en-US" dirty="0" smtClean="0"/>
              <a:t>Students engaged with, and became student members of a professional organization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13" y="53651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is necessary and possible!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873" y="1485706"/>
            <a:ext cx="7589518" cy="47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Resources?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Colleen Martinez, PhD, LCSW, RPT-S</a:t>
            </a:r>
            <a:br>
              <a:rPr lang="en-US" sz="2400" dirty="0" smtClean="0"/>
            </a:br>
            <a:r>
              <a:rPr lang="en-US" sz="2400" dirty="0" smtClean="0"/>
              <a:t>School of Social Science and Human Services</a:t>
            </a:r>
            <a:br>
              <a:rPr lang="en-US" sz="2400" dirty="0" smtClean="0"/>
            </a:br>
            <a:r>
              <a:rPr lang="en-US" sz="2400" dirty="0" smtClean="0"/>
              <a:t>Social Work Program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cmarti13@ramapo.edu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Stay well, thank you, I can’t wait to see you again!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98" y="33123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resources I used: </a:t>
            </a:r>
            <a:br>
              <a:rPr lang="en-US" dirty="0" smtClean="0"/>
            </a:br>
            <a:r>
              <a:rPr lang="en-US" dirty="0" smtClean="0"/>
              <a:t>Content from experts in the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Alexander Street videos via Ramapo College Library</a:t>
            </a:r>
          </a:p>
          <a:p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Including a webinar on providing play therapy via </a:t>
            </a:r>
            <a:r>
              <a:rPr lang="en-US" dirty="0" err="1" smtClean="0"/>
              <a:t>telehealth</a:t>
            </a:r>
            <a:r>
              <a:rPr lang="en-US" dirty="0" smtClean="0"/>
              <a:t> during </a:t>
            </a:r>
            <a:r>
              <a:rPr lang="en-US" dirty="0" err="1" smtClean="0"/>
              <a:t>covid</a:t>
            </a:r>
            <a:r>
              <a:rPr lang="en-US" smtClean="0"/>
              <a:t>!</a:t>
            </a:r>
            <a:endParaRPr lang="en-US" dirty="0" smtClean="0"/>
          </a:p>
          <a:p>
            <a:r>
              <a:rPr lang="en-US" dirty="0" smtClean="0"/>
              <a:t>YouTube </a:t>
            </a:r>
          </a:p>
          <a:p>
            <a:r>
              <a:rPr lang="en-US" dirty="0" smtClean="0"/>
              <a:t>Podcasts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60" y="312576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Tips: Content from experts in the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430" y="1256461"/>
            <a:ext cx="8503920" cy="501371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Who are the experts on the topic?  Try the library first for high quality content, then Google search. Terms like “video” and “lecture” helped.  Select high quality content.  This takes </a:t>
            </a:r>
            <a:r>
              <a:rPr lang="en-US" dirty="0" err="1" smtClean="0"/>
              <a:t>alot</a:t>
            </a:r>
            <a:r>
              <a:rPr lang="en-US" dirty="0" smtClean="0"/>
              <a:t> of time.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Develop meaningful questions to ensure task completion and make learning meaningful and relevant.  Content and application.  This also takes a lot of time.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Students will now have ‘engaged’ with the experts in the field.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60" y="3125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resources I used: </a:t>
            </a:r>
            <a:br>
              <a:rPr lang="en-US" dirty="0" smtClean="0"/>
            </a:br>
            <a:r>
              <a:rPr lang="en-US" dirty="0" smtClean="0"/>
              <a:t>Content from professional organizations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Association of Social Workers</a:t>
            </a:r>
          </a:p>
          <a:p>
            <a:pPr lvl="1"/>
            <a:r>
              <a:rPr lang="en-US" dirty="0" smtClean="0"/>
              <a:t>Code of ethics</a:t>
            </a:r>
          </a:p>
          <a:p>
            <a:r>
              <a:rPr lang="en-US" dirty="0" smtClean="0"/>
              <a:t>Association for Play Therapy</a:t>
            </a:r>
          </a:p>
          <a:p>
            <a:pPr lvl="1"/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Free graduate student membership</a:t>
            </a:r>
          </a:p>
          <a:p>
            <a:pPr lvl="2"/>
            <a:r>
              <a:rPr lang="en-US" dirty="0" smtClean="0"/>
              <a:t>Includes a listserv, electronic magazine and journal subscription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60" y="3125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Tips: Content from professional organizations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457200" lvl="1" indent="-325755">
              <a:buClr>
                <a:schemeClr val="accent1"/>
              </a:buClr>
              <a:buSzPts val="1530"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Are there professional organizations, groups, associations that share high quality content and/or offer free student memberships?</a:t>
            </a:r>
          </a:p>
          <a:p>
            <a:pPr marL="457200" lvl="1" indent="-325755">
              <a:buClr>
                <a:schemeClr val="accent1"/>
              </a:buClr>
              <a:buSzPts val="153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-325755">
              <a:buClr>
                <a:schemeClr val="accent1"/>
              </a:buClr>
              <a:buSzPts val="153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Student can engage with, and possibly join those communities.</a:t>
            </a:r>
          </a:p>
          <a:p>
            <a:pPr marL="457200" lvl="1" indent="-325755">
              <a:buClr>
                <a:schemeClr val="accent1"/>
              </a:buClr>
              <a:buSzPts val="153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-325755">
              <a:buClr>
                <a:schemeClr val="accent1"/>
              </a:buClr>
              <a:buSzPts val="153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-325755">
              <a:buClr>
                <a:schemeClr val="accent1"/>
              </a:buClr>
              <a:buSzPts val="153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 I used: WebEx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Synchronous recorded sessions</a:t>
            </a:r>
          </a:p>
          <a:p>
            <a:r>
              <a:rPr lang="en-US" dirty="0" smtClean="0"/>
              <a:t>Students attended live if possible</a:t>
            </a:r>
          </a:p>
          <a:p>
            <a:r>
              <a:rPr lang="en-US" dirty="0" smtClean="0"/>
              <a:t>Recordings were sent to students who could not attend live</a:t>
            </a:r>
          </a:p>
          <a:p>
            <a:pPr lvl="1"/>
            <a:r>
              <a:rPr lang="en-US" dirty="0" smtClean="0"/>
              <a:t>Send me an email:  one thing you learned, any questions you have</a:t>
            </a:r>
          </a:p>
          <a:p>
            <a:pPr lvl="1"/>
            <a:r>
              <a:rPr lang="en-US" dirty="0" smtClean="0"/>
              <a:t>Attendance credit</a:t>
            </a:r>
          </a:p>
          <a:p>
            <a:pPr lvl="1"/>
            <a:r>
              <a:rPr lang="en-US" dirty="0" smtClean="0"/>
              <a:t>Depending on length, recording available 1-5 hours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 I used: WebEx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needed to create some original content when available sources were lacking.</a:t>
            </a:r>
          </a:p>
          <a:p>
            <a:r>
              <a:rPr lang="en-US" dirty="0" smtClean="0"/>
              <a:t>I recorded lectures with PowerPoint and WebEx.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791" y="3119856"/>
            <a:ext cx="5075853" cy="32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 I used: WebEx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needed to answer all of the students’ questions about the assignment options.</a:t>
            </a:r>
          </a:p>
          <a:p>
            <a:r>
              <a:rPr lang="en-US" dirty="0" smtClean="0"/>
              <a:t>I recorded discussions with my course shell, PowerPoint and WebEx.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941" y="3510361"/>
            <a:ext cx="5349357" cy="29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430" y="1443073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Originally a paper</a:t>
            </a:r>
          </a:p>
          <a:p>
            <a:r>
              <a:rPr lang="en-US" dirty="0" smtClean="0"/>
              <a:t>Paper as an option, video presentation with submission of some materials as another option</a:t>
            </a:r>
          </a:p>
          <a:p>
            <a:pPr lvl="1"/>
            <a:r>
              <a:rPr lang="en-US" dirty="0" smtClean="0"/>
              <a:t>Less writing, formatting required</a:t>
            </a:r>
          </a:p>
          <a:p>
            <a:pPr lvl="1"/>
            <a:r>
              <a:rPr lang="en-US" dirty="0" smtClean="0"/>
              <a:t>Clinical presentation skills are equally valuable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416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Building community using  online resources</vt:lpstr>
      <vt:lpstr>The resources I used:  Content from experts in the field</vt:lpstr>
      <vt:lpstr>Tips: Content from experts in the field</vt:lpstr>
      <vt:lpstr>The resources I used:  Content from professional organizations </vt:lpstr>
      <vt:lpstr>Tips: Content from professional organizations</vt:lpstr>
      <vt:lpstr>The resources I used: WebEx</vt:lpstr>
      <vt:lpstr>The resources I used: WebEx</vt:lpstr>
      <vt:lpstr>The resources I used: WebEx</vt:lpstr>
      <vt:lpstr>The assignment</vt:lpstr>
      <vt:lpstr>Slide 10</vt:lpstr>
      <vt:lpstr>Slide 11</vt:lpstr>
      <vt:lpstr>My lessons learned</vt:lpstr>
      <vt:lpstr>The resource I didn’t use in this class,  but will in the future: Flipgrid</vt:lpstr>
      <vt:lpstr>Slide 14</vt:lpstr>
      <vt:lpstr>How did we build community?</vt:lpstr>
      <vt:lpstr>Community is necessary and possible! </vt:lpstr>
      <vt:lpstr>Questions?  Resources?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using online teaching tools</dc:title>
  <dc:creator>Colleen Martinez</dc:creator>
  <cp:lastModifiedBy>Colleen Martinez</cp:lastModifiedBy>
  <cp:revision>21</cp:revision>
  <dcterms:created xsi:type="dcterms:W3CDTF">2020-04-26T15:30:59Z</dcterms:created>
  <dcterms:modified xsi:type="dcterms:W3CDTF">2020-05-19T16:26:22Z</dcterms:modified>
</cp:coreProperties>
</file>