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 autoCompressPictures="0">
  <p:sldMasterIdLst>
    <p:sldMasterId id="2147483673" r:id="rId4"/>
  </p:sldMasterIdLst>
  <p:sldIdLst>
    <p:sldId id="257" r:id="rId5"/>
    <p:sldId id="261" r:id="rId6"/>
    <p:sldId id="262" r:id="rId7"/>
    <p:sldId id="263" r:id="rId8"/>
    <p:sldId id="264" r:id="rId9"/>
    <p:sldId id="265" r:id="rId10"/>
    <p:sldId id="266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44529"/>
    <a:srgbClr val="2B3922"/>
    <a:srgbClr val="2E3722"/>
    <a:srgbClr val="FCF7F1"/>
    <a:srgbClr val="B8D233"/>
    <a:srgbClr val="5CC6D6"/>
    <a:srgbClr val="F8D22F"/>
    <a:srgbClr val="F03F2B"/>
    <a:srgbClr val="3488A0"/>
    <a:srgbClr val="57903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19" autoAdjust="0"/>
  </p:normalViewPr>
  <p:slideViewPr>
    <p:cSldViewPr snapToGrid="0">
      <p:cViewPr varScale="1">
        <p:scale>
          <a:sx n="72" d="100"/>
          <a:sy n="72" d="100"/>
        </p:scale>
        <p:origin x="660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presProps" Target="pres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tableStyles" Target="tableStyle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904DB13E-F722-4ED6-BB00-556651E95281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 useBgFill="1">
        <p:nvSpPr>
          <p:cNvPr id="10" name="Rectangle 9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11" name="Rectangle 10"/>
          <p:cNvSpPr/>
          <p:nvPr/>
        </p:nvSpPr>
        <p:spPr>
          <a:xfrm>
            <a:off x="1447801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15" name="Rectangle 14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E26428D7-C6F3-473D-A360-A3F5C3E8728C}"/>
              </a:ext>
            </a:extLst>
          </p:cNvPr>
          <p:cNvGrpSpPr/>
          <p:nvPr/>
        </p:nvGrpSpPr>
        <p:grpSpPr>
          <a:xfrm>
            <a:off x="5250180" y="1267730"/>
            <a:ext cx="1691640" cy="615934"/>
            <a:chOff x="5250180" y="1267730"/>
            <a:chExt cx="1691640" cy="615934"/>
          </a:xfrm>
        </p:grpSpPr>
        <p:cxnSp>
          <p:nvCxnSpPr>
            <p:cNvPr id="17" name="Straight Connector 16"/>
            <p:cNvCxnSpPr/>
            <p:nvPr/>
          </p:nvCxnSpPr>
          <p:spPr>
            <a:xfrm>
              <a:off x="525018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694182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>
              <a:off x="5250180" y="1883664"/>
              <a:ext cx="1691640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29103" y="2244830"/>
            <a:ext cx="8933796" cy="2437232"/>
          </a:xfrm>
        </p:spPr>
        <p:txBody>
          <a:bodyPr tIns="45720" bIns="45720" anchor="ctr">
            <a:normAutofit/>
          </a:bodyPr>
          <a:lstStyle>
            <a:lvl1pPr algn="ctr">
              <a:lnSpc>
                <a:spcPct val="83000"/>
              </a:lnSpc>
              <a:defRPr lang="en-US" sz="6800" b="0" kern="1200" cap="all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29101" y="4682062"/>
            <a:ext cx="8936846" cy="457201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buNone/>
              <a:defRPr sz="1800" spc="80" baseline="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 algn="ctr">
              <a:buNone/>
              <a:defRPr sz="1600"/>
            </a:lvl2pPr>
            <a:lvl3pPr marL="914400" indent="0" algn="ctr">
              <a:buNone/>
              <a:defRPr sz="16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20" name="Date Placeholder 19"/>
          <p:cNvSpPr>
            <a:spLocks noGrp="1"/>
          </p:cNvSpPr>
          <p:nvPr>
            <p:ph type="dt" sz="half" idx="10"/>
          </p:nvPr>
        </p:nvSpPr>
        <p:spPr>
          <a:xfrm>
            <a:off x="5318760" y="1341256"/>
            <a:ext cx="1554480" cy="485546"/>
          </a:xfrm>
        </p:spPr>
        <p:txBody>
          <a:bodyPr/>
          <a:lstStyle>
            <a:lvl1pPr algn="ctr">
              <a:defRPr sz="1300" spc="0" baseline="0">
                <a:solidFill>
                  <a:srgbClr val="FFFFFF"/>
                </a:solidFill>
                <a:latin typeface="+mn-lt"/>
              </a:defRPr>
            </a:lvl1pPr>
          </a:lstStyle>
          <a:p>
            <a:fld id="{EA0C0817-A112-4847-8014-A94B7D2A4EA3}" type="datetime1">
              <a:rPr lang="en-US" smtClean="0"/>
              <a:t>5/25/2020</a:t>
            </a:fld>
            <a:endParaRPr lang="en-US" dirty="0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1"/>
          </p:nvPr>
        </p:nvSpPr>
        <p:spPr>
          <a:xfrm>
            <a:off x="1629100" y="5177408"/>
            <a:ext cx="5730295" cy="228600"/>
          </a:xfrm>
        </p:spPr>
        <p:txBody>
          <a:bodyPr/>
          <a:lstStyle>
            <a:lvl1pPr algn="l"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2"/>
          </p:nvPr>
        </p:nvSpPr>
        <p:spPr>
          <a:xfrm>
            <a:off x="8606920" y="5177408"/>
            <a:ext cx="1955980" cy="228600"/>
          </a:xfrm>
        </p:spPr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fld id="{34B7E4EF-A1BD-40F4-AB7B-04F084DD991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477701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32B432-ACDA-4023-A761-2BAB76577B62}" type="datetime1">
              <a:rPr lang="en-US" smtClean="0"/>
              <a:t>5/25/2020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537087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0A4A1889-E37C-4EC3-9E41-9DAD221CF389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 useBgFill="1">
        <p:nvSpPr>
          <p:cNvPr id="23" name="Rectangle 22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24" name="Rectangle 23"/>
          <p:cNvSpPr/>
          <p:nvPr/>
        </p:nvSpPr>
        <p:spPr>
          <a:xfrm>
            <a:off x="1447801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30" name="Rectangle 29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29156" y="2275165"/>
            <a:ext cx="8933688" cy="2406895"/>
          </a:xfrm>
        </p:spPr>
        <p:txBody>
          <a:bodyPr anchor="ctr">
            <a:normAutofit/>
          </a:bodyPr>
          <a:lstStyle>
            <a:lvl1pPr algn="ctr">
              <a:lnSpc>
                <a:spcPct val="83000"/>
              </a:lnSpc>
              <a:defRPr lang="en-US" sz="6800" kern="1200" cap="all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1683EB04-C23E-490C-A1A6-030CF79D23C8}"/>
              </a:ext>
            </a:extLst>
          </p:cNvPr>
          <p:cNvGrpSpPr/>
          <p:nvPr/>
        </p:nvGrpSpPr>
        <p:grpSpPr>
          <a:xfrm>
            <a:off x="5250180" y="1267730"/>
            <a:ext cx="1691640" cy="615934"/>
            <a:chOff x="5250180" y="1267730"/>
            <a:chExt cx="1691640" cy="615934"/>
          </a:xfrm>
        </p:grpSpPr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F8A84C03-E1CA-4A4E-81D6-9BB0C335B7A0}"/>
                </a:ext>
              </a:extLst>
            </p:cNvPr>
            <p:cNvCxnSpPr/>
            <p:nvPr/>
          </p:nvCxnSpPr>
          <p:spPr>
            <a:xfrm>
              <a:off x="525018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4A26FB5A-D5D1-4DAB-AC43-7F51A7F2D197}"/>
                </a:ext>
              </a:extLst>
            </p:cNvPr>
            <p:cNvCxnSpPr/>
            <p:nvPr/>
          </p:nvCxnSpPr>
          <p:spPr>
            <a:xfrm>
              <a:off x="694182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49303F14-E560-4C02-94F4-B4695FE26813}"/>
                </a:ext>
              </a:extLst>
            </p:cNvPr>
            <p:cNvCxnSpPr/>
            <p:nvPr/>
          </p:nvCxnSpPr>
          <p:spPr>
            <a:xfrm>
              <a:off x="5250180" y="1883664"/>
              <a:ext cx="1691640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29156" y="4682062"/>
            <a:ext cx="8939784" cy="457200"/>
          </a:xfrm>
        </p:spPr>
        <p:txBody>
          <a:bodyPr anchor="t">
            <a:normAutofit/>
          </a:bodyPr>
          <a:lstStyle>
            <a:lvl1pPr marL="0" indent="0" algn="ctr">
              <a:buNone/>
              <a:tabLst>
                <a:tab pos="2633663" algn="l"/>
              </a:tabLst>
              <a:defRPr sz="1800">
                <a:solidFill>
                  <a:schemeClr val="tx1">
                    <a:lumMod val="95000"/>
                    <a:lumOff val="5000"/>
                  </a:schemeClr>
                </a:solidFill>
                <a:effectLst/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318760" y="1344502"/>
            <a:ext cx="1554480" cy="498781"/>
          </a:xfrm>
        </p:spPr>
        <p:txBody>
          <a:bodyPr/>
          <a:lstStyle>
            <a:lvl1pPr algn="ctr">
              <a:defRPr lang="en-US" sz="1300" kern="1200" spc="0" baseline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</a:lstStyle>
          <a:p>
            <a:fld id="{D9C646AA-F36E-4540-911D-FFFC0A0EF24A}" type="datetime1">
              <a:rPr lang="en-US" smtClean="0"/>
              <a:t>5/25/2020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629157" y="5177408"/>
            <a:ext cx="5660134" cy="228600"/>
          </a:xfrm>
        </p:spPr>
        <p:txBody>
          <a:bodyPr/>
          <a:lstStyle>
            <a:lvl1pPr algn="l"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04504" y="5177408"/>
            <a:ext cx="1958339" cy="228600"/>
          </a:xfrm>
        </p:spPr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fld id="{34B7E4EF-A1BD-40F4-AB7B-04F084DD991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060714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6800" y="2103120"/>
            <a:ext cx="4663440" cy="374904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61760" y="2103120"/>
            <a:ext cx="4663440" cy="374904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186D26-FA5F-4637-B602-B7C2DC34CFD4}" type="datetime1">
              <a:rPr lang="en-US" smtClean="0"/>
              <a:t>5/25/2020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446721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2074334"/>
            <a:ext cx="4663440" cy="640080"/>
          </a:xfrm>
        </p:spPr>
        <p:txBody>
          <a:bodyPr anchor="ctr">
            <a:normAutofit/>
          </a:bodyPr>
          <a:lstStyle>
            <a:lvl1pPr marL="0" indent="0" algn="l">
              <a:spcBef>
                <a:spcPts val="0"/>
              </a:spcBef>
              <a:buNone/>
              <a:defRPr sz="1900" b="1" i="0">
                <a:solidFill>
                  <a:schemeClr val="tx1"/>
                </a:solidFill>
                <a:latin typeface="+mn-lt"/>
              </a:defRPr>
            </a:lvl1pPr>
            <a:lvl2pPr marL="457200" indent="0">
              <a:buNone/>
              <a:defRPr sz="18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9848" y="2792472"/>
            <a:ext cx="4663440" cy="3163825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58712" y="2074334"/>
            <a:ext cx="4663440" cy="640080"/>
          </a:xfrm>
        </p:spPr>
        <p:txBody>
          <a:bodyPr anchor="ctr">
            <a:normAutofit/>
          </a:bodyPr>
          <a:lstStyle>
            <a:lvl1pPr marL="0" indent="0" algn="l">
              <a:spcBef>
                <a:spcPts val="0"/>
              </a:spcBef>
              <a:buNone/>
              <a:defRPr sz="1900" b="1">
                <a:solidFill>
                  <a:schemeClr val="tx1"/>
                </a:solidFill>
              </a:defRPr>
            </a:lvl1pPr>
            <a:lvl2pPr marL="457200" indent="0">
              <a:buNone/>
              <a:defRPr sz="18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58712" y="2792471"/>
            <a:ext cx="4663440" cy="3164509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7F15D8-96D1-4781-BC50-CA8A088B2FE4}" type="datetime1">
              <a:rPr lang="en-US" smtClean="0"/>
              <a:t>5/25/2020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299607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A96C99-B8F8-4528-BD05-0E16E943DC09}" type="datetime1">
              <a:rPr lang="en-US" smtClean="0"/>
              <a:t>5/25/2020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674131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636942-C211-4B28-8DBD-C953E00AF71B}" type="datetime1">
              <a:rPr lang="en-US" smtClean="0"/>
              <a:t>5/25/2020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072471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D5E1BBF9-8BEF-4353-BA68-30AAF9EBD8D8}"/>
              </a:ext>
            </a:extLst>
          </p:cNvPr>
          <p:cNvSpPr/>
          <p:nvPr/>
        </p:nvSpPr>
        <p:spPr>
          <a:xfrm>
            <a:off x="8119870" y="237744"/>
            <a:ext cx="3826596" cy="6382512"/>
          </a:xfrm>
          <a:prstGeom prst="rect">
            <a:avLst/>
          </a:prstGeom>
          <a:solidFill>
            <a:schemeClr val="bg1">
              <a:lumMod val="85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5B941C21-2A5D-4912-AB06-1BB0C0EB6AE1}"/>
              </a:ext>
            </a:extLst>
          </p:cNvPr>
          <p:cNvSpPr/>
          <p:nvPr/>
        </p:nvSpPr>
        <p:spPr>
          <a:xfrm>
            <a:off x="8254660" y="374904"/>
            <a:ext cx="3557016" cy="6108192"/>
          </a:xfrm>
          <a:prstGeom prst="rect">
            <a:avLst/>
          </a:prstGeom>
          <a:noFill/>
          <a:ln w="6350" cap="sq">
            <a:solidFill>
              <a:schemeClr val="tx1">
                <a:lumMod val="75000"/>
                <a:lumOff val="2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58200" y="607392"/>
            <a:ext cx="3161963" cy="1645920"/>
          </a:xfrm>
        </p:spPr>
        <p:txBody>
          <a:bodyPr anchor="b">
            <a:norm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3200" b="0" kern="1200" cap="none" spc="0" baseline="0" dirty="0">
                <a:solidFill>
                  <a:schemeClr val="tx1"/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609600"/>
            <a:ext cx="6858000" cy="5334000"/>
          </a:xfrm>
        </p:spPr>
        <p:txBody>
          <a:bodyPr/>
          <a:lstStyle>
            <a:lvl1pPr>
              <a:defRPr sz="19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58200" y="2336800"/>
            <a:ext cx="3161963" cy="3606800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spcBef>
                <a:spcPts val="800"/>
              </a:spcBef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>
          <a:xfrm>
            <a:off x="5588000" y="6035040"/>
            <a:ext cx="1955800" cy="365760"/>
          </a:xfrm>
        </p:spPr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fld id="{7E8D12A6-918A-48BD-8CB9-CA713993B0EA}" type="datetime1">
              <a:rPr lang="en-US" smtClean="0"/>
              <a:t>5/25/2020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685801" y="6035040"/>
            <a:ext cx="4584700" cy="365760"/>
          </a:xfrm>
        </p:spPr>
        <p:txBody>
          <a:bodyPr/>
          <a:lstStyle>
            <a:lvl1pPr algn="l">
              <a:defRPr/>
            </a:lvl1pPr>
          </a:lstStyle>
          <a:p>
            <a:endParaRPr lang="en-US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>
          <a:xfrm>
            <a:off x="10396728" y="6035040"/>
            <a:ext cx="1223435" cy="365760"/>
          </a:xfrm>
        </p:spPr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fld id="{34B7E4EF-A1BD-40F4-AB7B-04F084DD991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886021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E687CA98-D9C7-497F-A1DA-7D22F8753BCE}"/>
              </a:ext>
            </a:extLst>
          </p:cNvPr>
          <p:cNvSpPr/>
          <p:nvPr/>
        </p:nvSpPr>
        <p:spPr>
          <a:xfrm>
            <a:off x="8119870" y="237744"/>
            <a:ext cx="3826596" cy="6382512"/>
          </a:xfrm>
          <a:prstGeom prst="rect">
            <a:avLst/>
          </a:prstGeom>
          <a:solidFill>
            <a:schemeClr val="bg1">
              <a:lumMod val="85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28599" y="237744"/>
            <a:ext cx="7696201" cy="6382512"/>
          </a:xfr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662337" y="6035040"/>
            <a:ext cx="2071963" cy="365760"/>
          </a:xfrm>
        </p:spPr>
        <p:txBody>
          <a:bodyPr/>
          <a:lstStyle>
            <a:lvl1pPr>
              <a:defRPr b="1">
                <a:solidFill>
                  <a:srgbClr val="FFFFFF"/>
                </a:solidFill>
                <a:effectLst>
                  <a:outerShdw blurRad="19050" dist="635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fld id="{E778CE86-875F-4587-BCF6-FA054AFC0D53}" type="datetime1">
              <a:rPr lang="en-US" smtClean="0"/>
              <a:pPr/>
              <a:t>5/25/2020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12648" y="6035040"/>
            <a:ext cx="4588002" cy="365760"/>
          </a:xfrm>
        </p:spPr>
        <p:txBody>
          <a:bodyPr/>
          <a:lstStyle>
            <a:lvl1pPr marL="0" algn="r" defTabSz="914400" rtl="0" eaLnBrk="1" latinLnBrk="0" hangingPunct="1">
              <a:defRPr lang="en-US" sz="1000" b="1" kern="1200" dirty="0">
                <a:solidFill>
                  <a:srgbClr val="FFFFFF"/>
                </a:solidFill>
                <a:effectLst>
                  <a:outerShdw blurRad="19050" dist="635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</a:lstStyle>
          <a:p>
            <a:pPr algn="l"/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396728" y="6035040"/>
            <a:ext cx="1225296" cy="365760"/>
          </a:xfrm>
        </p:spPr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F8B3D8CC-BB13-41A5-8F34-B8E84A4F9534}"/>
              </a:ext>
            </a:extLst>
          </p:cNvPr>
          <p:cNvSpPr/>
          <p:nvPr/>
        </p:nvSpPr>
        <p:spPr>
          <a:xfrm>
            <a:off x="8254660" y="374904"/>
            <a:ext cx="3557016" cy="6108192"/>
          </a:xfrm>
          <a:prstGeom prst="rect">
            <a:avLst/>
          </a:prstGeom>
          <a:noFill/>
          <a:ln w="6350" cap="sq">
            <a:solidFill>
              <a:schemeClr val="tx1">
                <a:lumMod val="75000"/>
                <a:lumOff val="2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77250" y="603504"/>
            <a:ext cx="3144774" cy="1645920"/>
          </a:xfrm>
        </p:spPr>
        <p:txBody>
          <a:bodyPr anchor="b">
            <a:noAutofit/>
          </a:bodyPr>
          <a:lstStyle>
            <a:lvl1pPr algn="l">
              <a:lnSpc>
                <a:spcPct val="100000"/>
              </a:lnSpc>
              <a:defRPr sz="3200" b="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77250" y="2386584"/>
            <a:ext cx="3144774" cy="3511296"/>
          </a:xfrm>
        </p:spPr>
        <p:txBody>
          <a:bodyPr>
            <a:normAutofit/>
          </a:bodyPr>
          <a:lstStyle>
            <a:lvl1pPr marL="0" indent="0" algn="l">
              <a:lnSpc>
                <a:spcPct val="110000"/>
              </a:lnSpc>
              <a:spcBef>
                <a:spcPts val="800"/>
              </a:spcBef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6782230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1E94681D-2A4C-4A8D-B9B5-31D440D0328D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234696" y="237744"/>
            <a:ext cx="11722608" cy="6382512"/>
          </a:xfrm>
          <a:prstGeom prst="rect">
            <a:avLst/>
          </a:prstGeom>
          <a:solidFill>
            <a:schemeClr val="bg1">
              <a:lumMod val="75000"/>
              <a:alpha val="60000"/>
            </a:schemeClr>
          </a:solidFill>
          <a:ln w="6350" cap="flat" cmpd="sng" algn="ctr">
            <a:noFill/>
            <a:prstDash val="solid"/>
          </a:ln>
          <a:effectLst>
            <a:softEdge rad="0"/>
          </a:effectLst>
        </p:spPr>
      </p:sp>
      <p:sp>
        <p:nvSpPr>
          <p:cNvPr id="8" name="Rectangle 7"/>
          <p:cNvSpPr/>
          <p:nvPr/>
        </p:nvSpPr>
        <p:spPr>
          <a:xfrm>
            <a:off x="371856" y="374904"/>
            <a:ext cx="11448288" cy="6108192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85000"/>
                <a:lumOff val="15000"/>
              </a:schemeClr>
            </a:solidFill>
            <a:prstDash val="solid"/>
            <a:miter lim="800000"/>
          </a:ln>
          <a:effectLst/>
        </p:spPr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6800" y="642594"/>
            <a:ext cx="10058400" cy="1371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2103120"/>
            <a:ext cx="10058400" cy="384962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56794" y="6035040"/>
            <a:ext cx="2893045" cy="3657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F6FA2B21-3FCD-4721-B95C-427943F61125}" type="datetime1">
              <a:rPr lang="en-US" smtClean="0"/>
              <a:t>5/25/2020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66800" y="6035040"/>
            <a:ext cx="5816600" cy="3657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8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87000" y="6035040"/>
            <a:ext cx="838200" cy="3657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34B7E4EF-A1BD-40F4-AB7B-04F084DD991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115776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  <p:sldLayoutId id="2147483668" r:id="rId2"/>
    <p:sldLayoutId id="2147483669" r:id="rId3"/>
    <p:sldLayoutId id="2147483670" r:id="rId4"/>
    <p:sldLayoutId id="2147483665" r:id="rId5"/>
    <p:sldLayoutId id="2147483671" r:id="rId6"/>
    <p:sldLayoutId id="2147483672" r:id="rId7"/>
    <p:sldLayoutId id="2147483662" r:id="rId8"/>
    <p:sldLayoutId id="2147483663" r:id="rId9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en-US" sz="4000" i="0" kern="1200" cap="none" spc="0" baseline="0" dirty="0"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n-ea"/>
          <a:cs typeface="+mn-cs"/>
        </a:defRPr>
      </a:lvl1pPr>
    </p:titleStyle>
    <p:bodyStyle>
      <a:lvl1pPr marL="182880" indent="-182880" algn="l" defTabSz="914400" rtl="0" eaLnBrk="1" latinLnBrk="0" hangingPunct="1">
        <a:lnSpc>
          <a:spcPct val="110000"/>
        </a:lnSpc>
        <a:spcBef>
          <a:spcPts val="900"/>
        </a:spcBef>
        <a:spcAft>
          <a:spcPts val="0"/>
        </a:spcAft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5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3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bstract image">
            <a:extLst>
              <a:ext uri="{FF2B5EF4-FFF2-40B4-BE49-F238E27FC236}">
                <a16:creationId xmlns:a16="http://schemas.microsoft.com/office/drawing/2014/main" id="{8045422F-7258-40AC-BD2E-2469AA44892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82" name="Rectangle 81">
            <a:extLst>
              <a:ext uri="{FF2B5EF4-FFF2-40B4-BE49-F238E27FC236}">
                <a16:creationId xmlns:a16="http://schemas.microsoft.com/office/drawing/2014/main" id="{2644B391-9BFE-445C-A9EC-F544BB85FB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95067" y="1808532"/>
            <a:ext cx="5452527" cy="3240936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 cap="sq" cmpd="sng" algn="ctr">
            <a:noFill/>
            <a:prstDash val="solid"/>
            <a:miter lim="800000"/>
          </a:ln>
          <a:effectLst/>
        </p:spPr>
      </p:sp>
      <p:sp>
        <p:nvSpPr>
          <p:cNvPr id="84" name="Rectangle 83">
            <a:extLst>
              <a:ext uri="{FF2B5EF4-FFF2-40B4-BE49-F238E27FC236}">
                <a16:creationId xmlns:a16="http://schemas.microsoft.com/office/drawing/2014/main" id="{80F26E69-87D9-4655-AE7B-280A87AA3C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861010" y="1975104"/>
            <a:ext cx="5120640" cy="2907792"/>
          </a:xfrm>
          <a:prstGeom prst="rect">
            <a:avLst/>
          </a:prstGeom>
          <a:noFill/>
          <a:ln w="6350" cap="sq" cmpd="sng" algn="ctr">
            <a:solidFill>
              <a:schemeClr val="tx1"/>
            </a:solidFill>
            <a:prstDash val="solid"/>
            <a:miter lim="800000"/>
          </a:ln>
          <a:effectLst>
            <a:softEdge rad="0"/>
          </a:effectLst>
        </p:spPr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8C3B467-088C-4F3D-A9A7-105C4E1E20C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033793" y="2355458"/>
            <a:ext cx="4775075" cy="1630907"/>
          </a:xfrm>
        </p:spPr>
        <p:txBody>
          <a:bodyPr>
            <a:normAutofit fontScale="90000"/>
          </a:bodyPr>
          <a:lstStyle/>
          <a:p>
            <a:r>
              <a:rPr lang="en-US" sz="4400" dirty="0">
                <a:solidFill>
                  <a:schemeClr val="tx1"/>
                </a:solidFill>
              </a:rPr>
              <a:t>Assessment </a:t>
            </a:r>
            <a:br>
              <a:rPr lang="en-US" sz="4400" dirty="0">
                <a:solidFill>
                  <a:schemeClr val="tx1"/>
                </a:solidFill>
              </a:rPr>
            </a:br>
            <a:r>
              <a:rPr lang="en-US" sz="4400" dirty="0">
                <a:solidFill>
                  <a:schemeClr val="tx1"/>
                </a:solidFill>
              </a:rPr>
              <a:t>through </a:t>
            </a:r>
            <a:br>
              <a:rPr lang="en-US" sz="4400" dirty="0">
                <a:solidFill>
                  <a:schemeClr val="tx1"/>
                </a:solidFill>
              </a:rPr>
            </a:br>
            <a:r>
              <a:rPr lang="en-US" sz="4400" dirty="0">
                <a:solidFill>
                  <a:schemeClr val="tx1"/>
                </a:solidFill>
              </a:rPr>
              <a:t>Online Exams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8722DDC-8EEE-4A06-8DFE-B44871EAA2C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033793" y="3995988"/>
            <a:ext cx="4775075" cy="559656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r>
              <a:rPr lang="en-US" dirty="0">
                <a:solidFill>
                  <a:schemeClr val="tx1"/>
                </a:solidFill>
              </a:rPr>
              <a:t>Julie Fitzgerald PhD, RN, CNE</a:t>
            </a:r>
          </a:p>
        </p:txBody>
      </p:sp>
    </p:spTree>
    <p:extLst>
      <p:ext uri="{BB962C8B-B14F-4D97-AF65-F5344CB8AC3E}">
        <p14:creationId xmlns:p14="http://schemas.microsoft.com/office/powerpoint/2010/main" val="258428075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4919D0-F177-4BBA-9A0B-DBA69E2ED7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dirty="0"/>
              <a:t>Content Area and Assessments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0DDC2FE-279A-45F1-81DA-95B89D75587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763960" y="1674055"/>
            <a:ext cx="5749766" cy="4853354"/>
          </a:xfrm>
        </p:spPr>
        <p:txBody>
          <a:bodyPr>
            <a:noAutofit/>
          </a:bodyPr>
          <a:lstStyle/>
          <a:p>
            <a:r>
              <a:rPr lang="en-US" dirty="0"/>
              <a:t>  Testing is part of every clinical course</a:t>
            </a:r>
          </a:p>
          <a:p>
            <a:r>
              <a:rPr lang="en-US" dirty="0"/>
              <a:t>Preparing students to become professional nurses and to pass a licensing exam</a:t>
            </a:r>
          </a:p>
          <a:p>
            <a:r>
              <a:rPr lang="en-US" dirty="0"/>
              <a:t>Need to be familiar with questions on NCLEX exams</a:t>
            </a:r>
          </a:p>
          <a:p>
            <a:r>
              <a:rPr lang="en-US" dirty="0"/>
              <a:t>Current NCLEX type questions: </a:t>
            </a:r>
          </a:p>
          <a:p>
            <a:r>
              <a:rPr lang="en-US" dirty="0"/>
              <a:t>  Hot spot Questions</a:t>
            </a:r>
          </a:p>
          <a:p>
            <a:r>
              <a:rPr lang="en-US" dirty="0"/>
              <a:t>  Audio questions ( identify heart, bowel sounds, arrhythmias, lung sounds)</a:t>
            </a:r>
          </a:p>
          <a:p>
            <a:r>
              <a:rPr lang="en-US" dirty="0"/>
              <a:t>  Review chart data and then answer questions</a:t>
            </a:r>
          </a:p>
          <a:p>
            <a:r>
              <a:rPr lang="en-US" dirty="0"/>
              <a:t>  Analyze and interpret lab values</a:t>
            </a:r>
          </a:p>
          <a:p>
            <a:r>
              <a:rPr lang="en-US" dirty="0"/>
              <a:t>   Identify and administer medications, noting side effects and contraindications</a:t>
            </a:r>
          </a:p>
        </p:txBody>
      </p:sp>
      <p:pic>
        <p:nvPicPr>
          <p:cNvPr id="1026" name="Picture 2" descr="Getting Started With Testing in Python – Real Python">
            <a:extLst>
              <a:ext uri="{FF2B5EF4-FFF2-40B4-BE49-F238E27FC236}">
                <a16:creationId xmlns:a16="http://schemas.microsoft.com/office/drawing/2014/main" id="{76DA83E9-F352-42A1-809B-5E0EAEC2F55C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3726" y="2014194"/>
            <a:ext cx="5200022" cy="35988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324318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852B77-1413-4C81-9C9E-8BFD44FEBC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  Integrity in Testing Practices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796EC9D-8B14-49E8-8825-3CB442ABEFE7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/>
              <a:t>FAIR:  </a:t>
            </a:r>
            <a:br>
              <a:rPr lang="en-US" dirty="0"/>
            </a:br>
            <a:endParaRPr lang="en-US" dirty="0"/>
          </a:p>
          <a:p>
            <a:r>
              <a:rPr lang="en-US" dirty="0"/>
              <a:t>Reliable and Valid items</a:t>
            </a:r>
          </a:p>
          <a:p>
            <a:endParaRPr lang="en-US" dirty="0"/>
          </a:p>
          <a:p>
            <a:r>
              <a:rPr lang="en-US" dirty="0"/>
              <a:t>Appropriate to clinical practice</a:t>
            </a:r>
          </a:p>
          <a:p>
            <a:endParaRPr lang="en-US" dirty="0"/>
          </a:p>
          <a:p>
            <a:r>
              <a:rPr lang="en-US" dirty="0"/>
              <a:t>Honest and fair to students </a:t>
            </a:r>
          </a:p>
        </p:txBody>
      </p:sp>
      <p:pic>
        <p:nvPicPr>
          <p:cNvPr id="2050" name="Picture 2" descr="See Which States Have Cancelled Spring Tests Because of Coronavirus">
            <a:extLst>
              <a:ext uri="{FF2B5EF4-FFF2-40B4-BE49-F238E27FC236}">
                <a16:creationId xmlns:a16="http://schemas.microsoft.com/office/drawing/2014/main" id="{14802E46-EFF3-4C05-B2D4-EC1573F1F081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8897" y="2264898"/>
            <a:ext cx="5396303" cy="30159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8649523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535928-6999-4865-A187-B502B596A0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TESTING ENVIRONMENT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56454747-E364-4047-93E8-9C292F3E170E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1066800" y="2422031"/>
            <a:ext cx="4664075" cy="3110901"/>
          </a:xfrm>
          <a:prstGeom prst="rect">
            <a:avLst/>
          </a:prstGeom>
        </p:spPr>
      </p:pic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9B16006B-9620-4765-B8B5-2A69D6418638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6674991" y="2103438"/>
            <a:ext cx="4236343" cy="37480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538929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A099F5-A39C-4E17-B329-9E90E259A9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Online Testing</a:t>
            </a:r>
          </a:p>
        </p:txBody>
      </p:sp>
      <p:pic>
        <p:nvPicPr>
          <p:cNvPr id="3074" name="Picture 2" descr="Here's What You Need to Know About Online Testing for the ACT and ...">
            <a:extLst>
              <a:ext uri="{FF2B5EF4-FFF2-40B4-BE49-F238E27FC236}">
                <a16:creationId xmlns:a16="http://schemas.microsoft.com/office/drawing/2014/main" id="{B739DDA4-5E2D-4AF5-82E0-75097D333AFB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645658" y="3573367"/>
            <a:ext cx="900684" cy="9098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804360F-1DE7-4712-8842-08ABC10B5D91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6706290" y="742122"/>
            <a:ext cx="4664075" cy="1188301"/>
          </a:xfrm>
        </p:spPr>
        <p:txBody>
          <a:bodyPr>
            <a:normAutofit/>
          </a:bodyPr>
          <a:lstStyle/>
          <a:p>
            <a:r>
              <a:rPr lang="en-US" sz="1800" b="1" dirty="0"/>
              <a:t>LOCK DOWN BROWSER  Students can not access other sites (Google, Quizlet </a:t>
            </a:r>
            <a:r>
              <a:rPr lang="en-US" sz="1800" b="1" dirty="0" err="1"/>
              <a:t>etc</a:t>
            </a:r>
            <a:r>
              <a:rPr lang="en-US" sz="1800" b="1" dirty="0"/>
              <a:t>) or notes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5487C18-1C13-49A2-87DE-5C3475D5106D}"/>
              </a:ext>
            </a:extLst>
          </p:cNvPr>
          <p:cNvSpPr>
            <a:spLocks noGrp="1"/>
          </p:cNvSpPr>
          <p:nvPr>
            <p:ph sz="quarter" idx="4294967295"/>
          </p:nvPr>
        </p:nvSpPr>
        <p:spPr>
          <a:xfrm>
            <a:off x="6972392" y="2675456"/>
            <a:ext cx="4664075" cy="3440422"/>
          </a:xfrm>
        </p:spPr>
        <p:txBody>
          <a:bodyPr>
            <a:normAutofit fontScale="92500" lnSpcReduction="10000"/>
          </a:bodyPr>
          <a:lstStyle/>
          <a:p>
            <a:r>
              <a:rPr lang="en-US" sz="1800" b="1" dirty="0"/>
              <a:t>Monitoring via Webcam Recording:</a:t>
            </a:r>
          </a:p>
          <a:p>
            <a:endParaRPr lang="en-US" sz="1800" b="1" dirty="0"/>
          </a:p>
          <a:p>
            <a:r>
              <a:rPr lang="en-US" sz="1800" b="1" dirty="0"/>
              <a:t>Scanning of environment</a:t>
            </a:r>
          </a:p>
          <a:p>
            <a:r>
              <a:rPr lang="en-US" sz="1800" b="1" dirty="0"/>
              <a:t>No cell phones</a:t>
            </a:r>
          </a:p>
          <a:p>
            <a:r>
              <a:rPr lang="en-US" sz="1800" b="1" dirty="0"/>
              <a:t>Privacy</a:t>
            </a:r>
          </a:p>
          <a:p>
            <a:r>
              <a:rPr lang="en-US" sz="1800" b="1" dirty="0"/>
              <a:t>Help from family/classmates</a:t>
            </a:r>
          </a:p>
          <a:p>
            <a:r>
              <a:rPr lang="en-US" sz="1800" b="1" dirty="0"/>
              <a:t>Internet / band with issues</a:t>
            </a:r>
          </a:p>
          <a:p>
            <a:r>
              <a:rPr lang="en-US" sz="1800" b="1" dirty="0"/>
              <a:t>Family/neighbors streaming</a:t>
            </a:r>
          </a:p>
          <a:p>
            <a:r>
              <a:rPr lang="en-US" sz="1800" b="1" dirty="0"/>
              <a:t>Time limits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4E874638-7D3E-49CE-B745-60792BBBA35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86929" y="2729772"/>
            <a:ext cx="3658772" cy="36587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082125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5F2EFD-A89A-439B-81DB-BD0C4819D9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Respondus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D129A2B-14CD-4161-ACC8-0AB22A1D9F5D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b="1" dirty="0"/>
              <a:t>ADVANTAGES:</a:t>
            </a:r>
          </a:p>
          <a:p>
            <a:endParaRPr lang="en-US" dirty="0"/>
          </a:p>
          <a:p>
            <a:r>
              <a:rPr lang="en-US" sz="1900" b="1" dirty="0"/>
              <a:t>Made students aware they were being monitored . </a:t>
            </a:r>
          </a:p>
          <a:p>
            <a:r>
              <a:rPr lang="en-US" sz="1900" b="1" dirty="0"/>
              <a:t>Prevented them from using primary computer to look up notes, PP or other class materials. </a:t>
            </a:r>
          </a:p>
          <a:p>
            <a:r>
              <a:rPr lang="en-US" sz="1900" b="1" dirty="0"/>
              <a:t>Increased honesty over non proctored exams. </a:t>
            </a:r>
          </a:p>
          <a:p>
            <a:r>
              <a:rPr lang="en-US" sz="1900" b="1" dirty="0"/>
              <a:t>Software was snapping photos almost every minute and flagged behaviors</a:t>
            </a:r>
          </a:p>
          <a:p>
            <a:r>
              <a:rPr lang="en-US" sz="1900" b="1" dirty="0"/>
              <a:t>Faculty watched the videos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9CF712D-B1F3-440C-A29D-45AC46C6DB9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74191" y="1322363"/>
            <a:ext cx="4851009" cy="4529797"/>
          </a:xfrm>
        </p:spPr>
        <p:txBody>
          <a:bodyPr>
            <a:noAutofit/>
          </a:bodyPr>
          <a:lstStyle/>
          <a:p>
            <a:r>
              <a:rPr lang="en-US" b="1" dirty="0"/>
              <a:t>DISADVANTAGES:</a:t>
            </a:r>
          </a:p>
          <a:p>
            <a:endParaRPr lang="en-US" b="1" dirty="0"/>
          </a:p>
          <a:p>
            <a:r>
              <a:rPr lang="en-US" b="1" dirty="0"/>
              <a:t>Students did not accurately scan their environments</a:t>
            </a:r>
          </a:p>
          <a:p>
            <a:r>
              <a:rPr lang="en-US" b="1" dirty="0"/>
              <a:t>Routinely about 3 people were not captured out of class of 33 on camera</a:t>
            </a:r>
          </a:p>
          <a:p>
            <a:r>
              <a:rPr lang="en-US" b="1" dirty="0"/>
              <a:t>Lots of student eye movement. Hard to determine if students were looking at another source or just thinking</a:t>
            </a:r>
          </a:p>
          <a:p>
            <a:r>
              <a:rPr lang="en-US" b="1" dirty="0"/>
              <a:t>Faculty had to watch the videos after the exam. </a:t>
            </a:r>
          </a:p>
          <a:p>
            <a:r>
              <a:rPr lang="en-US" b="1" dirty="0"/>
              <a:t>Students emailed and called from cell phones</a:t>
            </a:r>
          </a:p>
        </p:txBody>
      </p:sp>
    </p:spTree>
    <p:extLst>
      <p:ext uri="{BB962C8B-B14F-4D97-AF65-F5344CB8AC3E}">
        <p14:creationId xmlns:p14="http://schemas.microsoft.com/office/powerpoint/2010/main" val="48024808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31DF9B-B6E9-4060-8BDA-5E06A49FF9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Student experience with online testing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E7C5FCD-4B00-4A3B-9CF5-8098074F73D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742122" y="1749287"/>
            <a:ext cx="5539408" cy="4253948"/>
          </a:xfrm>
        </p:spPr>
        <p:txBody>
          <a:bodyPr>
            <a:normAutofit fontScale="70000" lnSpcReduction="20000"/>
          </a:bodyPr>
          <a:lstStyle/>
          <a:p>
            <a:r>
              <a:rPr lang="en-US" sz="2100" b="1" dirty="0"/>
              <a:t>Some students were tested on :</a:t>
            </a:r>
          </a:p>
          <a:p>
            <a:r>
              <a:rPr lang="en-US" sz="2100" b="1" dirty="0"/>
              <a:t>Exam Soft</a:t>
            </a:r>
          </a:p>
          <a:p>
            <a:r>
              <a:rPr lang="en-US" sz="2100" b="1" dirty="0"/>
              <a:t>Moodle </a:t>
            </a:r>
          </a:p>
          <a:p>
            <a:r>
              <a:rPr lang="en-US" sz="2100" b="1" dirty="0"/>
              <a:t> Canvas and </a:t>
            </a:r>
          </a:p>
          <a:p>
            <a:r>
              <a:rPr lang="en-US" sz="2100" b="1" dirty="0" err="1"/>
              <a:t>Proctorio</a:t>
            </a:r>
            <a:r>
              <a:rPr lang="en-US" sz="2100" b="1" dirty="0"/>
              <a:t> for ATI  (Many platforms for one course)</a:t>
            </a:r>
          </a:p>
          <a:p>
            <a:endParaRPr lang="en-US" dirty="0"/>
          </a:p>
          <a:p>
            <a:r>
              <a:rPr lang="en-US" sz="2300" b="1" dirty="0"/>
              <a:t>Hard to find quiet environment at home</a:t>
            </a:r>
          </a:p>
          <a:p>
            <a:r>
              <a:rPr lang="en-US" sz="2300" b="1" dirty="0"/>
              <a:t>Lack of computers that would allow you to download software  (Can not be done on a phone, </a:t>
            </a:r>
          </a:p>
          <a:p>
            <a:r>
              <a:rPr lang="en-US" sz="2300" b="1" dirty="0"/>
              <a:t>Not compatible with Google chrome books)</a:t>
            </a:r>
          </a:p>
          <a:p>
            <a:endParaRPr lang="en-US" sz="2300" b="1" dirty="0"/>
          </a:p>
          <a:p>
            <a:r>
              <a:rPr lang="en-US" sz="2300" b="1" dirty="0"/>
              <a:t>Internet and connectivity issues for some students. </a:t>
            </a:r>
          </a:p>
          <a:p>
            <a:r>
              <a:rPr lang="en-US" sz="2300" b="1" dirty="0"/>
              <a:t>Anxiety over access to test</a:t>
            </a:r>
          </a:p>
          <a:p>
            <a:endParaRPr lang="en-US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07F509AA-65F3-46DB-80FE-65BA86685E6E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6461125" y="2423635"/>
            <a:ext cx="4664075" cy="31076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7537919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avonVTI">
  <a:themeElements>
    <a:clrScheme name="FIVE">
      <a:dk1>
        <a:sysClr val="windowText" lastClr="000000"/>
      </a:dk1>
      <a:lt1>
        <a:sysClr val="window" lastClr="FFFFFF"/>
      </a:lt1>
      <a:dk2>
        <a:srgbClr val="505046"/>
      </a:dk2>
      <a:lt2>
        <a:srgbClr val="F5F6F4"/>
      </a:lt2>
      <a:accent1>
        <a:srgbClr val="57903F"/>
      </a:accent1>
      <a:accent2>
        <a:srgbClr val="F03F2B"/>
      </a:accent2>
      <a:accent3>
        <a:srgbClr val="3488A0"/>
      </a:accent3>
      <a:accent4>
        <a:srgbClr val="F8D22F"/>
      </a:accent4>
      <a:accent5>
        <a:srgbClr val="5CC6D6"/>
      </a:accent5>
      <a:accent6>
        <a:srgbClr val="B8D233"/>
      </a:accent6>
      <a:hlink>
        <a:srgbClr val="00B0F0"/>
      </a:hlink>
      <a:folHlink>
        <a:srgbClr val="B2B2B2"/>
      </a:folHlink>
    </a:clrScheme>
    <a:fontScheme name="Century Gothic">
      <a:maj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avon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5000"/>
                <a:lumMod val="105000"/>
              </a:schemeClr>
            </a:gs>
            <a:gs pos="100000">
              <a:schemeClr val="phClr">
                <a:tint val="65000"/>
                <a:satMod val="100000"/>
                <a:lumMod val="10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0000"/>
                <a:lumMod val="100000"/>
              </a:schemeClr>
            </a:gs>
            <a:gs pos="50000">
              <a:schemeClr val="phClr">
                <a:shade val="99000"/>
                <a:satMod val="105000"/>
                <a:lumMod val="100000"/>
              </a:schemeClr>
            </a:gs>
            <a:gs pos="100000">
              <a:schemeClr val="phClr">
                <a:shade val="98000"/>
                <a:satMod val="105000"/>
                <a:lumMod val="100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12700" dir="5400000" algn="ctr" rotWithShape="0">
              <a:srgbClr val="000000">
                <a:alpha val="63000"/>
              </a:srgbClr>
            </a:outerShdw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4200000"/>
            </a:lightRig>
          </a:scene3d>
          <a:sp3d prstMaterial="flat">
            <a:bevelT w="50800" h="63500" prst="rible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hade val="100000"/>
                <a:satMod val="300000"/>
              </a:schemeClr>
            </a:gs>
            <a:gs pos="100000">
              <a:schemeClr val="phClr">
                <a:tint val="100000"/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2000"/>
                <a:satMod val="115000"/>
              </a:schemeClr>
            </a:duotone>
          </a:blip>
          <a:tile tx="0" ty="0" sx="60000" sy="6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iginal 5_01_Win32" id="{77344C68-A3F1-476B-8680-97D7F429B46B}" vid="{89780073-58E8-4DFF-BF29-BA99F8052841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12" ma:contentTypeDescription="Create a new document." ma:contentTypeScope="" ma:versionID="a410dd7f93c95333ffa1b60ed6adedd1">
  <xsd:schema xmlns:xsd="http://www.w3.org/2001/XMLSchema" xmlns:xs="http://www.w3.org/2001/XMLSchema" xmlns:p="http://schemas.microsoft.com/office/2006/metadata/properties" xmlns:ns2="71af3243-3dd4-4a8d-8c0d-dd76da1f02a5" xmlns:ns3="16c05727-aa75-4e4a-9b5f-8a80a1165891" targetNamespace="http://schemas.microsoft.com/office/2006/metadata/properties" ma:root="true" ma:fieldsID="a936d9baba76aa3866493feff160faab" ns2:_="" ns3:_="">
    <xsd:import namespace="71af3243-3dd4-4a8d-8c0d-dd76da1f02a5"/>
    <xsd:import namespace="16c05727-aa75-4e4a-9b5f-8a80a116589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Statu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Status" ma:index="19" nillable="true" ma:displayName="Status" ma:default="Not started" ma:format="Dropdown" ma:internalName="Status">
      <xsd:simpleType>
        <xsd:restriction base="dms:Choice">
          <xsd:enumeration value="Not started"/>
          <xsd:enumeration value="In Progress"/>
          <xsd:enumeration value="Completed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tatus xmlns="71af3243-3dd4-4a8d-8c0d-dd76da1f02a5">Not started</Status>
    <MediaServiceKeyPoints xmlns="71af3243-3dd4-4a8d-8c0d-dd76da1f02a5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2D276E62-80A3-44DD-9BCC-97ED2B99B57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1af3243-3dd4-4a8d-8c0d-dd76da1f02a5"/>
    <ds:schemaRef ds:uri="16c05727-aa75-4e4a-9b5f-8a80a116589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137651BA-F45C-4845-9AB3-E0A65B39F5E1}">
  <ds:schemaRefs>
    <ds:schemaRef ds:uri="http://schemas.microsoft.com/office/2006/metadata/properties"/>
    <ds:schemaRef ds:uri="http://purl.org/dc/elements/1.1/"/>
    <ds:schemaRef ds:uri="http://purl.org/dc/terms/"/>
    <ds:schemaRef ds:uri="http://schemas.openxmlformats.org/package/2006/metadata/core-properties"/>
    <ds:schemaRef ds:uri="16c05727-aa75-4e4a-9b5f-8a80a1165891"/>
    <ds:schemaRef ds:uri="http://schemas.microsoft.com/office/2006/documentManagement/types"/>
    <ds:schemaRef ds:uri="http://schemas.microsoft.com/office/infopath/2007/PartnerControls"/>
    <ds:schemaRef ds:uri="71af3243-3dd4-4a8d-8c0d-dd76da1f02a5"/>
    <ds:schemaRef ds:uri="http://www.w3.org/XML/1998/namespace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CDB58277-F8DF-46FF-84EC-EF41B835E69F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{7772B59A-BF53-4522-9E8D-27F54B47AF68}tf78438558</Template>
  <TotalTime>0</TotalTime>
  <Words>346</Words>
  <Application>Microsoft Office PowerPoint</Application>
  <PresentationFormat>Widescreen</PresentationFormat>
  <Paragraphs>59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0" baseType="lpstr">
      <vt:lpstr>Century Gothic</vt:lpstr>
      <vt:lpstr>Garamond</vt:lpstr>
      <vt:lpstr>SavonVTI</vt:lpstr>
      <vt:lpstr>Assessment  through  Online Exams</vt:lpstr>
      <vt:lpstr>Content Area and Assessments</vt:lpstr>
      <vt:lpstr>  Integrity in Testing Practices</vt:lpstr>
      <vt:lpstr>TESTING ENVIRONMENT</vt:lpstr>
      <vt:lpstr>Online Testing</vt:lpstr>
      <vt:lpstr>Respondus</vt:lpstr>
      <vt:lpstr>Student experience with online testing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2020-05-19T02:18:48Z</dcterms:created>
  <dcterms:modified xsi:type="dcterms:W3CDTF">2020-05-25T18:28:03Z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