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Lst>
  <p:sldSz cy="5143500" cx="9144000"/>
  <p:notesSz cx="6858000" cy="9144000"/>
  <p:embeddedFontLst>
    <p:embeddedFont>
      <p:font typeface="Montserrat SemiBold"/>
      <p:regular r:id="rId16"/>
      <p:bold r:id="rId17"/>
      <p:italic r:id="rId18"/>
      <p:boldItalic r:id="rId19"/>
    </p:embeddedFont>
    <p:embeddedFont>
      <p:font typeface="Economica"/>
      <p:regular r:id="rId20"/>
      <p:bold r:id="rId21"/>
      <p:italic r:id="rId22"/>
      <p:boldItalic r:id="rId23"/>
    </p:embeddedFont>
    <p:embeddedFont>
      <p:font typeface="Montserrat"/>
      <p:regular r:id="rId24"/>
      <p:bold r:id="rId25"/>
      <p:italic r:id="rId26"/>
      <p:boldItalic r:id="rId27"/>
    </p:embeddedFont>
    <p:embeddedFont>
      <p:font typeface="Montserrat Medium"/>
      <p:regular r:id="rId28"/>
      <p:bold r:id="rId29"/>
      <p:italic r:id="rId30"/>
      <p:boldItalic r:id="rId31"/>
    </p:embeddedFont>
    <p:embeddedFont>
      <p:font typeface="Open Sans Light"/>
      <p:regular r:id="rId32"/>
      <p:bold r:id="rId33"/>
      <p:italic r:id="rId34"/>
      <p:boldItalic r:id="rId35"/>
    </p:embeddedFont>
    <p:embeddedFont>
      <p:font typeface="Open Sans"/>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font" Target="fonts/Economica-regular.fntdata"/><Relationship Id="rId22" Type="http://schemas.openxmlformats.org/officeDocument/2006/relationships/font" Target="fonts/Economica-italic.fntdata"/><Relationship Id="rId21" Type="http://schemas.openxmlformats.org/officeDocument/2006/relationships/font" Target="fonts/Economica-bold.fntdata"/><Relationship Id="rId24" Type="http://schemas.openxmlformats.org/officeDocument/2006/relationships/font" Target="fonts/Montserrat-regular.fntdata"/><Relationship Id="rId23" Type="http://schemas.openxmlformats.org/officeDocument/2006/relationships/font" Target="fonts/Economica-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Montserrat-italic.fntdata"/><Relationship Id="rId25" Type="http://schemas.openxmlformats.org/officeDocument/2006/relationships/font" Target="fonts/Montserrat-bold.fntdata"/><Relationship Id="rId28" Type="http://schemas.openxmlformats.org/officeDocument/2006/relationships/font" Target="fonts/MontserratMedium-regular.fntdata"/><Relationship Id="rId27" Type="http://schemas.openxmlformats.org/officeDocument/2006/relationships/font" Target="fonts/Montserrat-boldItalic.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MontserratMedium-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MontserratMedium-boldItalic.fntdata"/><Relationship Id="rId30" Type="http://schemas.openxmlformats.org/officeDocument/2006/relationships/font" Target="fonts/MontserratMedium-italic.fntdata"/><Relationship Id="rId11" Type="http://schemas.openxmlformats.org/officeDocument/2006/relationships/slide" Target="slides/slide7.xml"/><Relationship Id="rId33" Type="http://schemas.openxmlformats.org/officeDocument/2006/relationships/font" Target="fonts/OpenSansLight-bold.fntdata"/><Relationship Id="rId10" Type="http://schemas.openxmlformats.org/officeDocument/2006/relationships/slide" Target="slides/slide6.xml"/><Relationship Id="rId32" Type="http://schemas.openxmlformats.org/officeDocument/2006/relationships/font" Target="fonts/OpenSansLight-regular.fntdata"/><Relationship Id="rId13" Type="http://schemas.openxmlformats.org/officeDocument/2006/relationships/slide" Target="slides/slide9.xml"/><Relationship Id="rId35" Type="http://schemas.openxmlformats.org/officeDocument/2006/relationships/font" Target="fonts/OpenSansLight-boldItalic.fntdata"/><Relationship Id="rId12" Type="http://schemas.openxmlformats.org/officeDocument/2006/relationships/slide" Target="slides/slide8.xml"/><Relationship Id="rId34" Type="http://schemas.openxmlformats.org/officeDocument/2006/relationships/font" Target="fonts/OpenSansLight-italic.fntdata"/><Relationship Id="rId15" Type="http://schemas.openxmlformats.org/officeDocument/2006/relationships/slide" Target="slides/slide11.xml"/><Relationship Id="rId37" Type="http://schemas.openxmlformats.org/officeDocument/2006/relationships/font" Target="fonts/OpenSans-bold.fntdata"/><Relationship Id="rId14" Type="http://schemas.openxmlformats.org/officeDocument/2006/relationships/slide" Target="slides/slide10.xml"/><Relationship Id="rId36" Type="http://schemas.openxmlformats.org/officeDocument/2006/relationships/font" Target="fonts/OpenSans-regular.fntdata"/><Relationship Id="rId17" Type="http://schemas.openxmlformats.org/officeDocument/2006/relationships/font" Target="fonts/MontserratSemiBold-bold.fntdata"/><Relationship Id="rId39" Type="http://schemas.openxmlformats.org/officeDocument/2006/relationships/font" Target="fonts/OpenSans-boldItalic.fntdata"/><Relationship Id="rId16" Type="http://schemas.openxmlformats.org/officeDocument/2006/relationships/font" Target="fonts/MontserratSemiBold-regular.fntdata"/><Relationship Id="rId38" Type="http://schemas.openxmlformats.org/officeDocument/2006/relationships/font" Target="fonts/OpenSans-italic.fntdata"/><Relationship Id="rId19" Type="http://schemas.openxmlformats.org/officeDocument/2006/relationships/font" Target="fonts/MontserratSemiBold-boldItalic.fntdata"/><Relationship Id="rId18" Type="http://schemas.openxmlformats.org/officeDocument/2006/relationships/font" Target="fonts/MontserratSemiBold-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 name="Shape 58"/>
        <p:cNvGrpSpPr/>
        <p:nvPr/>
      </p:nvGrpSpPr>
      <p:grpSpPr>
        <a:xfrm>
          <a:off x="0" y="0"/>
          <a:ext cx="0" cy="0"/>
          <a:chOff x="0" y="0"/>
          <a:chExt cx="0" cy="0"/>
        </a:xfrm>
      </p:grpSpPr>
      <p:sp>
        <p:nvSpPr>
          <p:cNvPr id="59" name="Shape 59"/>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60" name="Shape 6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Shape 14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2" name="Shape 14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Shape 15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6" name="Shape 15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 name="Shape 65"/>
        <p:cNvGrpSpPr/>
        <p:nvPr/>
      </p:nvGrpSpPr>
      <p:grpSpPr>
        <a:xfrm>
          <a:off x="0" y="0"/>
          <a:ext cx="0" cy="0"/>
          <a:chOff x="0" y="0"/>
          <a:chExt cx="0" cy="0"/>
        </a:xfrm>
      </p:grpSpPr>
      <p:sp>
        <p:nvSpPr>
          <p:cNvPr id="66" name="Shape 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7" name="Shape 6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 name="Shape 73"/>
        <p:cNvGrpSpPr/>
        <p:nvPr/>
      </p:nvGrpSpPr>
      <p:grpSpPr>
        <a:xfrm>
          <a:off x="0" y="0"/>
          <a:ext cx="0" cy="0"/>
          <a:chOff x="0" y="0"/>
          <a:chExt cx="0" cy="0"/>
        </a:xfrm>
      </p:grpSpPr>
      <p:sp>
        <p:nvSpPr>
          <p:cNvPr id="74" name="Shape 7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5" name="Shape 7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Shape 8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6" name="Shape 8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 name="Shape 104"/>
        <p:cNvGrpSpPr/>
        <p:nvPr/>
      </p:nvGrpSpPr>
      <p:grpSpPr>
        <a:xfrm>
          <a:off x="0" y="0"/>
          <a:ext cx="0" cy="0"/>
          <a:chOff x="0" y="0"/>
          <a:chExt cx="0" cy="0"/>
        </a:xfrm>
      </p:grpSpPr>
      <p:sp>
        <p:nvSpPr>
          <p:cNvPr id="105" name="Shape 10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6" name="Shape 10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Shape 11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3" name="Shape 11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 name="Shape 119"/>
        <p:cNvGrpSpPr/>
        <p:nvPr/>
      </p:nvGrpSpPr>
      <p:grpSpPr>
        <a:xfrm>
          <a:off x="0" y="0"/>
          <a:ext cx="0" cy="0"/>
          <a:chOff x="0" y="0"/>
          <a:chExt cx="0" cy="0"/>
        </a:xfrm>
      </p:grpSpPr>
      <p:sp>
        <p:nvSpPr>
          <p:cNvPr id="120" name="Shape 12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1" name="Shape 12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 name="Shape 126"/>
        <p:cNvGrpSpPr/>
        <p:nvPr/>
      </p:nvGrpSpPr>
      <p:grpSpPr>
        <a:xfrm>
          <a:off x="0" y="0"/>
          <a:ext cx="0" cy="0"/>
          <a:chOff x="0" y="0"/>
          <a:chExt cx="0" cy="0"/>
        </a:xfrm>
      </p:grpSpPr>
      <p:sp>
        <p:nvSpPr>
          <p:cNvPr id="127" name="Shape 12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8" name="Shape 12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Shape 13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5" name="Shape 13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Shape 10"/>
          <p:cNvSpPr/>
          <p:nvPr/>
        </p:nvSpPr>
        <p:spPr>
          <a:xfrm>
            <a:off x="2744013" y="756700"/>
            <a:ext cx="1081625" cy="1124950"/>
          </a:xfrm>
          <a:custGeom>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1" name="Shape 11"/>
          <p:cNvSpPr/>
          <p:nvPr/>
        </p:nvSpPr>
        <p:spPr>
          <a:xfrm rot="10800000">
            <a:off x="5318350" y="3266725"/>
            <a:ext cx="1081625" cy="1124950"/>
          </a:xfrm>
          <a:custGeom>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2" name="Shape 12"/>
          <p:cNvSpPr txBox="1"/>
          <p:nvPr>
            <p:ph type="ctrTitle"/>
          </p:nvPr>
        </p:nvSpPr>
        <p:spPr>
          <a:xfrm>
            <a:off x="3044700" y="1444255"/>
            <a:ext cx="3054600" cy="1537200"/>
          </a:xfrm>
          <a:prstGeom prst="rect">
            <a:avLst/>
          </a:prstGeom>
        </p:spPr>
        <p:txBody>
          <a:bodyPr anchorCtr="0" anchor="b" bIns="91425" lIns="91425" spcFirstLastPara="1" rIns="91425" wrap="square" tIns="91425"/>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p:txBody>
      </p:sp>
      <p:sp>
        <p:nvSpPr>
          <p:cNvPr id="13" name="Shape 13"/>
          <p:cNvSpPr txBox="1"/>
          <p:nvPr>
            <p:ph idx="1" type="subTitle"/>
          </p:nvPr>
        </p:nvSpPr>
        <p:spPr>
          <a:xfrm>
            <a:off x="3044700" y="3116580"/>
            <a:ext cx="3054600" cy="7014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p:txBody>
      </p:sp>
      <p:sp>
        <p:nvSpPr>
          <p:cNvPr id="14" name="Shape 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51" name="Shape 51"/>
        <p:cNvGrpSpPr/>
        <p:nvPr/>
      </p:nvGrpSpPr>
      <p:grpSpPr>
        <a:xfrm>
          <a:off x="0" y="0"/>
          <a:ext cx="0" cy="0"/>
          <a:chOff x="0" y="0"/>
          <a:chExt cx="0" cy="0"/>
        </a:xfrm>
      </p:grpSpPr>
      <p:sp>
        <p:nvSpPr>
          <p:cNvPr id="52" name="Shape 52"/>
          <p:cNvSpPr/>
          <p:nvPr/>
        </p:nvSpPr>
        <p:spPr>
          <a:xfrm>
            <a:off x="0" y="5045700"/>
            <a:ext cx="9144000" cy="97800"/>
          </a:xfrm>
          <a:prstGeom prst="rect">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3" name="Shape 53"/>
          <p:cNvSpPr txBox="1"/>
          <p:nvPr>
            <p:ph hasCustomPrompt="1" type="title"/>
          </p:nvPr>
        </p:nvSpPr>
        <p:spPr>
          <a:xfrm>
            <a:off x="311700" y="957125"/>
            <a:ext cx="8520600" cy="2128800"/>
          </a:xfrm>
          <a:prstGeom prst="rect">
            <a:avLst/>
          </a:prstGeom>
        </p:spPr>
        <p:txBody>
          <a:bodyPr anchorCtr="0" anchor="ctr" bIns="91425" lIns="91425" spcFirstLastPara="1" rIns="91425" wrap="square" tIns="91425"/>
          <a:lstStyle>
            <a:lvl1pPr lvl="0" algn="ctr">
              <a:spcBef>
                <a:spcPts val="0"/>
              </a:spcBef>
              <a:spcAft>
                <a:spcPts val="0"/>
              </a:spcAft>
              <a:buClr>
                <a:schemeClr val="lt2"/>
              </a:buClr>
              <a:buSzPts val="16000"/>
              <a:buNone/>
              <a:defRPr sz="16000">
                <a:solidFill>
                  <a:schemeClr val="lt2"/>
                </a:solidFill>
              </a:defRPr>
            </a:lvl1pPr>
            <a:lvl2pPr lvl="1" algn="ctr">
              <a:spcBef>
                <a:spcPts val="0"/>
              </a:spcBef>
              <a:spcAft>
                <a:spcPts val="0"/>
              </a:spcAft>
              <a:buClr>
                <a:schemeClr val="lt2"/>
              </a:buClr>
              <a:buSzPts val="16000"/>
              <a:buNone/>
              <a:defRPr sz="16000">
                <a:solidFill>
                  <a:schemeClr val="lt2"/>
                </a:solidFill>
              </a:defRPr>
            </a:lvl2pPr>
            <a:lvl3pPr lvl="2" algn="ctr">
              <a:spcBef>
                <a:spcPts val="0"/>
              </a:spcBef>
              <a:spcAft>
                <a:spcPts val="0"/>
              </a:spcAft>
              <a:buClr>
                <a:schemeClr val="lt2"/>
              </a:buClr>
              <a:buSzPts val="16000"/>
              <a:buNone/>
              <a:defRPr sz="16000">
                <a:solidFill>
                  <a:schemeClr val="lt2"/>
                </a:solidFill>
              </a:defRPr>
            </a:lvl3pPr>
            <a:lvl4pPr lvl="3" algn="ctr">
              <a:spcBef>
                <a:spcPts val="0"/>
              </a:spcBef>
              <a:spcAft>
                <a:spcPts val="0"/>
              </a:spcAft>
              <a:buClr>
                <a:schemeClr val="lt2"/>
              </a:buClr>
              <a:buSzPts val="16000"/>
              <a:buNone/>
              <a:defRPr sz="16000">
                <a:solidFill>
                  <a:schemeClr val="lt2"/>
                </a:solidFill>
              </a:defRPr>
            </a:lvl4pPr>
            <a:lvl5pPr lvl="4" algn="ctr">
              <a:spcBef>
                <a:spcPts val="0"/>
              </a:spcBef>
              <a:spcAft>
                <a:spcPts val="0"/>
              </a:spcAft>
              <a:buClr>
                <a:schemeClr val="lt2"/>
              </a:buClr>
              <a:buSzPts val="16000"/>
              <a:buNone/>
              <a:defRPr sz="16000">
                <a:solidFill>
                  <a:schemeClr val="lt2"/>
                </a:solidFill>
              </a:defRPr>
            </a:lvl5pPr>
            <a:lvl6pPr lvl="5" algn="ctr">
              <a:spcBef>
                <a:spcPts val="0"/>
              </a:spcBef>
              <a:spcAft>
                <a:spcPts val="0"/>
              </a:spcAft>
              <a:buClr>
                <a:schemeClr val="lt2"/>
              </a:buClr>
              <a:buSzPts val="16000"/>
              <a:buNone/>
              <a:defRPr sz="16000">
                <a:solidFill>
                  <a:schemeClr val="lt2"/>
                </a:solidFill>
              </a:defRPr>
            </a:lvl6pPr>
            <a:lvl7pPr lvl="6" algn="ctr">
              <a:spcBef>
                <a:spcPts val="0"/>
              </a:spcBef>
              <a:spcAft>
                <a:spcPts val="0"/>
              </a:spcAft>
              <a:buClr>
                <a:schemeClr val="lt2"/>
              </a:buClr>
              <a:buSzPts val="16000"/>
              <a:buNone/>
              <a:defRPr sz="16000">
                <a:solidFill>
                  <a:schemeClr val="lt2"/>
                </a:solidFill>
              </a:defRPr>
            </a:lvl7pPr>
            <a:lvl8pPr lvl="7" algn="ctr">
              <a:spcBef>
                <a:spcPts val="0"/>
              </a:spcBef>
              <a:spcAft>
                <a:spcPts val="0"/>
              </a:spcAft>
              <a:buClr>
                <a:schemeClr val="lt2"/>
              </a:buClr>
              <a:buSzPts val="16000"/>
              <a:buNone/>
              <a:defRPr sz="16000">
                <a:solidFill>
                  <a:schemeClr val="lt2"/>
                </a:solidFill>
              </a:defRPr>
            </a:lvl8pPr>
            <a:lvl9pPr lvl="8" algn="ctr">
              <a:spcBef>
                <a:spcPts val="0"/>
              </a:spcBef>
              <a:spcAft>
                <a:spcPts val="0"/>
              </a:spcAft>
              <a:buClr>
                <a:schemeClr val="lt2"/>
              </a:buClr>
              <a:buSzPts val="16000"/>
              <a:buNone/>
              <a:defRPr sz="16000">
                <a:solidFill>
                  <a:schemeClr val="lt2"/>
                </a:solidFill>
              </a:defRPr>
            </a:lvl9pPr>
          </a:lstStyle>
          <a:p>
            <a:r>
              <a:t>xx%</a:t>
            </a:r>
          </a:p>
        </p:txBody>
      </p:sp>
      <p:sp>
        <p:nvSpPr>
          <p:cNvPr id="54" name="Shape 54"/>
          <p:cNvSpPr txBox="1"/>
          <p:nvPr>
            <p:ph idx="1" type="body"/>
          </p:nvPr>
        </p:nvSpPr>
        <p:spPr>
          <a:xfrm>
            <a:off x="311700" y="3162000"/>
            <a:ext cx="8520600" cy="10716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5" name="Shape 5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6" name="Shape 56"/>
        <p:cNvGrpSpPr/>
        <p:nvPr/>
      </p:nvGrpSpPr>
      <p:grpSpPr>
        <a:xfrm>
          <a:off x="0" y="0"/>
          <a:ext cx="0" cy="0"/>
          <a:chOff x="0" y="0"/>
          <a:chExt cx="0" cy="0"/>
        </a:xfrm>
      </p:grpSpPr>
      <p:sp>
        <p:nvSpPr>
          <p:cNvPr id="57" name="Shape 5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5" name="Shape 15"/>
        <p:cNvGrpSpPr/>
        <p:nvPr/>
      </p:nvGrpSpPr>
      <p:grpSpPr>
        <a:xfrm>
          <a:off x="0" y="0"/>
          <a:ext cx="0" cy="0"/>
          <a:chOff x="0" y="0"/>
          <a:chExt cx="0" cy="0"/>
        </a:xfrm>
      </p:grpSpPr>
      <p:sp>
        <p:nvSpPr>
          <p:cNvPr id="16" name="Shape 16"/>
          <p:cNvSpPr/>
          <p:nvPr/>
        </p:nvSpPr>
        <p:spPr>
          <a:xfrm flipH="1">
            <a:off x="7595938" y="460225"/>
            <a:ext cx="1081625" cy="1124950"/>
          </a:xfrm>
          <a:custGeom>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7" name="Shape 17"/>
          <p:cNvSpPr/>
          <p:nvPr/>
        </p:nvSpPr>
        <p:spPr>
          <a:xfrm flipH="1" rot="10800000">
            <a:off x="466425" y="3558325"/>
            <a:ext cx="1081625" cy="1124950"/>
          </a:xfrm>
          <a:custGeom>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8" name="Shape 18"/>
          <p:cNvSpPr txBox="1"/>
          <p:nvPr>
            <p:ph type="title"/>
          </p:nvPr>
        </p:nvSpPr>
        <p:spPr>
          <a:xfrm>
            <a:off x="773700" y="1806450"/>
            <a:ext cx="7596600" cy="1530600"/>
          </a:xfrm>
          <a:prstGeom prst="rect">
            <a:avLst/>
          </a:prstGeom>
        </p:spPr>
        <p:txBody>
          <a:bodyPr anchorCtr="0" anchor="ctr" bIns="91425" lIns="91425" spcFirstLastPara="1" rIns="91425" wrap="square" tIns="91425"/>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p:txBody>
      </p:sp>
      <p:sp>
        <p:nvSpPr>
          <p:cNvPr id="19" name="Shape 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0" name="Shape 20"/>
        <p:cNvGrpSpPr/>
        <p:nvPr/>
      </p:nvGrpSpPr>
      <p:grpSpPr>
        <a:xfrm>
          <a:off x="0" y="0"/>
          <a:ext cx="0" cy="0"/>
          <a:chOff x="0" y="0"/>
          <a:chExt cx="0" cy="0"/>
        </a:xfrm>
      </p:grpSpPr>
      <p:sp>
        <p:nvSpPr>
          <p:cNvPr id="21" name="Shape 21"/>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2" name="Shape 22"/>
          <p:cNvSpPr txBox="1"/>
          <p:nvPr>
            <p:ph type="title"/>
          </p:nvPr>
        </p:nvSpPr>
        <p:spPr>
          <a:xfrm>
            <a:off x="311700" y="315925"/>
            <a:ext cx="8520600" cy="831300"/>
          </a:xfrm>
          <a:prstGeom prst="rect">
            <a:avLst/>
          </a:prstGeom>
        </p:spPr>
        <p:txBody>
          <a:bodyPr anchorCtr="0" anchor="b" bIns="91425" lIns="91425" spcFirstLastPara="1" rIns="91425" wrap="square" tIns="91425"/>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3" name="Shape 23"/>
          <p:cNvSpPr txBox="1"/>
          <p:nvPr>
            <p:ph idx="1" type="body"/>
          </p:nvPr>
        </p:nvSpPr>
        <p:spPr>
          <a:xfrm>
            <a:off x="311700" y="1225225"/>
            <a:ext cx="8520600" cy="33540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4" name="Shape 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5" name="Shape 25"/>
        <p:cNvGrpSpPr/>
        <p:nvPr/>
      </p:nvGrpSpPr>
      <p:grpSpPr>
        <a:xfrm>
          <a:off x="0" y="0"/>
          <a:ext cx="0" cy="0"/>
          <a:chOff x="0" y="0"/>
          <a:chExt cx="0" cy="0"/>
        </a:xfrm>
      </p:grpSpPr>
      <p:sp>
        <p:nvSpPr>
          <p:cNvPr id="26" name="Shape 26"/>
          <p:cNvSpPr txBox="1"/>
          <p:nvPr>
            <p:ph type="title"/>
          </p:nvPr>
        </p:nvSpPr>
        <p:spPr>
          <a:xfrm>
            <a:off x="311700" y="315925"/>
            <a:ext cx="8520600" cy="831300"/>
          </a:xfrm>
          <a:prstGeom prst="rect">
            <a:avLst/>
          </a:prstGeom>
        </p:spPr>
        <p:txBody>
          <a:bodyPr anchorCtr="0" anchor="b" bIns="91425" lIns="91425" spcFirstLastPara="1" rIns="91425" wrap="square" tIns="91425"/>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7" name="Shape 27"/>
          <p:cNvSpPr txBox="1"/>
          <p:nvPr>
            <p:ph idx="1" type="body"/>
          </p:nvPr>
        </p:nvSpPr>
        <p:spPr>
          <a:xfrm>
            <a:off x="311700" y="1225225"/>
            <a:ext cx="3999900" cy="33540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Shape 28"/>
          <p:cNvSpPr txBox="1"/>
          <p:nvPr>
            <p:ph idx="2" type="body"/>
          </p:nvPr>
        </p:nvSpPr>
        <p:spPr>
          <a:xfrm>
            <a:off x="4832400" y="1225225"/>
            <a:ext cx="3999900" cy="33540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9" name="Shape 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0" name="Shape 30"/>
        <p:cNvGrpSpPr/>
        <p:nvPr/>
      </p:nvGrpSpPr>
      <p:grpSpPr>
        <a:xfrm>
          <a:off x="0" y="0"/>
          <a:ext cx="0" cy="0"/>
          <a:chOff x="0" y="0"/>
          <a:chExt cx="0" cy="0"/>
        </a:xfrm>
      </p:grpSpPr>
      <p:sp>
        <p:nvSpPr>
          <p:cNvPr id="31" name="Shape 31"/>
          <p:cNvSpPr txBox="1"/>
          <p:nvPr>
            <p:ph type="title"/>
          </p:nvPr>
        </p:nvSpPr>
        <p:spPr>
          <a:xfrm>
            <a:off x="311700" y="315925"/>
            <a:ext cx="8520600" cy="831300"/>
          </a:xfrm>
          <a:prstGeom prst="rect">
            <a:avLst/>
          </a:prstGeom>
        </p:spPr>
        <p:txBody>
          <a:bodyPr anchorCtr="0" anchor="b" bIns="91425" lIns="91425" spcFirstLastPara="1" rIns="91425" wrap="square" tIns="91425"/>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32" name="Shape 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3" name="Shape 33"/>
        <p:cNvGrpSpPr/>
        <p:nvPr/>
      </p:nvGrpSpPr>
      <p:grpSpPr>
        <a:xfrm>
          <a:off x="0" y="0"/>
          <a:ext cx="0" cy="0"/>
          <a:chOff x="0" y="0"/>
          <a:chExt cx="0" cy="0"/>
        </a:xfrm>
      </p:grpSpPr>
      <p:sp>
        <p:nvSpPr>
          <p:cNvPr id="34" name="Shape 34"/>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35" name="Shape 35"/>
          <p:cNvSpPr txBox="1"/>
          <p:nvPr>
            <p:ph idx="1" type="body"/>
          </p:nvPr>
        </p:nvSpPr>
        <p:spPr>
          <a:xfrm>
            <a:off x="311700" y="1399400"/>
            <a:ext cx="2808000" cy="27849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6" name="Shape 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7" name="Shape 37"/>
        <p:cNvGrpSpPr/>
        <p:nvPr/>
      </p:nvGrpSpPr>
      <p:grpSpPr>
        <a:xfrm>
          <a:off x="0" y="0"/>
          <a:ext cx="0" cy="0"/>
          <a:chOff x="0" y="0"/>
          <a:chExt cx="0" cy="0"/>
        </a:xfrm>
      </p:grpSpPr>
      <p:sp>
        <p:nvSpPr>
          <p:cNvPr id="38" name="Shape 38"/>
          <p:cNvSpPr/>
          <p:nvPr/>
        </p:nvSpPr>
        <p:spPr>
          <a:xfrm>
            <a:off x="0" y="5045700"/>
            <a:ext cx="9144000" cy="97800"/>
          </a:xfrm>
          <a:prstGeom prst="rect">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9" name="Shape 39"/>
          <p:cNvSpPr txBox="1"/>
          <p:nvPr>
            <p:ph type="title"/>
          </p:nvPr>
        </p:nvSpPr>
        <p:spPr>
          <a:xfrm>
            <a:off x="490250" y="450150"/>
            <a:ext cx="5878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0" name="Shape 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1" name="Shape 41"/>
        <p:cNvGrpSpPr/>
        <p:nvPr/>
      </p:nvGrpSpPr>
      <p:grpSpPr>
        <a:xfrm>
          <a:off x="0" y="0"/>
          <a:ext cx="0" cy="0"/>
          <a:chOff x="0" y="0"/>
          <a:chExt cx="0" cy="0"/>
        </a:xfrm>
      </p:grpSpPr>
      <p:sp>
        <p:nvSpPr>
          <p:cNvPr id="42" name="Shape 42"/>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solidFill>
                <a:srgbClr val="06CFB3"/>
              </a:solidFill>
            </a:endParaRPr>
          </a:p>
        </p:txBody>
      </p:sp>
      <p:cxnSp>
        <p:nvCxnSpPr>
          <p:cNvPr id="43" name="Shape 43"/>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4" name="Shape 44"/>
          <p:cNvSpPr txBox="1"/>
          <p:nvPr>
            <p:ph type="title"/>
          </p:nvPr>
        </p:nvSpPr>
        <p:spPr>
          <a:xfrm>
            <a:off x="265500" y="929275"/>
            <a:ext cx="4045200" cy="1786200"/>
          </a:xfrm>
          <a:prstGeom prst="rect">
            <a:avLst/>
          </a:prstGeom>
        </p:spPr>
        <p:txBody>
          <a:bodyPr anchorCtr="0" anchor="b" bIns="91425" lIns="91425" spcFirstLastPara="1" rIns="91425" wrap="square" tIns="91425"/>
          <a:lstStyle>
            <a:lvl1pPr lvl="0" algn="ctr">
              <a:spcBef>
                <a:spcPts val="0"/>
              </a:spcBef>
              <a:spcAft>
                <a:spcPts val="0"/>
              </a:spcAft>
              <a:buClr>
                <a:schemeClr val="lt2"/>
              </a:buClr>
              <a:buSzPts val="4200"/>
              <a:buNone/>
              <a:defRPr>
                <a:solidFill>
                  <a:schemeClr val="lt2"/>
                </a:solidFill>
              </a:defRPr>
            </a:lvl1pPr>
            <a:lvl2pPr lvl="1" algn="ctr">
              <a:spcBef>
                <a:spcPts val="0"/>
              </a:spcBef>
              <a:spcAft>
                <a:spcPts val="0"/>
              </a:spcAft>
              <a:buClr>
                <a:schemeClr val="lt2"/>
              </a:buClr>
              <a:buSzPts val="4200"/>
              <a:buNone/>
              <a:defRPr>
                <a:solidFill>
                  <a:schemeClr val="lt2"/>
                </a:solidFill>
              </a:defRPr>
            </a:lvl2pPr>
            <a:lvl3pPr lvl="2" algn="ctr">
              <a:spcBef>
                <a:spcPts val="0"/>
              </a:spcBef>
              <a:spcAft>
                <a:spcPts val="0"/>
              </a:spcAft>
              <a:buClr>
                <a:schemeClr val="lt2"/>
              </a:buClr>
              <a:buSzPts val="4200"/>
              <a:buNone/>
              <a:defRPr>
                <a:solidFill>
                  <a:schemeClr val="lt2"/>
                </a:solidFill>
              </a:defRPr>
            </a:lvl3pPr>
            <a:lvl4pPr lvl="3" algn="ctr">
              <a:spcBef>
                <a:spcPts val="0"/>
              </a:spcBef>
              <a:spcAft>
                <a:spcPts val="0"/>
              </a:spcAft>
              <a:buClr>
                <a:schemeClr val="lt2"/>
              </a:buClr>
              <a:buSzPts val="4200"/>
              <a:buNone/>
              <a:defRPr>
                <a:solidFill>
                  <a:schemeClr val="lt2"/>
                </a:solidFill>
              </a:defRPr>
            </a:lvl4pPr>
            <a:lvl5pPr lvl="4" algn="ctr">
              <a:spcBef>
                <a:spcPts val="0"/>
              </a:spcBef>
              <a:spcAft>
                <a:spcPts val="0"/>
              </a:spcAft>
              <a:buClr>
                <a:schemeClr val="lt2"/>
              </a:buClr>
              <a:buSzPts val="4200"/>
              <a:buNone/>
              <a:defRPr>
                <a:solidFill>
                  <a:schemeClr val="lt2"/>
                </a:solidFill>
              </a:defRPr>
            </a:lvl5pPr>
            <a:lvl6pPr lvl="5" algn="ctr">
              <a:spcBef>
                <a:spcPts val="0"/>
              </a:spcBef>
              <a:spcAft>
                <a:spcPts val="0"/>
              </a:spcAft>
              <a:buClr>
                <a:schemeClr val="lt2"/>
              </a:buClr>
              <a:buSzPts val="4200"/>
              <a:buNone/>
              <a:defRPr>
                <a:solidFill>
                  <a:schemeClr val="lt2"/>
                </a:solidFill>
              </a:defRPr>
            </a:lvl6pPr>
            <a:lvl7pPr lvl="6" algn="ctr">
              <a:spcBef>
                <a:spcPts val="0"/>
              </a:spcBef>
              <a:spcAft>
                <a:spcPts val="0"/>
              </a:spcAft>
              <a:buClr>
                <a:schemeClr val="lt2"/>
              </a:buClr>
              <a:buSzPts val="4200"/>
              <a:buNone/>
              <a:defRPr>
                <a:solidFill>
                  <a:schemeClr val="lt2"/>
                </a:solidFill>
              </a:defRPr>
            </a:lvl7pPr>
            <a:lvl8pPr lvl="7" algn="ctr">
              <a:spcBef>
                <a:spcPts val="0"/>
              </a:spcBef>
              <a:spcAft>
                <a:spcPts val="0"/>
              </a:spcAft>
              <a:buClr>
                <a:schemeClr val="lt2"/>
              </a:buClr>
              <a:buSzPts val="4200"/>
              <a:buNone/>
              <a:defRPr>
                <a:solidFill>
                  <a:schemeClr val="lt2"/>
                </a:solidFill>
              </a:defRPr>
            </a:lvl8pPr>
            <a:lvl9pPr lvl="8" algn="ctr">
              <a:spcBef>
                <a:spcPts val="0"/>
              </a:spcBef>
              <a:spcAft>
                <a:spcPts val="0"/>
              </a:spcAft>
              <a:buClr>
                <a:schemeClr val="lt2"/>
              </a:buClr>
              <a:buSzPts val="4200"/>
              <a:buNone/>
              <a:defRPr>
                <a:solidFill>
                  <a:schemeClr val="lt2"/>
                </a:solidFill>
              </a:defRPr>
            </a:lvl9pPr>
          </a:lstStyle>
          <a:p/>
        </p:txBody>
      </p:sp>
      <p:sp>
        <p:nvSpPr>
          <p:cNvPr id="45" name="Shape 45"/>
          <p:cNvSpPr txBox="1"/>
          <p:nvPr>
            <p:ph idx="1" type="subTitle"/>
          </p:nvPr>
        </p:nvSpPr>
        <p:spPr>
          <a:xfrm>
            <a:off x="265500" y="2769001"/>
            <a:ext cx="4045200" cy="1574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p:txBody>
      </p:sp>
      <p:sp>
        <p:nvSpPr>
          <p:cNvPr id="46" name="Shape 46"/>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7" name="Shape 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8" name="Shape 48"/>
        <p:cNvGrpSpPr/>
        <p:nvPr/>
      </p:nvGrpSpPr>
      <p:grpSpPr>
        <a:xfrm>
          <a:off x="0" y="0"/>
          <a:ext cx="0" cy="0"/>
          <a:chOff x="0" y="0"/>
          <a:chExt cx="0" cy="0"/>
        </a:xfrm>
      </p:grpSpPr>
      <p:sp>
        <p:nvSpPr>
          <p:cNvPr id="49" name="Shape 49"/>
          <p:cNvSpPr txBox="1"/>
          <p:nvPr>
            <p:ph idx="1" type="body"/>
          </p:nvPr>
        </p:nvSpPr>
        <p:spPr>
          <a:xfrm>
            <a:off x="319500" y="4218925"/>
            <a:ext cx="5998800" cy="5988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p:txBody>
      </p:sp>
      <p:sp>
        <p:nvSpPr>
          <p:cNvPr id="50" name="Shape 5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luxe">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315925"/>
            <a:ext cx="8520600" cy="831300"/>
          </a:xfrm>
          <a:prstGeom prst="rect">
            <a:avLst/>
          </a:prstGeom>
          <a:noFill/>
          <a:ln>
            <a:noFill/>
          </a:ln>
        </p:spPr>
        <p:txBody>
          <a:bodyPr anchorCtr="0" anchor="b" bIns="91425" lIns="91425" spcFirstLastPara="1" rIns="91425" wrap="square" tIns="91425"/>
          <a:lstStyle>
            <a:lvl1pPr lv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p:txBody>
      </p:sp>
      <p:sp>
        <p:nvSpPr>
          <p:cNvPr id="7" name="Shape 7"/>
          <p:cNvSpPr txBox="1"/>
          <p:nvPr>
            <p:ph idx="1" type="body"/>
          </p:nvPr>
        </p:nvSpPr>
        <p:spPr>
          <a:xfrm>
            <a:off x="311700" y="1225225"/>
            <a:ext cx="8520600" cy="33540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indent="-317500" lvl="1" marL="9144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indent="-317500" lvl="2" marL="13716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indent="-317500" lvl="3" marL="18288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
        <p:nvSpPr>
          <p:cNvPr id="8" name="Shape 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1"/>
                </a:solidFill>
                <a:latin typeface="Economica"/>
                <a:ea typeface="Economica"/>
                <a:cs typeface="Economica"/>
                <a:sym typeface="Economica"/>
              </a:defRPr>
            </a:lvl1pPr>
            <a:lvl2pPr lvl="1" algn="r">
              <a:buNone/>
              <a:defRPr sz="1000">
                <a:solidFill>
                  <a:schemeClr val="dk1"/>
                </a:solidFill>
                <a:latin typeface="Economica"/>
                <a:ea typeface="Economica"/>
                <a:cs typeface="Economica"/>
                <a:sym typeface="Economica"/>
              </a:defRPr>
            </a:lvl2pPr>
            <a:lvl3pPr lvl="2" algn="r">
              <a:buNone/>
              <a:defRPr sz="1000">
                <a:solidFill>
                  <a:schemeClr val="dk1"/>
                </a:solidFill>
                <a:latin typeface="Economica"/>
                <a:ea typeface="Economica"/>
                <a:cs typeface="Economica"/>
                <a:sym typeface="Economica"/>
              </a:defRPr>
            </a:lvl3pPr>
            <a:lvl4pPr lvl="3" algn="r">
              <a:buNone/>
              <a:defRPr sz="1000">
                <a:solidFill>
                  <a:schemeClr val="dk1"/>
                </a:solidFill>
                <a:latin typeface="Economica"/>
                <a:ea typeface="Economica"/>
                <a:cs typeface="Economica"/>
                <a:sym typeface="Economica"/>
              </a:defRPr>
            </a:lvl4pPr>
            <a:lvl5pPr lvl="4" algn="r">
              <a:buNone/>
              <a:defRPr sz="1000">
                <a:solidFill>
                  <a:schemeClr val="dk1"/>
                </a:solidFill>
                <a:latin typeface="Economica"/>
                <a:ea typeface="Economica"/>
                <a:cs typeface="Economica"/>
                <a:sym typeface="Economica"/>
              </a:defRPr>
            </a:lvl5pPr>
            <a:lvl6pPr lvl="5" algn="r">
              <a:buNone/>
              <a:defRPr sz="1000">
                <a:solidFill>
                  <a:schemeClr val="dk1"/>
                </a:solidFill>
                <a:latin typeface="Economica"/>
                <a:ea typeface="Economica"/>
                <a:cs typeface="Economica"/>
                <a:sym typeface="Economica"/>
              </a:defRPr>
            </a:lvl6pPr>
            <a:lvl7pPr lvl="6" algn="r">
              <a:buNone/>
              <a:defRPr sz="1000">
                <a:solidFill>
                  <a:schemeClr val="dk1"/>
                </a:solidFill>
                <a:latin typeface="Economica"/>
                <a:ea typeface="Economica"/>
                <a:cs typeface="Economica"/>
                <a:sym typeface="Economica"/>
              </a:defRPr>
            </a:lvl7pPr>
            <a:lvl8pPr lvl="7" algn="r">
              <a:buNone/>
              <a:defRPr sz="1000">
                <a:solidFill>
                  <a:schemeClr val="dk1"/>
                </a:solidFill>
                <a:latin typeface="Economica"/>
                <a:ea typeface="Economica"/>
                <a:cs typeface="Economica"/>
                <a:sym typeface="Economica"/>
              </a:defRPr>
            </a:lvl8pPr>
            <a:lvl9pPr lvl="8" algn="r">
              <a:buNone/>
              <a:defRPr sz="1000">
                <a:solidFill>
                  <a:schemeClr val="dk1"/>
                </a:solidFill>
                <a:latin typeface="Economica"/>
                <a:ea typeface="Economica"/>
                <a:cs typeface="Economica"/>
                <a:sym typeface="Economica"/>
              </a:defRPr>
            </a:lvl9pPr>
          </a:lstStyle>
          <a:p>
            <a:pPr indent="0" lvl="0" marL="0">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3.jpg"/><Relationship Id="rId4" Type="http://schemas.openxmlformats.org/officeDocument/2006/relationships/hyperlink" Target="http://mehnazladha.com/errosthe" TargetMode="External"/><Relationship Id="rId5" Type="http://schemas.openxmlformats.org/officeDocument/2006/relationships/hyperlink" Target="http://mehnazladha.com/errosth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7.jpg"/><Relationship Id="rId4" Type="http://schemas.openxmlformats.org/officeDocument/2006/relationships/image" Target="../media/image3.jpg"/><Relationship Id="rId5" Type="http://schemas.openxmlformats.org/officeDocument/2006/relationships/image" Target="../media/image5.jpg"/></Relationships>
</file>

<file path=ppt/slides/_rels/slide4.xml.rels><?xml version="1.0" encoding="UTF-8" standalone="yes"?><Relationships xmlns="http://schemas.openxmlformats.org/package/2006/relationships"><Relationship Id="rId11" Type="http://schemas.openxmlformats.org/officeDocument/2006/relationships/image" Target="../media/image4.jpg"/><Relationship Id="rId10" Type="http://schemas.openxmlformats.org/officeDocument/2006/relationships/image" Target="../media/image22.jpg"/><Relationship Id="rId13" Type="http://schemas.openxmlformats.org/officeDocument/2006/relationships/image" Target="../media/image12.jpg"/><Relationship Id="rId12" Type="http://schemas.openxmlformats.org/officeDocument/2006/relationships/image" Target="../media/image14.jpg"/><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6.jpg"/><Relationship Id="rId4" Type="http://schemas.openxmlformats.org/officeDocument/2006/relationships/image" Target="../media/image19.jpg"/><Relationship Id="rId9" Type="http://schemas.openxmlformats.org/officeDocument/2006/relationships/image" Target="../media/image8.jpg"/><Relationship Id="rId15" Type="http://schemas.openxmlformats.org/officeDocument/2006/relationships/image" Target="../media/image9.jpg"/><Relationship Id="rId14" Type="http://schemas.openxmlformats.org/officeDocument/2006/relationships/image" Target="../media/image20.jpg"/><Relationship Id="rId17" Type="http://schemas.openxmlformats.org/officeDocument/2006/relationships/image" Target="../media/image10.jpg"/><Relationship Id="rId16" Type="http://schemas.openxmlformats.org/officeDocument/2006/relationships/image" Target="../media/image1.jpg"/><Relationship Id="rId5" Type="http://schemas.openxmlformats.org/officeDocument/2006/relationships/image" Target="../media/image15.jpg"/><Relationship Id="rId6" Type="http://schemas.openxmlformats.org/officeDocument/2006/relationships/image" Target="../media/image18.jpg"/><Relationship Id="rId7" Type="http://schemas.openxmlformats.org/officeDocument/2006/relationships/image" Target="../media/image11.jpg"/><Relationship Id="rId8" Type="http://schemas.openxmlformats.org/officeDocument/2006/relationships/image" Target="../media/image1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 name="Shape 61"/>
        <p:cNvGrpSpPr/>
        <p:nvPr/>
      </p:nvGrpSpPr>
      <p:grpSpPr>
        <a:xfrm>
          <a:off x="0" y="0"/>
          <a:ext cx="0" cy="0"/>
          <a:chOff x="0" y="0"/>
          <a:chExt cx="0" cy="0"/>
        </a:xfrm>
      </p:grpSpPr>
      <p:pic>
        <p:nvPicPr>
          <p:cNvPr id="62" name="Shape 62"/>
          <p:cNvPicPr preferRelativeResize="0"/>
          <p:nvPr/>
        </p:nvPicPr>
        <p:blipFill rotWithShape="1">
          <a:blip r:embed="rId3">
            <a:alphaModFix/>
          </a:blip>
          <a:srcRect b="0" l="0" r="0" t="15618"/>
          <a:stretch/>
        </p:blipFill>
        <p:spPr>
          <a:xfrm>
            <a:off x="0" y="0"/>
            <a:ext cx="9144006" cy="5143504"/>
          </a:xfrm>
          <a:prstGeom prst="rect">
            <a:avLst/>
          </a:prstGeom>
          <a:noFill/>
          <a:ln>
            <a:noFill/>
          </a:ln>
        </p:spPr>
      </p:pic>
      <p:sp>
        <p:nvSpPr>
          <p:cNvPr id="63" name="Shape 63"/>
          <p:cNvSpPr txBox="1"/>
          <p:nvPr>
            <p:ph type="ctrTitle"/>
          </p:nvPr>
        </p:nvSpPr>
        <p:spPr>
          <a:xfrm>
            <a:off x="311700" y="1010650"/>
            <a:ext cx="8520600" cy="963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rgbClr val="FFFFFF"/>
                </a:solidFill>
                <a:latin typeface="Montserrat"/>
                <a:ea typeface="Montserrat"/>
                <a:cs typeface="Montserrat"/>
                <a:sym typeface="Montserrat"/>
              </a:rPr>
              <a:t>ÉRROSTHE</a:t>
            </a:r>
            <a:endParaRPr b="1" sz="4800">
              <a:solidFill>
                <a:srgbClr val="FFFFFF"/>
              </a:solidFill>
              <a:latin typeface="Montserrat"/>
              <a:ea typeface="Montserrat"/>
              <a:cs typeface="Montserrat"/>
              <a:sym typeface="Montserrat"/>
            </a:endParaRPr>
          </a:p>
        </p:txBody>
      </p:sp>
      <p:sp>
        <p:nvSpPr>
          <p:cNvPr id="64" name="Shape 64"/>
          <p:cNvSpPr txBox="1"/>
          <p:nvPr/>
        </p:nvSpPr>
        <p:spPr>
          <a:xfrm>
            <a:off x="311700" y="1973950"/>
            <a:ext cx="8520600" cy="14088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a:solidFill>
                  <a:srgbClr val="FFFFFF"/>
                </a:solidFill>
                <a:latin typeface="Montserrat Medium"/>
                <a:ea typeface="Montserrat Medium"/>
                <a:cs typeface="Montserrat Medium"/>
                <a:sym typeface="Montserrat Medium"/>
              </a:rPr>
              <a:t>AUTHOR:</a:t>
            </a:r>
            <a:endParaRPr>
              <a:solidFill>
                <a:srgbClr val="FFFFFF"/>
              </a:solidFill>
              <a:latin typeface="Montserrat Medium"/>
              <a:ea typeface="Montserrat Medium"/>
              <a:cs typeface="Montserrat Medium"/>
              <a:sym typeface="Montserrat Medium"/>
            </a:endParaRPr>
          </a:p>
          <a:p>
            <a:pPr indent="0" lvl="0" marL="0">
              <a:spcBef>
                <a:spcPts val="0"/>
              </a:spcBef>
              <a:spcAft>
                <a:spcPts val="0"/>
              </a:spcAft>
              <a:buNone/>
            </a:pPr>
            <a:r>
              <a:rPr lang="en">
                <a:solidFill>
                  <a:srgbClr val="FFFFFF"/>
                </a:solidFill>
                <a:latin typeface="Montserrat"/>
                <a:ea typeface="Montserrat"/>
                <a:cs typeface="Montserrat"/>
                <a:sym typeface="Montserrat"/>
              </a:rPr>
              <a:t>Mehnaz Ladha</a:t>
            </a:r>
            <a:endParaRPr>
              <a:solidFill>
                <a:srgbClr val="FFFFFF"/>
              </a:solidFill>
              <a:latin typeface="Montserrat"/>
              <a:ea typeface="Montserrat"/>
              <a:cs typeface="Montserrat"/>
              <a:sym typeface="Montserrat"/>
            </a:endParaRPr>
          </a:p>
          <a:p>
            <a:pPr indent="0" lvl="0" marL="0">
              <a:spcBef>
                <a:spcPts val="0"/>
              </a:spcBef>
              <a:spcAft>
                <a:spcPts val="0"/>
              </a:spcAft>
              <a:buNone/>
            </a:pPr>
            <a:r>
              <a:t/>
            </a:r>
            <a:endParaRPr>
              <a:solidFill>
                <a:srgbClr val="FFFFFF"/>
              </a:solidFill>
              <a:latin typeface="Montserrat Medium"/>
              <a:ea typeface="Montserrat Medium"/>
              <a:cs typeface="Montserrat Medium"/>
              <a:sym typeface="Montserrat Medium"/>
            </a:endParaRPr>
          </a:p>
          <a:p>
            <a:pPr indent="0" lvl="0" marL="0">
              <a:spcBef>
                <a:spcPts val="0"/>
              </a:spcBef>
              <a:spcAft>
                <a:spcPts val="0"/>
              </a:spcAft>
              <a:buNone/>
            </a:pPr>
            <a:r>
              <a:rPr lang="en">
                <a:solidFill>
                  <a:srgbClr val="FFFFFF"/>
                </a:solidFill>
                <a:latin typeface="Montserrat Medium"/>
                <a:ea typeface="Montserrat Medium"/>
                <a:cs typeface="Montserrat Medium"/>
                <a:sym typeface="Montserrat Medium"/>
              </a:rPr>
              <a:t>ADVISORS:</a:t>
            </a:r>
            <a:endParaRPr>
              <a:solidFill>
                <a:srgbClr val="FFFFFF"/>
              </a:solidFill>
              <a:latin typeface="Montserrat Medium"/>
              <a:ea typeface="Montserrat Medium"/>
              <a:cs typeface="Montserrat Medium"/>
              <a:sym typeface="Montserrat Medium"/>
            </a:endParaRPr>
          </a:p>
          <a:p>
            <a:pPr indent="0" lvl="0" marL="0">
              <a:spcBef>
                <a:spcPts val="0"/>
              </a:spcBef>
              <a:spcAft>
                <a:spcPts val="0"/>
              </a:spcAft>
              <a:buNone/>
            </a:pPr>
            <a:r>
              <a:rPr lang="en">
                <a:solidFill>
                  <a:srgbClr val="FFFFFF"/>
                </a:solidFill>
                <a:latin typeface="Montserrat"/>
                <a:ea typeface="Montserrat"/>
                <a:cs typeface="Montserrat"/>
                <a:sym typeface="Montserrat"/>
              </a:rPr>
              <a:t>Rebecca Leung, Edna </a:t>
            </a:r>
            <a:r>
              <a:rPr lang="en">
                <a:solidFill>
                  <a:srgbClr val="FFFFFF"/>
                </a:solidFill>
                <a:latin typeface="Montserrat"/>
                <a:ea typeface="Montserrat"/>
                <a:cs typeface="Montserrat"/>
                <a:sym typeface="Montserrat"/>
              </a:rPr>
              <a:t>Negrón</a:t>
            </a:r>
            <a:endParaRPr>
              <a:solidFill>
                <a:srgbClr val="FFFFFF"/>
              </a:solidFill>
              <a:latin typeface="Montserrat"/>
              <a:ea typeface="Montserrat"/>
              <a:cs typeface="Montserrat"/>
              <a:sym typeface="Montserrat"/>
            </a:endParaRPr>
          </a:p>
          <a:p>
            <a:pPr indent="0" lvl="0" marL="0">
              <a:spcBef>
                <a:spcPts val="0"/>
              </a:spcBef>
              <a:spcAft>
                <a:spcPts val="0"/>
              </a:spcAft>
              <a:buNone/>
            </a:pPr>
            <a:r>
              <a:rPr lang="en">
                <a:solidFill>
                  <a:srgbClr val="FFFFFF"/>
                </a:solidFill>
                <a:latin typeface="Montserrat"/>
                <a:ea typeface="Montserrat"/>
                <a:cs typeface="Montserrat"/>
                <a:sym typeface="Montserrat"/>
              </a:rPr>
              <a:t>&amp; Rebecca Root</a:t>
            </a:r>
            <a:endParaRPr>
              <a:solidFill>
                <a:srgbClr val="FFFFFF"/>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sp>
        <p:nvSpPr>
          <p:cNvPr id="144" name="Shape 144"/>
          <p:cNvSpPr/>
          <p:nvPr/>
        </p:nvSpPr>
        <p:spPr>
          <a:xfrm>
            <a:off x="311700" y="1533725"/>
            <a:ext cx="8520600" cy="2667600"/>
          </a:xfrm>
          <a:prstGeom prst="rect">
            <a:avLst/>
          </a:prstGeom>
          <a:solidFill>
            <a:srgbClr val="D9D9D9">
              <a:alpha val="6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3600">
              <a:latin typeface="Montserrat SemiBold"/>
              <a:ea typeface="Montserrat SemiBold"/>
              <a:cs typeface="Montserrat SemiBold"/>
              <a:sym typeface="Montserrat SemiBold"/>
            </a:endParaRPr>
          </a:p>
        </p:txBody>
      </p:sp>
      <p:sp>
        <p:nvSpPr>
          <p:cNvPr id="145" name="Shape 145"/>
          <p:cNvSpPr txBox="1"/>
          <p:nvPr/>
        </p:nvSpPr>
        <p:spPr>
          <a:xfrm>
            <a:off x="6282300" y="1885325"/>
            <a:ext cx="2049000" cy="142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500">
                <a:latin typeface="Montserrat"/>
                <a:ea typeface="Montserrat"/>
                <a:cs typeface="Montserrat"/>
                <a:sym typeface="Montserrat"/>
              </a:rPr>
              <a:t>€158</a:t>
            </a:r>
            <a:endParaRPr sz="5500">
              <a:latin typeface="Montserrat"/>
              <a:ea typeface="Montserrat"/>
              <a:cs typeface="Montserrat"/>
              <a:sym typeface="Montserrat"/>
            </a:endParaRPr>
          </a:p>
        </p:txBody>
      </p:sp>
      <p:sp>
        <p:nvSpPr>
          <p:cNvPr id="146" name="Shape 146"/>
          <p:cNvSpPr txBox="1"/>
          <p:nvPr/>
        </p:nvSpPr>
        <p:spPr>
          <a:xfrm>
            <a:off x="813525" y="1877825"/>
            <a:ext cx="2049000" cy="1421700"/>
          </a:xfrm>
          <a:prstGeom prst="rect">
            <a:avLst/>
          </a:prstGeom>
          <a:noFill/>
          <a:ln>
            <a:noFill/>
          </a:ln>
        </p:spPr>
        <p:txBody>
          <a:bodyPr anchorCtr="0" anchor="ctr" bIns="91425" lIns="91425" spcFirstLastPara="1" rIns="91425" wrap="square" tIns="91425">
            <a:noAutofit/>
          </a:bodyPr>
          <a:lstStyle/>
          <a:p>
            <a:pPr indent="0" lvl="0" marL="0" algn="ctr">
              <a:spcBef>
                <a:spcPts val="0"/>
              </a:spcBef>
              <a:spcAft>
                <a:spcPts val="0"/>
              </a:spcAft>
              <a:buNone/>
            </a:pPr>
            <a:r>
              <a:rPr lang="en" sz="5500">
                <a:latin typeface="Montserrat"/>
                <a:ea typeface="Montserrat"/>
                <a:cs typeface="Montserrat"/>
                <a:sym typeface="Montserrat"/>
              </a:rPr>
              <a:t>€320</a:t>
            </a:r>
            <a:endParaRPr sz="5500">
              <a:latin typeface="Montserrat"/>
              <a:ea typeface="Montserrat"/>
              <a:cs typeface="Montserrat"/>
              <a:sym typeface="Montserrat"/>
            </a:endParaRPr>
          </a:p>
        </p:txBody>
      </p:sp>
      <p:sp>
        <p:nvSpPr>
          <p:cNvPr id="147" name="Shape 147"/>
          <p:cNvSpPr txBox="1"/>
          <p:nvPr>
            <p:ph type="title"/>
          </p:nvPr>
        </p:nvSpPr>
        <p:spPr>
          <a:xfrm>
            <a:off x="311700" y="392863"/>
            <a:ext cx="8520600" cy="831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222222"/>
                </a:solidFill>
                <a:latin typeface="Montserrat SemiBold"/>
                <a:ea typeface="Montserrat SemiBold"/>
                <a:cs typeface="Montserrat SemiBold"/>
                <a:sym typeface="Montserrat SemiBold"/>
              </a:rPr>
              <a:t>10 YEARS LATER</a:t>
            </a:r>
            <a:endParaRPr sz="3600">
              <a:solidFill>
                <a:srgbClr val="222222"/>
              </a:solidFill>
              <a:latin typeface="Montserrat SemiBold"/>
              <a:ea typeface="Montserrat SemiBold"/>
              <a:cs typeface="Montserrat SemiBold"/>
              <a:sym typeface="Montserrat SemiBold"/>
            </a:endParaRPr>
          </a:p>
        </p:txBody>
      </p:sp>
      <p:sp>
        <p:nvSpPr>
          <p:cNvPr id="148" name="Shape 148"/>
          <p:cNvSpPr txBox="1"/>
          <p:nvPr/>
        </p:nvSpPr>
        <p:spPr>
          <a:xfrm>
            <a:off x="812675" y="3307025"/>
            <a:ext cx="2049000" cy="72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06CFB3"/>
                </a:solidFill>
                <a:latin typeface="Montserrat Medium"/>
                <a:ea typeface="Montserrat Medium"/>
                <a:cs typeface="Montserrat Medium"/>
                <a:sym typeface="Montserrat Medium"/>
              </a:rPr>
              <a:t>GREEK DEBT</a:t>
            </a:r>
            <a:endParaRPr sz="1800">
              <a:solidFill>
                <a:srgbClr val="06CFB3"/>
              </a:solidFill>
              <a:latin typeface="Montserrat Medium"/>
              <a:ea typeface="Montserrat Medium"/>
              <a:cs typeface="Montserrat Medium"/>
              <a:sym typeface="Montserrat Medium"/>
            </a:endParaRPr>
          </a:p>
          <a:p>
            <a:pPr indent="0" lvl="0" marL="0" rtl="0" algn="ctr">
              <a:spcBef>
                <a:spcPts val="0"/>
              </a:spcBef>
              <a:spcAft>
                <a:spcPts val="0"/>
              </a:spcAft>
              <a:buNone/>
            </a:pPr>
            <a:r>
              <a:rPr lang="en" sz="1800">
                <a:latin typeface="Open Sans Light"/>
                <a:ea typeface="Open Sans Light"/>
                <a:cs typeface="Open Sans Light"/>
                <a:sym typeface="Open Sans Light"/>
              </a:rPr>
              <a:t>(in billions)</a:t>
            </a:r>
            <a:endParaRPr sz="1800">
              <a:latin typeface="Open Sans Light"/>
              <a:ea typeface="Open Sans Light"/>
              <a:cs typeface="Open Sans Light"/>
              <a:sym typeface="Open Sans Light"/>
            </a:endParaRPr>
          </a:p>
        </p:txBody>
      </p:sp>
      <p:sp>
        <p:nvSpPr>
          <p:cNvPr id="149" name="Shape 149"/>
          <p:cNvSpPr txBox="1"/>
          <p:nvPr/>
        </p:nvSpPr>
        <p:spPr>
          <a:xfrm>
            <a:off x="3455200" y="3299525"/>
            <a:ext cx="2254500" cy="72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06CFB3"/>
                </a:solidFill>
                <a:latin typeface="Montserrat Medium"/>
                <a:ea typeface="Montserrat Medium"/>
                <a:cs typeface="Montserrat Medium"/>
                <a:sym typeface="Montserrat Medium"/>
              </a:rPr>
              <a:t>UNEMPLOYMENT</a:t>
            </a:r>
            <a:endParaRPr sz="1800">
              <a:solidFill>
                <a:srgbClr val="06CFB3"/>
              </a:solidFill>
              <a:latin typeface="Montserrat Medium"/>
              <a:ea typeface="Montserrat Medium"/>
              <a:cs typeface="Montserrat Medium"/>
              <a:sym typeface="Montserrat Medium"/>
            </a:endParaRPr>
          </a:p>
          <a:p>
            <a:pPr indent="0" lvl="0" marL="0" rtl="0" algn="ctr">
              <a:spcBef>
                <a:spcPts val="0"/>
              </a:spcBef>
              <a:spcAft>
                <a:spcPts val="0"/>
              </a:spcAft>
              <a:buNone/>
            </a:pPr>
            <a:r>
              <a:rPr lang="en" sz="1800">
                <a:solidFill>
                  <a:srgbClr val="06CFB3"/>
                </a:solidFill>
                <a:latin typeface="Montserrat Medium"/>
                <a:ea typeface="Montserrat Medium"/>
                <a:cs typeface="Montserrat Medium"/>
                <a:sym typeface="Montserrat Medium"/>
              </a:rPr>
              <a:t>RATE </a:t>
            </a:r>
            <a:endParaRPr sz="1800">
              <a:latin typeface="Open Sans Light"/>
              <a:ea typeface="Open Sans Light"/>
              <a:cs typeface="Open Sans Light"/>
              <a:sym typeface="Open Sans Light"/>
            </a:endParaRPr>
          </a:p>
        </p:txBody>
      </p:sp>
      <p:sp>
        <p:nvSpPr>
          <p:cNvPr id="150" name="Shape 150"/>
          <p:cNvSpPr txBox="1"/>
          <p:nvPr/>
        </p:nvSpPr>
        <p:spPr>
          <a:xfrm>
            <a:off x="6282300" y="3299525"/>
            <a:ext cx="2049000" cy="72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06CFB3"/>
                </a:solidFill>
                <a:latin typeface="Montserrat Medium"/>
                <a:ea typeface="Montserrat Medium"/>
                <a:cs typeface="Montserrat Medium"/>
                <a:sym typeface="Montserrat Medium"/>
              </a:rPr>
              <a:t>GREEK GDP</a:t>
            </a:r>
            <a:r>
              <a:rPr lang="en" sz="1800">
                <a:solidFill>
                  <a:srgbClr val="06CFB3"/>
                </a:solidFill>
                <a:latin typeface="Montserrat Medium"/>
                <a:ea typeface="Montserrat Medium"/>
                <a:cs typeface="Montserrat Medium"/>
                <a:sym typeface="Montserrat Medium"/>
              </a:rPr>
              <a:t> </a:t>
            </a:r>
            <a:endParaRPr sz="1800">
              <a:solidFill>
                <a:srgbClr val="06CFB3"/>
              </a:solidFill>
              <a:latin typeface="Montserrat Medium"/>
              <a:ea typeface="Montserrat Medium"/>
              <a:cs typeface="Montserrat Medium"/>
              <a:sym typeface="Montserrat Medium"/>
            </a:endParaRPr>
          </a:p>
          <a:p>
            <a:pPr indent="0" lvl="0" marL="0" rtl="0" algn="ctr">
              <a:spcBef>
                <a:spcPts val="0"/>
              </a:spcBef>
              <a:spcAft>
                <a:spcPts val="0"/>
              </a:spcAft>
              <a:buNone/>
            </a:pPr>
            <a:r>
              <a:rPr lang="en" sz="1800">
                <a:latin typeface="Open Sans Light"/>
                <a:ea typeface="Open Sans Light"/>
                <a:cs typeface="Open Sans Light"/>
                <a:sym typeface="Open Sans Light"/>
              </a:rPr>
              <a:t>(in billions)</a:t>
            </a:r>
            <a:endParaRPr sz="1800">
              <a:latin typeface="Montserrat Medium"/>
              <a:ea typeface="Montserrat Medium"/>
              <a:cs typeface="Montserrat Medium"/>
              <a:sym typeface="Montserrat Medium"/>
            </a:endParaRPr>
          </a:p>
        </p:txBody>
      </p:sp>
      <p:sp>
        <p:nvSpPr>
          <p:cNvPr id="151" name="Shape 151"/>
          <p:cNvSpPr txBox="1"/>
          <p:nvPr/>
        </p:nvSpPr>
        <p:spPr>
          <a:xfrm>
            <a:off x="3547913" y="1877825"/>
            <a:ext cx="2049000" cy="142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5500">
                <a:latin typeface="Montserrat"/>
                <a:ea typeface="Montserrat"/>
                <a:cs typeface="Montserrat"/>
                <a:sym typeface="Montserrat"/>
              </a:rPr>
              <a:t>21%</a:t>
            </a:r>
            <a:endParaRPr sz="5500">
              <a:latin typeface="Montserrat"/>
              <a:ea typeface="Montserrat"/>
              <a:cs typeface="Montserrat"/>
              <a:sym typeface="Montserrat"/>
            </a:endParaRPr>
          </a:p>
        </p:txBody>
      </p:sp>
      <p:cxnSp>
        <p:nvCxnSpPr>
          <p:cNvPr id="152" name="Shape 152"/>
          <p:cNvCxnSpPr/>
          <p:nvPr/>
        </p:nvCxnSpPr>
        <p:spPr>
          <a:xfrm>
            <a:off x="3205125" y="1869125"/>
            <a:ext cx="0" cy="1996800"/>
          </a:xfrm>
          <a:prstGeom prst="straightConnector1">
            <a:avLst/>
          </a:prstGeom>
          <a:noFill/>
          <a:ln cap="flat" cmpd="sng" w="9525">
            <a:solidFill>
              <a:schemeClr val="dk2"/>
            </a:solidFill>
            <a:prstDash val="solid"/>
            <a:round/>
            <a:headEnd len="med" w="med" type="none"/>
            <a:tailEnd len="med" w="med" type="none"/>
          </a:ln>
        </p:spPr>
      </p:cxnSp>
      <p:cxnSp>
        <p:nvCxnSpPr>
          <p:cNvPr id="153" name="Shape 153"/>
          <p:cNvCxnSpPr/>
          <p:nvPr/>
        </p:nvCxnSpPr>
        <p:spPr>
          <a:xfrm>
            <a:off x="5939725" y="1869125"/>
            <a:ext cx="0" cy="19968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pic>
        <p:nvPicPr>
          <p:cNvPr id="158" name="Shape 158"/>
          <p:cNvPicPr preferRelativeResize="0"/>
          <p:nvPr/>
        </p:nvPicPr>
        <p:blipFill rotWithShape="1">
          <a:blip r:embed="rId3">
            <a:alphaModFix/>
          </a:blip>
          <a:srcRect b="10007" l="0" r="0" t="0"/>
          <a:stretch/>
        </p:blipFill>
        <p:spPr>
          <a:xfrm>
            <a:off x="0" y="0"/>
            <a:ext cx="9144000" cy="5143500"/>
          </a:xfrm>
          <a:prstGeom prst="rect">
            <a:avLst/>
          </a:prstGeom>
          <a:noFill/>
          <a:ln>
            <a:noFill/>
          </a:ln>
        </p:spPr>
      </p:pic>
      <p:sp>
        <p:nvSpPr>
          <p:cNvPr id="159" name="Shape 159"/>
          <p:cNvSpPr txBox="1"/>
          <p:nvPr/>
        </p:nvSpPr>
        <p:spPr>
          <a:xfrm>
            <a:off x="0" y="2216400"/>
            <a:ext cx="9144000" cy="71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uFill>
                  <a:noFill/>
                </a:uFill>
                <a:latin typeface="Montserrat"/>
                <a:ea typeface="Montserrat"/>
                <a:cs typeface="Montserrat"/>
                <a:sym typeface="Montserrat"/>
                <a:hlinkClick r:id="rId4"/>
              </a:rPr>
              <a:t>mehnazladha.com</a:t>
            </a:r>
            <a:r>
              <a:rPr lang="en" sz="4800">
                <a:solidFill>
                  <a:srgbClr val="06CFB3"/>
                </a:solidFill>
                <a:uFill>
                  <a:noFill/>
                </a:uFill>
                <a:latin typeface="Montserrat"/>
                <a:ea typeface="Montserrat"/>
                <a:cs typeface="Montserrat"/>
                <a:sym typeface="Montserrat"/>
                <a:hlinkClick r:id="rId5"/>
              </a:rPr>
              <a:t>/errosthe</a:t>
            </a:r>
            <a:endParaRPr sz="4800">
              <a:solidFill>
                <a:srgbClr val="06CFB3"/>
              </a:solidFill>
              <a:latin typeface="Montserrat"/>
              <a:ea typeface="Montserrat"/>
              <a:cs typeface="Montserrat"/>
              <a:sym typeface="Montserrat"/>
            </a:endParaRPr>
          </a:p>
        </p:txBody>
      </p:sp>
    </p:spTree>
  </p:cSld>
  <p:clrMapOvr>
    <a:masterClrMapping/>
  </p:clrMapOvr>
  <mc:AlternateContent>
    <mc:Choice Requires="p14">
      <p:transition spd="slow" p14:dur="10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 name="Shape 68"/>
        <p:cNvGrpSpPr/>
        <p:nvPr/>
      </p:nvGrpSpPr>
      <p:grpSpPr>
        <a:xfrm>
          <a:off x="0" y="0"/>
          <a:ext cx="0" cy="0"/>
          <a:chOff x="0" y="0"/>
          <a:chExt cx="0" cy="0"/>
        </a:xfrm>
      </p:grpSpPr>
      <p:sp>
        <p:nvSpPr>
          <p:cNvPr id="69" name="Shape 69"/>
          <p:cNvSpPr txBox="1"/>
          <p:nvPr>
            <p:ph type="title"/>
          </p:nvPr>
        </p:nvSpPr>
        <p:spPr>
          <a:xfrm>
            <a:off x="4766025" y="1250150"/>
            <a:ext cx="4209600" cy="1312200"/>
          </a:xfrm>
          <a:prstGeom prst="rect">
            <a:avLst/>
          </a:prstGeom>
        </p:spPr>
        <p:txBody>
          <a:bodyPr anchorCtr="0" anchor="ctr" bIns="91425" lIns="91425" spcFirstLastPara="1" rIns="91425" wrap="square" tIns="91425">
            <a:noAutofit/>
          </a:bodyPr>
          <a:lstStyle/>
          <a:p>
            <a:pPr indent="0" lvl="0" marL="0" algn="ctr">
              <a:spcBef>
                <a:spcPts val="0"/>
              </a:spcBef>
              <a:spcAft>
                <a:spcPts val="0"/>
              </a:spcAft>
              <a:buNone/>
            </a:pPr>
            <a:r>
              <a:rPr lang="en" sz="3600">
                <a:latin typeface="Montserrat SemiBold"/>
                <a:ea typeface="Montserrat SemiBold"/>
                <a:cs typeface="Montserrat SemiBold"/>
                <a:sym typeface="Montserrat SemiBold"/>
              </a:rPr>
              <a:t>EXPLAINING THE BAILOUT CRISIS</a:t>
            </a:r>
            <a:endParaRPr sz="3600">
              <a:latin typeface="Montserrat SemiBold"/>
              <a:ea typeface="Montserrat SemiBold"/>
              <a:cs typeface="Montserrat SemiBold"/>
              <a:sym typeface="Montserrat SemiBold"/>
            </a:endParaRPr>
          </a:p>
        </p:txBody>
      </p:sp>
      <p:sp>
        <p:nvSpPr>
          <p:cNvPr id="70" name="Shape 70"/>
          <p:cNvSpPr txBox="1"/>
          <p:nvPr/>
        </p:nvSpPr>
        <p:spPr>
          <a:xfrm>
            <a:off x="4766025" y="2656434"/>
            <a:ext cx="4209600" cy="1236900"/>
          </a:xfrm>
          <a:prstGeom prst="rect">
            <a:avLst/>
          </a:prstGeom>
          <a:noFill/>
          <a:ln>
            <a:noFill/>
          </a:ln>
        </p:spPr>
        <p:txBody>
          <a:bodyPr anchorCtr="0" anchor="t" bIns="91425" lIns="91425" spcFirstLastPara="1" rIns="91425" wrap="square" tIns="91425">
            <a:noAutofit/>
          </a:bodyPr>
          <a:lstStyle/>
          <a:p>
            <a:pPr indent="-342900" lvl="0" marL="457200" rtl="0">
              <a:lnSpc>
                <a:spcPct val="150000"/>
              </a:lnSpc>
              <a:spcBef>
                <a:spcPts val="0"/>
              </a:spcBef>
              <a:spcAft>
                <a:spcPts val="0"/>
              </a:spcAft>
              <a:buSzPts val="1800"/>
              <a:buFont typeface="Open Sans Light"/>
              <a:buChar char="❖"/>
            </a:pPr>
            <a:r>
              <a:rPr lang="en" sz="1800">
                <a:latin typeface="Open Sans Light"/>
                <a:ea typeface="Open Sans Light"/>
                <a:cs typeface="Open Sans Light"/>
                <a:sym typeface="Open Sans Light"/>
              </a:rPr>
              <a:t>Contributing Factors</a:t>
            </a:r>
            <a:endParaRPr sz="1800">
              <a:latin typeface="Open Sans Light"/>
              <a:ea typeface="Open Sans Light"/>
              <a:cs typeface="Open Sans Light"/>
              <a:sym typeface="Open Sans Light"/>
            </a:endParaRPr>
          </a:p>
          <a:p>
            <a:pPr indent="-342900" lvl="0" marL="457200" rtl="0">
              <a:lnSpc>
                <a:spcPct val="150000"/>
              </a:lnSpc>
              <a:spcBef>
                <a:spcPts val="0"/>
              </a:spcBef>
              <a:spcAft>
                <a:spcPts val="0"/>
              </a:spcAft>
              <a:buSzPts val="1800"/>
              <a:buFont typeface="Open Sans Light"/>
              <a:buChar char="❖"/>
            </a:pPr>
            <a:r>
              <a:rPr lang="en" sz="1800">
                <a:latin typeface="Open Sans Light"/>
                <a:ea typeface="Open Sans Light"/>
                <a:cs typeface="Open Sans Light"/>
                <a:sym typeface="Open Sans Light"/>
              </a:rPr>
              <a:t>The Trigger Point</a:t>
            </a:r>
            <a:endParaRPr sz="1800">
              <a:latin typeface="Open Sans Light"/>
              <a:ea typeface="Open Sans Light"/>
              <a:cs typeface="Open Sans Light"/>
              <a:sym typeface="Open Sans Light"/>
            </a:endParaRPr>
          </a:p>
          <a:p>
            <a:pPr indent="-342900" lvl="0" marL="457200" rtl="0">
              <a:lnSpc>
                <a:spcPct val="150000"/>
              </a:lnSpc>
              <a:spcBef>
                <a:spcPts val="0"/>
              </a:spcBef>
              <a:spcAft>
                <a:spcPts val="0"/>
              </a:spcAft>
              <a:buSzPts val="1800"/>
              <a:buFont typeface="Open Sans Light"/>
              <a:buChar char="❖"/>
            </a:pPr>
            <a:r>
              <a:rPr lang="en" sz="1800">
                <a:latin typeface="Open Sans Light"/>
                <a:ea typeface="Open Sans Light"/>
                <a:cs typeface="Open Sans Light"/>
                <a:sym typeface="Open Sans Light"/>
              </a:rPr>
              <a:t>Conditions of Austerity</a:t>
            </a:r>
            <a:endParaRPr sz="1800">
              <a:latin typeface="Open Sans Light"/>
              <a:ea typeface="Open Sans Light"/>
              <a:cs typeface="Open Sans Light"/>
              <a:sym typeface="Open Sans Light"/>
            </a:endParaRPr>
          </a:p>
        </p:txBody>
      </p:sp>
      <p:pic>
        <p:nvPicPr>
          <p:cNvPr id="71" name="Shape 71"/>
          <p:cNvPicPr preferRelativeResize="0"/>
          <p:nvPr/>
        </p:nvPicPr>
        <p:blipFill rotWithShape="1">
          <a:blip r:embed="rId3">
            <a:alphaModFix/>
          </a:blip>
          <a:srcRect b="0" l="16564" r="25598" t="0"/>
          <a:stretch/>
        </p:blipFill>
        <p:spPr>
          <a:xfrm>
            <a:off x="0" y="0"/>
            <a:ext cx="4566400" cy="5143499"/>
          </a:xfrm>
          <a:prstGeom prst="rect">
            <a:avLst/>
          </a:prstGeom>
          <a:noFill/>
          <a:ln>
            <a:noFill/>
          </a:ln>
        </p:spPr>
      </p:pic>
      <p:sp>
        <p:nvSpPr>
          <p:cNvPr id="72" name="Shape 72"/>
          <p:cNvSpPr txBox="1"/>
          <p:nvPr/>
        </p:nvSpPr>
        <p:spPr>
          <a:xfrm>
            <a:off x="4978575" y="2408638"/>
            <a:ext cx="3784500" cy="324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100"/>
              </a:spcAft>
              <a:buNone/>
            </a:pPr>
            <a:r>
              <a:rPr lang="en" sz="1050">
                <a:solidFill>
                  <a:srgbClr val="06CFB3"/>
                </a:solidFill>
                <a:latin typeface="Open Sans"/>
                <a:ea typeface="Open Sans"/>
                <a:cs typeface="Open Sans"/>
                <a:sym typeface="Open Sans"/>
              </a:rPr>
              <a:t>— — —</a:t>
            </a:r>
            <a:endParaRPr>
              <a:solidFill>
                <a:srgbClr val="06CFB3"/>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 name="Shape 76"/>
        <p:cNvGrpSpPr/>
        <p:nvPr/>
      </p:nvGrpSpPr>
      <p:grpSpPr>
        <a:xfrm>
          <a:off x="0" y="0"/>
          <a:ext cx="0" cy="0"/>
          <a:chOff x="0" y="0"/>
          <a:chExt cx="0" cy="0"/>
        </a:xfrm>
      </p:grpSpPr>
      <p:pic>
        <p:nvPicPr>
          <p:cNvPr id="77" name="Shape 77"/>
          <p:cNvPicPr preferRelativeResize="0"/>
          <p:nvPr/>
        </p:nvPicPr>
        <p:blipFill>
          <a:blip r:embed="rId3">
            <a:alphaModFix/>
          </a:blip>
          <a:stretch>
            <a:fillRect/>
          </a:stretch>
        </p:blipFill>
        <p:spPr>
          <a:xfrm>
            <a:off x="759225" y="1580038"/>
            <a:ext cx="2158200" cy="2158200"/>
          </a:xfrm>
          <a:prstGeom prst="ellipse">
            <a:avLst/>
          </a:prstGeom>
          <a:noFill/>
          <a:ln>
            <a:noFill/>
          </a:ln>
        </p:spPr>
      </p:pic>
      <p:sp>
        <p:nvSpPr>
          <p:cNvPr id="78" name="Shape 78"/>
          <p:cNvSpPr txBox="1"/>
          <p:nvPr>
            <p:ph type="title"/>
          </p:nvPr>
        </p:nvSpPr>
        <p:spPr>
          <a:xfrm>
            <a:off x="311700" y="392863"/>
            <a:ext cx="8520600" cy="831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600">
                <a:latin typeface="Montserrat SemiBold"/>
                <a:ea typeface="Montserrat SemiBold"/>
                <a:cs typeface="Montserrat SemiBold"/>
                <a:sym typeface="Montserrat SemiBold"/>
              </a:rPr>
              <a:t>THE EXPERT OPINION</a:t>
            </a:r>
            <a:endParaRPr sz="3600">
              <a:latin typeface="Montserrat SemiBold"/>
              <a:ea typeface="Montserrat SemiBold"/>
              <a:cs typeface="Montserrat SemiBold"/>
              <a:sym typeface="Montserrat SemiBold"/>
            </a:endParaRPr>
          </a:p>
        </p:txBody>
      </p:sp>
      <p:sp>
        <p:nvSpPr>
          <p:cNvPr id="79" name="Shape 79"/>
          <p:cNvSpPr txBox="1"/>
          <p:nvPr/>
        </p:nvSpPr>
        <p:spPr>
          <a:xfrm>
            <a:off x="541575" y="3836238"/>
            <a:ext cx="2593500" cy="91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6CFB3"/>
                </a:solidFill>
                <a:latin typeface="Montserrat Medium"/>
                <a:ea typeface="Montserrat Medium"/>
                <a:cs typeface="Montserrat Medium"/>
                <a:sym typeface="Montserrat Medium"/>
              </a:rPr>
              <a:t>ODYSSEAS KATSAITIS</a:t>
            </a:r>
            <a:endParaRPr>
              <a:solidFill>
                <a:srgbClr val="06CFB3"/>
              </a:solidFill>
              <a:latin typeface="Montserrat Medium"/>
              <a:ea typeface="Montserrat Medium"/>
              <a:cs typeface="Montserrat Medium"/>
              <a:sym typeface="Montserrat Medium"/>
            </a:endParaRPr>
          </a:p>
          <a:p>
            <a:pPr indent="0" lvl="0" marL="0" rtl="0" algn="ctr">
              <a:spcBef>
                <a:spcPts val="0"/>
              </a:spcBef>
              <a:spcAft>
                <a:spcPts val="0"/>
              </a:spcAft>
              <a:buNone/>
            </a:pPr>
            <a:r>
              <a:rPr lang="en">
                <a:latin typeface="Open Sans Light"/>
                <a:ea typeface="Open Sans Light"/>
                <a:cs typeface="Open Sans Light"/>
                <a:sym typeface="Open Sans Light"/>
              </a:rPr>
              <a:t>DEREE - The American College of Greece</a:t>
            </a:r>
            <a:endParaRPr>
              <a:latin typeface="Open Sans Light"/>
              <a:ea typeface="Open Sans Light"/>
              <a:cs typeface="Open Sans Light"/>
              <a:sym typeface="Open Sans Light"/>
            </a:endParaRPr>
          </a:p>
        </p:txBody>
      </p:sp>
      <p:sp>
        <p:nvSpPr>
          <p:cNvPr id="80" name="Shape 80"/>
          <p:cNvSpPr txBox="1"/>
          <p:nvPr/>
        </p:nvSpPr>
        <p:spPr>
          <a:xfrm>
            <a:off x="3275250" y="3836238"/>
            <a:ext cx="2593500" cy="91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6CFB3"/>
                </a:solidFill>
                <a:latin typeface="Montserrat Medium"/>
                <a:ea typeface="Montserrat Medium"/>
                <a:cs typeface="Montserrat Medium"/>
                <a:sym typeface="Montserrat Medium"/>
              </a:rPr>
              <a:t>AIMEE PLACAS</a:t>
            </a:r>
            <a:endParaRPr>
              <a:solidFill>
                <a:srgbClr val="06CFB3"/>
              </a:solidFill>
              <a:latin typeface="Montserrat Medium"/>
              <a:ea typeface="Montserrat Medium"/>
              <a:cs typeface="Montserrat Medium"/>
              <a:sym typeface="Montserrat Medium"/>
            </a:endParaRPr>
          </a:p>
          <a:p>
            <a:pPr indent="0" lvl="0" marL="0" rtl="0" algn="ctr">
              <a:spcBef>
                <a:spcPts val="0"/>
              </a:spcBef>
              <a:spcAft>
                <a:spcPts val="0"/>
              </a:spcAft>
              <a:buNone/>
            </a:pPr>
            <a:r>
              <a:rPr lang="en">
                <a:latin typeface="Open Sans Light"/>
                <a:ea typeface="Open Sans Light"/>
                <a:cs typeface="Open Sans Light"/>
                <a:sym typeface="Open Sans Light"/>
              </a:rPr>
              <a:t>DIKEMES - College Year </a:t>
            </a:r>
            <a:endParaRPr>
              <a:latin typeface="Open Sans Light"/>
              <a:ea typeface="Open Sans Light"/>
              <a:cs typeface="Open Sans Light"/>
              <a:sym typeface="Open Sans Light"/>
            </a:endParaRPr>
          </a:p>
          <a:p>
            <a:pPr indent="0" lvl="0" marL="0" rtl="0" algn="ctr">
              <a:spcBef>
                <a:spcPts val="0"/>
              </a:spcBef>
              <a:spcAft>
                <a:spcPts val="0"/>
              </a:spcAft>
              <a:buNone/>
            </a:pPr>
            <a:r>
              <a:rPr lang="en">
                <a:latin typeface="Open Sans Light"/>
                <a:ea typeface="Open Sans Light"/>
                <a:cs typeface="Open Sans Light"/>
                <a:sym typeface="Open Sans Light"/>
              </a:rPr>
              <a:t>in Athens</a:t>
            </a:r>
            <a:endParaRPr>
              <a:latin typeface="Open Sans Light"/>
              <a:ea typeface="Open Sans Light"/>
              <a:cs typeface="Open Sans Light"/>
              <a:sym typeface="Open Sans Light"/>
            </a:endParaRPr>
          </a:p>
        </p:txBody>
      </p:sp>
      <p:sp>
        <p:nvSpPr>
          <p:cNvPr id="81" name="Shape 81"/>
          <p:cNvSpPr txBox="1"/>
          <p:nvPr/>
        </p:nvSpPr>
        <p:spPr>
          <a:xfrm>
            <a:off x="6008925" y="3836238"/>
            <a:ext cx="2593500" cy="91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6CFB3"/>
                </a:solidFill>
                <a:latin typeface="Montserrat Medium"/>
                <a:ea typeface="Montserrat Medium"/>
                <a:cs typeface="Montserrat Medium"/>
                <a:sym typeface="Montserrat Medium"/>
              </a:rPr>
              <a:t>ANDREAS PAPANDREOU</a:t>
            </a:r>
            <a:endParaRPr>
              <a:solidFill>
                <a:srgbClr val="06CFB3"/>
              </a:solidFill>
              <a:latin typeface="Montserrat Medium"/>
              <a:ea typeface="Montserrat Medium"/>
              <a:cs typeface="Montserrat Medium"/>
              <a:sym typeface="Montserrat Medium"/>
            </a:endParaRPr>
          </a:p>
          <a:p>
            <a:pPr indent="0" lvl="0" marL="0" rtl="0" algn="ctr">
              <a:spcBef>
                <a:spcPts val="0"/>
              </a:spcBef>
              <a:spcAft>
                <a:spcPts val="0"/>
              </a:spcAft>
              <a:buNone/>
            </a:pPr>
            <a:r>
              <a:rPr lang="en">
                <a:latin typeface="Open Sans Light"/>
                <a:ea typeface="Open Sans Light"/>
                <a:cs typeface="Open Sans Light"/>
                <a:sym typeface="Open Sans Light"/>
              </a:rPr>
              <a:t>National University </a:t>
            </a:r>
            <a:endParaRPr>
              <a:latin typeface="Open Sans Light"/>
              <a:ea typeface="Open Sans Light"/>
              <a:cs typeface="Open Sans Light"/>
              <a:sym typeface="Open Sans Light"/>
            </a:endParaRPr>
          </a:p>
          <a:p>
            <a:pPr indent="0" lvl="0" marL="0" rtl="0" algn="ctr">
              <a:spcBef>
                <a:spcPts val="0"/>
              </a:spcBef>
              <a:spcAft>
                <a:spcPts val="0"/>
              </a:spcAft>
              <a:buNone/>
            </a:pPr>
            <a:r>
              <a:rPr lang="en">
                <a:latin typeface="Open Sans Light"/>
                <a:ea typeface="Open Sans Light"/>
                <a:cs typeface="Open Sans Light"/>
                <a:sym typeface="Open Sans Light"/>
              </a:rPr>
              <a:t>of Athens</a:t>
            </a:r>
            <a:endParaRPr>
              <a:latin typeface="Open Sans Light"/>
              <a:ea typeface="Open Sans Light"/>
              <a:cs typeface="Open Sans Light"/>
              <a:sym typeface="Open Sans Light"/>
            </a:endParaRPr>
          </a:p>
        </p:txBody>
      </p:sp>
      <p:pic>
        <p:nvPicPr>
          <p:cNvPr id="82" name="Shape 82"/>
          <p:cNvPicPr preferRelativeResize="0"/>
          <p:nvPr/>
        </p:nvPicPr>
        <p:blipFill rotWithShape="1">
          <a:blip r:embed="rId4">
            <a:alphaModFix/>
          </a:blip>
          <a:srcRect b="0" l="12502" r="12495" t="0"/>
          <a:stretch/>
        </p:blipFill>
        <p:spPr>
          <a:xfrm>
            <a:off x="3492900" y="1580038"/>
            <a:ext cx="2158200" cy="2158200"/>
          </a:xfrm>
          <a:prstGeom prst="ellipse">
            <a:avLst/>
          </a:prstGeom>
          <a:noFill/>
          <a:ln>
            <a:noFill/>
          </a:ln>
        </p:spPr>
      </p:pic>
      <p:pic>
        <p:nvPicPr>
          <p:cNvPr id="83" name="Shape 83"/>
          <p:cNvPicPr preferRelativeResize="0"/>
          <p:nvPr/>
        </p:nvPicPr>
        <p:blipFill rotWithShape="1">
          <a:blip r:embed="rId5">
            <a:alphaModFix/>
          </a:blip>
          <a:srcRect b="0" l="12502" r="12495" t="0"/>
          <a:stretch/>
        </p:blipFill>
        <p:spPr>
          <a:xfrm>
            <a:off x="6226575" y="1580038"/>
            <a:ext cx="2158200" cy="2158200"/>
          </a:xfrm>
          <a:prstGeom prst="ellipse">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 name="Shape 87"/>
        <p:cNvGrpSpPr/>
        <p:nvPr/>
      </p:nvGrpSpPr>
      <p:grpSpPr>
        <a:xfrm>
          <a:off x="0" y="0"/>
          <a:ext cx="0" cy="0"/>
          <a:chOff x="0" y="0"/>
          <a:chExt cx="0" cy="0"/>
        </a:xfrm>
      </p:grpSpPr>
      <p:pic>
        <p:nvPicPr>
          <p:cNvPr id="88" name="Shape 88"/>
          <p:cNvPicPr preferRelativeResize="0"/>
          <p:nvPr/>
        </p:nvPicPr>
        <p:blipFill rotWithShape="1">
          <a:blip r:embed="rId3">
            <a:alphaModFix/>
          </a:blip>
          <a:srcRect b="8214" l="29783" r="8487" t="8214"/>
          <a:stretch/>
        </p:blipFill>
        <p:spPr>
          <a:xfrm>
            <a:off x="5555938" y="1853688"/>
            <a:ext cx="1591203" cy="1436098"/>
          </a:xfrm>
          <a:prstGeom prst="rect">
            <a:avLst/>
          </a:prstGeom>
          <a:noFill/>
          <a:ln>
            <a:noFill/>
          </a:ln>
        </p:spPr>
      </p:pic>
      <p:pic>
        <p:nvPicPr>
          <p:cNvPr id="89" name="Shape 89"/>
          <p:cNvPicPr preferRelativeResize="0"/>
          <p:nvPr/>
        </p:nvPicPr>
        <p:blipFill rotWithShape="1">
          <a:blip r:embed="rId4">
            <a:alphaModFix/>
          </a:blip>
          <a:srcRect b="24884" l="20495" r="29987" t="8078"/>
          <a:stretch/>
        </p:blipFill>
        <p:spPr>
          <a:xfrm>
            <a:off x="3776138" y="1853713"/>
            <a:ext cx="1591203" cy="1436098"/>
          </a:xfrm>
          <a:prstGeom prst="rect">
            <a:avLst/>
          </a:prstGeom>
          <a:noFill/>
          <a:ln>
            <a:noFill/>
          </a:ln>
        </p:spPr>
      </p:pic>
      <p:pic>
        <p:nvPicPr>
          <p:cNvPr id="90" name="Shape 90"/>
          <p:cNvPicPr preferRelativeResize="0"/>
          <p:nvPr/>
        </p:nvPicPr>
        <p:blipFill rotWithShape="1">
          <a:blip r:embed="rId5">
            <a:alphaModFix/>
          </a:blip>
          <a:srcRect b="19663" l="4229" r="3833" t="2551"/>
          <a:stretch/>
        </p:blipFill>
        <p:spPr>
          <a:xfrm>
            <a:off x="1996538" y="1853700"/>
            <a:ext cx="1591203" cy="1436094"/>
          </a:xfrm>
          <a:prstGeom prst="rect">
            <a:avLst/>
          </a:prstGeom>
          <a:noFill/>
          <a:ln>
            <a:noFill/>
          </a:ln>
        </p:spPr>
      </p:pic>
      <p:pic>
        <p:nvPicPr>
          <p:cNvPr id="91" name="Shape 91"/>
          <p:cNvPicPr preferRelativeResize="0"/>
          <p:nvPr/>
        </p:nvPicPr>
        <p:blipFill rotWithShape="1">
          <a:blip r:embed="rId6">
            <a:alphaModFix/>
          </a:blip>
          <a:srcRect b="0" l="13066" r="13066" t="0"/>
          <a:stretch/>
        </p:blipFill>
        <p:spPr>
          <a:xfrm>
            <a:off x="216738" y="1853663"/>
            <a:ext cx="1591203" cy="1436098"/>
          </a:xfrm>
          <a:prstGeom prst="rect">
            <a:avLst/>
          </a:prstGeom>
          <a:noFill/>
          <a:ln>
            <a:noFill/>
          </a:ln>
        </p:spPr>
      </p:pic>
      <p:pic>
        <p:nvPicPr>
          <p:cNvPr id="92" name="Shape 92"/>
          <p:cNvPicPr preferRelativeResize="0"/>
          <p:nvPr/>
        </p:nvPicPr>
        <p:blipFill rotWithShape="1">
          <a:blip r:embed="rId7">
            <a:alphaModFix/>
          </a:blip>
          <a:srcRect b="0" l="13066" r="13066" t="0"/>
          <a:stretch/>
        </p:blipFill>
        <p:spPr>
          <a:xfrm>
            <a:off x="216725" y="3478513"/>
            <a:ext cx="1591203" cy="1436098"/>
          </a:xfrm>
          <a:prstGeom prst="rect">
            <a:avLst/>
          </a:prstGeom>
          <a:noFill/>
          <a:ln>
            <a:noFill/>
          </a:ln>
        </p:spPr>
      </p:pic>
      <p:pic>
        <p:nvPicPr>
          <p:cNvPr id="93" name="Shape 93"/>
          <p:cNvPicPr preferRelativeResize="0"/>
          <p:nvPr/>
        </p:nvPicPr>
        <p:blipFill rotWithShape="1">
          <a:blip r:embed="rId8">
            <a:alphaModFix/>
          </a:blip>
          <a:srcRect b="0" l="13066" r="13066" t="0"/>
          <a:stretch/>
        </p:blipFill>
        <p:spPr>
          <a:xfrm>
            <a:off x="1996500" y="3478513"/>
            <a:ext cx="1591203" cy="1436098"/>
          </a:xfrm>
          <a:prstGeom prst="rect">
            <a:avLst/>
          </a:prstGeom>
          <a:noFill/>
          <a:ln>
            <a:noFill/>
          </a:ln>
        </p:spPr>
      </p:pic>
      <p:pic>
        <p:nvPicPr>
          <p:cNvPr id="94" name="Shape 94"/>
          <p:cNvPicPr preferRelativeResize="0"/>
          <p:nvPr/>
        </p:nvPicPr>
        <p:blipFill rotWithShape="1">
          <a:blip r:embed="rId9">
            <a:alphaModFix/>
          </a:blip>
          <a:srcRect b="0" l="13066" r="13066" t="0"/>
          <a:stretch/>
        </p:blipFill>
        <p:spPr>
          <a:xfrm>
            <a:off x="3776125" y="3478613"/>
            <a:ext cx="1591203" cy="1436098"/>
          </a:xfrm>
          <a:prstGeom prst="rect">
            <a:avLst/>
          </a:prstGeom>
          <a:noFill/>
          <a:ln>
            <a:noFill/>
          </a:ln>
        </p:spPr>
      </p:pic>
      <p:pic>
        <p:nvPicPr>
          <p:cNvPr id="95" name="Shape 95"/>
          <p:cNvPicPr preferRelativeResize="0"/>
          <p:nvPr/>
        </p:nvPicPr>
        <p:blipFill rotWithShape="1">
          <a:blip r:embed="rId10">
            <a:alphaModFix/>
          </a:blip>
          <a:srcRect b="8235" l="28095" r="10210" t="8243"/>
          <a:stretch/>
        </p:blipFill>
        <p:spPr>
          <a:xfrm>
            <a:off x="5555913" y="3478538"/>
            <a:ext cx="1591203" cy="1436098"/>
          </a:xfrm>
          <a:prstGeom prst="rect">
            <a:avLst/>
          </a:prstGeom>
          <a:noFill/>
          <a:ln>
            <a:noFill/>
          </a:ln>
        </p:spPr>
      </p:pic>
      <p:pic>
        <p:nvPicPr>
          <p:cNvPr id="96" name="Shape 96"/>
          <p:cNvPicPr preferRelativeResize="0"/>
          <p:nvPr/>
        </p:nvPicPr>
        <p:blipFill rotWithShape="1">
          <a:blip r:embed="rId11">
            <a:alphaModFix/>
          </a:blip>
          <a:srcRect b="4873" l="0" r="0" t="4873"/>
          <a:stretch/>
        </p:blipFill>
        <p:spPr>
          <a:xfrm>
            <a:off x="7335663" y="3478613"/>
            <a:ext cx="1591199" cy="1436101"/>
          </a:xfrm>
          <a:prstGeom prst="rect">
            <a:avLst/>
          </a:prstGeom>
          <a:noFill/>
          <a:ln>
            <a:noFill/>
          </a:ln>
        </p:spPr>
      </p:pic>
      <p:pic>
        <p:nvPicPr>
          <p:cNvPr id="97" name="Shape 97"/>
          <p:cNvPicPr preferRelativeResize="0"/>
          <p:nvPr/>
        </p:nvPicPr>
        <p:blipFill rotWithShape="1">
          <a:blip r:embed="rId12">
            <a:alphaModFix/>
          </a:blip>
          <a:srcRect b="0" l="5783" r="20350" t="0"/>
          <a:stretch/>
        </p:blipFill>
        <p:spPr>
          <a:xfrm>
            <a:off x="7335750" y="1853713"/>
            <a:ext cx="1591203" cy="1436098"/>
          </a:xfrm>
          <a:prstGeom prst="rect">
            <a:avLst/>
          </a:prstGeom>
          <a:noFill/>
          <a:ln>
            <a:noFill/>
          </a:ln>
        </p:spPr>
      </p:pic>
      <p:pic>
        <p:nvPicPr>
          <p:cNvPr id="98" name="Shape 98"/>
          <p:cNvPicPr preferRelativeResize="0"/>
          <p:nvPr/>
        </p:nvPicPr>
        <p:blipFill rotWithShape="1">
          <a:blip r:embed="rId13">
            <a:alphaModFix/>
          </a:blip>
          <a:srcRect b="3139" l="27531" r="8754" t="10608"/>
          <a:stretch/>
        </p:blipFill>
        <p:spPr>
          <a:xfrm>
            <a:off x="7335800" y="228863"/>
            <a:ext cx="1591203" cy="1436098"/>
          </a:xfrm>
          <a:prstGeom prst="rect">
            <a:avLst/>
          </a:prstGeom>
          <a:noFill/>
          <a:ln>
            <a:noFill/>
          </a:ln>
        </p:spPr>
      </p:pic>
      <p:pic>
        <p:nvPicPr>
          <p:cNvPr id="99" name="Shape 99"/>
          <p:cNvPicPr preferRelativeResize="0"/>
          <p:nvPr/>
        </p:nvPicPr>
        <p:blipFill rotWithShape="1">
          <a:blip r:embed="rId14">
            <a:alphaModFix/>
          </a:blip>
          <a:srcRect b="0" l="23740" r="2393" t="0"/>
          <a:stretch/>
        </p:blipFill>
        <p:spPr>
          <a:xfrm>
            <a:off x="5556025" y="228788"/>
            <a:ext cx="1591203" cy="1436098"/>
          </a:xfrm>
          <a:prstGeom prst="rect">
            <a:avLst/>
          </a:prstGeom>
          <a:noFill/>
          <a:ln>
            <a:noFill/>
          </a:ln>
        </p:spPr>
      </p:pic>
      <p:pic>
        <p:nvPicPr>
          <p:cNvPr id="100" name="Shape 100"/>
          <p:cNvPicPr preferRelativeResize="0"/>
          <p:nvPr/>
        </p:nvPicPr>
        <p:blipFill rotWithShape="1">
          <a:blip r:embed="rId15">
            <a:alphaModFix/>
          </a:blip>
          <a:srcRect b="0" l="13066" r="13066" t="0"/>
          <a:stretch/>
        </p:blipFill>
        <p:spPr>
          <a:xfrm>
            <a:off x="3776250" y="228863"/>
            <a:ext cx="1591203" cy="1436098"/>
          </a:xfrm>
          <a:prstGeom prst="rect">
            <a:avLst/>
          </a:prstGeom>
          <a:noFill/>
          <a:ln>
            <a:noFill/>
          </a:ln>
        </p:spPr>
      </p:pic>
      <p:pic>
        <p:nvPicPr>
          <p:cNvPr id="101" name="Shape 101"/>
          <p:cNvPicPr preferRelativeResize="0"/>
          <p:nvPr/>
        </p:nvPicPr>
        <p:blipFill rotWithShape="1">
          <a:blip r:embed="rId16">
            <a:alphaModFix/>
          </a:blip>
          <a:srcRect b="0" l="20908" r="39945" t="0"/>
          <a:stretch/>
        </p:blipFill>
        <p:spPr>
          <a:xfrm>
            <a:off x="1996575" y="228876"/>
            <a:ext cx="1591203" cy="1436076"/>
          </a:xfrm>
          <a:prstGeom prst="rect">
            <a:avLst/>
          </a:prstGeom>
          <a:noFill/>
          <a:ln>
            <a:noFill/>
          </a:ln>
        </p:spPr>
      </p:pic>
      <p:pic>
        <p:nvPicPr>
          <p:cNvPr id="102" name="Shape 102"/>
          <p:cNvPicPr preferRelativeResize="0"/>
          <p:nvPr/>
        </p:nvPicPr>
        <p:blipFill rotWithShape="1">
          <a:blip r:embed="rId17">
            <a:alphaModFix/>
          </a:blip>
          <a:srcRect b="0" l="13066" r="13066" t="0"/>
          <a:stretch/>
        </p:blipFill>
        <p:spPr>
          <a:xfrm>
            <a:off x="216850" y="228838"/>
            <a:ext cx="1591203" cy="1436098"/>
          </a:xfrm>
          <a:prstGeom prst="rect">
            <a:avLst/>
          </a:prstGeom>
          <a:noFill/>
          <a:ln>
            <a:noFill/>
          </a:ln>
        </p:spPr>
      </p:pic>
      <p:sp>
        <p:nvSpPr>
          <p:cNvPr id="103" name="Shape 103"/>
          <p:cNvSpPr/>
          <p:nvPr/>
        </p:nvSpPr>
        <p:spPr>
          <a:xfrm>
            <a:off x="1899100" y="1492750"/>
            <a:ext cx="5345400" cy="2157900"/>
          </a:xfrm>
          <a:prstGeom prst="rect">
            <a:avLst/>
          </a:prstGeom>
          <a:solidFill>
            <a:srgbClr val="D9D9D9">
              <a:alpha val="69230"/>
            </a:srgbClr>
          </a:solidFill>
          <a:ln>
            <a:noFill/>
          </a:ln>
        </p:spPr>
        <p:txBody>
          <a:bodyPr anchorCtr="0" anchor="ctr" bIns="91425" lIns="91425" spcFirstLastPara="1" rIns="91425" wrap="square" tIns="91425">
            <a:noAutofit/>
          </a:bodyPr>
          <a:lstStyle/>
          <a:p>
            <a:pPr indent="0" lvl="0" marL="0" algn="ctr">
              <a:spcBef>
                <a:spcPts val="0"/>
              </a:spcBef>
              <a:spcAft>
                <a:spcPts val="0"/>
              </a:spcAft>
              <a:buNone/>
            </a:pPr>
            <a:r>
              <a:rPr lang="en" sz="3600">
                <a:latin typeface="Montserrat SemiBold"/>
                <a:ea typeface="Montserrat SemiBold"/>
                <a:cs typeface="Montserrat SemiBold"/>
                <a:sym typeface="Montserrat SemiBold"/>
              </a:rPr>
              <a:t>SMALL BUSINESS PROFILES</a:t>
            </a:r>
            <a:endParaRPr sz="3600">
              <a:latin typeface="Montserrat SemiBold"/>
              <a:ea typeface="Montserrat SemiBold"/>
              <a:cs typeface="Montserrat SemiBold"/>
              <a:sym typeface="Montserrat SemiBo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 name="Shape 107"/>
        <p:cNvGrpSpPr/>
        <p:nvPr/>
      </p:nvGrpSpPr>
      <p:grpSpPr>
        <a:xfrm>
          <a:off x="0" y="0"/>
          <a:ext cx="0" cy="0"/>
          <a:chOff x="0" y="0"/>
          <a:chExt cx="0" cy="0"/>
        </a:xfrm>
      </p:grpSpPr>
      <p:pic>
        <p:nvPicPr>
          <p:cNvPr id="108" name="Shape 108"/>
          <p:cNvPicPr preferRelativeResize="0"/>
          <p:nvPr/>
        </p:nvPicPr>
        <p:blipFill rotWithShape="1">
          <a:blip r:embed="rId3">
            <a:alphaModFix/>
          </a:blip>
          <a:srcRect b="17739" l="0" r="0" t="7253"/>
          <a:stretch/>
        </p:blipFill>
        <p:spPr>
          <a:xfrm>
            <a:off x="0" y="0"/>
            <a:ext cx="9144000" cy="5143500"/>
          </a:xfrm>
          <a:prstGeom prst="rect">
            <a:avLst/>
          </a:prstGeom>
          <a:noFill/>
          <a:ln>
            <a:noFill/>
          </a:ln>
        </p:spPr>
      </p:pic>
      <p:sp>
        <p:nvSpPr>
          <p:cNvPr id="109" name="Shape 109"/>
          <p:cNvSpPr txBox="1"/>
          <p:nvPr>
            <p:ph type="title"/>
          </p:nvPr>
        </p:nvSpPr>
        <p:spPr>
          <a:xfrm>
            <a:off x="311700" y="1719550"/>
            <a:ext cx="8520600" cy="7671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lang="en" sz="3600">
                <a:solidFill>
                  <a:schemeClr val="lt1"/>
                </a:solidFill>
                <a:latin typeface="Montserrat SemiBold"/>
                <a:ea typeface="Montserrat SemiBold"/>
                <a:cs typeface="Montserrat SemiBold"/>
                <a:sym typeface="Montserrat SemiBold"/>
              </a:rPr>
              <a:t>AGIOKERI</a:t>
            </a:r>
            <a:endParaRPr sz="3600">
              <a:solidFill>
                <a:schemeClr val="lt1"/>
              </a:solidFill>
              <a:latin typeface="Montserrat SemiBold"/>
              <a:ea typeface="Montserrat SemiBold"/>
              <a:cs typeface="Montserrat SemiBold"/>
              <a:sym typeface="Montserrat SemiBold"/>
            </a:endParaRPr>
          </a:p>
        </p:txBody>
      </p:sp>
      <p:sp>
        <p:nvSpPr>
          <p:cNvPr id="110" name="Shape 110"/>
          <p:cNvSpPr txBox="1"/>
          <p:nvPr/>
        </p:nvSpPr>
        <p:spPr>
          <a:xfrm>
            <a:off x="324775" y="2512550"/>
            <a:ext cx="8506200" cy="9114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en" sz="1600">
                <a:solidFill>
                  <a:schemeClr val="lt1"/>
                </a:solidFill>
                <a:latin typeface="Montserrat Medium"/>
                <a:ea typeface="Montserrat Medium"/>
                <a:cs typeface="Montserrat Medium"/>
                <a:sym typeface="Montserrat Medium"/>
              </a:rPr>
              <a:t>Tapping into a niche market has its advantages and disadvantages, but the owner of this iconography shop has faith that his line of work will keep his tiny storefront around for years to come.</a:t>
            </a:r>
            <a:endParaRPr sz="1600">
              <a:solidFill>
                <a:schemeClr val="lt1"/>
              </a:solidFill>
              <a:latin typeface="Montserrat Medium"/>
              <a:ea typeface="Montserrat Medium"/>
              <a:cs typeface="Montserrat Medium"/>
              <a:sym typeface="Montserrat Medium"/>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 name="Shape 114"/>
        <p:cNvGrpSpPr/>
        <p:nvPr/>
      </p:nvGrpSpPr>
      <p:grpSpPr>
        <a:xfrm>
          <a:off x="0" y="0"/>
          <a:ext cx="0" cy="0"/>
          <a:chOff x="0" y="0"/>
          <a:chExt cx="0" cy="0"/>
        </a:xfrm>
      </p:grpSpPr>
      <p:pic>
        <p:nvPicPr>
          <p:cNvPr id="115" name="Shape 115"/>
          <p:cNvPicPr preferRelativeResize="0"/>
          <p:nvPr/>
        </p:nvPicPr>
        <p:blipFill rotWithShape="1">
          <a:blip r:embed="rId3">
            <a:alphaModFix/>
          </a:blip>
          <a:srcRect b="0" l="0" r="16296" t="0"/>
          <a:stretch/>
        </p:blipFill>
        <p:spPr>
          <a:xfrm>
            <a:off x="0" y="0"/>
            <a:ext cx="9144000" cy="5143499"/>
          </a:xfrm>
          <a:prstGeom prst="rect">
            <a:avLst/>
          </a:prstGeom>
          <a:noFill/>
          <a:ln>
            <a:noFill/>
          </a:ln>
        </p:spPr>
      </p:pic>
      <p:sp>
        <p:nvSpPr>
          <p:cNvPr id="116" name="Shape 116"/>
          <p:cNvSpPr/>
          <p:nvPr/>
        </p:nvSpPr>
        <p:spPr>
          <a:xfrm>
            <a:off x="9324975" y="3565125"/>
            <a:ext cx="9144000" cy="5157000"/>
          </a:xfrm>
          <a:prstGeom prst="rect">
            <a:avLst/>
          </a:prstGeom>
          <a:solidFill>
            <a:srgbClr val="CCCCCC">
              <a:alpha val="18450"/>
            </a:srgbClr>
          </a:solid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117" name="Shape 117"/>
          <p:cNvSpPr txBox="1"/>
          <p:nvPr>
            <p:ph type="title"/>
          </p:nvPr>
        </p:nvSpPr>
        <p:spPr>
          <a:xfrm>
            <a:off x="311700" y="1796400"/>
            <a:ext cx="8520600" cy="6393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lang="en" sz="3600">
                <a:solidFill>
                  <a:schemeClr val="lt1"/>
                </a:solidFill>
                <a:latin typeface="Montserrat SemiBold"/>
                <a:ea typeface="Montserrat SemiBold"/>
                <a:cs typeface="Montserrat SemiBold"/>
                <a:sym typeface="Montserrat SemiBold"/>
              </a:rPr>
              <a:t>CHÓROS TÉCHNIS ZN</a:t>
            </a:r>
            <a:endParaRPr sz="3600">
              <a:solidFill>
                <a:schemeClr val="lt1"/>
              </a:solidFill>
              <a:latin typeface="Montserrat SemiBold"/>
              <a:ea typeface="Montserrat SemiBold"/>
              <a:cs typeface="Montserrat SemiBold"/>
              <a:sym typeface="Montserrat SemiBold"/>
            </a:endParaRPr>
          </a:p>
        </p:txBody>
      </p:sp>
      <p:sp>
        <p:nvSpPr>
          <p:cNvPr id="118" name="Shape 118"/>
          <p:cNvSpPr txBox="1"/>
          <p:nvPr/>
        </p:nvSpPr>
        <p:spPr>
          <a:xfrm>
            <a:off x="318900" y="2435700"/>
            <a:ext cx="8506200" cy="9114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en" sz="1600">
                <a:solidFill>
                  <a:srgbClr val="FFFFFF"/>
                </a:solidFill>
                <a:latin typeface="Montserrat Medium"/>
                <a:ea typeface="Montserrat Medium"/>
                <a:cs typeface="Montserrat Medium"/>
                <a:sym typeface="Montserrat Medium"/>
              </a:rPr>
              <a:t>The eclectic artist is one of many Greeks who disagrees with the picture painted by the government and media outlets, choosing instead to believe that the crisis is a byproduct of corruption. </a:t>
            </a:r>
            <a:endParaRPr sz="1600">
              <a:solidFill>
                <a:srgbClr val="FFFFFF"/>
              </a:solidFill>
              <a:latin typeface="Montserrat Medium"/>
              <a:ea typeface="Montserrat Medium"/>
              <a:cs typeface="Montserrat Medium"/>
              <a:sym typeface="Montserrat Medium"/>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 name="Shape 122"/>
        <p:cNvGrpSpPr/>
        <p:nvPr/>
      </p:nvGrpSpPr>
      <p:grpSpPr>
        <a:xfrm>
          <a:off x="0" y="0"/>
          <a:ext cx="0" cy="0"/>
          <a:chOff x="0" y="0"/>
          <a:chExt cx="0" cy="0"/>
        </a:xfrm>
      </p:grpSpPr>
      <p:pic>
        <p:nvPicPr>
          <p:cNvPr id="123" name="Shape 123"/>
          <p:cNvPicPr preferRelativeResize="0"/>
          <p:nvPr/>
        </p:nvPicPr>
        <p:blipFill rotWithShape="1">
          <a:blip r:embed="rId3">
            <a:alphaModFix/>
          </a:blip>
          <a:srcRect b="11506" l="0" r="0" t="13486"/>
          <a:stretch/>
        </p:blipFill>
        <p:spPr>
          <a:xfrm>
            <a:off x="0" y="0"/>
            <a:ext cx="9144000" cy="5143500"/>
          </a:xfrm>
          <a:prstGeom prst="rect">
            <a:avLst/>
          </a:prstGeom>
          <a:noFill/>
          <a:ln>
            <a:noFill/>
          </a:ln>
        </p:spPr>
      </p:pic>
      <p:sp>
        <p:nvSpPr>
          <p:cNvPr id="124" name="Shape 124"/>
          <p:cNvSpPr txBox="1"/>
          <p:nvPr>
            <p:ph type="title"/>
          </p:nvPr>
        </p:nvSpPr>
        <p:spPr>
          <a:xfrm>
            <a:off x="311700" y="1612963"/>
            <a:ext cx="8520600" cy="12561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lang="en" sz="3600">
                <a:solidFill>
                  <a:schemeClr val="lt1"/>
                </a:solidFill>
                <a:latin typeface="Montserrat SemiBold"/>
                <a:ea typeface="Montserrat SemiBold"/>
                <a:cs typeface="Montserrat SemiBold"/>
                <a:sym typeface="Montserrat SemiBold"/>
              </a:rPr>
              <a:t>COFFEE NATION COFFEE ROASTERS</a:t>
            </a:r>
            <a:endParaRPr sz="3600">
              <a:solidFill>
                <a:schemeClr val="lt1"/>
              </a:solidFill>
              <a:latin typeface="Montserrat SemiBold"/>
              <a:ea typeface="Montserrat SemiBold"/>
              <a:cs typeface="Montserrat SemiBold"/>
              <a:sym typeface="Montserrat SemiBold"/>
            </a:endParaRPr>
          </a:p>
        </p:txBody>
      </p:sp>
      <p:sp>
        <p:nvSpPr>
          <p:cNvPr id="125" name="Shape 125"/>
          <p:cNvSpPr txBox="1"/>
          <p:nvPr/>
        </p:nvSpPr>
        <p:spPr>
          <a:xfrm>
            <a:off x="311700" y="2839025"/>
            <a:ext cx="8520600" cy="6915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Clr>
                <a:schemeClr val="dk1"/>
              </a:buClr>
              <a:buSzPts val="1100"/>
              <a:buFont typeface="Arial"/>
              <a:buNone/>
            </a:pPr>
            <a:r>
              <a:rPr lang="en" sz="1600">
                <a:solidFill>
                  <a:srgbClr val="FFFFFF"/>
                </a:solidFill>
                <a:latin typeface="Montserrat Medium"/>
                <a:ea typeface="Montserrat Medium"/>
                <a:cs typeface="Montserrat Medium"/>
                <a:sym typeface="Montserrat Medium"/>
              </a:rPr>
              <a:t>His dreams of creating the next national coffee chain with franchise locations across Greece quickly became a distant desire once the crisis happened.</a:t>
            </a:r>
            <a:endParaRPr sz="1600">
              <a:solidFill>
                <a:srgbClr val="FFFFFF"/>
              </a:solidFill>
              <a:latin typeface="Montserrat Medium"/>
              <a:ea typeface="Montserrat Medium"/>
              <a:cs typeface="Montserrat Medium"/>
              <a:sym typeface="Montserrat Medium"/>
            </a:endParaRPr>
          </a:p>
          <a:p>
            <a:pPr indent="0" lvl="0" marL="0">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 name="Shape 129"/>
        <p:cNvGrpSpPr/>
        <p:nvPr/>
      </p:nvGrpSpPr>
      <p:grpSpPr>
        <a:xfrm>
          <a:off x="0" y="0"/>
          <a:ext cx="0" cy="0"/>
          <a:chOff x="0" y="0"/>
          <a:chExt cx="0" cy="0"/>
        </a:xfrm>
      </p:grpSpPr>
      <p:pic>
        <p:nvPicPr>
          <p:cNvPr id="130" name="Shape 130"/>
          <p:cNvPicPr preferRelativeResize="0"/>
          <p:nvPr/>
        </p:nvPicPr>
        <p:blipFill rotWithShape="1">
          <a:blip r:embed="rId3">
            <a:alphaModFix/>
          </a:blip>
          <a:srcRect b="13611" l="0" r="0" t="11391"/>
          <a:stretch/>
        </p:blipFill>
        <p:spPr>
          <a:xfrm>
            <a:off x="0" y="0"/>
            <a:ext cx="9144000" cy="5143500"/>
          </a:xfrm>
          <a:prstGeom prst="rect">
            <a:avLst/>
          </a:prstGeom>
          <a:noFill/>
          <a:ln>
            <a:noFill/>
          </a:ln>
        </p:spPr>
      </p:pic>
      <p:sp>
        <p:nvSpPr>
          <p:cNvPr id="131" name="Shape 131"/>
          <p:cNvSpPr txBox="1"/>
          <p:nvPr>
            <p:ph type="title"/>
          </p:nvPr>
        </p:nvSpPr>
        <p:spPr>
          <a:xfrm>
            <a:off x="311700" y="1686913"/>
            <a:ext cx="8520600" cy="11703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sz="3600">
                <a:solidFill>
                  <a:schemeClr val="lt1"/>
                </a:solidFill>
                <a:latin typeface="Montserrat SemiBold"/>
                <a:ea typeface="Montserrat SemiBold"/>
                <a:cs typeface="Montserrat SemiBold"/>
                <a:sym typeface="Montserrat SemiBold"/>
              </a:rPr>
              <a:t>HILDA VANDO</a:t>
            </a:r>
            <a:endParaRPr sz="3600">
              <a:solidFill>
                <a:schemeClr val="lt1"/>
              </a:solidFill>
              <a:latin typeface="Montserrat SemiBold"/>
              <a:ea typeface="Montserrat SemiBold"/>
              <a:cs typeface="Montserrat SemiBold"/>
              <a:sym typeface="Montserrat SemiBold"/>
            </a:endParaRPr>
          </a:p>
          <a:p>
            <a:pPr indent="0" lvl="0" marL="0" rtl="0">
              <a:spcBef>
                <a:spcPts val="0"/>
              </a:spcBef>
              <a:spcAft>
                <a:spcPts val="0"/>
              </a:spcAft>
              <a:buNone/>
            </a:pPr>
            <a:r>
              <a:rPr lang="en" sz="3600">
                <a:solidFill>
                  <a:schemeClr val="lt1"/>
                </a:solidFill>
                <a:latin typeface="Montserrat SemiBold"/>
                <a:ea typeface="Montserrat SemiBold"/>
                <a:cs typeface="Montserrat SemiBold"/>
                <a:sym typeface="Montserrat SemiBold"/>
              </a:rPr>
              <a:t>FASHION CREATIONS</a:t>
            </a:r>
            <a:endParaRPr sz="3600">
              <a:solidFill>
                <a:schemeClr val="lt1"/>
              </a:solidFill>
              <a:latin typeface="Montserrat SemiBold"/>
              <a:ea typeface="Montserrat SemiBold"/>
              <a:cs typeface="Montserrat SemiBold"/>
              <a:sym typeface="Montserrat SemiBold"/>
            </a:endParaRPr>
          </a:p>
        </p:txBody>
      </p:sp>
      <p:sp>
        <p:nvSpPr>
          <p:cNvPr id="132" name="Shape 132"/>
          <p:cNvSpPr txBox="1"/>
          <p:nvPr/>
        </p:nvSpPr>
        <p:spPr>
          <a:xfrm>
            <a:off x="311700" y="2733888"/>
            <a:ext cx="8520600" cy="7227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en" sz="1600">
                <a:solidFill>
                  <a:srgbClr val="FFFFFF"/>
                </a:solidFill>
                <a:latin typeface="Montserrat Medium"/>
                <a:ea typeface="Montserrat Medium"/>
                <a:cs typeface="Montserrat Medium"/>
                <a:sym typeface="Montserrat Medium"/>
              </a:rPr>
              <a:t>For this young entrepreneur, her current business struggles only encourage her to continue planning for the future of her clothing boutique.</a:t>
            </a:r>
            <a:endParaRPr sz="1600">
              <a:solidFill>
                <a:srgbClr val="FFFFFF"/>
              </a:solidFill>
              <a:latin typeface="Montserrat Medium"/>
              <a:ea typeface="Montserrat Medium"/>
              <a:cs typeface="Montserrat Medium"/>
              <a:sym typeface="Montserrat Medium"/>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 name="Shape 136"/>
        <p:cNvGrpSpPr/>
        <p:nvPr/>
      </p:nvGrpSpPr>
      <p:grpSpPr>
        <a:xfrm>
          <a:off x="0" y="0"/>
          <a:ext cx="0" cy="0"/>
          <a:chOff x="0" y="0"/>
          <a:chExt cx="0" cy="0"/>
        </a:xfrm>
      </p:grpSpPr>
      <p:pic>
        <p:nvPicPr>
          <p:cNvPr id="137" name="Shape 137"/>
          <p:cNvPicPr preferRelativeResize="0"/>
          <p:nvPr/>
        </p:nvPicPr>
        <p:blipFill rotWithShape="1">
          <a:blip r:embed="rId3">
            <a:alphaModFix/>
          </a:blip>
          <a:srcRect b="18043" l="823" r="0" t="7579"/>
          <a:stretch/>
        </p:blipFill>
        <p:spPr>
          <a:xfrm>
            <a:off x="0" y="0"/>
            <a:ext cx="9144000" cy="5143500"/>
          </a:xfrm>
          <a:prstGeom prst="rect">
            <a:avLst/>
          </a:prstGeom>
          <a:noFill/>
          <a:ln>
            <a:noFill/>
          </a:ln>
        </p:spPr>
      </p:pic>
      <p:sp>
        <p:nvSpPr>
          <p:cNvPr id="138" name="Shape 138"/>
          <p:cNvSpPr txBox="1"/>
          <p:nvPr>
            <p:ph type="title"/>
          </p:nvPr>
        </p:nvSpPr>
        <p:spPr>
          <a:xfrm>
            <a:off x="311775" y="1817375"/>
            <a:ext cx="8520600" cy="6273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lang="en" sz="3600">
                <a:solidFill>
                  <a:schemeClr val="lt1"/>
                </a:solidFill>
                <a:latin typeface="Montserrat SemiBold"/>
                <a:ea typeface="Montserrat SemiBold"/>
                <a:cs typeface="Montserrat SemiBold"/>
                <a:sym typeface="Montserrat SemiBold"/>
              </a:rPr>
              <a:t>KÉKKOS CÁFE</a:t>
            </a:r>
            <a:endParaRPr sz="3600">
              <a:solidFill>
                <a:schemeClr val="lt1"/>
              </a:solidFill>
              <a:latin typeface="Montserrat SemiBold"/>
              <a:ea typeface="Montserrat SemiBold"/>
              <a:cs typeface="Montserrat SemiBold"/>
              <a:sym typeface="Montserrat SemiBold"/>
            </a:endParaRPr>
          </a:p>
        </p:txBody>
      </p:sp>
      <p:sp>
        <p:nvSpPr>
          <p:cNvPr id="139" name="Shape 139"/>
          <p:cNvSpPr txBox="1"/>
          <p:nvPr/>
        </p:nvSpPr>
        <p:spPr>
          <a:xfrm>
            <a:off x="311625" y="2435700"/>
            <a:ext cx="8520600" cy="8904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en" sz="1600">
                <a:solidFill>
                  <a:srgbClr val="FFFFFF"/>
                </a:solidFill>
                <a:latin typeface="Montserrat Medium"/>
                <a:ea typeface="Montserrat Medium"/>
                <a:cs typeface="Montserrat Medium"/>
                <a:sym typeface="Montserrat Medium"/>
              </a:rPr>
              <a:t>This quaint coffee shop has been around for 55 years, but its owners have never seen greater economic turmoil than the crisis of 2009 that left them uncertain about the longevity of their business.</a:t>
            </a:r>
            <a:endParaRPr sz="1600">
              <a:solidFill>
                <a:srgbClr val="FFFFFF"/>
              </a:solidFill>
              <a:latin typeface="Montserrat Medium"/>
              <a:ea typeface="Montserrat Medium"/>
              <a:cs typeface="Montserrat Medium"/>
              <a:sym typeface="Montserrat Medium"/>
            </a:endParaRPr>
          </a:p>
        </p:txBody>
      </p:sp>
    </p:spTree>
  </p:cSld>
  <p:clrMapOvr>
    <a:masterClrMapping/>
  </p:clrMapOvr>
</p:sld>
</file>

<file path=ppt/theme/theme1.xml><?xml version="1.0" encoding="utf-8"?>
<a:theme xmlns:a="http://schemas.openxmlformats.org/drawingml/2006/main" xmlns:r="http://schemas.openxmlformats.org/officeDocument/2006/relationships" name="Luxe">
  <a:themeElements>
    <a:clrScheme name="Luxe">
      <a:dk1>
        <a:srgbClr val="000000"/>
      </a:dk1>
      <a:lt1>
        <a:srgbClr val="FFFFFF"/>
      </a:lt1>
      <a:dk2>
        <a:srgbClr val="B7B7B7"/>
      </a:dk2>
      <a:lt2>
        <a:srgbClr val="CCA677"/>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