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0"/>
  </p:notesMasterIdLst>
  <p:sldIdLst>
    <p:sldId id="256" r:id="rId2"/>
    <p:sldId id="257" r:id="rId3"/>
    <p:sldId id="258" r:id="rId4"/>
    <p:sldId id="269" r:id="rId5"/>
    <p:sldId id="259" r:id="rId6"/>
    <p:sldId id="260" r:id="rId7"/>
    <p:sldId id="262" r:id="rId8"/>
    <p:sldId id="263" r:id="rId9"/>
    <p:sldId id="265" r:id="rId10"/>
    <p:sldId id="264" r:id="rId11"/>
    <p:sldId id="266" r:id="rId12"/>
    <p:sldId id="267" r:id="rId13"/>
    <p:sldId id="268"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2998" autoAdjust="0"/>
  </p:normalViewPr>
  <p:slideViewPr>
    <p:cSldViewPr>
      <p:cViewPr>
        <p:scale>
          <a:sx n="70" d="100"/>
          <a:sy n="70" d="100"/>
        </p:scale>
        <p:origin x="139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6B455-73BB-4FBC-AB4B-E6873A7AA878}" type="datetimeFigureOut">
              <a:rPr lang="en-US" smtClean="0"/>
              <a:t>4/12/2018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7DFB1-4574-44CA-B156-FDF1511C1998}" type="slidenum">
              <a:rPr lang="en-US" smtClean="0"/>
              <a:t>‹#›</a:t>
            </a:fld>
            <a:endParaRPr lang="en-US"/>
          </a:p>
        </p:txBody>
      </p:sp>
    </p:spTree>
    <p:extLst>
      <p:ext uri="{BB962C8B-B14F-4D97-AF65-F5344CB8AC3E}">
        <p14:creationId xmlns:p14="http://schemas.microsoft.com/office/powerpoint/2010/main" val="84944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7DFB1-4574-44CA-B156-FDF1511C1998}" type="slidenum">
              <a:rPr lang="en-US" smtClean="0"/>
              <a:t>18</a:t>
            </a:fld>
            <a:endParaRPr lang="en-US"/>
          </a:p>
        </p:txBody>
      </p:sp>
    </p:spTree>
    <p:extLst>
      <p:ext uri="{BB962C8B-B14F-4D97-AF65-F5344CB8AC3E}">
        <p14:creationId xmlns:p14="http://schemas.microsoft.com/office/powerpoint/2010/main" val="4293054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5E4C638E-07AA-4223-982E-D64DDB021D49}" type="datetimeFigureOut">
              <a:rPr lang="en-US" smtClean="0"/>
              <a:t>4/12/2018</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2"/>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2"/>
                </a:solidFill>
              </a:defRPr>
            </a:lvl1pPr>
          </a:lstStyle>
          <a:p>
            <a:fld id="{55F08728-A14E-4B83-AA9D-0CA586A227D5}" type="slidenum">
              <a:rPr lang="en-US" smtClean="0"/>
              <a:t>‹#›</a:t>
            </a:fld>
            <a:endParaRPr lang="en-US"/>
          </a:p>
        </p:txBody>
      </p:sp>
    </p:spTree>
    <p:extLst>
      <p:ext uri="{BB962C8B-B14F-4D97-AF65-F5344CB8AC3E}">
        <p14:creationId xmlns:p14="http://schemas.microsoft.com/office/powerpoint/2010/main" val="281821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4C638E-07AA-4223-982E-D64DDB021D4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08728-A14E-4B83-AA9D-0CA586A227D5}" type="slidenum">
              <a:rPr lang="en-US" smtClean="0"/>
              <a:t>‹#›</a:t>
            </a:fld>
            <a:endParaRPr lang="en-US"/>
          </a:p>
        </p:txBody>
      </p:sp>
    </p:spTree>
    <p:extLst>
      <p:ext uri="{BB962C8B-B14F-4D97-AF65-F5344CB8AC3E}">
        <p14:creationId xmlns:p14="http://schemas.microsoft.com/office/powerpoint/2010/main" val="117188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4C638E-07AA-4223-982E-D64DDB021D4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08728-A14E-4B83-AA9D-0CA586A227D5}" type="slidenum">
              <a:rPr lang="en-US" smtClean="0"/>
              <a:t>‹#›</a:t>
            </a:fld>
            <a:endParaRPr lang="en-US"/>
          </a:p>
        </p:txBody>
      </p:sp>
    </p:spTree>
    <p:extLst>
      <p:ext uri="{BB962C8B-B14F-4D97-AF65-F5344CB8AC3E}">
        <p14:creationId xmlns:p14="http://schemas.microsoft.com/office/powerpoint/2010/main" val="68306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4C638E-07AA-4223-982E-D64DDB021D49}"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08728-A14E-4B83-AA9D-0CA586A227D5}" type="slidenum">
              <a:rPr lang="en-US" smtClean="0"/>
              <a:t>‹#›</a:t>
            </a:fld>
            <a:endParaRPr lang="en-US"/>
          </a:p>
        </p:txBody>
      </p:sp>
    </p:spTree>
    <p:extLst>
      <p:ext uri="{BB962C8B-B14F-4D97-AF65-F5344CB8AC3E}">
        <p14:creationId xmlns:p14="http://schemas.microsoft.com/office/powerpoint/2010/main" val="40639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5E4C638E-07AA-4223-982E-D64DDB021D49}" type="datetimeFigureOut">
              <a:rPr lang="en-US" smtClean="0"/>
              <a:t>4/12/2018</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tx2"/>
                </a:solidFill>
              </a:defRPr>
            </a:lvl1pPr>
          </a:lstStyle>
          <a:p>
            <a:fld id="{55F08728-A14E-4B83-AA9D-0CA586A227D5}" type="slidenum">
              <a:rPr lang="en-US" smtClean="0"/>
              <a:t>‹#›</a:t>
            </a:fld>
            <a:endParaRPr lang="en-US"/>
          </a:p>
        </p:txBody>
      </p:sp>
    </p:spTree>
    <p:extLst>
      <p:ext uri="{BB962C8B-B14F-4D97-AF65-F5344CB8AC3E}">
        <p14:creationId xmlns:p14="http://schemas.microsoft.com/office/powerpoint/2010/main" val="274988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4C638E-07AA-4223-982E-D64DDB021D4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08728-A14E-4B83-AA9D-0CA586A227D5}" type="slidenum">
              <a:rPr lang="en-US" smtClean="0"/>
              <a:t>‹#›</a:t>
            </a:fld>
            <a:endParaRPr lang="en-US"/>
          </a:p>
        </p:txBody>
      </p:sp>
    </p:spTree>
    <p:extLst>
      <p:ext uri="{BB962C8B-B14F-4D97-AF65-F5344CB8AC3E}">
        <p14:creationId xmlns:p14="http://schemas.microsoft.com/office/powerpoint/2010/main" val="7892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4C638E-07AA-4223-982E-D64DDB021D49}"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08728-A14E-4B83-AA9D-0CA586A227D5}" type="slidenum">
              <a:rPr lang="en-US" smtClean="0"/>
              <a:t>‹#›</a:t>
            </a:fld>
            <a:endParaRPr lang="en-US"/>
          </a:p>
        </p:txBody>
      </p:sp>
    </p:spTree>
    <p:extLst>
      <p:ext uri="{BB962C8B-B14F-4D97-AF65-F5344CB8AC3E}">
        <p14:creationId xmlns:p14="http://schemas.microsoft.com/office/powerpoint/2010/main" val="227074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4C638E-07AA-4223-982E-D64DDB021D49}"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08728-A14E-4B83-AA9D-0CA586A227D5}" type="slidenum">
              <a:rPr lang="en-US" smtClean="0"/>
              <a:t>‹#›</a:t>
            </a:fld>
            <a:endParaRPr lang="en-US"/>
          </a:p>
        </p:txBody>
      </p:sp>
    </p:spTree>
    <p:extLst>
      <p:ext uri="{BB962C8B-B14F-4D97-AF65-F5344CB8AC3E}">
        <p14:creationId xmlns:p14="http://schemas.microsoft.com/office/powerpoint/2010/main" val="250992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C638E-07AA-4223-982E-D64DDB021D49}"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08728-A14E-4B83-AA9D-0CA586A227D5}" type="slidenum">
              <a:rPr lang="en-US" smtClean="0"/>
              <a:t>‹#›</a:t>
            </a:fld>
            <a:endParaRPr lang="en-US"/>
          </a:p>
        </p:txBody>
      </p:sp>
    </p:spTree>
    <p:extLst>
      <p:ext uri="{BB962C8B-B14F-4D97-AF65-F5344CB8AC3E}">
        <p14:creationId xmlns:p14="http://schemas.microsoft.com/office/powerpoint/2010/main" val="2579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307336" y="292608"/>
            <a:ext cx="616305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84147" y="173736"/>
            <a:ext cx="6398514" cy="6510528"/>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E4C638E-07AA-4223-982E-D64DDB021D49}" type="datetimeFigureOut">
              <a:rPr lang="en-US" smtClean="0"/>
              <a:t>4/12/2018</a:t>
            </a:fld>
            <a:endParaRPr lang="en-US"/>
          </a:p>
        </p:txBody>
      </p:sp>
      <p:sp>
        <p:nvSpPr>
          <p:cNvPr id="9" name="Footer Placeholder 8"/>
          <p:cNvSpPr>
            <a:spLocks noGrp="1"/>
          </p:cNvSpPr>
          <p:nvPr>
            <p:ph type="ftr" sz="quarter" idx="11"/>
          </p:nvPr>
        </p:nvSpPr>
        <p:spPr>
          <a:xfrm>
            <a:off x="2505454" y="6265818"/>
            <a:ext cx="3950208" cy="274320"/>
          </a:xfrm>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chemeClr val="bg2"/>
                </a:solidFill>
              </a:defRPr>
            </a:lvl1pPr>
          </a:lstStyle>
          <a:p>
            <a:fld id="{55F08728-A14E-4B83-AA9D-0CA586A227D5}" type="slidenum">
              <a:rPr lang="en-US" smtClean="0"/>
              <a:t>‹#›</a:t>
            </a:fld>
            <a:endParaRPr lang="en-US"/>
          </a:p>
        </p:txBody>
      </p:sp>
      <p:sp>
        <p:nvSpPr>
          <p:cNvPr id="12" name="Rectangle 11"/>
          <p:cNvSpPr/>
          <p:nvPr/>
        </p:nvSpPr>
        <p:spPr>
          <a:xfrm>
            <a:off x="6884162" y="292608"/>
            <a:ext cx="1956816" cy="6272784"/>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989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1">
              <a:lumMod val="50000"/>
              <a:lumOff val="5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E4C638E-07AA-4223-982E-D64DDB021D49}" type="datetimeFigureOut">
              <a:rPr lang="en-US" smtClean="0"/>
              <a:t>4/12/2018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2"/>
                </a:solidFill>
              </a:defRPr>
            </a:lvl1pPr>
          </a:lstStyle>
          <a:p>
            <a:fld id="{55F08728-A14E-4B83-AA9D-0CA586A227D5}" type="slidenum">
              <a:rPr lang="en-US" smtClean="0"/>
              <a:t>‹#›</a:t>
            </a:fld>
            <a:endParaRPr lang="en-US"/>
          </a:p>
        </p:txBody>
      </p:sp>
    </p:spTree>
    <p:extLst>
      <p:ext uri="{BB962C8B-B14F-4D97-AF65-F5344CB8AC3E}">
        <p14:creationId xmlns:p14="http://schemas.microsoft.com/office/powerpoint/2010/main" val="89575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tx1"/>
          </a:solidFill>
          <a:ln w="6350" cap="flat" cmpd="sng" algn="ctr">
            <a:solidFill>
              <a:schemeClr val="tx1">
                <a:lumMod val="75000"/>
              </a:schemeClr>
            </a:solidFill>
            <a:prstDash val="solid"/>
          </a:ln>
          <a:effectLst>
            <a:softEdge rad="0"/>
          </a:effectLst>
        </p:spPr>
      </p:sp>
      <p:sp>
        <p:nvSpPr>
          <p:cNvPr id="9" name="Rectangle 8"/>
          <p:cNvSpPr/>
          <p:nvPr/>
        </p:nvSpPr>
        <p:spPr>
          <a:xfrm>
            <a:off x="292608" y="292608"/>
            <a:ext cx="8558784" cy="6272784"/>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5E4C638E-07AA-4223-982E-D64DDB021D49}" type="datetimeFigureOut">
              <a:rPr lang="en-US" smtClean="0"/>
              <a:t>4/12/2018</a:t>
            </a:fld>
            <a:endParaRPr lang="en-US"/>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55F08728-A14E-4B83-AA9D-0CA586A227D5}" type="slidenum">
              <a:rPr lang="en-US" smtClean="0"/>
              <a:t>‹#›</a:t>
            </a:fld>
            <a:endParaRPr lang="en-US"/>
          </a:p>
        </p:txBody>
      </p:sp>
    </p:spTree>
    <p:extLst>
      <p:ext uri="{BB962C8B-B14F-4D97-AF65-F5344CB8AC3E}">
        <p14:creationId xmlns:p14="http://schemas.microsoft.com/office/powerpoint/2010/main" val="1080018698"/>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0198" y="1646982"/>
            <a:ext cx="6801440" cy="2590800"/>
          </a:xfrm>
        </p:spPr>
        <p:txBody>
          <a:bodyPr>
            <a:noAutofit/>
          </a:bodyPr>
          <a:lstStyle/>
          <a:p>
            <a:r>
              <a:rPr lang="en-US" sz="4800" dirty="0" smtClean="0">
                <a:solidFill>
                  <a:schemeClr val="bg1"/>
                </a:solidFill>
              </a:rPr>
              <a:t>Where’s the Beet: A Correlation Between a Vegan Diet &amp; the Reduction in Type 2 Diabetes</a:t>
            </a:r>
            <a:endParaRPr lang="en-US" sz="4800" dirty="0">
              <a:solidFill>
                <a:schemeClr val="bg1"/>
              </a:solidFill>
            </a:endParaRPr>
          </a:p>
        </p:txBody>
      </p:sp>
      <p:sp>
        <p:nvSpPr>
          <p:cNvPr id="3" name="Subtitle 2"/>
          <p:cNvSpPr>
            <a:spLocks noGrp="1"/>
          </p:cNvSpPr>
          <p:nvPr>
            <p:ph type="subTitle" idx="1"/>
          </p:nvPr>
        </p:nvSpPr>
        <p:spPr>
          <a:xfrm>
            <a:off x="1171575" y="4539193"/>
            <a:ext cx="6803136" cy="502920"/>
          </a:xfrm>
        </p:spPr>
        <p:txBody>
          <a:bodyPr>
            <a:noAutofit/>
          </a:bodyPr>
          <a:lstStyle/>
          <a:p>
            <a:r>
              <a:rPr lang="en-US" sz="2000" dirty="0" smtClean="0"/>
              <a:t>Rachel Lubitz</a:t>
            </a:r>
          </a:p>
          <a:p>
            <a:r>
              <a:rPr lang="en-US" sz="2000" dirty="0" smtClean="0"/>
              <a:t>Ramapo College of New Jersey</a:t>
            </a:r>
            <a:endParaRPr lang="en-US" sz="2000" dirty="0"/>
          </a:p>
        </p:txBody>
      </p:sp>
      <p:pic>
        <p:nvPicPr>
          <p:cNvPr id="1026" name="Picture 2" descr="Image result for wheres the bee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7" y="30583"/>
            <a:ext cx="1700276" cy="178350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c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c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co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Image result for co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Image result for co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co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Image result for co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5780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wheres the bee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4123" y="30583"/>
            <a:ext cx="1700276" cy="178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54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Vegan Diet &amp; T2D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Research looked at 3 main factors:</a:t>
            </a:r>
          </a:p>
          <a:p>
            <a:pPr marL="514350" indent="-514350">
              <a:buAutoNum type="arabicPeriod"/>
            </a:pPr>
            <a:r>
              <a:rPr lang="en-US" dirty="0" smtClean="0"/>
              <a:t>Body Mass Index (BMI): </a:t>
            </a:r>
          </a:p>
          <a:p>
            <a:pPr marL="914400" lvl="1" indent="-514350">
              <a:buAutoNum type="arabicPeriod"/>
            </a:pPr>
            <a:r>
              <a:rPr lang="en-US" dirty="0" smtClean="0"/>
              <a:t>Normal: 18-24.5</a:t>
            </a:r>
          </a:p>
          <a:p>
            <a:pPr marL="914400" lvl="1" indent="-514350">
              <a:buAutoNum type="arabicPeriod"/>
            </a:pPr>
            <a:r>
              <a:rPr lang="en-US" dirty="0" smtClean="0"/>
              <a:t>Overweight: 24.5-29.5</a:t>
            </a:r>
          </a:p>
          <a:p>
            <a:pPr marL="514350" indent="-514350">
              <a:buAutoNum type="arabicPeriod"/>
            </a:pPr>
            <a:r>
              <a:rPr lang="en-US" dirty="0" smtClean="0"/>
              <a:t>Glycated Hemoglobin (HbA1c):</a:t>
            </a:r>
          </a:p>
          <a:p>
            <a:pPr marL="914400" lvl="1" indent="-514350">
              <a:buAutoNum type="arabicPeriod"/>
            </a:pPr>
            <a:r>
              <a:rPr lang="en-US" dirty="0" smtClean="0"/>
              <a:t>Non-diabetics: &lt;5.5%</a:t>
            </a:r>
          </a:p>
          <a:p>
            <a:pPr marL="914400" lvl="1" indent="-514350">
              <a:buAutoNum type="arabicPeriod"/>
            </a:pPr>
            <a:r>
              <a:rPr lang="en-US" dirty="0" smtClean="0"/>
              <a:t>Diabetics: 5-7%</a:t>
            </a:r>
          </a:p>
          <a:p>
            <a:pPr marL="514350" indent="-514350">
              <a:buAutoNum type="arabicPeriod"/>
            </a:pPr>
            <a:r>
              <a:rPr lang="en-US" dirty="0" smtClean="0"/>
              <a:t>Triglyceride levels: </a:t>
            </a:r>
          </a:p>
          <a:p>
            <a:pPr marL="914400" lvl="1" indent="-514350">
              <a:buAutoNum type="arabicPeriod"/>
            </a:pPr>
            <a:r>
              <a:rPr lang="en-US" dirty="0" smtClean="0"/>
              <a:t>Total cholesterol: &lt;200 </a:t>
            </a:r>
          </a:p>
          <a:p>
            <a:pPr marL="914400" lvl="1" indent="-514350">
              <a:buAutoNum type="arabicPeriod"/>
            </a:pPr>
            <a:r>
              <a:rPr lang="en-US" dirty="0" smtClean="0"/>
              <a:t>Normal LDL: &lt;100</a:t>
            </a:r>
          </a:p>
          <a:p>
            <a:pPr marL="914400" lvl="1" indent="-514350">
              <a:buAutoNum type="arabicPeriod"/>
            </a:pPr>
            <a:r>
              <a:rPr lang="en-US" dirty="0" smtClean="0"/>
              <a:t>Normal triglyceride: &lt;150</a:t>
            </a:r>
            <a:endParaRPr lang="en-US" dirty="0"/>
          </a:p>
        </p:txBody>
      </p:sp>
      <p:pic>
        <p:nvPicPr>
          <p:cNvPr id="6" name="Picture 2" descr="Image result for bmi ch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017" y="1417638"/>
            <a:ext cx="2968625" cy="2305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glycated hemoglo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649" y="3945044"/>
            <a:ext cx="36957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24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for Integrative Literature Review</a:t>
            </a:r>
            <a:endParaRPr lang="en-US" dirty="0"/>
          </a:p>
        </p:txBody>
      </p:sp>
      <p:sp>
        <p:nvSpPr>
          <p:cNvPr id="3" name="Content Placeholder 2"/>
          <p:cNvSpPr>
            <a:spLocks noGrp="1"/>
          </p:cNvSpPr>
          <p:nvPr>
            <p:ph idx="1"/>
          </p:nvPr>
        </p:nvSpPr>
        <p:spPr/>
        <p:txBody>
          <a:bodyPr>
            <a:normAutofit/>
          </a:bodyPr>
          <a:lstStyle/>
          <a:p>
            <a:r>
              <a:rPr lang="en-US" dirty="0" smtClean="0"/>
              <a:t>Over 20 different studies </a:t>
            </a:r>
          </a:p>
          <a:p>
            <a:r>
              <a:rPr lang="en-US" dirty="0" smtClean="0"/>
              <a:t>4 strongest studies were randomized controlled trials</a:t>
            </a:r>
          </a:p>
          <a:p>
            <a:r>
              <a:rPr lang="en-US" dirty="0" smtClean="0"/>
              <a:t>Conventional group (ADA diet, Mediterranean diet, regular diet) vs Vegan/Plant-based Diet</a:t>
            </a:r>
          </a:p>
          <a:p>
            <a:r>
              <a:rPr lang="en-US" dirty="0" smtClean="0"/>
              <a:t>All participants had to be diagnosed with Diabetes Mellitus beforehand</a:t>
            </a:r>
          </a:p>
          <a:p>
            <a:r>
              <a:rPr lang="en-US" dirty="0" smtClean="0"/>
              <a:t>Diet was the only factor—exercise level &amp; food size proportions were not affected</a:t>
            </a:r>
          </a:p>
        </p:txBody>
      </p:sp>
    </p:spTree>
    <p:extLst>
      <p:ext uri="{BB962C8B-B14F-4D97-AF65-F5344CB8AC3E}">
        <p14:creationId xmlns:p14="http://schemas.microsoft.com/office/powerpoint/2010/main" val="2926207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Results-BMI &amp; Triglyceride</a:t>
            </a:r>
            <a:endParaRPr lang="en-US" dirty="0"/>
          </a:p>
        </p:txBody>
      </p:sp>
      <p:sp>
        <p:nvSpPr>
          <p:cNvPr id="3" name="Content Placeholder 2"/>
          <p:cNvSpPr>
            <a:spLocks noGrp="1"/>
          </p:cNvSpPr>
          <p:nvPr>
            <p:ph idx="1"/>
          </p:nvPr>
        </p:nvSpPr>
        <p:spPr>
          <a:xfrm>
            <a:off x="304800" y="1904396"/>
            <a:ext cx="5385262" cy="4462806"/>
          </a:xfrm>
        </p:spPr>
        <p:txBody>
          <a:bodyPr>
            <a:normAutofit lnSpcReduction="10000"/>
          </a:bodyPr>
          <a:lstStyle/>
          <a:p>
            <a:r>
              <a:rPr lang="en-US" sz="2000" dirty="0" smtClean="0"/>
              <a:t>BMI: At </a:t>
            </a:r>
            <a:r>
              <a:rPr lang="en-US" sz="2000" dirty="0"/>
              <a:t>the end of the 18 weeks, mean body weight decreased by 3kg in the intervention group and 0.06kg in the control group (Mishra et al, 2013).  In terms of BMI, the mean BMI of the intervention group dropped by 1, whereas the mean BMI for the control group dropped by 0.01 (Mishra et al, 2013). </a:t>
            </a:r>
            <a:endParaRPr lang="en-US" sz="2000" dirty="0" smtClean="0"/>
          </a:p>
          <a:p>
            <a:r>
              <a:rPr lang="en-US" sz="2000" dirty="0" smtClean="0">
                <a:latin typeface="Century Gothic" panose="020B0502020202020204" pitchFamily="34" charset="0"/>
              </a:rPr>
              <a:t> </a:t>
            </a:r>
            <a:r>
              <a:rPr lang="en-US" sz="2000" dirty="0">
                <a:latin typeface="Century Gothic" panose="020B0502020202020204" pitchFamily="34" charset="0"/>
                <a:cs typeface="Adobe Arabic" panose="02040503050201020203" pitchFamily="18" charset="-78"/>
              </a:rPr>
              <a:t>Triglyceride levels were also 30% lower after four weeks on the vegan diet.  In regards to the test meals, both triglycerides and cholesterol levels were lower after the test meal of the high-carbohydrate and high-fiber diet. </a:t>
            </a:r>
            <a:endParaRPr lang="en-US" sz="2000" dirty="0">
              <a:latin typeface="Century Gothic" panose="020B0502020202020204" pitchFamily="34" charset="0"/>
            </a:endParaRPr>
          </a:p>
        </p:txBody>
      </p:sp>
      <p:pic>
        <p:nvPicPr>
          <p:cNvPr id="9218" name="Picture 2" descr="Image result for vegan diet and triglycerid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1972" y="1885257"/>
            <a:ext cx="2880508" cy="417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18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7680960" cy="1371600"/>
          </a:xfrm>
        </p:spPr>
        <p:txBody>
          <a:bodyPr/>
          <a:lstStyle/>
          <a:p>
            <a:r>
              <a:rPr lang="en-US" dirty="0" smtClean="0"/>
              <a:t>Results: </a:t>
            </a:r>
            <a:r>
              <a:rPr lang="en-US" dirty="0" smtClean="0"/>
              <a:t>HbA1c</a:t>
            </a:r>
            <a:endParaRPr lang="en-US" dirty="0"/>
          </a:p>
        </p:txBody>
      </p:sp>
      <p:sp>
        <p:nvSpPr>
          <p:cNvPr id="3" name="Content Placeholder 2"/>
          <p:cNvSpPr>
            <a:spLocks noGrp="1"/>
          </p:cNvSpPr>
          <p:nvPr>
            <p:ph idx="1"/>
          </p:nvPr>
        </p:nvSpPr>
        <p:spPr>
          <a:xfrm>
            <a:off x="309712" y="1600200"/>
            <a:ext cx="3347888" cy="4800600"/>
          </a:xfrm>
        </p:spPr>
        <p:txBody>
          <a:bodyPr>
            <a:normAutofit/>
          </a:bodyPr>
          <a:lstStyle/>
          <a:p>
            <a:r>
              <a:rPr lang="en-US" sz="1900" dirty="0" smtClean="0"/>
              <a:t>The </a:t>
            </a:r>
            <a:r>
              <a:rPr lang="en-US" sz="1900" dirty="0"/>
              <a:t>evidence indicated that there was twice as much a decrease in the vegan diet group in comparison with the control group (Lee et al, 2016). </a:t>
            </a:r>
            <a:endParaRPr lang="en-US" sz="1900" dirty="0" smtClean="0"/>
          </a:p>
          <a:p>
            <a:r>
              <a:rPr lang="en-US" sz="1900" dirty="0" smtClean="0"/>
              <a:t>The </a:t>
            </a:r>
            <a:r>
              <a:rPr lang="en-US" sz="1900" dirty="0"/>
              <a:t>participants in the vegan diet group, after only </a:t>
            </a:r>
            <a:r>
              <a:rPr lang="en-US" sz="1900" dirty="0" smtClean="0"/>
              <a:t>74 weeks</a:t>
            </a:r>
            <a:r>
              <a:rPr lang="en-US" sz="1900" dirty="0"/>
              <a:t>, were able to drop almost a whole percentage in A1c levels, which is significant as typically, A1c levels are usually consistent. </a:t>
            </a:r>
            <a:r>
              <a:rPr lang="en-US" dirty="0"/>
              <a:t> </a:t>
            </a:r>
          </a:p>
        </p:txBody>
      </p:sp>
      <p:pic>
        <p:nvPicPr>
          <p:cNvPr id="4" name="Picture 3" descr="https://www.ncbi.nlm.nih.gov/corecgi/tileshop/tileshop.fcgi?p=PMC3&amp;id=473101&amp;s=17&amp;r=1&amp;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891" y="1371600"/>
            <a:ext cx="5154755" cy="41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80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now??</a:t>
            </a:r>
            <a:endParaRPr lang="en-US" dirty="0"/>
          </a:p>
        </p:txBody>
      </p:sp>
      <p:sp>
        <p:nvSpPr>
          <p:cNvPr id="3" name="Content Placeholder 2"/>
          <p:cNvSpPr>
            <a:spLocks noGrp="1"/>
          </p:cNvSpPr>
          <p:nvPr>
            <p:ph idx="1"/>
          </p:nvPr>
        </p:nvSpPr>
        <p:spPr>
          <a:xfrm>
            <a:off x="468630" y="1735454"/>
            <a:ext cx="3493770" cy="4741546"/>
          </a:xfrm>
        </p:spPr>
        <p:txBody>
          <a:bodyPr>
            <a:noAutofit/>
          </a:bodyPr>
          <a:lstStyle/>
          <a:p>
            <a:r>
              <a:rPr lang="en-US" dirty="0" smtClean="0"/>
              <a:t>A </a:t>
            </a:r>
            <a:r>
              <a:rPr lang="en-US" dirty="0"/>
              <a:t>caregiver can do everything to manage the symptoms and the secondary issues to the chronic illness and educate the patient on the best lifestyle choices; however, it is ultimately up to the willingness of the patient to actually make a change. </a:t>
            </a:r>
            <a:endParaRPr lang="en-US" dirty="0" smtClean="0"/>
          </a:p>
          <a:p>
            <a:r>
              <a:rPr lang="en-US" dirty="0"/>
              <a:t>Primary prevention: Education!!</a:t>
            </a:r>
          </a:p>
          <a:p>
            <a:r>
              <a:rPr lang="en-US" dirty="0" smtClean="0"/>
              <a:t>Start young! Habits start early, hard to break</a:t>
            </a:r>
            <a:endParaRPr lang="en-US" dirty="0"/>
          </a:p>
        </p:txBody>
      </p:sp>
      <p:sp>
        <p:nvSpPr>
          <p:cNvPr id="4" name="AutoShape 2" descr="Image result for caregiver"/>
          <p:cNvSpPr>
            <a:spLocks noChangeAspect="1" noChangeArrowheads="1"/>
          </p:cNvSpPr>
          <p:nvPr/>
        </p:nvSpPr>
        <p:spPr bwMode="auto">
          <a:xfrm>
            <a:off x="1219200" y="4419600"/>
            <a:ext cx="3429000" cy="34290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580" y="1735454"/>
            <a:ext cx="438150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primary prevention chronic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96417"/>
            <a:ext cx="4242866" cy="170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3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this matter to me?”</a:t>
            </a:r>
            <a:endParaRPr lang="en-US" dirty="0"/>
          </a:p>
        </p:txBody>
      </p:sp>
      <p:sp>
        <p:nvSpPr>
          <p:cNvPr id="3" name="Content Placeholder 2"/>
          <p:cNvSpPr>
            <a:spLocks noGrp="1"/>
          </p:cNvSpPr>
          <p:nvPr>
            <p:ph idx="1"/>
          </p:nvPr>
        </p:nvSpPr>
        <p:spPr>
          <a:xfrm>
            <a:off x="731519" y="1828800"/>
            <a:ext cx="7680960" cy="3931920"/>
          </a:xfrm>
        </p:spPr>
        <p:txBody>
          <a:bodyPr>
            <a:normAutofit/>
          </a:bodyPr>
          <a:lstStyle/>
          <a:p>
            <a:r>
              <a:rPr lang="en-US" sz="2000" dirty="0" smtClean="0"/>
              <a:t>Chronic diseases are becoming more prevalent in our society- lifestyle choices </a:t>
            </a:r>
          </a:p>
          <a:p>
            <a:pPr lvl="1"/>
            <a:r>
              <a:rPr lang="en-US" sz="2000" dirty="0" smtClean="0"/>
              <a:t>Not just T2D, it includes heart disease, stroke, kidney disease </a:t>
            </a:r>
          </a:p>
          <a:p>
            <a:r>
              <a:rPr lang="en-US" sz="2000" dirty="0" smtClean="0"/>
              <a:t>Healthier, less invasive, more sustainable alternatives to medications &amp; surgery</a:t>
            </a:r>
          </a:p>
          <a:p>
            <a:endParaRPr lang="en-US" sz="2000" dirty="0" smtClean="0"/>
          </a:p>
          <a:p>
            <a:endParaRPr lang="en-US" sz="2000" dirty="0"/>
          </a:p>
        </p:txBody>
      </p:sp>
      <p:pic>
        <p:nvPicPr>
          <p:cNvPr id="11266" name="Picture 2" descr="Image result for t2d preval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57599"/>
            <a:ext cx="3810000" cy="286048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harmaceutical indust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Image result for pharmaceutical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03809" y="4315357"/>
            <a:ext cx="3044825" cy="18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108" y="1950527"/>
            <a:ext cx="4877492" cy="4953000"/>
          </a:xfrm>
        </p:spPr>
        <p:txBody>
          <a:bodyPr>
            <a:normAutofit/>
          </a:bodyPr>
          <a:lstStyle/>
          <a:p>
            <a:r>
              <a:rPr lang="en-US" dirty="0" smtClean="0"/>
              <a:t>Chronic disease epidemic</a:t>
            </a:r>
          </a:p>
          <a:p>
            <a:r>
              <a:rPr lang="en-US" dirty="0" smtClean="0"/>
              <a:t>Power of the plants!!!</a:t>
            </a:r>
          </a:p>
          <a:p>
            <a:r>
              <a:rPr lang="en-US" dirty="0" smtClean="0"/>
              <a:t>We have the power</a:t>
            </a:r>
            <a:r>
              <a:rPr lang="en-US" dirty="0" smtClean="0"/>
              <a:t>!</a:t>
            </a:r>
            <a:endParaRPr lang="en-US" dirty="0" smtClean="0"/>
          </a:p>
          <a:p>
            <a:pPr lvl="1"/>
            <a:r>
              <a:rPr lang="en-US" sz="1800" dirty="0" smtClean="0"/>
              <a:t>Every </a:t>
            </a:r>
            <a:r>
              <a:rPr lang="en-US" sz="1800" dirty="0"/>
              <a:t>individual, regardless of gender, race and family history has the ability to control what goes into his/her body and therefore, has the ability to control what happens after. </a:t>
            </a:r>
          </a:p>
          <a:p>
            <a:pPr lvl="1">
              <a:buFont typeface="Arial" panose="020B0604020202020204" pitchFamily="34" charset="0"/>
              <a:buChar char="•"/>
            </a:pPr>
            <a:r>
              <a:rPr lang="en-US" sz="1800" dirty="0" smtClean="0"/>
              <a:t>The </a:t>
            </a:r>
            <a:r>
              <a:rPr lang="en-US" sz="1800" dirty="0"/>
              <a:t>focus on sugar and the irrational belief that ingesting high amounts of sugar will lead to diabetes has taken the focus off of the real issue, which is the significant effects of meat and dairy on the </a:t>
            </a:r>
            <a:r>
              <a:rPr lang="en-US" sz="1800" dirty="0" smtClean="0"/>
              <a:t>body</a:t>
            </a:r>
          </a:p>
          <a:p>
            <a:pPr lvl="1">
              <a:buFont typeface="Arial" panose="020B0604020202020204" pitchFamily="34" charset="0"/>
              <a:buChar char="•"/>
            </a:pPr>
            <a:endParaRPr lang="en-US" dirty="0" smtClean="0"/>
          </a:p>
          <a:p>
            <a:pPr lvl="1"/>
            <a:endParaRPr lang="en-US" dirty="0"/>
          </a:p>
        </p:txBody>
      </p:sp>
      <p:pic>
        <p:nvPicPr>
          <p:cNvPr id="12292" name="Picture 4" descr="Image result for good car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707" y="755170"/>
            <a:ext cx="4783773" cy="222304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good car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62400"/>
            <a:ext cx="3188145" cy="166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33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Image result for vegan diet prot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355" y="3657600"/>
            <a:ext cx="4136956" cy="2327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Image result for vegan diet sample food pyr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666" y="2819400"/>
            <a:ext cx="3721943" cy="351333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81000" y="332509"/>
            <a:ext cx="7696200" cy="3810000"/>
          </a:xfrm>
        </p:spPr>
        <p:txBody>
          <a:bodyPr>
            <a:normAutofit/>
          </a:bodyPr>
          <a:lstStyle/>
          <a:p>
            <a:r>
              <a:rPr lang="en-US" sz="3600" dirty="0"/>
              <a:t>The proof is in the plants; the studies show that society can not only survive on a purely vegan, plant-based diet, but also that we can thrive!!</a:t>
            </a:r>
            <a:r>
              <a:rPr lang="en-US" dirty="0"/>
              <a:t/>
            </a:r>
            <a:br>
              <a:rPr lang="en-US" dirty="0"/>
            </a:br>
            <a:endParaRPr lang="en-US" dirty="0"/>
          </a:p>
        </p:txBody>
      </p:sp>
    </p:spTree>
    <p:extLst>
      <p:ext uri="{BB962C8B-B14F-4D97-AF65-F5344CB8AC3E}">
        <p14:creationId xmlns:p14="http://schemas.microsoft.com/office/powerpoint/2010/main" val="760785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veganism posi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534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co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369784"/>
            <a:ext cx="3200400" cy="197358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Image result for co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313145"/>
            <a:ext cx="2771775" cy="208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2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18893"/>
            <a:ext cx="7680960" cy="1371600"/>
          </a:xfrm>
        </p:spPr>
        <p:txBody>
          <a:bodyPr/>
          <a:lstStyle/>
          <a:p>
            <a:r>
              <a:rPr lang="en-US" dirty="0" smtClean="0"/>
              <a:t>What is Type 2 Diabetes (T2D)?</a:t>
            </a:r>
            <a:endParaRPr lang="en-US" dirty="0"/>
          </a:p>
        </p:txBody>
      </p:sp>
      <p:sp>
        <p:nvSpPr>
          <p:cNvPr id="3" name="Content Placeholder 2"/>
          <p:cNvSpPr>
            <a:spLocks noGrp="1"/>
          </p:cNvSpPr>
          <p:nvPr>
            <p:ph idx="1"/>
          </p:nvPr>
        </p:nvSpPr>
        <p:spPr/>
        <p:txBody>
          <a:bodyPr>
            <a:normAutofit/>
          </a:bodyPr>
          <a:lstStyle/>
          <a:p>
            <a:r>
              <a:rPr lang="en-US" sz="2000" dirty="0" smtClean="0"/>
              <a:t>A chronic condition that affects the way the body processes blood sugar aka glucose</a:t>
            </a:r>
          </a:p>
          <a:p>
            <a:r>
              <a:rPr lang="en-US" sz="2000" dirty="0" smtClean="0"/>
              <a:t>T2D is </a:t>
            </a:r>
            <a:r>
              <a:rPr lang="en-US" sz="2000" dirty="0"/>
              <a:t>one of the major chronic </a:t>
            </a:r>
            <a:r>
              <a:rPr lang="en-US" sz="2000" dirty="0" smtClean="0"/>
              <a:t>and </a:t>
            </a:r>
            <a:r>
              <a:rPr lang="en-US" sz="2000" dirty="0"/>
              <a:t>rapidly growing public health </a:t>
            </a:r>
            <a:r>
              <a:rPr lang="en-US" sz="2000" dirty="0" smtClean="0"/>
              <a:t>issues </a:t>
            </a:r>
            <a:r>
              <a:rPr lang="en-US" sz="2000" dirty="0"/>
              <a:t>in the United </a:t>
            </a:r>
            <a:r>
              <a:rPr lang="en-US" sz="2000" dirty="0" smtClean="0"/>
              <a:t>States. </a:t>
            </a:r>
            <a:r>
              <a:rPr lang="en-US" sz="2000" dirty="0"/>
              <a:t> An approximated 382 million adults worldwide had diabetes in 2013; this number is projected to rise to 592 million by 2035, (</a:t>
            </a:r>
            <a:r>
              <a:rPr lang="en-US" sz="2000" dirty="0" err="1"/>
              <a:t>Kahleova</a:t>
            </a:r>
            <a:r>
              <a:rPr lang="en-US" sz="2000" dirty="0"/>
              <a:t> et al, 2017) almost doubling the number of diagnoses in about 20 years</a:t>
            </a:r>
            <a:r>
              <a:rPr lang="en-US" sz="2000" dirty="0" smtClean="0"/>
              <a:t>.</a:t>
            </a:r>
          </a:p>
          <a:p>
            <a:r>
              <a:rPr lang="en-US" sz="2000" dirty="0"/>
              <a:t>T2D has risen to the </a:t>
            </a:r>
            <a:r>
              <a:rPr lang="en-US" sz="2000" b="1" dirty="0">
                <a:solidFill>
                  <a:schemeClr val="bg1"/>
                </a:solidFill>
              </a:rPr>
              <a:t>7th leading cause</a:t>
            </a:r>
            <a:r>
              <a:rPr lang="en-US" sz="2000" dirty="0"/>
              <a:t> of death in the United States in 2015 </a:t>
            </a:r>
            <a:endParaRPr lang="en-US" sz="2000" dirty="0" smtClean="0"/>
          </a:p>
          <a:p>
            <a:r>
              <a:rPr lang="en-US" sz="2000" dirty="0" smtClean="0"/>
              <a:t> </a:t>
            </a:r>
            <a:r>
              <a:rPr lang="en-US" sz="2000" dirty="0"/>
              <a:t> The major factor in the prevalence of diabetes is </a:t>
            </a:r>
            <a:r>
              <a:rPr lang="en-US" sz="2000" b="1" dirty="0"/>
              <a:t>poor diet</a:t>
            </a:r>
          </a:p>
        </p:txBody>
      </p:sp>
      <p:pic>
        <p:nvPicPr>
          <p:cNvPr id="1026" name="Picture 2" descr="Image result for type 2 diabe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0613" y="455557"/>
            <a:ext cx="2300311" cy="153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1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you develop Type 2 Diabetes?</a:t>
            </a:r>
            <a:endParaRPr lang="en-US" dirty="0"/>
          </a:p>
        </p:txBody>
      </p:sp>
      <p:sp>
        <p:nvSpPr>
          <p:cNvPr id="3" name="Content Placeholder 2"/>
          <p:cNvSpPr>
            <a:spLocks noGrp="1"/>
          </p:cNvSpPr>
          <p:nvPr>
            <p:ph idx="1"/>
          </p:nvPr>
        </p:nvSpPr>
        <p:spPr/>
        <p:txBody>
          <a:bodyPr>
            <a:normAutofit/>
          </a:bodyPr>
          <a:lstStyle/>
          <a:p>
            <a:r>
              <a:rPr lang="en-US" sz="2000" dirty="0" smtClean="0"/>
              <a:t>T2D is a chronic </a:t>
            </a:r>
            <a:r>
              <a:rPr lang="en-US" sz="2000" dirty="0" smtClean="0"/>
              <a:t>disease: develops </a:t>
            </a:r>
            <a:r>
              <a:rPr lang="en-US" sz="2000" dirty="0" smtClean="0"/>
              <a:t>over time </a:t>
            </a:r>
          </a:p>
          <a:p>
            <a:r>
              <a:rPr lang="en-US" sz="2000" dirty="0" smtClean="0"/>
              <a:t>Risk factors for Type 2 Diabetes:</a:t>
            </a:r>
          </a:p>
          <a:p>
            <a:pPr lvl="1"/>
            <a:r>
              <a:rPr lang="en-US" sz="1800" dirty="0" smtClean="0"/>
              <a:t>Weight</a:t>
            </a:r>
          </a:p>
          <a:p>
            <a:pPr lvl="1"/>
            <a:r>
              <a:rPr lang="en-US" sz="1800" dirty="0" smtClean="0"/>
              <a:t>Family history</a:t>
            </a:r>
          </a:p>
          <a:p>
            <a:pPr lvl="1"/>
            <a:r>
              <a:rPr lang="en-US" sz="1800" dirty="0" smtClean="0"/>
              <a:t>Inactivity</a:t>
            </a:r>
          </a:p>
          <a:p>
            <a:pPr lvl="1"/>
            <a:r>
              <a:rPr lang="en-US" sz="1800" dirty="0" smtClean="0"/>
              <a:t>High Blood pressure</a:t>
            </a:r>
          </a:p>
          <a:p>
            <a:pPr lvl="1"/>
            <a:r>
              <a:rPr lang="en-US" sz="1800" dirty="0" smtClean="0"/>
              <a:t>High cholesterol &amp; triglyceride levels</a:t>
            </a:r>
          </a:p>
          <a:p>
            <a:pPr lvl="1"/>
            <a:r>
              <a:rPr lang="en-US" sz="1800" dirty="0" smtClean="0"/>
              <a:t>DIET</a:t>
            </a:r>
          </a:p>
          <a:p>
            <a:pPr lvl="1"/>
            <a:endParaRPr lang="en-US" sz="1800" dirty="0"/>
          </a:p>
          <a:p>
            <a:r>
              <a:rPr lang="en-US" sz="2000" dirty="0" smtClean="0"/>
              <a:t>Body Mass Index, Triglyceride Levels, Glycemic Levels (HbA1c)</a:t>
            </a:r>
            <a:endParaRPr lang="en-US" sz="2000" dirty="0"/>
          </a:p>
        </p:txBody>
      </p:sp>
      <p:pic>
        <p:nvPicPr>
          <p:cNvPr id="2050" name="Picture 2" descr="Image result for type 2 diabe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514600"/>
            <a:ext cx="2940725" cy="271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64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T2D in Healthcare Industry</a:t>
            </a:r>
            <a:endParaRPr lang="en-US" dirty="0"/>
          </a:p>
        </p:txBody>
      </p:sp>
      <p:sp>
        <p:nvSpPr>
          <p:cNvPr id="3" name="Content Placeholder 2"/>
          <p:cNvSpPr>
            <a:spLocks noGrp="1"/>
          </p:cNvSpPr>
          <p:nvPr>
            <p:ph idx="1"/>
          </p:nvPr>
        </p:nvSpPr>
        <p:spPr>
          <a:xfrm>
            <a:off x="703810" y="2014194"/>
            <a:ext cx="3639589" cy="4539006"/>
          </a:xfrm>
        </p:spPr>
        <p:txBody>
          <a:bodyPr>
            <a:normAutofit/>
          </a:bodyPr>
          <a:lstStyle/>
          <a:p>
            <a:r>
              <a:rPr lang="en-US" sz="2000" dirty="0"/>
              <a:t>Chronic diseases account for the vast majority of health spending.  In the United States, total spending on public and private health care combined amounted to about $2 trillion in 2005.  Of the $2 trillion spent, more than 75% went towards the treatment of chronic diseases, such as procedures (Rogers, 2016).</a:t>
            </a:r>
          </a:p>
          <a:p>
            <a:endParaRPr lang="en-US" dirty="0"/>
          </a:p>
        </p:txBody>
      </p:sp>
      <p:pic>
        <p:nvPicPr>
          <p:cNvPr id="3074" name="Picture 2" descr="Image result for type 2 diabetes and health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924"/>
            <a:ext cx="3200400" cy="491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13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“Solutions” to Type 2 Diabetes</a:t>
            </a:r>
            <a:endParaRPr lang="en-US" dirty="0"/>
          </a:p>
        </p:txBody>
      </p:sp>
      <p:sp>
        <p:nvSpPr>
          <p:cNvPr id="3" name="Content Placeholder 2"/>
          <p:cNvSpPr>
            <a:spLocks noGrp="1"/>
          </p:cNvSpPr>
          <p:nvPr>
            <p:ph idx="1"/>
          </p:nvPr>
        </p:nvSpPr>
        <p:spPr>
          <a:xfrm>
            <a:off x="388620" y="2141865"/>
            <a:ext cx="3611880" cy="1783080"/>
          </a:xfrm>
        </p:spPr>
        <p:txBody>
          <a:bodyPr/>
          <a:lstStyle/>
          <a:p>
            <a:r>
              <a:rPr lang="en-US" sz="2800" dirty="0" smtClean="0"/>
              <a:t>Medications</a:t>
            </a:r>
          </a:p>
          <a:p>
            <a:pPr marL="274320" lvl="1" indent="0">
              <a:buNone/>
            </a:pPr>
            <a:r>
              <a:rPr lang="en-US" sz="2800" dirty="0" smtClean="0"/>
              <a:t>-Insulin</a:t>
            </a:r>
            <a:r>
              <a:rPr lang="en-US" sz="2800" dirty="0" smtClean="0"/>
              <a:t>: </a:t>
            </a:r>
            <a:r>
              <a:rPr lang="en-US" sz="2800" dirty="0" smtClean="0"/>
              <a:t>Metformin</a:t>
            </a:r>
          </a:p>
          <a:p>
            <a:pPr marL="274320" lvl="1" indent="0">
              <a:buNone/>
            </a:pPr>
            <a:r>
              <a:rPr lang="en-US" sz="2800" dirty="0" smtClean="0"/>
              <a:t>-Oral Diabetics</a:t>
            </a:r>
            <a:endParaRPr lang="en-US" sz="2800" dirty="0" smtClean="0"/>
          </a:p>
          <a:p>
            <a:pPr marL="274320" lvl="1" indent="0">
              <a:buNone/>
            </a:pPr>
            <a:endParaRPr lang="en-US" sz="2400" dirty="0"/>
          </a:p>
          <a:p>
            <a:pPr marL="274320" lvl="1" indent="0">
              <a:buNone/>
            </a:pPr>
            <a:endParaRPr lang="en-US" sz="2400" dirty="0" smtClean="0"/>
          </a:p>
          <a:p>
            <a:pPr marL="274320" lvl="1" indent="0">
              <a:buNone/>
            </a:pPr>
            <a:endParaRPr lang="en-US" sz="2400" dirty="0" smtClean="0"/>
          </a:p>
          <a:p>
            <a:endParaRPr lang="en-US" dirty="0" smtClean="0"/>
          </a:p>
          <a:p>
            <a:endParaRPr lang="en-US" dirty="0" smtClean="0"/>
          </a:p>
          <a:p>
            <a:endParaRPr lang="en-US" dirty="0"/>
          </a:p>
        </p:txBody>
      </p:sp>
      <p:pic>
        <p:nvPicPr>
          <p:cNvPr id="4098" name="Picture 2" descr="Image result for type 2 diabetes insu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4052616"/>
            <a:ext cx="3573780" cy="22336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ariatric surgery diabe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447800"/>
            <a:ext cx="4343400" cy="3097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0080" y="4717483"/>
            <a:ext cx="3962400" cy="1661993"/>
          </a:xfrm>
          <a:prstGeom prst="rect">
            <a:avLst/>
          </a:prstGeom>
          <a:noFill/>
        </p:spPr>
        <p:txBody>
          <a:bodyPr wrap="square" rtlCol="0">
            <a:spAutoFit/>
          </a:bodyPr>
          <a:lstStyle/>
          <a:p>
            <a:pPr marL="342900" indent="-342900">
              <a:buFont typeface="Arial" panose="020B0604020202020204" pitchFamily="34" charset="0"/>
              <a:buChar char="•"/>
            </a:pPr>
            <a:r>
              <a:rPr lang="en-US" sz="2800" dirty="0"/>
              <a:t>Weight loss</a:t>
            </a:r>
          </a:p>
          <a:p>
            <a:pPr lvl="1"/>
            <a:r>
              <a:rPr lang="en-US" sz="2800" dirty="0" smtClean="0"/>
              <a:t>-Bariatric </a:t>
            </a:r>
            <a:r>
              <a:rPr lang="en-US" sz="2800" dirty="0"/>
              <a:t>surgery</a:t>
            </a:r>
          </a:p>
          <a:p>
            <a:pPr lvl="1"/>
            <a:r>
              <a:rPr lang="en-US" sz="2800" dirty="0" smtClean="0"/>
              <a:t>-Exercise</a:t>
            </a:r>
            <a:endParaRPr lang="en-US" sz="2800" dirty="0"/>
          </a:p>
          <a:p>
            <a:endParaRPr lang="en-US" dirty="0"/>
          </a:p>
        </p:txBody>
      </p:sp>
    </p:spTree>
    <p:extLst>
      <p:ext uri="{BB962C8B-B14F-4D97-AF65-F5344CB8AC3E}">
        <p14:creationId xmlns:p14="http://schemas.microsoft.com/office/powerpoint/2010/main" val="2528970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Most effective intervention…DIET	</a:t>
            </a:r>
            <a:endParaRPr lang="en-US" dirty="0"/>
          </a:p>
        </p:txBody>
      </p:sp>
      <p:sp>
        <p:nvSpPr>
          <p:cNvPr id="3" name="Content Placeholder 2"/>
          <p:cNvSpPr>
            <a:spLocks noGrp="1"/>
          </p:cNvSpPr>
          <p:nvPr>
            <p:ph idx="1"/>
          </p:nvPr>
        </p:nvSpPr>
        <p:spPr>
          <a:xfrm>
            <a:off x="437804" y="2090394"/>
            <a:ext cx="5048596" cy="4462806"/>
          </a:xfrm>
        </p:spPr>
        <p:txBody>
          <a:bodyPr>
            <a:normAutofit fontScale="92500" lnSpcReduction="10000"/>
          </a:bodyPr>
          <a:lstStyle/>
          <a:p>
            <a:r>
              <a:rPr lang="en-US" sz="2200" dirty="0" smtClean="0"/>
              <a:t>American Diabetic Diet</a:t>
            </a:r>
          </a:p>
          <a:p>
            <a:pPr lvl="1"/>
            <a:r>
              <a:rPr lang="en-US" sz="1900" dirty="0"/>
              <a:t>The creation of the American Diabetic Association (ADA) diet and the use of synthetic insulin have proven to be helpful but not effective in managing the condition and preventing further damage.  </a:t>
            </a:r>
            <a:endParaRPr lang="en-US" sz="1900" dirty="0" smtClean="0"/>
          </a:p>
          <a:p>
            <a:pPr lvl="1"/>
            <a:r>
              <a:rPr lang="en-US" sz="1900" dirty="0" smtClean="0"/>
              <a:t>Attempts </a:t>
            </a:r>
            <a:r>
              <a:rPr lang="en-US" sz="1900" dirty="0"/>
              <a:t>to comply with the “diabetic diet” tend to result in unnecessary restrictions of the wrong foods and overindulgence or monotonous consumption of certain food items (Asif, 2014). </a:t>
            </a:r>
            <a:endParaRPr lang="en-US" sz="1900" dirty="0" smtClean="0"/>
          </a:p>
          <a:p>
            <a:pPr lvl="1"/>
            <a:r>
              <a:rPr lang="en-US" sz="1900" dirty="0"/>
              <a:t> It is believed that this is due to the many misconceptions about what a diabetic can and should eat. </a:t>
            </a:r>
            <a:r>
              <a:rPr lang="en-US" dirty="0"/>
              <a:t>    </a:t>
            </a:r>
          </a:p>
          <a:p>
            <a:pPr lvl="1"/>
            <a:endParaRPr lang="en-US" dirty="0"/>
          </a:p>
        </p:txBody>
      </p:sp>
      <p:pic>
        <p:nvPicPr>
          <p:cNvPr id="5122" name="Picture 2" descr="Image result for the complete guide to carb counting"/>
          <p:cNvPicPr>
            <a:picLocks noChangeAspect="1" noChangeArrowheads="1"/>
          </p:cNvPicPr>
          <p:nvPr/>
        </p:nvPicPr>
        <p:blipFill rotWithShape="1">
          <a:blip r:embed="rId2">
            <a:extLst>
              <a:ext uri="{28A0092B-C50C-407E-A947-70E740481C1C}">
                <a14:useLocalDpi xmlns:a14="http://schemas.microsoft.com/office/drawing/2010/main" val="0"/>
              </a:ext>
            </a:extLst>
          </a:blip>
          <a:srcRect l="16544" r="17280"/>
          <a:stretch/>
        </p:blipFill>
        <p:spPr bwMode="auto">
          <a:xfrm>
            <a:off x="5486400" y="2014194"/>
            <a:ext cx="2743200" cy="41452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da di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694891"/>
            <a:ext cx="2780955" cy="89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2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025" y="3122664"/>
            <a:ext cx="3276600" cy="1371600"/>
          </a:xfrm>
        </p:spPr>
        <p:txBody>
          <a:bodyPr>
            <a:normAutofit/>
          </a:bodyPr>
          <a:lstStyle/>
          <a:p>
            <a:r>
              <a:rPr lang="en-US" sz="4400" dirty="0" smtClean="0"/>
              <a:t>VEGANISM</a:t>
            </a:r>
            <a:endParaRPr lang="en-US" sz="4400" dirty="0"/>
          </a:p>
        </p:txBody>
      </p:sp>
      <p:sp>
        <p:nvSpPr>
          <p:cNvPr id="4" name="AutoShape 2" descr="Image result for vega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6" name="Picture 4" descr="Image result for vegan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7362" y="609599"/>
            <a:ext cx="3901463"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veg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623887"/>
            <a:ext cx="2435225" cy="243522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vegani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265720"/>
            <a:ext cx="3846442" cy="2163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veganism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91" y="4256922"/>
            <a:ext cx="4320309" cy="219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17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36" y="263369"/>
            <a:ext cx="7680960" cy="1371600"/>
          </a:xfrm>
        </p:spPr>
        <p:txBody>
          <a:bodyPr/>
          <a:lstStyle/>
          <a:p>
            <a:r>
              <a:rPr lang="en-US" dirty="0" smtClean="0"/>
              <a:t>What is Veganism?</a:t>
            </a:r>
            <a:endParaRPr lang="en-US" dirty="0"/>
          </a:p>
        </p:txBody>
      </p:sp>
      <p:sp>
        <p:nvSpPr>
          <p:cNvPr id="3" name="Content Placeholder 2"/>
          <p:cNvSpPr>
            <a:spLocks noGrp="1"/>
          </p:cNvSpPr>
          <p:nvPr>
            <p:ph idx="1"/>
          </p:nvPr>
        </p:nvSpPr>
        <p:spPr>
          <a:xfrm>
            <a:off x="228600" y="1634969"/>
            <a:ext cx="5076104" cy="4297680"/>
          </a:xfrm>
        </p:spPr>
        <p:txBody>
          <a:bodyPr>
            <a:normAutofit/>
          </a:bodyPr>
          <a:lstStyle/>
          <a:p>
            <a:r>
              <a:rPr lang="en-US" dirty="0"/>
              <a:t>Veganism is the practice of abstaining from the use of animal products, particularly in </a:t>
            </a:r>
            <a:r>
              <a:rPr lang="en-US" dirty="0" smtClean="0"/>
              <a:t>diet</a:t>
            </a:r>
          </a:p>
          <a:p>
            <a:r>
              <a:rPr lang="en-US" dirty="0"/>
              <a:t>A healthy plant-based diet is one that aims to maximize consumption of nutrient-dense plant foods while minimizing processed foods, oils, and animal foods, including dairy products and eggs (Hart, 2015).  </a:t>
            </a:r>
            <a:endParaRPr lang="en-US" dirty="0" smtClean="0"/>
          </a:p>
          <a:p>
            <a:r>
              <a:rPr lang="en-US" dirty="0"/>
              <a:t>A vegan diet emphasizes unrefined carbohydrates and high-fiber foods, like fruits and vegetables and whole grains. </a:t>
            </a:r>
            <a:endParaRPr lang="en-US" dirty="0" smtClean="0"/>
          </a:p>
          <a:p>
            <a:r>
              <a:rPr lang="en-US" dirty="0" smtClean="0"/>
              <a:t>LOT OF CARBS??</a:t>
            </a:r>
            <a:endParaRPr lang="en-US" dirty="0"/>
          </a:p>
        </p:txBody>
      </p:sp>
      <p:pic>
        <p:nvPicPr>
          <p:cNvPr id="7170" name="Picture 2" descr="Image result for veganism di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9695" y="1143000"/>
            <a:ext cx="2847289" cy="197326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plant ba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3526"/>
            <a:ext cx="3730626" cy="2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39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86" y="304800"/>
            <a:ext cx="7680960" cy="1371600"/>
          </a:xfrm>
        </p:spPr>
        <p:txBody>
          <a:bodyPr/>
          <a:lstStyle/>
          <a:p>
            <a:r>
              <a:rPr lang="en-US" dirty="0" smtClean="0"/>
              <a:t>Correlation between Fat &amp; T2D</a:t>
            </a:r>
            <a:endParaRPr lang="en-US" dirty="0"/>
          </a:p>
        </p:txBody>
      </p:sp>
      <p:sp>
        <p:nvSpPr>
          <p:cNvPr id="3" name="Content Placeholder 2"/>
          <p:cNvSpPr>
            <a:spLocks noGrp="1"/>
          </p:cNvSpPr>
          <p:nvPr>
            <p:ph idx="1"/>
          </p:nvPr>
        </p:nvSpPr>
        <p:spPr>
          <a:xfrm>
            <a:off x="228600" y="1676400"/>
            <a:ext cx="8456814" cy="3825240"/>
          </a:xfrm>
        </p:spPr>
        <p:txBody>
          <a:bodyPr>
            <a:normAutofit/>
          </a:bodyPr>
          <a:lstStyle/>
          <a:p>
            <a:r>
              <a:rPr lang="en-US" sz="2000" dirty="0" smtClean="0"/>
              <a:t>A high FAT diet will lead to T2D, not a diet high in carbohydrates and sugar</a:t>
            </a:r>
          </a:p>
          <a:p>
            <a:r>
              <a:rPr lang="en-US" sz="2000" dirty="0"/>
              <a:t>I</a:t>
            </a:r>
            <a:r>
              <a:rPr lang="en-US" sz="2000" dirty="0" smtClean="0"/>
              <a:t>nsulin </a:t>
            </a:r>
            <a:r>
              <a:rPr lang="en-US" sz="2000" dirty="0"/>
              <a:t>is like a key that unlocks the door to let sugar from our bloodstream into the cell.  Without insulin, blood sugar will remain in the bloodstream without any way to get into the cell, so with nowhere to go, blood sugars will therefore, </a:t>
            </a:r>
            <a:r>
              <a:rPr lang="en-US" sz="2000" dirty="0" smtClean="0"/>
              <a:t>rise!!</a:t>
            </a:r>
          </a:p>
          <a:p>
            <a:r>
              <a:rPr lang="en-US" sz="2000" dirty="0" smtClean="0"/>
              <a:t>Results in high serum glucose levels!! </a:t>
            </a:r>
            <a:endParaRPr lang="en-US" sz="2000" dirty="0"/>
          </a:p>
        </p:txBody>
      </p:sp>
      <p:pic>
        <p:nvPicPr>
          <p:cNvPr id="8194" name="Picture 2" descr="Image result for type 2 diabetes insu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523" y="3716832"/>
            <a:ext cx="2971800" cy="28848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ype 2 diabetes insulin re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66" y="4191000"/>
            <a:ext cx="3581400" cy="217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78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273</TotalTime>
  <Words>859</Words>
  <Application>Microsoft Office PowerPoint</Application>
  <PresentationFormat>On-screen Show (4:3)</PresentationFormat>
  <Paragraphs>87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Adobe Arabic</vt:lpstr>
      <vt:lpstr>Arial</vt:lpstr>
      <vt:lpstr>Calibri</vt:lpstr>
      <vt:lpstr>Century Gothic</vt:lpstr>
      <vt:lpstr>Savon</vt:lpstr>
      <vt:lpstr>Where’s the Beet: A Correlation Between a Vegan Diet &amp; the Reduction in Type 2 Diabetes</vt:lpstr>
      <vt:lpstr>What is Type 2 Diabetes (T2D)?</vt:lpstr>
      <vt:lpstr>How do you develop Type 2 Diabetes?</vt:lpstr>
      <vt:lpstr>Effect of T2D in Healthcare Industry</vt:lpstr>
      <vt:lpstr>Current “Solutions” to Type 2 Diabetes</vt:lpstr>
      <vt:lpstr>Most effective intervention…DIET </vt:lpstr>
      <vt:lpstr>VEGANISM</vt:lpstr>
      <vt:lpstr>What is Veganism?</vt:lpstr>
      <vt:lpstr>Correlation between Fat &amp; T2D</vt:lpstr>
      <vt:lpstr>Vegan Diet &amp; T2D</vt:lpstr>
      <vt:lpstr>Criteria for Integrative Literature Review</vt:lpstr>
      <vt:lpstr>Results-BMI &amp; Triglyceride</vt:lpstr>
      <vt:lpstr>Results: HbA1c</vt:lpstr>
      <vt:lpstr>What can we do now??</vt:lpstr>
      <vt:lpstr>”why does this matter to me?”</vt:lpstr>
      <vt:lpstr>Conclusion</vt:lpstr>
      <vt:lpstr>The proof is in the plants; the studies show that society can not only survive on a purely vegan, plant-based diet, but also that we can thrive!!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Nights</dc:creator>
  <cp:lastModifiedBy>Rachel Lubitz</cp:lastModifiedBy>
  <cp:revision>23</cp:revision>
  <dcterms:created xsi:type="dcterms:W3CDTF">2018-04-10T21:37:32Z</dcterms:created>
  <dcterms:modified xsi:type="dcterms:W3CDTF">2018-04-12T06:55:17Z</dcterms:modified>
</cp:coreProperties>
</file>