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9144000"/>
  <p:notesSz cx="6858000" cy="9144000"/>
  <p:embeddedFontLst>
    <p:embeddedFont>
      <p:font typeface="Arial Black"/>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ArialBlack-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88f1924f27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88f1924f2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88f1924f27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88f1924f2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88f1924f27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88f1924f2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8f1924f27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88f1924f2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88f1924f27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88f1924f2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8f1924f27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88f1924f2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88f1924f27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88f1924f2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88f1924f27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88f1924f2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88f1924f27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88f1924f2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88f1924f27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88f1924f2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68b8979fa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68b8979f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7d8861934de8f8f2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h7d8861934de8f8f2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88f1924f27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88f1924f2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88f1924f27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88f1924f2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88f1924f27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88f1924f2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3" name="Google Shape;13;p2"/>
          <p:cNvSpPr txBox="1"/>
          <p:nvPr>
            <p:ph type="ctrTitle"/>
          </p:nvPr>
        </p:nvSpPr>
        <p:spPr>
          <a:xfrm>
            <a:off x="620486" y="1371601"/>
            <a:ext cx="6441622" cy="288562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500"/>
              <a:buFont typeface="Arial Black"/>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628650" y="4550231"/>
            <a:ext cx="5829300" cy="15131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5" name="Google Shape;15;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pic>
        <p:nvPicPr>
          <p:cNvPr id="19" name="Google Shape;19;p3"/>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20" name="Google Shape;20;p3"/>
          <p:cNvSpPr txBox="1"/>
          <p:nvPr>
            <p:ph type="title"/>
          </p:nvPr>
        </p:nvSpPr>
        <p:spPr>
          <a:xfrm>
            <a:off x="628651" y="365126"/>
            <a:ext cx="5829299"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27" name="Google Shape;27;p4"/>
          <p:cNvSpPr txBox="1"/>
          <p:nvPr>
            <p:ph type="title"/>
          </p:nvPr>
        </p:nvSpPr>
        <p:spPr>
          <a:xfrm>
            <a:off x="2686050" y="320676"/>
            <a:ext cx="58293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 name="Google Shape;29;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32" name="Shape 32"/>
        <p:cNvGrpSpPr/>
        <p:nvPr/>
      </p:nvGrpSpPr>
      <p:grpSpPr>
        <a:xfrm>
          <a:off x="0" y="0"/>
          <a:ext cx="0" cy="0"/>
          <a:chOff x="0" y="0"/>
          <a:chExt cx="0" cy="0"/>
        </a:xfrm>
      </p:grpSpPr>
      <p:pic>
        <p:nvPicPr>
          <p:cNvPr id="33" name="Google Shape;33;p5"/>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34" name="Google Shape;34;p5"/>
          <p:cNvSpPr txBox="1"/>
          <p:nvPr>
            <p:ph type="title"/>
          </p:nvPr>
        </p:nvSpPr>
        <p:spPr>
          <a:xfrm>
            <a:off x="628651" y="365126"/>
            <a:ext cx="5829299"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9"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41" name="Google Shape;41;p6"/>
          <p:cNvSpPr txBox="1"/>
          <p:nvPr>
            <p:ph type="title"/>
          </p:nvPr>
        </p:nvSpPr>
        <p:spPr>
          <a:xfrm>
            <a:off x="2686050" y="363538"/>
            <a:ext cx="58293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 name="Google Shape;43;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 name="Shape 46"/>
        <p:cNvGrpSpPr/>
        <p:nvPr/>
      </p:nvGrpSpPr>
      <p:grpSpPr>
        <a:xfrm>
          <a:off x="0" y="0"/>
          <a:ext cx="0" cy="0"/>
          <a:chOff x="0" y="0"/>
          <a:chExt cx="0" cy="0"/>
        </a:xfrm>
      </p:grpSpPr>
      <p:pic>
        <p:nvPicPr>
          <p:cNvPr id="47" name="Google Shape;47;p7"/>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48" name="Google Shape;48;p7"/>
          <p:cNvSpPr txBox="1"/>
          <p:nvPr>
            <p:ph type="title"/>
          </p:nvPr>
        </p:nvSpPr>
        <p:spPr>
          <a:xfrm>
            <a:off x="623888" y="1709739"/>
            <a:ext cx="7886700" cy="28527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500"/>
              <a:buFont typeface="Arial Black"/>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pic>
        <p:nvPicPr>
          <p:cNvPr id="54" name="Google Shape;54;p8"/>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55" name="Google Shape;55;p8"/>
          <p:cNvSpPr txBox="1"/>
          <p:nvPr>
            <p:ph type="title"/>
          </p:nvPr>
        </p:nvSpPr>
        <p:spPr>
          <a:xfrm>
            <a:off x="628651" y="365126"/>
            <a:ext cx="5829299"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1" name="Shape 61"/>
        <p:cNvGrpSpPr/>
        <p:nvPr/>
      </p:nvGrpSpPr>
      <p:grpSpPr>
        <a:xfrm>
          <a:off x="0" y="0"/>
          <a:ext cx="0" cy="0"/>
          <a:chOff x="0" y="0"/>
          <a:chExt cx="0" cy="0"/>
        </a:xfrm>
      </p:grpSpPr>
      <p:pic>
        <p:nvPicPr>
          <p:cNvPr id="62" name="Google Shape;62;p9"/>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63" name="Google Shape;63;p9"/>
          <p:cNvSpPr txBox="1"/>
          <p:nvPr>
            <p:ph type="title"/>
          </p:nvPr>
        </p:nvSpPr>
        <p:spPr>
          <a:xfrm>
            <a:off x="2686049" y="365126"/>
            <a:ext cx="5830491"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5" name="Google Shape;65;p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6" name="Google Shape;66;p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7" name="Google Shape;67;p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8" name="Google Shape;68;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pic>
        <p:nvPicPr>
          <p:cNvPr id="72" name="Google Shape;72;p10"/>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73" name="Google Shape;73;p10"/>
          <p:cNvSpPr txBox="1"/>
          <p:nvPr>
            <p:ph type="title"/>
          </p:nvPr>
        </p:nvSpPr>
        <p:spPr>
          <a:xfrm>
            <a:off x="628651" y="365126"/>
            <a:ext cx="58293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pic>
        <p:nvPicPr>
          <p:cNvPr id="78" name="Google Shape;78;p11"/>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79" name="Google Shape;79;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 name="Shape 82"/>
        <p:cNvGrpSpPr/>
        <p:nvPr/>
      </p:nvGrpSpPr>
      <p:grpSpPr>
        <a:xfrm>
          <a:off x="0" y="0"/>
          <a:ext cx="0" cy="0"/>
          <a:chOff x="0" y="0"/>
          <a:chExt cx="0" cy="0"/>
        </a:xfrm>
      </p:grpSpPr>
      <p:pic>
        <p:nvPicPr>
          <p:cNvPr id="83" name="Google Shape;83;p12"/>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84" name="Google Shape;84;p1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2"/>
          <p:cNvSpPr txBox="1"/>
          <p:nvPr>
            <p:ph idx="1" type="body"/>
          </p:nvPr>
        </p:nvSpPr>
        <p:spPr>
          <a:xfrm>
            <a:off x="3887391" y="1363288"/>
            <a:ext cx="4629150" cy="4497763"/>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86" name="Google Shape;86;p12"/>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87" name="Google Shape;87;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0" name="Shape 90"/>
        <p:cNvGrpSpPr/>
        <p:nvPr/>
      </p:nvGrpSpPr>
      <p:grpSpPr>
        <a:xfrm>
          <a:off x="0" y="0"/>
          <a:ext cx="0" cy="0"/>
          <a:chOff x="0" y="0"/>
          <a:chExt cx="0" cy="0"/>
        </a:xfrm>
      </p:grpSpPr>
      <p:pic>
        <p:nvPicPr>
          <p:cNvPr id="91" name="Google Shape;91;p13"/>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92" name="Google Shape;92;p13"/>
          <p:cNvSpPr txBox="1"/>
          <p:nvPr>
            <p:ph type="title"/>
          </p:nvPr>
        </p:nvSpPr>
        <p:spPr>
          <a:xfrm>
            <a:off x="629841" y="1404852"/>
            <a:ext cx="2949178" cy="19150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3"/>
          <p:cNvSpPr/>
          <p:nvPr>
            <p:ph idx="2" type="pic"/>
          </p:nvPr>
        </p:nvSpPr>
        <p:spPr>
          <a:xfrm>
            <a:off x="3887391" y="987426"/>
            <a:ext cx="4629150" cy="4873625"/>
          </a:xfrm>
          <a:prstGeom prst="rect">
            <a:avLst/>
          </a:prstGeom>
          <a:noFill/>
          <a:ln>
            <a:noFill/>
          </a:ln>
        </p:spPr>
      </p:sp>
      <p:sp>
        <p:nvSpPr>
          <p:cNvPr id="94" name="Google Shape;94;p13"/>
          <p:cNvSpPr txBox="1"/>
          <p:nvPr>
            <p:ph idx="1" type="body"/>
          </p:nvPr>
        </p:nvSpPr>
        <p:spPr>
          <a:xfrm>
            <a:off x="629841" y="3424845"/>
            <a:ext cx="2949178" cy="24441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95" name="Google Shape;95;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pic>
        <p:nvPicPr>
          <p:cNvPr id="99" name="Google Shape;99;p1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00" name="Google Shape;100;p14"/>
          <p:cNvSpPr txBox="1"/>
          <p:nvPr>
            <p:ph type="title"/>
          </p:nvPr>
        </p:nvSpPr>
        <p:spPr>
          <a:xfrm>
            <a:off x="2686050" y="365126"/>
            <a:ext cx="58293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4"/>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5" name="Shape 105"/>
        <p:cNvGrpSpPr/>
        <p:nvPr/>
      </p:nvGrpSpPr>
      <p:grpSpPr>
        <a:xfrm>
          <a:off x="0" y="0"/>
          <a:ext cx="0" cy="0"/>
          <a:chOff x="0" y="0"/>
          <a:chExt cx="0" cy="0"/>
        </a:xfrm>
      </p:grpSpPr>
      <p:pic>
        <p:nvPicPr>
          <p:cNvPr id="106" name="Google Shape;106;p15"/>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07" name="Google Shape;107;p15"/>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5"/>
          <p:cNvSpPr txBox="1"/>
          <p:nvPr>
            <p:ph idx="1" type="body"/>
          </p:nvPr>
        </p:nvSpPr>
        <p:spPr>
          <a:xfrm rot="5400000">
            <a:off x="1113862" y="861449"/>
            <a:ext cx="4830301"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1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Black"/>
              <a:buNone/>
              <a:defRPr b="0" i="0" sz="3300" u="none" cap="none" strike="noStrik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cmarti13@ramapo.edu" TargetMode="External"/><Relationship Id="rId4" Type="http://schemas.openxmlformats.org/officeDocument/2006/relationships/hyperlink" Target="mailto:kkenneav@ramapo.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ramapo.edu/provost/research-and-scholarship/institutional-review-boar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mailto:IRB@ramapo.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www.hhs.gov/ohrp/regulations-and-policy/regulations/common-rule/index.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type="ctrTitle"/>
          </p:nvPr>
        </p:nvSpPr>
        <p:spPr>
          <a:xfrm>
            <a:off x="620486" y="1371601"/>
            <a:ext cx="6441622" cy="288562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500"/>
              <a:buFont typeface="Arial Black"/>
              <a:buNone/>
            </a:pPr>
            <a:r>
              <a:rPr lang="en-US"/>
              <a:t>Institutional Review </a:t>
            </a:r>
            <a:endParaRPr/>
          </a:p>
          <a:p>
            <a:pPr indent="0" lvl="0" marL="0" rtl="0" algn="l">
              <a:lnSpc>
                <a:spcPct val="90000"/>
              </a:lnSpc>
              <a:spcBef>
                <a:spcPts val="0"/>
              </a:spcBef>
              <a:spcAft>
                <a:spcPts val="0"/>
              </a:spcAft>
              <a:buClr>
                <a:schemeClr val="dk1"/>
              </a:buClr>
              <a:buSzPts val="4500"/>
              <a:buFont typeface="Arial Black"/>
              <a:buNone/>
            </a:pPr>
            <a:r>
              <a:rPr lang="en-US"/>
              <a:t>Board 2026-2027</a:t>
            </a:r>
            <a:endParaRPr/>
          </a:p>
        </p:txBody>
      </p:sp>
      <p:sp>
        <p:nvSpPr>
          <p:cNvPr id="117" name="Google Shape;117;p16"/>
          <p:cNvSpPr txBox="1"/>
          <p:nvPr>
            <p:ph idx="1" type="subTitle"/>
          </p:nvPr>
        </p:nvSpPr>
        <p:spPr>
          <a:xfrm>
            <a:off x="628650" y="4550231"/>
            <a:ext cx="5829300" cy="151311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New faculty orientation</a:t>
            </a:r>
            <a:endParaRPr/>
          </a:p>
          <a:p>
            <a:pPr indent="0" lvl="0" marL="0" rtl="0" algn="l">
              <a:lnSpc>
                <a:spcPct val="90000"/>
              </a:lnSpc>
              <a:spcBef>
                <a:spcPts val="0"/>
              </a:spcBef>
              <a:spcAft>
                <a:spcPts val="0"/>
              </a:spcAft>
              <a:buClr>
                <a:schemeClr val="dk1"/>
              </a:buClr>
              <a:buSzPts val="1800"/>
              <a:buNone/>
            </a:pPr>
            <a:r>
              <a:rPr lang="en-US"/>
              <a:t>Colleen Martinez - chair</a:t>
            </a:r>
            <a:endParaRPr/>
          </a:p>
          <a:p>
            <a:pPr indent="0" lvl="0" marL="0" rtl="0" algn="l">
              <a:lnSpc>
                <a:spcPct val="90000"/>
              </a:lnSpc>
              <a:spcBef>
                <a:spcPts val="0"/>
              </a:spcBef>
              <a:spcAft>
                <a:spcPts val="0"/>
              </a:spcAft>
              <a:buClr>
                <a:schemeClr val="dk1"/>
              </a:buClr>
              <a:buSzPts val="1800"/>
              <a:buNone/>
            </a:pPr>
            <a:r>
              <a:rPr lang="en-US"/>
              <a:t>Kristin </a:t>
            </a:r>
            <a:r>
              <a:rPr lang="en-US"/>
              <a:t>Kenneavy</a:t>
            </a:r>
            <a:r>
              <a:rPr lang="en-US"/>
              <a:t> - co chair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txBox="1"/>
          <p:nvPr>
            <p:ph type="title"/>
          </p:nvPr>
        </p:nvSpPr>
        <p:spPr>
          <a:xfrm>
            <a:off x="628651" y="365126"/>
            <a:ext cx="582929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Arial Black"/>
              <a:buNone/>
            </a:pPr>
            <a:r>
              <a:rPr lang="en-US"/>
              <a:t>IRB@ramapo.edu</a:t>
            </a:r>
            <a:endParaRPr/>
          </a:p>
        </p:txBody>
      </p:sp>
      <p:sp>
        <p:nvSpPr>
          <p:cNvPr id="123" name="Google Shape;123;p1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38100" lvl="0" marL="171450" rtl="0" algn="l">
              <a:lnSpc>
                <a:spcPct val="90000"/>
              </a:lnSpc>
              <a:spcBef>
                <a:spcPts val="0"/>
              </a:spcBef>
              <a:spcAft>
                <a:spcPts val="0"/>
              </a:spcAft>
              <a:buClr>
                <a:schemeClr val="dk1"/>
              </a:buClr>
              <a:buSzPts val="2100"/>
              <a:buNone/>
            </a:pPr>
            <a:r>
              <a:rPr lang="en-US"/>
              <a:t>Chair: Colleen Martinez (social work) </a:t>
            </a:r>
            <a:r>
              <a:rPr lang="en-US" u="sng">
                <a:solidFill>
                  <a:schemeClr val="hlink"/>
                </a:solidFill>
                <a:hlinkClick r:id="rId3"/>
              </a:rPr>
              <a:t>cmarti13@ramapo.edu</a:t>
            </a:r>
            <a:r>
              <a:rPr lang="en-US"/>
              <a:t> </a:t>
            </a:r>
            <a:endParaRPr/>
          </a:p>
          <a:p>
            <a:pPr indent="-38100" lvl="0" marL="171450" rtl="0" algn="l">
              <a:lnSpc>
                <a:spcPct val="90000"/>
              </a:lnSpc>
              <a:spcBef>
                <a:spcPts val="0"/>
              </a:spcBef>
              <a:spcAft>
                <a:spcPts val="0"/>
              </a:spcAft>
              <a:buClr>
                <a:schemeClr val="dk1"/>
              </a:buClr>
              <a:buSzPts val="2100"/>
              <a:buNone/>
            </a:pPr>
            <a:r>
              <a:rPr lang="en-US"/>
              <a:t>Co-Chair: Kristin Kenneavy (sociology) </a:t>
            </a:r>
            <a:r>
              <a:rPr lang="en-US" u="sng">
                <a:solidFill>
                  <a:schemeClr val="hlink"/>
                </a:solidFill>
                <a:hlinkClick r:id="rId4"/>
              </a:rPr>
              <a:t>kkenneav@ramapo.edu</a:t>
            </a:r>
            <a:r>
              <a:rPr lang="en-US"/>
              <a:t>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rPr lang="en-US"/>
              <a:t>Questions are always welcomed!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rPr lang="en-US"/>
              <a:t>Colleen’s/ IRB Fall 2026 office hours </a:t>
            </a:r>
            <a:endParaRPr/>
          </a:p>
          <a:p>
            <a:pPr indent="-38100" lvl="0" marL="171450" rtl="0" algn="l">
              <a:lnSpc>
                <a:spcPct val="90000"/>
              </a:lnSpc>
              <a:spcBef>
                <a:spcPts val="0"/>
              </a:spcBef>
              <a:spcAft>
                <a:spcPts val="0"/>
              </a:spcAft>
              <a:buClr>
                <a:schemeClr val="dk1"/>
              </a:buClr>
              <a:buSzPts val="2100"/>
              <a:buNone/>
            </a:pPr>
            <a:r>
              <a:rPr lang="en-US"/>
              <a:t>Monday 10-11, Thursday 2-4 and by appointment</a:t>
            </a:r>
            <a:endParaRPr/>
          </a:p>
          <a:p>
            <a:pPr indent="-38100" lvl="0" marL="171450" rtl="0" algn="l">
              <a:lnSpc>
                <a:spcPct val="90000"/>
              </a:lnSpc>
              <a:spcBef>
                <a:spcPts val="0"/>
              </a:spcBef>
              <a:spcAft>
                <a:spcPts val="0"/>
              </a:spcAft>
              <a:buClr>
                <a:schemeClr val="dk1"/>
              </a:buClr>
              <a:buSzPts val="2100"/>
              <a:buNone/>
            </a:pPr>
            <a:r>
              <a:rPr lang="en-US"/>
              <a:t>G262 or Teams by request</a:t>
            </a:r>
            <a:endParaRPr/>
          </a:p>
          <a:p>
            <a:pPr indent="-38100" lvl="0" marL="171450" rtl="0" algn="l">
              <a:lnSpc>
                <a:spcPct val="90000"/>
              </a:lnSpc>
              <a:spcBef>
                <a:spcPts val="0"/>
              </a:spcBef>
              <a:spcAft>
                <a:spcPts val="0"/>
              </a:spcAft>
              <a:buClr>
                <a:schemeClr val="dk1"/>
              </a:buClr>
              <a:buSzPts val="2100"/>
              <a:buNone/>
            </a:pPr>
            <a:r>
              <a:rPr lang="en-US"/>
              <a:t>x7849</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txBox="1"/>
          <p:nvPr>
            <p:ph type="title"/>
          </p:nvPr>
        </p:nvSpPr>
        <p:spPr>
          <a:xfrm>
            <a:off x="307201" y="1"/>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3000"/>
              <a:t>Human Subjects Research</a:t>
            </a:r>
            <a:endParaRPr sz="3000"/>
          </a:p>
        </p:txBody>
      </p:sp>
      <p:sp>
        <p:nvSpPr>
          <p:cNvPr id="129" name="Google Shape;129;p18"/>
          <p:cNvSpPr txBox="1"/>
          <p:nvPr>
            <p:ph idx="1" type="body"/>
          </p:nvPr>
        </p:nvSpPr>
        <p:spPr>
          <a:xfrm>
            <a:off x="385750" y="1325700"/>
            <a:ext cx="9144000" cy="4961400"/>
          </a:xfrm>
          <a:prstGeom prst="rect">
            <a:avLst/>
          </a:prstGeom>
        </p:spPr>
        <p:txBody>
          <a:bodyPr anchorCtr="0" anchor="t" bIns="45700" lIns="91425" spcFirstLastPara="1" rIns="91425" wrap="square" tIns="45700">
            <a:normAutofit fontScale="32500" lnSpcReduction="10000"/>
          </a:bodyPr>
          <a:lstStyle/>
          <a:p>
            <a:pPr indent="0" lvl="0" marL="0" marR="736600" rtl="0" algn="l">
              <a:lnSpc>
                <a:spcPct val="100000"/>
              </a:lnSpc>
              <a:spcBef>
                <a:spcPts val="2500"/>
              </a:spcBef>
              <a:spcAft>
                <a:spcPts val="0"/>
              </a:spcAft>
              <a:buNone/>
            </a:pPr>
            <a:r>
              <a:rPr lang="en-US" sz="5600">
                <a:solidFill>
                  <a:srgbClr val="2F2F2F"/>
                </a:solidFill>
                <a:highlight>
                  <a:srgbClr val="F7F7F5"/>
                </a:highlight>
              </a:rPr>
              <a:t>Data  from/about live humans. </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rPr lang="en-US" sz="5600">
                <a:solidFill>
                  <a:srgbClr val="2F2F2F"/>
                </a:solidFill>
                <a:highlight>
                  <a:srgbClr val="F7F7F5"/>
                </a:highlight>
              </a:rPr>
              <a:t>Faculty or staff research projects (including those which are funded).</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rPr lang="en-US" sz="5600">
                <a:solidFill>
                  <a:srgbClr val="2F2F2F"/>
                </a:solidFill>
                <a:highlight>
                  <a:srgbClr val="F7F7F5"/>
                </a:highlight>
              </a:rPr>
              <a:t>Research by an investigator not affiliated with Ramapo College of New Jersey who proposes to involve Ramapo College of New Jersey students, staff, or faculty as subjects in the proposed research project.</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rPr lang="en-US" sz="5600">
                <a:solidFill>
                  <a:srgbClr val="2F2F2F"/>
                </a:solidFill>
                <a:highlight>
                  <a:srgbClr val="F7F7F5"/>
                </a:highlight>
              </a:rPr>
              <a:t>Undergraduate student research within Honors and independent study projects.</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rPr lang="en-US" sz="5600">
                <a:solidFill>
                  <a:srgbClr val="2F2F2F"/>
                </a:solidFill>
                <a:highlight>
                  <a:srgbClr val="F7F7F5"/>
                </a:highlight>
              </a:rPr>
              <a:t>Graduate student research projects.</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rPr lang="en-US" sz="5600">
                <a:solidFill>
                  <a:srgbClr val="2F2F2F"/>
                </a:solidFill>
                <a:highlight>
                  <a:srgbClr val="F7F7F5"/>
                </a:highlight>
              </a:rPr>
              <a:t>Studies expected to result in publication, presentation outside the college, or public dissemination in some other form.</a:t>
            </a:r>
            <a:endParaRPr sz="5600">
              <a:solidFill>
                <a:srgbClr val="2F2F2F"/>
              </a:solidFill>
              <a:highlight>
                <a:srgbClr val="F7F7F5"/>
              </a:highlight>
            </a:endParaRPr>
          </a:p>
          <a:p>
            <a:pPr indent="0" lvl="0" marL="0" marR="736600" rtl="0" algn="l">
              <a:lnSpc>
                <a:spcPct val="100000"/>
              </a:lnSpc>
              <a:spcBef>
                <a:spcPts val="2500"/>
              </a:spcBef>
              <a:spcAft>
                <a:spcPts val="0"/>
              </a:spcAft>
              <a:buNone/>
            </a:pPr>
            <a:r>
              <a:t/>
            </a:r>
            <a:endParaRPr sz="1692">
              <a:solidFill>
                <a:srgbClr val="2F2F2F"/>
              </a:solidFill>
              <a:highlight>
                <a:srgbClr val="F7F7F5"/>
              </a:highlight>
            </a:endParaRPr>
          </a:p>
          <a:p>
            <a:pPr indent="0" lvl="0" marL="0" rtl="0" algn="l">
              <a:lnSpc>
                <a:spcPct val="100000"/>
              </a:lnSpc>
              <a:spcBef>
                <a:spcPts val="25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title"/>
          </p:nvPr>
        </p:nvSpPr>
        <p:spPr>
          <a:xfrm>
            <a:off x="628651" y="365126"/>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Student researchers</a:t>
            </a:r>
            <a:endParaRPr/>
          </a:p>
        </p:txBody>
      </p:sp>
      <p:sp>
        <p:nvSpPr>
          <p:cNvPr id="135" name="Google Shape;135;p19"/>
          <p:cNvSpPr txBox="1"/>
          <p:nvPr>
            <p:ph idx="1" type="body"/>
          </p:nvPr>
        </p:nvSpPr>
        <p:spPr>
          <a:xfrm>
            <a:off x="628650" y="1825625"/>
            <a:ext cx="8712300" cy="4563900"/>
          </a:xfrm>
          <a:prstGeom prst="rect">
            <a:avLst/>
          </a:prstGeom>
        </p:spPr>
        <p:txBody>
          <a:bodyPr anchorCtr="0" anchor="t" bIns="45700" lIns="91425" spcFirstLastPara="1" rIns="91425" wrap="square" tIns="45700">
            <a:normAutofit lnSpcReduction="20000"/>
          </a:bodyPr>
          <a:lstStyle/>
          <a:p>
            <a:pPr indent="0" lvl="0" marL="0" marR="736600" rtl="0" algn="l">
              <a:lnSpc>
                <a:spcPct val="100000"/>
              </a:lnSpc>
              <a:spcBef>
                <a:spcPts val="2500"/>
              </a:spcBef>
              <a:spcAft>
                <a:spcPts val="0"/>
              </a:spcAft>
              <a:buClr>
                <a:schemeClr val="dk1"/>
              </a:buClr>
              <a:buSzPts val="1100"/>
              <a:buFont typeface="Arial"/>
              <a:buNone/>
            </a:pPr>
            <a:r>
              <a:rPr lang="en-US" sz="1800">
                <a:solidFill>
                  <a:srgbClr val="2F2F2F"/>
                </a:solidFill>
                <a:highlight>
                  <a:srgbClr val="F7F7F5"/>
                </a:highlight>
              </a:rPr>
              <a:t>Undergraduate research projects that have a low likelihood of being presented in a forum outside of the College </a:t>
            </a:r>
            <a:r>
              <a:rPr b="1" lang="en-US" sz="1800">
                <a:solidFill>
                  <a:srgbClr val="2F2F2F"/>
                </a:solidFill>
                <a:highlight>
                  <a:srgbClr val="F7F7F5"/>
                </a:highlight>
              </a:rPr>
              <a:t>do not </a:t>
            </a:r>
            <a:r>
              <a:rPr lang="en-US" sz="1800">
                <a:solidFill>
                  <a:srgbClr val="2F2F2F"/>
                </a:solidFill>
                <a:highlight>
                  <a:srgbClr val="F7F7F5"/>
                </a:highlight>
              </a:rPr>
              <a:t>need to undergo IRB review unless the risk exceeds minimal risk. </a:t>
            </a:r>
            <a:endParaRPr sz="1800">
              <a:solidFill>
                <a:srgbClr val="2F2F2F"/>
              </a:solidFill>
              <a:highlight>
                <a:srgbClr val="F7F7F5"/>
              </a:highlight>
            </a:endParaRPr>
          </a:p>
          <a:p>
            <a:pPr indent="0" lvl="0" marL="0" marR="736600" rtl="0" algn="l">
              <a:lnSpc>
                <a:spcPct val="100000"/>
              </a:lnSpc>
              <a:spcBef>
                <a:spcPts val="2500"/>
              </a:spcBef>
              <a:spcAft>
                <a:spcPts val="0"/>
              </a:spcAft>
              <a:buClr>
                <a:schemeClr val="dk1"/>
              </a:buClr>
              <a:buSzPts val="1100"/>
              <a:buFont typeface="Arial"/>
              <a:buNone/>
            </a:pPr>
            <a:r>
              <a:rPr lang="en-US" sz="1800">
                <a:solidFill>
                  <a:srgbClr val="2F2F2F"/>
                </a:solidFill>
                <a:highlight>
                  <a:srgbClr val="F7F7F5"/>
                </a:highlight>
              </a:rPr>
              <a:t>Student research projects that have a low likelihood of being presented in a forum outside of the College </a:t>
            </a:r>
            <a:r>
              <a:rPr b="1" lang="en-US" sz="1800">
                <a:solidFill>
                  <a:srgbClr val="2F2F2F"/>
                </a:solidFill>
                <a:highlight>
                  <a:srgbClr val="F7F7F5"/>
                </a:highlight>
              </a:rPr>
              <a:t>do not </a:t>
            </a:r>
            <a:r>
              <a:rPr lang="en-US" sz="1800">
                <a:solidFill>
                  <a:srgbClr val="2F2F2F"/>
                </a:solidFill>
                <a:highlight>
                  <a:srgbClr val="F7F7F5"/>
                </a:highlight>
              </a:rPr>
              <a:t>need to undergo IRB review unless the risk exceeds minimal risk, however, all human subject research done by students is </a:t>
            </a:r>
            <a:r>
              <a:rPr b="1" lang="en-US" sz="1800">
                <a:solidFill>
                  <a:srgbClr val="2F2F2F"/>
                </a:solidFill>
                <a:highlight>
                  <a:srgbClr val="F7F7F5"/>
                </a:highlight>
              </a:rPr>
              <a:t>the responsibility of the course instructor.</a:t>
            </a:r>
            <a:endParaRPr b="1" sz="1800">
              <a:solidFill>
                <a:srgbClr val="2F2F2F"/>
              </a:solidFill>
              <a:highlight>
                <a:srgbClr val="F7F7F5"/>
              </a:highlight>
            </a:endParaRPr>
          </a:p>
          <a:p>
            <a:pPr indent="0" lvl="0" marL="0" marR="736600" rtl="0" algn="l">
              <a:lnSpc>
                <a:spcPct val="100000"/>
              </a:lnSpc>
              <a:spcBef>
                <a:spcPts val="2500"/>
              </a:spcBef>
              <a:spcAft>
                <a:spcPts val="0"/>
              </a:spcAft>
              <a:buClr>
                <a:schemeClr val="dk1"/>
              </a:buClr>
              <a:buSzPts val="1100"/>
              <a:buFont typeface="Arial"/>
              <a:buNone/>
            </a:pPr>
            <a:r>
              <a:rPr lang="en-US" sz="1800">
                <a:solidFill>
                  <a:srgbClr val="2F2F2F"/>
                </a:solidFill>
                <a:highlight>
                  <a:srgbClr val="F7F7F5"/>
                </a:highlight>
              </a:rPr>
              <a:t>Doctoral, Master’s, Undergraduate Honors, and Independent Study projects that involve human subjects research that is not conducted in the context of learning skills in a research methods course </a:t>
            </a:r>
            <a:r>
              <a:rPr b="1" lang="en-US" sz="1800">
                <a:solidFill>
                  <a:srgbClr val="2F2F2F"/>
                </a:solidFill>
                <a:highlight>
                  <a:srgbClr val="F7F7F5"/>
                </a:highlight>
              </a:rPr>
              <a:t>must be reviewed. </a:t>
            </a:r>
            <a:endParaRPr b="1" sz="1800">
              <a:solidFill>
                <a:srgbClr val="2F2F2F"/>
              </a:solidFill>
              <a:highlight>
                <a:srgbClr val="F7F7F5"/>
              </a:highlight>
            </a:endParaRPr>
          </a:p>
          <a:p>
            <a:pPr indent="0" lvl="0" marL="0" marR="736600" rtl="0" algn="l">
              <a:lnSpc>
                <a:spcPct val="100000"/>
              </a:lnSpc>
              <a:spcBef>
                <a:spcPts val="2500"/>
              </a:spcBef>
              <a:spcAft>
                <a:spcPts val="0"/>
              </a:spcAft>
              <a:buClr>
                <a:schemeClr val="dk1"/>
              </a:buClr>
              <a:buSzPts val="1100"/>
              <a:buFont typeface="Arial"/>
              <a:buNone/>
            </a:pPr>
            <a:r>
              <a:rPr lang="en-US" sz="1800">
                <a:solidFill>
                  <a:srgbClr val="2F2F2F"/>
                </a:solidFill>
                <a:highlight>
                  <a:srgbClr val="F7F7F5"/>
                </a:highlight>
              </a:rPr>
              <a:t>Student research projects that will be presented in a forum outside of the College </a:t>
            </a:r>
            <a:r>
              <a:rPr b="1" lang="en-US" sz="1800">
                <a:solidFill>
                  <a:srgbClr val="2F2F2F"/>
                </a:solidFill>
                <a:highlight>
                  <a:srgbClr val="F7F7F5"/>
                </a:highlight>
              </a:rPr>
              <a:t>must be reviewed. </a:t>
            </a:r>
            <a:endParaRPr b="1" sz="1800">
              <a:solidFill>
                <a:srgbClr val="2F2F2F"/>
              </a:solidFill>
              <a:highlight>
                <a:srgbClr val="F7F7F5"/>
              </a:highlight>
            </a:endParaRPr>
          </a:p>
          <a:p>
            <a:pPr indent="0" lvl="0" marL="0" rtl="0" algn="l">
              <a:spcBef>
                <a:spcPts val="25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type="title"/>
          </p:nvPr>
        </p:nvSpPr>
        <p:spPr>
          <a:xfrm>
            <a:off x="1563650" y="2879351"/>
            <a:ext cx="5829300" cy="13257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Black"/>
              <a:buNone/>
            </a:pPr>
            <a:r>
              <a:rPr lang="en-US"/>
              <a:t>All documentation is on the Ramapo IRB website</a:t>
            </a:r>
            <a:endParaRPr/>
          </a:p>
          <a:p>
            <a:pPr indent="0" lvl="0" marL="0" rtl="0" algn="ctr">
              <a:lnSpc>
                <a:spcPct val="90000"/>
              </a:lnSpc>
              <a:spcBef>
                <a:spcPts val="0"/>
              </a:spcBef>
              <a:spcAft>
                <a:spcPts val="0"/>
              </a:spcAft>
              <a:buClr>
                <a:schemeClr val="dk1"/>
              </a:buClr>
              <a:buSzPct val="100000"/>
              <a:buFont typeface="Arial Black"/>
              <a:buNone/>
            </a:pPr>
            <a:r>
              <a:t/>
            </a:r>
            <a:endParaRPr/>
          </a:p>
          <a:p>
            <a:pPr indent="0" lvl="0" marL="0" rtl="0" algn="ctr">
              <a:lnSpc>
                <a:spcPct val="90000"/>
              </a:lnSpc>
              <a:spcBef>
                <a:spcPts val="0"/>
              </a:spcBef>
              <a:spcAft>
                <a:spcPts val="0"/>
              </a:spcAft>
              <a:buClr>
                <a:schemeClr val="dk1"/>
              </a:buClr>
              <a:buSzPct val="100000"/>
              <a:buFont typeface="Arial Black"/>
              <a:buNone/>
            </a:pPr>
            <a:r>
              <a:t/>
            </a:r>
            <a:endParaRPr/>
          </a:p>
          <a:p>
            <a:pPr indent="0" lvl="0" marL="0" rtl="0" algn="l">
              <a:lnSpc>
                <a:spcPct val="90000"/>
              </a:lnSpc>
              <a:spcBef>
                <a:spcPts val="0"/>
              </a:spcBef>
              <a:spcAft>
                <a:spcPts val="0"/>
              </a:spcAft>
              <a:buClr>
                <a:schemeClr val="dk1"/>
              </a:buClr>
              <a:buSzPct val="100000"/>
              <a:buFont typeface="Arial Black"/>
              <a:buNone/>
            </a:pPr>
            <a:r>
              <a:rPr lang="en-US" u="sng">
                <a:solidFill>
                  <a:schemeClr val="hlink"/>
                </a:solidFill>
                <a:hlinkClick r:id="rId3"/>
              </a:rPr>
              <a:t>https://www.ramapo.edu/provost/research-and-scholarship/institutional-review-board/</a:t>
            </a:r>
            <a:r>
              <a:rPr lang="en-US"/>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idx="1" type="body"/>
          </p:nvPr>
        </p:nvSpPr>
        <p:spPr>
          <a:xfrm>
            <a:off x="293800" y="1368550"/>
            <a:ext cx="8988600" cy="5618100"/>
          </a:xfrm>
          <a:prstGeom prst="rect">
            <a:avLst/>
          </a:prstGeom>
        </p:spPr>
        <p:txBody>
          <a:bodyPr anchorCtr="0" anchor="t" bIns="45700" lIns="91425" spcFirstLastPara="1" rIns="91425" wrap="square" tIns="45700">
            <a:noAutofit/>
          </a:bodyPr>
          <a:lstStyle/>
          <a:p>
            <a:pPr indent="0" lvl="0" marL="0" rtl="0" algn="l">
              <a:lnSpc>
                <a:spcPct val="150000"/>
              </a:lnSpc>
              <a:spcBef>
                <a:spcPts val="1500"/>
              </a:spcBef>
              <a:spcAft>
                <a:spcPts val="0"/>
              </a:spcAft>
              <a:buClr>
                <a:schemeClr val="dk1"/>
              </a:buClr>
              <a:buSzPts val="1100"/>
              <a:buFont typeface="Arial"/>
              <a:buNone/>
            </a:pPr>
            <a:r>
              <a:rPr lang="en-US" sz="1500">
                <a:solidFill>
                  <a:srgbClr val="2F2F2F"/>
                </a:solidFill>
              </a:rPr>
              <a:t>The IRB assures that the rights of determination, privacy, and confidentiality are maintained through its procedures, and it strives to protect subjects from undue harm by upholding the minimum risk requirement. The IRB will review applications for the use of human subjects and it will evaluate each within the guidelines of the Ramapo College Human Subjects Policy. The committee must review and approve the proposed human research project giving consideration to:</a:t>
            </a:r>
            <a:endParaRPr sz="1500">
              <a:solidFill>
                <a:srgbClr val="2F2F2F"/>
              </a:solidFill>
            </a:endParaRPr>
          </a:p>
          <a:p>
            <a:pPr indent="-323850" lvl="0" marL="774700" marR="317500" rtl="0" algn="l">
              <a:lnSpc>
                <a:spcPct val="150000"/>
              </a:lnSpc>
              <a:spcBef>
                <a:spcPts val="2600"/>
              </a:spcBef>
              <a:spcAft>
                <a:spcPts val="0"/>
              </a:spcAft>
              <a:buClr>
                <a:srgbClr val="2F2F2F"/>
              </a:buClr>
              <a:buSzPts val="1500"/>
              <a:buChar char="●"/>
            </a:pPr>
            <a:r>
              <a:rPr lang="en-US" sz="1500">
                <a:solidFill>
                  <a:srgbClr val="2F2F2F"/>
                </a:solidFill>
              </a:rPr>
              <a:t>Sensitivity to students’ ability to give informed consent within faculty research while they are enrolled in that faculty member’s course(s).</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The degree of risk and whether the benefits outweigh the risks.</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Protecting human rights and welfare.</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Obtaining voluntary informed consent.</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Providing debriefing about protocol and contact information for possible complaints, as appropriate.</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Whether researchers are competent and qualified.</a:t>
            </a:r>
            <a:endParaRPr sz="1500">
              <a:solidFill>
                <a:srgbClr val="2F2F2F"/>
              </a:solidFill>
            </a:endParaRPr>
          </a:p>
          <a:p>
            <a:pPr indent="-323850" lvl="0" marL="774700" marR="317500" rtl="0" algn="l">
              <a:lnSpc>
                <a:spcPct val="150000"/>
              </a:lnSpc>
              <a:spcBef>
                <a:spcPts val="0"/>
              </a:spcBef>
              <a:spcAft>
                <a:spcPts val="0"/>
              </a:spcAft>
              <a:buClr>
                <a:srgbClr val="2F2F2F"/>
              </a:buClr>
              <a:buSzPts val="1500"/>
              <a:buChar char="●"/>
            </a:pPr>
            <a:r>
              <a:rPr lang="en-US" sz="1500">
                <a:solidFill>
                  <a:srgbClr val="2F2F2F"/>
                </a:solidFill>
              </a:rPr>
              <a:t>The overarching considerations stipulated by the Belmont report and the Common Rule: Respect for persons, beneficence, and justice.</a:t>
            </a:r>
            <a:endParaRPr sz="1500">
              <a:solidFill>
                <a:srgbClr val="2F2F2F"/>
              </a:solidFill>
            </a:endParaRPr>
          </a:p>
          <a:p>
            <a:pPr indent="0" lvl="0" marL="0" rtl="0" algn="l">
              <a:spcBef>
                <a:spcPts val="26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628651" y="365126"/>
            <a:ext cx="582929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Arial Black"/>
              <a:buNone/>
            </a:pPr>
            <a:r>
              <a:rPr lang="en-US"/>
              <a:t>IRB applications</a:t>
            </a:r>
            <a:endParaRPr/>
          </a:p>
        </p:txBody>
      </p:sp>
      <p:sp>
        <p:nvSpPr>
          <p:cNvPr id="151" name="Google Shape;151;p22"/>
          <p:cNvSpPr txBox="1"/>
          <p:nvPr>
            <p:ph idx="1" type="body"/>
          </p:nvPr>
        </p:nvSpPr>
        <p:spPr>
          <a:xfrm>
            <a:off x="721850" y="1825625"/>
            <a:ext cx="7818600" cy="4351200"/>
          </a:xfrm>
          <a:prstGeom prst="rect">
            <a:avLst/>
          </a:prstGeom>
          <a:noFill/>
          <a:ln>
            <a:noFill/>
          </a:ln>
        </p:spPr>
        <p:txBody>
          <a:bodyPr anchorCtr="0" anchor="t" bIns="45700" lIns="91425" spcFirstLastPara="1" rIns="91425" wrap="square" tIns="45700">
            <a:normAutofit/>
          </a:bodyPr>
          <a:lstStyle/>
          <a:p>
            <a:pPr indent="-38100" lvl="0" marL="171450" rtl="0" algn="l">
              <a:lnSpc>
                <a:spcPct val="100000"/>
              </a:lnSpc>
              <a:spcBef>
                <a:spcPts val="0"/>
              </a:spcBef>
              <a:spcAft>
                <a:spcPts val="0"/>
              </a:spcAft>
              <a:buClr>
                <a:schemeClr val="dk1"/>
              </a:buClr>
              <a:buSzPts val="2100"/>
              <a:buNone/>
            </a:pPr>
            <a:r>
              <a:rPr lang="en-US"/>
              <a:t>-reviewed on a rolling basis first day of Fall-last day of Spring semesters</a:t>
            </a:r>
            <a:endParaRPr/>
          </a:p>
          <a:p>
            <a:pPr indent="-38100" lvl="0" marL="171450" rtl="0" algn="l">
              <a:lnSpc>
                <a:spcPct val="100000"/>
              </a:lnSpc>
              <a:spcBef>
                <a:spcPts val="0"/>
              </a:spcBef>
              <a:spcAft>
                <a:spcPts val="0"/>
              </a:spcAft>
              <a:buClr>
                <a:schemeClr val="dk1"/>
              </a:buClr>
              <a:buSzPts val="2100"/>
              <a:buNone/>
            </a:pPr>
            <a:r>
              <a:rPr lang="en-US"/>
              <a:t>-applications </a:t>
            </a:r>
            <a:r>
              <a:rPr lang="en-US"/>
              <a:t>received</a:t>
            </a:r>
            <a:r>
              <a:rPr lang="en-US"/>
              <a:t> in the summer will be reviewed in Fall</a:t>
            </a:r>
            <a:endParaRPr/>
          </a:p>
          <a:p>
            <a:pPr indent="-38100" lvl="0" marL="171450" rtl="0" algn="l">
              <a:lnSpc>
                <a:spcPct val="100000"/>
              </a:lnSpc>
              <a:spcBef>
                <a:spcPts val="0"/>
              </a:spcBef>
              <a:spcAft>
                <a:spcPts val="0"/>
              </a:spcAft>
              <a:buClr>
                <a:schemeClr val="dk1"/>
              </a:buClr>
              <a:buSzPts val="2100"/>
              <a:buNone/>
            </a:pPr>
            <a:r>
              <a:rPr lang="en-US"/>
              <a:t>-application and policies on the website</a:t>
            </a:r>
            <a:endParaRPr/>
          </a:p>
          <a:p>
            <a:pPr indent="-38100" lvl="0" marL="171450" rtl="0" algn="l">
              <a:lnSpc>
                <a:spcPct val="100000"/>
              </a:lnSpc>
              <a:spcBef>
                <a:spcPts val="0"/>
              </a:spcBef>
              <a:spcAft>
                <a:spcPts val="0"/>
              </a:spcAft>
              <a:buClr>
                <a:schemeClr val="dk1"/>
              </a:buClr>
              <a:buSzPts val="2100"/>
              <a:buNone/>
            </a:pPr>
            <a:r>
              <a:rPr lang="en-US"/>
              <a:t>-ethics training required - CITI Program</a:t>
            </a:r>
            <a:endParaRPr/>
          </a:p>
          <a:p>
            <a:pPr indent="-38100" lvl="0" marL="171450" rtl="0" algn="l">
              <a:lnSpc>
                <a:spcPct val="100000"/>
              </a:lnSpc>
              <a:spcBef>
                <a:spcPts val="0"/>
              </a:spcBef>
              <a:spcAft>
                <a:spcPts val="0"/>
              </a:spcAft>
              <a:buClr>
                <a:schemeClr val="dk1"/>
              </a:buClr>
              <a:buSzPts val="2100"/>
              <a:buNone/>
            </a:pPr>
            <a:r>
              <a:rPr lang="en-US"/>
              <a:t>-fill out completely, include informed consent, survey materials, outreach materials</a:t>
            </a:r>
            <a:endParaRPr/>
          </a:p>
          <a:p>
            <a:pPr indent="-38100" lvl="0" marL="171450" rtl="0" algn="l">
              <a:lnSpc>
                <a:spcPct val="100000"/>
              </a:lnSpc>
              <a:spcBef>
                <a:spcPts val="0"/>
              </a:spcBef>
              <a:spcAft>
                <a:spcPts val="0"/>
              </a:spcAft>
              <a:buClr>
                <a:schemeClr val="dk1"/>
              </a:buClr>
              <a:buSzPts val="2100"/>
              <a:buNone/>
            </a:pPr>
            <a:r>
              <a:rPr lang="en-US"/>
              <a:t>-email to </a:t>
            </a:r>
            <a:r>
              <a:rPr lang="en-US" u="sng">
                <a:solidFill>
                  <a:schemeClr val="hlink"/>
                </a:solidFill>
                <a:hlinkClick r:id="rId3"/>
              </a:rPr>
              <a:t>IRB@ramapo.edu</a:t>
            </a:r>
            <a:endParaRPr/>
          </a:p>
          <a:p>
            <a:pPr indent="-38100" lvl="0" marL="171450" rtl="0" algn="l">
              <a:lnSpc>
                <a:spcPct val="100000"/>
              </a:lnSpc>
              <a:spcBef>
                <a:spcPts val="0"/>
              </a:spcBef>
              <a:spcAft>
                <a:spcPts val="0"/>
              </a:spcAft>
              <a:buClr>
                <a:schemeClr val="dk1"/>
              </a:buClr>
              <a:buSzPts val="2100"/>
              <a:buNone/>
            </a:pPr>
            <a:r>
              <a:rPr lang="en-US"/>
              <a:t>-always ok to follow up</a:t>
            </a:r>
            <a:endParaRPr/>
          </a:p>
          <a:p>
            <a:pPr indent="-38100" lvl="0" marL="171450" rtl="0" algn="l">
              <a:lnSpc>
                <a:spcPct val="100000"/>
              </a:lnSpc>
              <a:spcBef>
                <a:spcPts val="0"/>
              </a:spcBef>
              <a:spcAft>
                <a:spcPts val="0"/>
              </a:spcAft>
              <a:buClr>
                <a:schemeClr val="dk1"/>
              </a:buClr>
              <a:buSzPts val="21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txBox="1"/>
          <p:nvPr>
            <p:ph type="title"/>
          </p:nvPr>
        </p:nvSpPr>
        <p:spPr>
          <a:xfrm>
            <a:off x="2686050" y="363538"/>
            <a:ext cx="58293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300"/>
              <a:buFont typeface="Arial Black"/>
              <a:buNone/>
            </a:pPr>
            <a:r>
              <a:rPr lang="en-US"/>
              <a:t>Reviews</a:t>
            </a:r>
            <a:endParaRPr/>
          </a:p>
        </p:txBody>
      </p:sp>
      <p:sp>
        <p:nvSpPr>
          <p:cNvPr id="157" name="Google Shape;157;p2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38100" lvl="0" marL="171450" rtl="0" algn="l">
              <a:lnSpc>
                <a:spcPct val="90000"/>
              </a:lnSpc>
              <a:spcBef>
                <a:spcPts val="0"/>
              </a:spcBef>
              <a:spcAft>
                <a:spcPts val="0"/>
              </a:spcAft>
              <a:buClr>
                <a:schemeClr val="dk1"/>
              </a:buClr>
              <a:buSzPts val="2100"/>
              <a:buNone/>
            </a:pPr>
            <a:r>
              <a:rPr lang="en-US"/>
              <a:t>We need to </a:t>
            </a:r>
            <a:r>
              <a:rPr lang="en-US"/>
              <a:t>ensure</a:t>
            </a:r>
            <a:r>
              <a:rPr lang="en-US"/>
              <a:t> all regulations and ethics standards are met</a:t>
            </a:r>
            <a:endParaRPr/>
          </a:p>
          <a:p>
            <a:pPr indent="-38100" lvl="0" marL="171450" rtl="0" algn="l">
              <a:lnSpc>
                <a:spcPct val="90000"/>
              </a:lnSpc>
              <a:spcBef>
                <a:spcPts val="0"/>
              </a:spcBef>
              <a:spcAft>
                <a:spcPts val="0"/>
              </a:spcAft>
              <a:buClr>
                <a:schemeClr val="dk1"/>
              </a:buClr>
              <a:buSzPts val="2100"/>
              <a:buNone/>
            </a:pPr>
            <a:r>
              <a:rPr lang="en-US" u="sng"/>
              <a:t>exempt, expedited, extension</a:t>
            </a:r>
            <a:endParaRPr u="sng"/>
          </a:p>
          <a:p>
            <a:pPr indent="-38100" lvl="0" marL="171450" rtl="0" algn="l">
              <a:lnSpc>
                <a:spcPct val="90000"/>
              </a:lnSpc>
              <a:spcBef>
                <a:spcPts val="0"/>
              </a:spcBef>
              <a:spcAft>
                <a:spcPts val="0"/>
              </a:spcAft>
              <a:buClr>
                <a:schemeClr val="dk1"/>
              </a:buClr>
              <a:buSzPts val="2100"/>
              <a:buNone/>
            </a:pPr>
            <a:r>
              <a:rPr lang="en-US"/>
              <a:t>-</a:t>
            </a:r>
            <a:r>
              <a:rPr lang="en-US"/>
              <a:t>same process just # reviewers varies</a:t>
            </a:r>
            <a:endParaRPr/>
          </a:p>
          <a:p>
            <a:pPr indent="-38100" lvl="0" marL="171450" rtl="0" algn="l">
              <a:lnSpc>
                <a:spcPct val="90000"/>
              </a:lnSpc>
              <a:spcBef>
                <a:spcPts val="0"/>
              </a:spcBef>
              <a:spcAft>
                <a:spcPts val="0"/>
              </a:spcAft>
              <a:buClr>
                <a:schemeClr val="dk1"/>
              </a:buClr>
              <a:buSzPts val="2100"/>
              <a:buNone/>
            </a:pPr>
            <a:r>
              <a:rPr lang="en-US"/>
              <a:t>-same experience from applicant perspective</a:t>
            </a:r>
            <a:endParaRPr/>
          </a:p>
          <a:p>
            <a:pPr indent="-38100" lvl="0" marL="171450" rtl="0" algn="l">
              <a:lnSpc>
                <a:spcPct val="90000"/>
              </a:lnSpc>
              <a:spcBef>
                <a:spcPts val="0"/>
              </a:spcBef>
              <a:spcAft>
                <a:spcPts val="0"/>
              </a:spcAft>
              <a:buClr>
                <a:schemeClr val="dk1"/>
              </a:buClr>
              <a:buSzPts val="2100"/>
              <a:buNone/>
            </a:pPr>
            <a:r>
              <a:rPr lang="en-US"/>
              <a:t>-chair or co-chair review, then IRB </a:t>
            </a:r>
            <a:r>
              <a:rPr lang="en-US"/>
              <a:t>member(s)</a:t>
            </a:r>
            <a:r>
              <a:rPr lang="en-US"/>
              <a:t> review</a:t>
            </a:r>
            <a:endParaRPr/>
          </a:p>
          <a:p>
            <a:pPr indent="-38100" lvl="0" marL="171450" rtl="0" algn="l">
              <a:lnSpc>
                <a:spcPct val="90000"/>
              </a:lnSpc>
              <a:spcBef>
                <a:spcPts val="0"/>
              </a:spcBef>
              <a:spcAft>
                <a:spcPts val="0"/>
              </a:spcAft>
              <a:buClr>
                <a:schemeClr val="dk1"/>
              </a:buClr>
              <a:buSzPts val="2100"/>
              <a:buNone/>
            </a:pPr>
            <a:r>
              <a:rPr lang="en-US"/>
              <a:t>-all communications between chair or co-chair and PI by email</a:t>
            </a:r>
            <a:endParaRPr/>
          </a:p>
          <a:p>
            <a:pPr indent="-38100" lvl="0" marL="171450" rtl="0" algn="l">
              <a:spcBef>
                <a:spcPts val="0"/>
              </a:spcBef>
              <a:spcAft>
                <a:spcPts val="0"/>
              </a:spcAft>
              <a:buClr>
                <a:schemeClr val="dk1"/>
              </a:buClr>
              <a:buSzPts val="2100"/>
              <a:buNone/>
            </a:pPr>
            <a:r>
              <a:rPr lang="en-US"/>
              <a:t>-applications usually require editing, updating</a:t>
            </a:r>
            <a:endParaRPr/>
          </a:p>
          <a:p>
            <a:pPr indent="-38100" lvl="0" marL="171450" rtl="0" algn="l">
              <a:lnSpc>
                <a:spcPct val="90000"/>
              </a:lnSpc>
              <a:spcBef>
                <a:spcPts val="0"/>
              </a:spcBef>
              <a:spcAft>
                <a:spcPts val="0"/>
              </a:spcAft>
              <a:buClr>
                <a:schemeClr val="dk1"/>
              </a:buClr>
              <a:buSzPts val="2100"/>
              <a:buNone/>
            </a:pPr>
            <a:r>
              <a:rPr lang="en-US"/>
              <a:t>-work with you until approval if possible</a:t>
            </a:r>
            <a:endParaRPr/>
          </a:p>
          <a:p>
            <a:pPr indent="-38100" lvl="0" marL="171450" rtl="0" algn="l">
              <a:lnSpc>
                <a:spcPct val="90000"/>
              </a:lnSpc>
              <a:spcBef>
                <a:spcPts val="0"/>
              </a:spcBef>
              <a:spcAft>
                <a:spcPts val="0"/>
              </a:spcAft>
              <a:buClr>
                <a:schemeClr val="dk1"/>
              </a:buClr>
              <a:buSzPts val="2100"/>
              <a:buNone/>
            </a:pPr>
            <a:r>
              <a:rPr lang="en-US"/>
              <a:t>-once application (including all materials) is complete we aim for a 2 week turn around</a:t>
            </a:r>
            <a:endParaRPr/>
          </a:p>
          <a:p>
            <a:pPr indent="-38100" lvl="0" marL="171450" rtl="0" algn="l">
              <a:lnSpc>
                <a:spcPct val="90000"/>
              </a:lnSpc>
              <a:spcBef>
                <a:spcPts val="0"/>
              </a:spcBef>
              <a:spcAft>
                <a:spcPts val="0"/>
              </a:spcAft>
              <a:buClr>
                <a:schemeClr val="dk1"/>
              </a:buClr>
              <a:buSzPts val="2100"/>
              <a:buNone/>
            </a:pPr>
            <a:r>
              <a:t/>
            </a:r>
            <a:endParaRPr/>
          </a:p>
          <a:p>
            <a:pPr indent="-38100" lvl="0" marL="171450" rtl="0" algn="l">
              <a:lnSpc>
                <a:spcPct val="90000"/>
              </a:lnSpc>
              <a:spcBef>
                <a:spcPts val="0"/>
              </a:spcBef>
              <a:spcAft>
                <a:spcPts val="0"/>
              </a:spcAft>
              <a:buClr>
                <a:schemeClr val="dk1"/>
              </a:buClr>
              <a:buSzPts val="2100"/>
              <a:buNone/>
            </a:pPr>
            <a:r>
              <a:rPr lang="en-US" u="sng"/>
              <a:t>full reviews</a:t>
            </a:r>
            <a:r>
              <a:rPr lang="en-US"/>
              <a:t> </a:t>
            </a:r>
            <a:endParaRPr/>
          </a:p>
          <a:p>
            <a:pPr indent="-38100" lvl="0" marL="171450" rtl="0" algn="l">
              <a:lnSpc>
                <a:spcPct val="90000"/>
              </a:lnSpc>
              <a:spcBef>
                <a:spcPts val="0"/>
              </a:spcBef>
              <a:spcAft>
                <a:spcPts val="0"/>
              </a:spcAft>
              <a:buClr>
                <a:schemeClr val="dk1"/>
              </a:buClr>
              <a:buSzPts val="2100"/>
              <a:buNone/>
            </a:pPr>
            <a:r>
              <a:rPr lang="en-US"/>
              <a:t>-will require a meeting, the </a:t>
            </a:r>
            <a:r>
              <a:rPr lang="en-US"/>
              <a:t>applicant</a:t>
            </a:r>
            <a:r>
              <a:rPr lang="en-US"/>
              <a:t> is invited, aim for within 3 weeks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Federal Regulations</a:t>
            </a:r>
            <a:endParaRPr/>
          </a:p>
        </p:txBody>
      </p:sp>
      <p:sp>
        <p:nvSpPr>
          <p:cNvPr id="163" name="Google Shape;163;p24"/>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u="sng">
                <a:solidFill>
                  <a:schemeClr val="hlink"/>
                </a:solidFill>
                <a:hlinkClick r:id="rId3"/>
              </a:rPr>
              <a:t>https://www.hhs.gov/ohrp/regulations-and-policy/regulations/common-rule/index.html</a:t>
            </a:r>
            <a:r>
              <a:rPr lang="en-US"/>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Exempt</a:t>
            </a:r>
            <a:endParaRPr/>
          </a:p>
        </p:txBody>
      </p:sp>
      <p:sp>
        <p:nvSpPr>
          <p:cNvPr id="169" name="Google Shape;169;p25"/>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-Exempt from further IRB review</a:t>
            </a:r>
            <a:endParaRPr/>
          </a:p>
          <a:p>
            <a:pPr indent="0" lvl="0" marL="0" rtl="0" algn="l">
              <a:spcBef>
                <a:spcPts val="750"/>
              </a:spcBef>
              <a:spcAft>
                <a:spcPts val="0"/>
              </a:spcAft>
              <a:buNone/>
            </a:pPr>
            <a:r>
              <a:rPr lang="en-US"/>
              <a:t>-Research involving children or prisoners cannot be exempt </a:t>
            </a:r>
            <a:endParaRPr/>
          </a:p>
          <a:p>
            <a:pPr indent="0" lvl="0" marL="0" rtl="0" algn="l">
              <a:spcBef>
                <a:spcPts val="750"/>
              </a:spcBef>
              <a:spcAft>
                <a:spcPts val="0"/>
              </a:spcAft>
              <a:buNone/>
            </a:pPr>
            <a:r>
              <a:rPr lang="en-US"/>
              <a:t>-Cannot be greater than minimal risk. “Minimal risk means that the probability and magnitude of harm or discomfort anticipated in the research are not greater in and of themselves than those ordinarily encountered in daily life or during the performance of routine physical or psychological examinations or tests.”</a:t>
            </a:r>
            <a:endParaRPr/>
          </a:p>
          <a:p>
            <a:pPr indent="0" lvl="0" marL="0" rtl="0" algn="l">
              <a:spcBef>
                <a:spcPts val="750"/>
              </a:spcBef>
              <a:spcAft>
                <a:spcPts val="0"/>
              </a:spcAft>
              <a:buNone/>
            </a:pPr>
            <a:r>
              <a:rPr lang="en-US"/>
              <a:t>-Submit an application and obtain an IRB approval number, even if you believe it’s exempt</a:t>
            </a:r>
            <a:endParaRPr/>
          </a:p>
          <a:p>
            <a:pPr indent="0" lvl="0" marL="0" rtl="0" algn="l">
              <a:spcBef>
                <a:spcPts val="750"/>
              </a:spcBef>
              <a:spcAft>
                <a:spcPts val="0"/>
              </a:spcAft>
              <a:buNone/>
            </a:pPr>
            <a:r>
              <a:rPr lang="en-US"/>
              <a:t>-May be required for publication, funding sources</a:t>
            </a:r>
            <a:endParaRPr/>
          </a:p>
          <a:p>
            <a:pPr indent="0" lvl="0" marL="0" rtl="0" algn="l">
              <a:spcBef>
                <a:spcPts val="750"/>
              </a:spcBef>
              <a:spcAft>
                <a:spcPts val="0"/>
              </a:spcAft>
              <a:buNone/>
            </a:pPr>
            <a:r>
              <a:rPr lang="en-US"/>
              <a:t>-All presentations and publication that include interactions with humans require IRB review according to College policy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Exempt</a:t>
            </a:r>
            <a:endParaRPr/>
          </a:p>
        </p:txBody>
      </p:sp>
      <p:sp>
        <p:nvSpPr>
          <p:cNvPr id="175" name="Google Shape;175;p26"/>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-Normal education practices</a:t>
            </a:r>
            <a:endParaRPr/>
          </a:p>
          <a:p>
            <a:pPr indent="0" lvl="0" marL="0" rtl="0" algn="l">
              <a:spcBef>
                <a:spcPts val="750"/>
              </a:spcBef>
              <a:spcAft>
                <a:spcPts val="0"/>
              </a:spcAft>
              <a:buNone/>
            </a:pPr>
            <a:r>
              <a:rPr lang="en-US"/>
              <a:t>-Educational tests, surveys, </a:t>
            </a:r>
            <a:r>
              <a:rPr lang="en-US"/>
              <a:t>interviews</a:t>
            </a:r>
            <a:endParaRPr/>
          </a:p>
          <a:p>
            <a:pPr indent="0" lvl="0" marL="0" rtl="0" algn="l">
              <a:spcBef>
                <a:spcPts val="750"/>
              </a:spcBef>
              <a:spcAft>
                <a:spcPts val="0"/>
              </a:spcAft>
              <a:buNone/>
            </a:pPr>
            <a:r>
              <a:rPr lang="en-US"/>
              <a:t>-Observation of public behavior</a:t>
            </a:r>
            <a:endParaRPr/>
          </a:p>
          <a:p>
            <a:pPr indent="0" lvl="0" marL="0" rtl="0" algn="l">
              <a:spcBef>
                <a:spcPts val="750"/>
              </a:spcBef>
              <a:spcAft>
                <a:spcPts val="0"/>
              </a:spcAft>
              <a:buNone/>
            </a:pPr>
            <a:r>
              <a:rPr lang="en-US"/>
              <a:t>-Secondary analysis</a:t>
            </a:r>
            <a:endParaRPr/>
          </a:p>
          <a:p>
            <a:pPr indent="0" lvl="0" marL="0" rtl="0" algn="l">
              <a:spcBef>
                <a:spcPts val="750"/>
              </a:spcBef>
              <a:spcAft>
                <a:spcPts val="0"/>
              </a:spcAft>
              <a:buNone/>
            </a:pPr>
            <a:r>
              <a:rPr lang="en-US"/>
              <a:t>-Minimal risk</a:t>
            </a:r>
            <a:endParaRPr/>
          </a:p>
          <a:p>
            <a:pPr indent="0" lvl="0" marL="0" rtl="0" algn="l">
              <a:spcBef>
                <a:spcPts val="750"/>
              </a:spcBef>
              <a:spcAft>
                <a:spcPts val="0"/>
              </a:spcAft>
              <a:buNone/>
            </a:pPr>
            <a:r>
              <a:rPr lang="en-US"/>
              <a:t>-Chair or co-chair review</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Expedited</a:t>
            </a:r>
            <a:endParaRPr/>
          </a:p>
        </p:txBody>
      </p:sp>
      <p:sp>
        <p:nvSpPr>
          <p:cNvPr id="181" name="Google Shape;181;p27"/>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-No </a:t>
            </a:r>
            <a:r>
              <a:rPr lang="en-US"/>
              <a:t>more than minimal risk</a:t>
            </a:r>
            <a:endParaRPr/>
          </a:p>
          <a:p>
            <a:pPr indent="0" lvl="0" marL="0" rtl="0" algn="l">
              <a:spcBef>
                <a:spcPts val="750"/>
              </a:spcBef>
              <a:spcAft>
                <a:spcPts val="0"/>
              </a:spcAft>
              <a:buNone/>
            </a:pPr>
            <a:r>
              <a:rPr lang="en-US"/>
              <a:t>-See regulations for specific categories, but typical non experimental research procedures</a:t>
            </a:r>
            <a:endParaRPr/>
          </a:p>
          <a:p>
            <a:pPr indent="0" lvl="0" marL="0" rtl="0" algn="l">
              <a:spcBef>
                <a:spcPts val="750"/>
              </a:spcBef>
              <a:spcAft>
                <a:spcPts val="0"/>
              </a:spcAft>
              <a:buNone/>
            </a:pPr>
            <a:r>
              <a:rPr lang="en-US"/>
              <a:t>-Chair or co-chair plus one (or more) IRB member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Full IRB Review</a:t>
            </a:r>
            <a:endParaRPr/>
          </a:p>
        </p:txBody>
      </p:sp>
      <p:sp>
        <p:nvSpPr>
          <p:cNvPr id="187" name="Google Shape;187;p28"/>
          <p:cNvSpPr txBox="1"/>
          <p:nvPr>
            <p:ph idx="1" type="body"/>
          </p:nvPr>
        </p:nvSpPr>
        <p:spPr>
          <a:xfrm>
            <a:off x="628650" y="1825625"/>
            <a:ext cx="7886700" cy="4351200"/>
          </a:xfrm>
          <a:prstGeom prst="rect">
            <a:avLst/>
          </a:prstGeom>
        </p:spPr>
        <p:txBody>
          <a:bodyPr anchorCtr="0" anchor="t" bIns="45700" lIns="91425" spcFirstLastPara="1" rIns="91425" wrap="square" tIns="45700">
            <a:normAutofit lnSpcReduction="10000"/>
          </a:bodyPr>
          <a:lstStyle/>
          <a:p>
            <a:pPr indent="0" lvl="0" marL="0" rtl="0" algn="l">
              <a:spcBef>
                <a:spcPts val="750"/>
              </a:spcBef>
              <a:spcAft>
                <a:spcPts val="0"/>
              </a:spcAft>
              <a:buNone/>
            </a:pPr>
            <a:r>
              <a:rPr lang="en-US"/>
              <a:t>-Any research with more than minimal risk</a:t>
            </a:r>
            <a:endParaRPr/>
          </a:p>
          <a:p>
            <a:pPr indent="0" lvl="0" marL="0" rtl="0" algn="l">
              <a:spcBef>
                <a:spcPts val="750"/>
              </a:spcBef>
              <a:spcAft>
                <a:spcPts val="0"/>
              </a:spcAft>
              <a:buNone/>
            </a:pPr>
            <a:r>
              <a:rPr lang="en-US"/>
              <a:t>-Experimental</a:t>
            </a:r>
            <a:endParaRPr/>
          </a:p>
          <a:p>
            <a:pPr indent="0" lvl="0" marL="0" rtl="0" algn="l">
              <a:spcBef>
                <a:spcPts val="750"/>
              </a:spcBef>
              <a:spcAft>
                <a:spcPts val="0"/>
              </a:spcAft>
              <a:buNone/>
            </a:pPr>
            <a:r>
              <a:rPr lang="en-US"/>
              <a:t>-Touch</a:t>
            </a:r>
            <a:endParaRPr/>
          </a:p>
          <a:p>
            <a:pPr indent="0" lvl="0" marL="0" rtl="0" algn="l">
              <a:spcBef>
                <a:spcPts val="750"/>
              </a:spcBef>
              <a:spcAft>
                <a:spcPts val="0"/>
              </a:spcAft>
              <a:buNone/>
            </a:pPr>
            <a:r>
              <a:rPr lang="en-US"/>
              <a:t>-Interventions</a:t>
            </a:r>
            <a:endParaRPr/>
          </a:p>
          <a:p>
            <a:pPr indent="0" lvl="0" marL="0" rtl="0" algn="l">
              <a:spcBef>
                <a:spcPts val="750"/>
              </a:spcBef>
              <a:spcAft>
                <a:spcPts val="0"/>
              </a:spcAft>
              <a:buNone/>
            </a:pPr>
            <a:r>
              <a:rPr lang="en-US"/>
              <a:t>-Risk may be ok as long as the is an appropriate balance of potential risk/benefit</a:t>
            </a:r>
            <a:endParaRPr/>
          </a:p>
          <a:p>
            <a:pPr indent="0" lvl="0" marL="0" rtl="0" algn="l">
              <a:spcBef>
                <a:spcPts val="750"/>
              </a:spcBef>
              <a:spcAft>
                <a:spcPts val="0"/>
              </a:spcAft>
              <a:buNone/>
            </a:pPr>
            <a:r>
              <a:rPr lang="en-US"/>
              <a:t>-More eyes on the application is better</a:t>
            </a:r>
            <a:endParaRPr/>
          </a:p>
          <a:p>
            <a:pPr indent="0" lvl="0" marL="0" rtl="0" algn="l">
              <a:spcBef>
                <a:spcPts val="750"/>
              </a:spcBef>
              <a:spcAft>
                <a:spcPts val="0"/>
              </a:spcAft>
              <a:buNone/>
            </a:pPr>
            <a:r>
              <a:rPr lang="en-US"/>
              <a:t>-Chair or co-chair </a:t>
            </a:r>
            <a:r>
              <a:rPr lang="en-US"/>
              <a:t>plus 1 related faculty, 1 unrelated faculty, 1 community member</a:t>
            </a:r>
            <a:endParaRPr/>
          </a:p>
          <a:p>
            <a:pPr indent="0" lvl="0" marL="0" rtl="0" algn="l">
              <a:spcBef>
                <a:spcPts val="750"/>
              </a:spcBef>
              <a:spcAft>
                <a:spcPts val="0"/>
              </a:spcAft>
              <a:buNone/>
            </a:pPr>
            <a:r>
              <a:rPr lang="en-US"/>
              <a:t>-Aim to meet within three weeks</a:t>
            </a:r>
            <a:endParaRPr/>
          </a:p>
          <a:p>
            <a:pPr indent="0" lvl="0" marL="0" rtl="0" algn="l">
              <a:spcBef>
                <a:spcPts val="750"/>
              </a:spcBef>
              <a:spcAft>
                <a:spcPts val="0"/>
              </a:spcAft>
              <a:buNone/>
            </a:pPr>
            <a:r>
              <a:rPr lang="en-US"/>
              <a:t>-PI is invited, not required to attend ONLINE meeting</a:t>
            </a:r>
            <a:endParaRPr/>
          </a:p>
          <a:p>
            <a:pPr indent="0" lvl="0" marL="0" rtl="0" algn="l">
              <a:spcBef>
                <a:spcPts val="750"/>
              </a:spcBef>
              <a:spcAft>
                <a:spcPts val="0"/>
              </a:spcAft>
              <a:buNone/>
            </a:pPr>
            <a:r>
              <a:rPr lang="en-US"/>
              <a:t>-Funding question is important, requires additional review</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Extension</a:t>
            </a:r>
            <a:endParaRPr/>
          </a:p>
        </p:txBody>
      </p:sp>
      <p:sp>
        <p:nvSpPr>
          <p:cNvPr id="193" name="Google Shape;193;p29"/>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a:t>
            </a:r>
            <a:r>
              <a:rPr lang="en-US"/>
              <a:t>Continuing</a:t>
            </a:r>
            <a:r>
              <a:rPr lang="en-US"/>
              <a:t> research after initial 1 year approval period</a:t>
            </a:r>
            <a:endParaRPr/>
          </a:p>
          <a:p>
            <a:pPr indent="0" lvl="0" marL="0" rtl="0" algn="l">
              <a:spcBef>
                <a:spcPts val="750"/>
              </a:spcBef>
              <a:spcAft>
                <a:spcPts val="0"/>
              </a:spcAft>
              <a:buNone/>
            </a:pPr>
            <a:r>
              <a:rPr lang="en-US"/>
              <a:t>-Submit before expiration</a:t>
            </a:r>
            <a:endParaRPr/>
          </a:p>
          <a:p>
            <a:pPr indent="0" lvl="0" marL="0" rtl="0" algn="l">
              <a:spcBef>
                <a:spcPts val="750"/>
              </a:spcBef>
              <a:spcAft>
                <a:spcPts val="0"/>
              </a:spcAft>
              <a:buNone/>
            </a:pPr>
            <a:r>
              <a:rPr lang="en-US"/>
              <a:t>-Indicate approval # in </a:t>
            </a:r>
            <a:r>
              <a:rPr lang="en-US"/>
              <a:t>email</a:t>
            </a:r>
            <a:r>
              <a:rPr lang="en-US"/>
              <a:t> request</a:t>
            </a:r>
            <a:endParaRPr/>
          </a:p>
          <a:p>
            <a:pPr indent="0" lvl="0" marL="0" rtl="0" algn="l">
              <a:spcBef>
                <a:spcPts val="750"/>
              </a:spcBef>
              <a:spcAft>
                <a:spcPts val="0"/>
              </a:spcAft>
              <a:buNone/>
            </a:pPr>
            <a:r>
              <a:rPr lang="en-US"/>
              <a:t>-Indicate if there are any changes to the study</a:t>
            </a:r>
            <a:endParaRPr/>
          </a:p>
          <a:p>
            <a:pPr indent="0" lvl="0" marL="0" rtl="0" algn="l">
              <a:spcBef>
                <a:spcPts val="750"/>
              </a:spcBef>
              <a:spcAft>
                <a:spcPts val="0"/>
              </a:spcAft>
              <a:buNone/>
            </a:pPr>
            <a:r>
              <a:rPr lang="en-US"/>
              <a:t>-Chair or co-chair review</a:t>
            </a:r>
            <a:endParaRPr/>
          </a:p>
          <a:p>
            <a:pPr indent="0" lvl="0" marL="0" rtl="0" algn="l">
              <a:spcBef>
                <a:spcPts val="750"/>
              </a:spcBef>
              <a:spcAft>
                <a:spcPts val="0"/>
              </a:spcAft>
              <a:buNone/>
            </a:pPr>
            <a:r>
              <a:rPr lang="en-US"/>
              <a:t>-Changes may require a new application</a:t>
            </a:r>
            <a:endParaRPr/>
          </a:p>
          <a:p>
            <a:pPr indent="0" lvl="0" marL="0" rtl="0" algn="l">
              <a:spcBef>
                <a:spcPts val="750"/>
              </a:spcBef>
              <a:spcAft>
                <a:spcPts val="0"/>
              </a:spcAft>
              <a:buNone/>
            </a:pPr>
            <a:r>
              <a:rPr lang="en-US"/>
              <a:t>-Expiration requires a new application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Additional items</a:t>
            </a:r>
            <a:endParaRPr/>
          </a:p>
        </p:txBody>
      </p:sp>
      <p:sp>
        <p:nvSpPr>
          <p:cNvPr id="199" name="Google Shape;199;p30"/>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-compensation to participants</a:t>
            </a:r>
            <a:endParaRPr/>
          </a:p>
          <a:p>
            <a:pPr indent="0" lvl="0" marL="0" rtl="0" algn="l">
              <a:spcBef>
                <a:spcPts val="750"/>
              </a:spcBef>
              <a:spcAft>
                <a:spcPts val="0"/>
              </a:spcAft>
              <a:buNone/>
            </a:pPr>
            <a:r>
              <a:rPr lang="en-US"/>
              <a:t>-no pressure for students to participate</a:t>
            </a:r>
            <a:endParaRPr/>
          </a:p>
          <a:p>
            <a:pPr indent="0" lvl="0" marL="0" rtl="0" algn="l">
              <a:spcBef>
                <a:spcPts val="750"/>
              </a:spcBef>
              <a:spcAft>
                <a:spcPts val="0"/>
              </a:spcAft>
              <a:buNone/>
            </a:pPr>
            <a:r>
              <a:rPr lang="en-US"/>
              <a:t>-psychology pool</a:t>
            </a:r>
            <a:endParaRPr/>
          </a:p>
          <a:p>
            <a:pPr indent="0" lvl="0" marL="0" rtl="0" algn="l">
              <a:spcBef>
                <a:spcPts val="750"/>
              </a:spcBef>
              <a:spcAft>
                <a:spcPts val="0"/>
              </a:spcAft>
              <a:buNone/>
            </a:pPr>
            <a:r>
              <a:rPr lang="en-US"/>
              <a:t>-informed consent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2504400" y="258925"/>
            <a:ext cx="6639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Elements of consent forms</a:t>
            </a:r>
            <a:endParaRPr/>
          </a:p>
        </p:txBody>
      </p:sp>
      <p:sp>
        <p:nvSpPr>
          <p:cNvPr id="205" name="Google Shape;205;p31"/>
          <p:cNvSpPr txBox="1"/>
          <p:nvPr>
            <p:ph idx="1" type="body"/>
          </p:nvPr>
        </p:nvSpPr>
        <p:spPr>
          <a:xfrm>
            <a:off x="112875" y="1720900"/>
            <a:ext cx="9084000" cy="5448900"/>
          </a:xfrm>
          <a:prstGeom prst="rect">
            <a:avLst/>
          </a:prstGeom>
        </p:spPr>
        <p:txBody>
          <a:bodyPr anchorCtr="0" anchor="t" bIns="45700" lIns="91425" spcFirstLastPara="1" rIns="91425" wrap="square" tIns="45700">
            <a:normAutofit lnSpcReduction="20000"/>
          </a:bodyPr>
          <a:lstStyle/>
          <a:p>
            <a:pPr indent="-342900" lvl="0" marL="457200" rtl="0" algn="l">
              <a:spcBef>
                <a:spcPts val="750"/>
              </a:spcBef>
              <a:spcAft>
                <a:spcPts val="0"/>
              </a:spcAft>
              <a:buSzPts val="1800"/>
              <a:buChar char="•"/>
            </a:pPr>
            <a:r>
              <a:rPr lang="en-US"/>
              <a:t>A clear explanation of the purpose of the in language appropriate for the subject group (with all procedures specifically identified, including if any procedures are experimental)</a:t>
            </a:r>
            <a:endParaRPr/>
          </a:p>
          <a:p>
            <a:pPr indent="-342900" lvl="0" marL="457200" rtl="0" algn="l">
              <a:spcBef>
                <a:spcPts val="0"/>
              </a:spcBef>
              <a:spcAft>
                <a:spcPts val="0"/>
              </a:spcAft>
              <a:buSzPts val="1800"/>
              <a:buChar char="•"/>
            </a:pPr>
            <a:r>
              <a:rPr lang="en-US"/>
              <a:t> A description of what participants will be asked to do, including expected duration</a:t>
            </a:r>
            <a:endParaRPr/>
          </a:p>
          <a:p>
            <a:pPr indent="-342900" lvl="0" marL="457200" rtl="0" algn="l">
              <a:spcBef>
                <a:spcPts val="0"/>
              </a:spcBef>
              <a:spcAft>
                <a:spcPts val="0"/>
              </a:spcAft>
              <a:buSzPts val="1800"/>
              <a:buChar char="•"/>
            </a:pPr>
            <a:r>
              <a:rPr lang="en-US"/>
              <a:t> Names and appropriate contact information of researchers who are conducting the research</a:t>
            </a:r>
            <a:endParaRPr/>
          </a:p>
          <a:p>
            <a:pPr indent="-342900" lvl="0" marL="457200" rtl="0" algn="l">
              <a:spcBef>
                <a:spcPts val="0"/>
              </a:spcBef>
              <a:spcAft>
                <a:spcPts val="0"/>
              </a:spcAft>
              <a:buSzPts val="1800"/>
              <a:buChar char="•"/>
            </a:pPr>
            <a:r>
              <a:rPr lang="en-US"/>
              <a:t> A description of expected risks or discomforts for participants</a:t>
            </a:r>
            <a:endParaRPr/>
          </a:p>
          <a:p>
            <a:pPr indent="-342900" lvl="0" marL="457200" rtl="0" algn="l">
              <a:spcBef>
                <a:spcPts val="0"/>
              </a:spcBef>
              <a:spcAft>
                <a:spcPts val="0"/>
              </a:spcAft>
              <a:buSzPts val="1800"/>
              <a:buChar char="•"/>
            </a:pPr>
            <a:r>
              <a:rPr lang="en-US"/>
              <a:t> A description of expected benefits both to participants and society from the research</a:t>
            </a:r>
            <a:endParaRPr/>
          </a:p>
          <a:p>
            <a:pPr indent="-342900" lvl="0" marL="457200" rtl="0" algn="l">
              <a:spcBef>
                <a:spcPts val="0"/>
              </a:spcBef>
              <a:spcAft>
                <a:spcPts val="0"/>
              </a:spcAft>
              <a:buSzPts val="1800"/>
              <a:buChar char="•"/>
            </a:pPr>
            <a:r>
              <a:rPr lang="en-US"/>
              <a:t> A disclosure of alternative procedures available</a:t>
            </a:r>
            <a:endParaRPr/>
          </a:p>
          <a:p>
            <a:pPr indent="-342900" lvl="0" marL="457200" rtl="0" algn="l">
              <a:spcBef>
                <a:spcPts val="0"/>
              </a:spcBef>
              <a:spcAft>
                <a:spcPts val="0"/>
              </a:spcAft>
              <a:buSzPts val="1800"/>
              <a:buChar char="•"/>
            </a:pPr>
            <a:r>
              <a:rPr lang="en-US"/>
              <a:t> Description of compensation offered, if any</a:t>
            </a:r>
            <a:endParaRPr/>
          </a:p>
          <a:p>
            <a:pPr indent="-342900" lvl="0" marL="457200" rtl="0" algn="l">
              <a:spcBef>
                <a:spcPts val="0"/>
              </a:spcBef>
              <a:spcAft>
                <a:spcPts val="0"/>
              </a:spcAft>
              <a:buSzPts val="1800"/>
              <a:buChar char="•"/>
            </a:pPr>
            <a:r>
              <a:rPr lang="en-US"/>
              <a:t> Who to contact to answer any questions raised by a subject regarding procedure, concerns, complaints, etc.</a:t>
            </a:r>
            <a:endParaRPr/>
          </a:p>
          <a:p>
            <a:pPr indent="-342900" lvl="0" marL="457200" rtl="0" algn="l">
              <a:spcBef>
                <a:spcPts val="0"/>
              </a:spcBef>
              <a:spcAft>
                <a:spcPts val="0"/>
              </a:spcAft>
              <a:buSzPts val="1800"/>
              <a:buChar char="•"/>
            </a:pPr>
            <a:r>
              <a:rPr lang="en-US"/>
              <a:t> A statement that participation is voluntary, refusal to participate will involve no penalty or loss of benefits to which the participant is otherwise entitled.</a:t>
            </a:r>
            <a:endParaRPr/>
          </a:p>
          <a:p>
            <a:pPr indent="-342900" lvl="0" marL="457200" rtl="0" algn="l">
              <a:spcBef>
                <a:spcPts val="0"/>
              </a:spcBef>
              <a:spcAft>
                <a:spcPts val="0"/>
              </a:spcAft>
              <a:buSzPts val="1800"/>
              <a:buChar char="•"/>
            </a:pPr>
            <a:r>
              <a:rPr lang="en-US"/>
              <a:t>A statement regarding the freedom to withdraw/discontinue participation at any</a:t>
            </a:r>
            <a:r>
              <a:rPr lang="en-US"/>
              <a:t>time without loss of benefits which the subject is otherwise due (especially when the subjects are students enrolled in a class)</a:t>
            </a:r>
            <a:endParaRPr/>
          </a:p>
          <a:p>
            <a:pPr indent="0" lvl="0" marL="0" rtl="0" algn="l">
              <a:spcBef>
                <a:spcPts val="75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2"/>
          <p:cNvSpPr txBox="1"/>
          <p:nvPr>
            <p:ph type="title"/>
          </p:nvPr>
        </p:nvSpPr>
        <p:spPr>
          <a:xfrm>
            <a:off x="2686050" y="363550"/>
            <a:ext cx="6639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Elements of consent forms</a:t>
            </a:r>
            <a:endParaRPr/>
          </a:p>
        </p:txBody>
      </p:sp>
      <p:sp>
        <p:nvSpPr>
          <p:cNvPr id="211" name="Google Shape;211;p32"/>
          <p:cNvSpPr txBox="1"/>
          <p:nvPr>
            <p:ph idx="1" type="body"/>
          </p:nvPr>
        </p:nvSpPr>
        <p:spPr>
          <a:xfrm>
            <a:off x="153750" y="1689250"/>
            <a:ext cx="8836500" cy="5448900"/>
          </a:xfrm>
          <a:prstGeom prst="rect">
            <a:avLst/>
          </a:prstGeom>
        </p:spPr>
        <p:txBody>
          <a:bodyPr anchorCtr="0" anchor="t" bIns="45700" lIns="91425" spcFirstLastPara="1" rIns="91425" wrap="square" tIns="45700">
            <a:normAutofit fontScale="32500"/>
          </a:bodyPr>
          <a:lstStyle/>
          <a:p>
            <a:pPr indent="0" lvl="0" marL="0" rtl="0" algn="l">
              <a:spcBef>
                <a:spcPts val="750"/>
              </a:spcBef>
              <a:spcAft>
                <a:spcPts val="0"/>
              </a:spcAft>
              <a:buClr>
                <a:schemeClr val="dk1"/>
              </a:buClr>
              <a:buSzPct val="52381"/>
              <a:buFont typeface="Arial"/>
              <a:buNone/>
            </a:pPr>
            <a:r>
              <a:t/>
            </a:r>
            <a:endParaRPr/>
          </a:p>
          <a:p>
            <a:pPr indent="-336947" lvl="0" marL="457200" rtl="0" algn="l">
              <a:spcBef>
                <a:spcPts val="750"/>
              </a:spcBef>
              <a:spcAft>
                <a:spcPts val="0"/>
              </a:spcAft>
              <a:buSzPct val="100000"/>
              <a:buChar char="•"/>
            </a:pPr>
            <a:r>
              <a:rPr lang="en-US" sz="5250"/>
              <a:t>A description of whether data will be collected anonymously, if applicable</a:t>
            </a:r>
            <a:endParaRPr sz="5250"/>
          </a:p>
          <a:p>
            <a:pPr indent="-336947" lvl="0" marL="457200" rtl="0" algn="l">
              <a:spcBef>
                <a:spcPts val="0"/>
              </a:spcBef>
              <a:spcAft>
                <a:spcPts val="0"/>
              </a:spcAft>
              <a:buSzPct val="100000"/>
              <a:buChar char="•"/>
            </a:pPr>
            <a:r>
              <a:rPr lang="en-US" sz="5250"/>
              <a:t> A description of how subjects’ confidentiality will be maintained</a:t>
            </a:r>
            <a:endParaRPr sz="5250"/>
          </a:p>
          <a:p>
            <a:pPr indent="-336947" lvl="0" marL="457200" rtl="0" algn="l">
              <a:spcBef>
                <a:spcPts val="0"/>
              </a:spcBef>
              <a:spcAft>
                <a:spcPts val="0"/>
              </a:spcAft>
              <a:buSzPct val="100000"/>
              <a:buChar char="•"/>
            </a:pPr>
            <a:r>
              <a:rPr lang="en-US" sz="5250"/>
              <a:t> A statement that any concerns regarding the rights of the research subject or in the event of a research-related injury to the participant should be directed to the Ramapo College IRB at irb@ramapo.edu. In cases where consent forms are not required, subjects can be provided this information at the conclusion of the study session verbally or in writing.</a:t>
            </a:r>
            <a:endParaRPr sz="5250"/>
          </a:p>
          <a:p>
            <a:pPr indent="-336947" lvl="0" marL="457200" rtl="0" algn="l">
              <a:spcBef>
                <a:spcPts val="0"/>
              </a:spcBef>
              <a:spcAft>
                <a:spcPts val="0"/>
              </a:spcAft>
              <a:buSzPct val="100000"/>
              <a:buChar char="•"/>
            </a:pPr>
            <a:r>
              <a:rPr lang="en-US" sz="5250"/>
              <a:t> A statement of consent indicating that the participant is at least 18 years old, that they have read the consent form and consent to participate. (Adjust for child studies where parents would give consent).</a:t>
            </a:r>
            <a:endParaRPr sz="5250"/>
          </a:p>
          <a:p>
            <a:pPr indent="-336947" lvl="0" marL="457200" rtl="0" algn="l">
              <a:spcBef>
                <a:spcPts val="0"/>
              </a:spcBef>
              <a:spcAft>
                <a:spcPts val="0"/>
              </a:spcAft>
              <a:buSzPct val="100000"/>
              <a:buChar char="•"/>
            </a:pPr>
            <a:r>
              <a:rPr lang="en-US" sz="5250"/>
              <a:t> Include spaces for signature and date. Anonymous or online consent forms could include a checkbox along with the statement of consent or typing in name and date below the statement.</a:t>
            </a:r>
            <a:endParaRPr sz="5250"/>
          </a:p>
          <a:p>
            <a:pPr indent="-336947" lvl="0" marL="457200" rtl="0" algn="l">
              <a:spcBef>
                <a:spcPts val="0"/>
              </a:spcBef>
              <a:spcAft>
                <a:spcPts val="0"/>
              </a:spcAft>
              <a:buSzPct val="100000"/>
              <a:buChar char="•"/>
            </a:pPr>
            <a:r>
              <a:rPr lang="en-US" sz="5250"/>
              <a:t> If requesting consent for recording, a separate opportunity to consent or not to recording.</a:t>
            </a:r>
            <a:endParaRPr sz="5250"/>
          </a:p>
          <a:p>
            <a:pPr indent="-336947" lvl="0" marL="457200" rtl="0" algn="l">
              <a:spcBef>
                <a:spcPts val="0"/>
              </a:spcBef>
              <a:spcAft>
                <a:spcPts val="0"/>
              </a:spcAft>
              <a:buSzPct val="100000"/>
              <a:buChar char="•"/>
            </a:pPr>
            <a:r>
              <a:rPr lang="en-US" sz="5250"/>
              <a:t> If requesting consent to identify the participant in publications, a separate opportunity to consent or not to identification.</a:t>
            </a:r>
            <a:endParaRPr sz="5250"/>
          </a:p>
          <a:p>
            <a:pPr indent="-336947" lvl="0" marL="457200" rtl="0" algn="l">
              <a:spcBef>
                <a:spcPts val="0"/>
              </a:spcBef>
              <a:spcAft>
                <a:spcPts val="0"/>
              </a:spcAft>
              <a:buSzPct val="100000"/>
              <a:buChar char="•"/>
            </a:pPr>
            <a:r>
              <a:rPr lang="en-US" sz="5250"/>
              <a:t>Statement that the participant may keep a copy of the informed consent form (and how) </a:t>
            </a:r>
            <a:endParaRPr sz="5250"/>
          </a:p>
          <a:p>
            <a:pPr indent="0" lvl="0" marL="0" rtl="0" algn="l">
              <a:spcBef>
                <a:spcPts val="750"/>
              </a:spcBef>
              <a:spcAft>
                <a:spcPts val="0"/>
              </a:spcAft>
              <a:buClr>
                <a:schemeClr val="dk1"/>
              </a:buClr>
              <a:buSzPts val="358"/>
              <a:buFont typeface="Arial"/>
              <a:buNone/>
            </a:pPr>
            <a:r>
              <a:t/>
            </a:r>
            <a:endParaRPr sz="5250"/>
          </a:p>
          <a:p>
            <a:pPr indent="0" lvl="0" marL="0" rtl="0" algn="l">
              <a:spcBef>
                <a:spcPts val="75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3"/>
          <p:cNvSpPr txBox="1"/>
          <p:nvPr>
            <p:ph type="title"/>
          </p:nvPr>
        </p:nvSpPr>
        <p:spPr>
          <a:xfrm>
            <a:off x="2686050" y="363550"/>
            <a:ext cx="63948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Considerations in reviews</a:t>
            </a:r>
            <a:endParaRPr/>
          </a:p>
        </p:txBody>
      </p:sp>
      <p:sp>
        <p:nvSpPr>
          <p:cNvPr id="217" name="Google Shape;217;p33"/>
          <p:cNvSpPr txBox="1"/>
          <p:nvPr>
            <p:ph idx="1" type="body"/>
          </p:nvPr>
        </p:nvSpPr>
        <p:spPr>
          <a:xfrm>
            <a:off x="477600" y="1580700"/>
            <a:ext cx="8388600" cy="4778400"/>
          </a:xfrm>
          <a:prstGeom prst="rect">
            <a:avLst/>
          </a:prstGeom>
        </p:spPr>
        <p:txBody>
          <a:bodyPr anchorCtr="0" anchor="t" bIns="45700" lIns="91425" spcFirstLastPara="1" rIns="91425" wrap="square" tIns="45700">
            <a:noAutofit/>
          </a:bodyPr>
          <a:lstStyle/>
          <a:p>
            <a:pPr indent="-310410" lvl="0" marL="457200" rtl="0" algn="l">
              <a:lnSpc>
                <a:spcPct val="200000"/>
              </a:lnSpc>
              <a:spcBef>
                <a:spcPts val="0"/>
              </a:spcBef>
              <a:spcAft>
                <a:spcPts val="0"/>
              </a:spcAft>
              <a:buSzPts val="1288"/>
              <a:buAutoNum type="arabicPeriod"/>
            </a:pPr>
            <a:r>
              <a:rPr lang="en-US" sz="1288"/>
              <a:t>Risks to subjects are minimized.</a:t>
            </a:r>
            <a:endParaRPr sz="1288"/>
          </a:p>
          <a:p>
            <a:pPr indent="-310410" lvl="0" marL="457200" rtl="0" algn="l">
              <a:lnSpc>
                <a:spcPct val="100000"/>
              </a:lnSpc>
              <a:spcBef>
                <a:spcPts val="0"/>
              </a:spcBef>
              <a:spcAft>
                <a:spcPts val="0"/>
              </a:spcAft>
              <a:buSzPts val="1288"/>
              <a:buAutoNum type="arabicPeriod"/>
            </a:pPr>
            <a:r>
              <a:rPr lang="en-US" sz="1288"/>
              <a:t>Risks to subjects are reasonable in relation to anticipated benefits, if any, to subjects, and the importance of the knowledge that may reasonably be expected to result. </a:t>
            </a:r>
            <a:endParaRPr sz="1288"/>
          </a:p>
          <a:p>
            <a:pPr indent="0" lvl="0" marL="457200" rtl="0" algn="l">
              <a:lnSpc>
                <a:spcPct val="100000"/>
              </a:lnSpc>
              <a:spcBef>
                <a:spcPts val="0"/>
              </a:spcBef>
              <a:spcAft>
                <a:spcPts val="0"/>
              </a:spcAft>
              <a:buSzPts val="770"/>
              <a:buNone/>
            </a:pPr>
            <a:r>
              <a:t/>
            </a:r>
            <a:endParaRPr sz="1288"/>
          </a:p>
          <a:p>
            <a:pPr indent="-310410" lvl="0" marL="457200" rtl="0" algn="l">
              <a:lnSpc>
                <a:spcPct val="200000"/>
              </a:lnSpc>
              <a:spcBef>
                <a:spcPts val="0"/>
              </a:spcBef>
              <a:spcAft>
                <a:spcPts val="0"/>
              </a:spcAft>
              <a:buSzPts val="1288"/>
              <a:buAutoNum type="arabicPeriod"/>
            </a:pPr>
            <a:r>
              <a:rPr lang="en-US" sz="1288"/>
              <a:t>Selection of subjects is equitable.</a:t>
            </a:r>
            <a:endParaRPr sz="1288"/>
          </a:p>
          <a:p>
            <a:pPr indent="-310410" lvl="0" marL="457200" rtl="0" algn="l">
              <a:lnSpc>
                <a:spcPct val="200000"/>
              </a:lnSpc>
              <a:spcBef>
                <a:spcPts val="0"/>
              </a:spcBef>
              <a:spcAft>
                <a:spcPts val="0"/>
              </a:spcAft>
              <a:buSzPts val="1288"/>
              <a:buAutoNum type="arabicPeriod"/>
            </a:pPr>
            <a:r>
              <a:rPr lang="en-US" sz="1288"/>
              <a:t>Consent document: Is the consent form clear in describing the essential elements?</a:t>
            </a:r>
            <a:endParaRPr sz="1288"/>
          </a:p>
          <a:p>
            <a:pPr indent="-310410" lvl="0" marL="457200" rtl="0" algn="l">
              <a:lnSpc>
                <a:spcPct val="200000"/>
              </a:lnSpc>
              <a:spcBef>
                <a:spcPts val="0"/>
              </a:spcBef>
              <a:spcAft>
                <a:spcPts val="0"/>
              </a:spcAft>
              <a:buSzPts val="1288"/>
              <a:buAutoNum type="arabicPeriod"/>
            </a:pPr>
            <a:r>
              <a:rPr lang="en-US" sz="1288"/>
              <a:t>Consent process: Is the process for obtaining consent adequately described and appropriate?</a:t>
            </a:r>
            <a:endParaRPr sz="1288"/>
          </a:p>
          <a:p>
            <a:pPr indent="-310410" lvl="0" marL="457200" rtl="0" algn="l">
              <a:lnSpc>
                <a:spcPct val="100000"/>
              </a:lnSpc>
              <a:spcBef>
                <a:spcPts val="0"/>
              </a:spcBef>
              <a:spcAft>
                <a:spcPts val="0"/>
              </a:spcAft>
              <a:buSzPts val="1288"/>
              <a:buAutoNum type="arabicPeriod"/>
            </a:pPr>
            <a:r>
              <a:rPr lang="en-US" sz="1288"/>
              <a:t>It is clear from the consent process and setup that participation is voluntary and participants can opt out at any time?</a:t>
            </a:r>
            <a:endParaRPr sz="1288"/>
          </a:p>
          <a:p>
            <a:pPr indent="0" lvl="0" marL="457200" rtl="0" algn="l">
              <a:lnSpc>
                <a:spcPct val="100000"/>
              </a:lnSpc>
              <a:spcBef>
                <a:spcPts val="0"/>
              </a:spcBef>
              <a:spcAft>
                <a:spcPts val="0"/>
              </a:spcAft>
              <a:buNone/>
            </a:pPr>
            <a:r>
              <a:t/>
            </a:r>
            <a:endParaRPr sz="1288"/>
          </a:p>
          <a:p>
            <a:pPr indent="-310410" lvl="0" marL="457200" rtl="0" algn="l">
              <a:lnSpc>
                <a:spcPct val="100000"/>
              </a:lnSpc>
              <a:spcBef>
                <a:spcPts val="0"/>
              </a:spcBef>
              <a:spcAft>
                <a:spcPts val="0"/>
              </a:spcAft>
              <a:buSzPts val="1288"/>
              <a:buAutoNum type="arabicPeriod"/>
            </a:pPr>
            <a:r>
              <a:rPr lang="en-US" sz="1288"/>
              <a:t>The research plan makes adequate provision for monitoring the data or procedures to ensure the safety of subjects.</a:t>
            </a:r>
            <a:endParaRPr sz="1288"/>
          </a:p>
          <a:p>
            <a:pPr indent="0" lvl="0" marL="457200" rtl="0" algn="l">
              <a:lnSpc>
                <a:spcPct val="100000"/>
              </a:lnSpc>
              <a:spcBef>
                <a:spcPts val="0"/>
              </a:spcBef>
              <a:spcAft>
                <a:spcPts val="0"/>
              </a:spcAft>
              <a:buNone/>
            </a:pPr>
            <a:r>
              <a:t/>
            </a:r>
            <a:endParaRPr sz="1288"/>
          </a:p>
          <a:p>
            <a:pPr indent="-310410" lvl="0" marL="457200" rtl="0" algn="l">
              <a:lnSpc>
                <a:spcPct val="200000"/>
              </a:lnSpc>
              <a:spcBef>
                <a:spcPts val="0"/>
              </a:spcBef>
              <a:spcAft>
                <a:spcPts val="0"/>
              </a:spcAft>
              <a:buSzPts val="1288"/>
              <a:buAutoNum type="arabicPeriod"/>
            </a:pPr>
            <a:r>
              <a:rPr lang="en-US" sz="1288"/>
              <a:t>There are adequate provisions to protect the privacy of subjects and to maintain the confidentiality of data. </a:t>
            </a:r>
            <a:endParaRPr sz="1288"/>
          </a:p>
          <a:p>
            <a:pPr indent="-310410" lvl="0" marL="457200" rtl="0" algn="l">
              <a:lnSpc>
                <a:spcPct val="100000"/>
              </a:lnSpc>
              <a:spcBef>
                <a:spcPts val="0"/>
              </a:spcBef>
              <a:spcAft>
                <a:spcPts val="0"/>
              </a:spcAft>
              <a:buSzPts val="1288"/>
              <a:buAutoNum type="arabicPeriod"/>
            </a:pPr>
            <a:r>
              <a:rPr lang="en-US" sz="1288"/>
              <a:t>When some or all of the subjects are likely to be vulnerable to coercion or undue influence, such as children, prisoners, individuals with impaired decision-making capacity, or economically disadvantaged persons, additional safeguards have been included  in the study to protect the rights and welfare of these subjects. </a:t>
            </a:r>
            <a:endParaRPr sz="1288"/>
          </a:p>
          <a:p>
            <a:pPr indent="0" lvl="0" marL="0" rtl="0" algn="l">
              <a:spcBef>
                <a:spcPts val="750"/>
              </a:spcBef>
              <a:spcAft>
                <a:spcPts val="0"/>
              </a:spcAft>
              <a:buSzPts val="770"/>
              <a:buNone/>
            </a:pPr>
            <a:r>
              <a:t/>
            </a:r>
            <a:endParaRPr sz="147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4"/>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Outcomes </a:t>
            </a:r>
            <a:endParaRPr/>
          </a:p>
        </p:txBody>
      </p:sp>
      <p:sp>
        <p:nvSpPr>
          <p:cNvPr id="223" name="Google Shape;223;p34"/>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lnSpc>
                <a:spcPct val="200000"/>
              </a:lnSpc>
              <a:spcBef>
                <a:spcPts val="0"/>
              </a:spcBef>
              <a:spcAft>
                <a:spcPts val="0"/>
              </a:spcAft>
              <a:buClr>
                <a:schemeClr val="dk1"/>
              </a:buClr>
              <a:buSzPts val="1100"/>
              <a:buFont typeface="Arial"/>
              <a:buNone/>
            </a:pPr>
            <a:r>
              <a:rPr lang="en-US" sz="1400"/>
              <a:t>____  I have no ethical concerns and approve this study</a:t>
            </a:r>
            <a:endParaRPr sz="1400"/>
          </a:p>
          <a:p>
            <a:pPr indent="0" lvl="0" marL="0" rtl="0" algn="l">
              <a:lnSpc>
                <a:spcPct val="200000"/>
              </a:lnSpc>
              <a:spcBef>
                <a:spcPts val="0"/>
              </a:spcBef>
              <a:spcAft>
                <a:spcPts val="0"/>
              </a:spcAft>
              <a:buClr>
                <a:schemeClr val="dk1"/>
              </a:buClr>
              <a:buSzPts val="1100"/>
              <a:buFont typeface="Arial"/>
              <a:buNone/>
            </a:pPr>
            <a:r>
              <a:rPr lang="en-US" sz="1400"/>
              <a:t>____ Feedback/suggestions for the PI (anonymously shared)</a:t>
            </a:r>
            <a:endParaRPr sz="1400"/>
          </a:p>
          <a:p>
            <a:pPr indent="0" lvl="0" marL="0" rtl="0" algn="l">
              <a:lnSpc>
                <a:spcPct val="200000"/>
              </a:lnSpc>
              <a:spcBef>
                <a:spcPts val="0"/>
              </a:spcBef>
              <a:spcAft>
                <a:spcPts val="0"/>
              </a:spcAft>
              <a:buClr>
                <a:schemeClr val="dk1"/>
              </a:buClr>
              <a:buSzPts val="1100"/>
              <a:buFont typeface="Arial"/>
              <a:buNone/>
            </a:pPr>
            <a:r>
              <a:rPr lang="en-US" sz="1400"/>
              <a:t>____ I have questions/concerns to share with the chair (and possibly anonymously with the PI)</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5"/>
          <p:cNvSpPr txBox="1"/>
          <p:nvPr>
            <p:ph type="title"/>
          </p:nvPr>
        </p:nvSpPr>
        <p:spPr>
          <a:xfrm>
            <a:off x="2686050" y="363538"/>
            <a:ext cx="58293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Questions?</a:t>
            </a:r>
            <a:endParaRPr/>
          </a:p>
        </p:txBody>
      </p:sp>
      <p:sp>
        <p:nvSpPr>
          <p:cNvPr id="229" name="Google Shape;229;p35"/>
          <p:cNvSpPr txBox="1"/>
          <p:nvPr>
            <p:ph idx="1" type="body"/>
          </p:nvPr>
        </p:nvSpPr>
        <p:spPr>
          <a:xfrm>
            <a:off x="628650" y="1825625"/>
            <a:ext cx="7886700" cy="4351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Ramapo Bold">
      <a:dk1>
        <a:srgbClr val="000000"/>
      </a:dk1>
      <a:lt1>
        <a:srgbClr val="FFFFFF"/>
      </a:lt1>
      <a:dk2>
        <a:srgbClr val="862633"/>
      </a:dk2>
      <a:lt2>
        <a:srgbClr val="FCFCFB"/>
      </a:lt2>
      <a:accent1>
        <a:srgbClr val="24282A"/>
      </a:accent1>
      <a:accent2>
        <a:srgbClr val="545658"/>
      </a:accent2>
      <a:accent3>
        <a:srgbClr val="D7D2CB"/>
      </a:accent3>
      <a:accent4>
        <a:srgbClr val="EAE9E5"/>
      </a:accent4>
      <a:accent5>
        <a:srgbClr val="CBA051"/>
      </a:accent5>
      <a:accent6>
        <a:srgbClr val="D50032"/>
      </a:accent6>
      <a:hlink>
        <a:srgbClr val="862633"/>
      </a:hlink>
      <a:folHlink>
        <a:srgbClr val="DAC09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