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3"/>
    <p:sldMasterId id="214748368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embeddedFontLst>
    <p:embeddedFont>
      <p:font typeface="Arial Black"/>
      <p:regular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font" Target="fonts/ArialBlack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5083e5cc8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3f5083e5cc8_0_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5083e5cc8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f5083e5cc8_0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5083e5cc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3f5083e5cc8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f5083e5cc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f5083e5cc8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5083e5cc8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f5083e5cc8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type="ctrTitle"/>
          </p:nvPr>
        </p:nvSpPr>
        <p:spPr>
          <a:xfrm>
            <a:off x="620486" y="1371601"/>
            <a:ext cx="6441622" cy="28856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 Black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28650" y="4550231"/>
            <a:ext cx="5829300" cy="15131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>
            <p:ph type="title"/>
          </p:nvPr>
        </p:nvSpPr>
        <p:spPr>
          <a:xfrm>
            <a:off x="628651" y="365126"/>
            <a:ext cx="58292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 txBox="1"/>
          <p:nvPr>
            <p:ph type="title"/>
          </p:nvPr>
        </p:nvSpPr>
        <p:spPr>
          <a:xfrm>
            <a:off x="2686050" y="320676"/>
            <a:ext cx="58293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>
            <p:ph type="title"/>
          </p:nvPr>
        </p:nvSpPr>
        <p:spPr>
          <a:xfrm>
            <a:off x="628651" y="365126"/>
            <a:ext cx="58292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and Content">
  <p:cSld name="3_Title and Conte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/>
          <p:nvPr>
            <p:ph type="title"/>
          </p:nvPr>
        </p:nvSpPr>
        <p:spPr>
          <a:xfrm>
            <a:off x="2686050" y="363538"/>
            <a:ext cx="58293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 Black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type="title"/>
          </p:nvPr>
        </p:nvSpPr>
        <p:spPr>
          <a:xfrm>
            <a:off x="628651" y="365126"/>
            <a:ext cx="582929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9"/>
          <p:cNvSpPr txBox="1"/>
          <p:nvPr>
            <p:ph type="title"/>
          </p:nvPr>
        </p:nvSpPr>
        <p:spPr>
          <a:xfrm>
            <a:off x="2686049" y="365126"/>
            <a:ext cx="583049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5" name="Google Shape;65;p9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7" name="Google Shape;67;p9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0"/>
          <p:cNvSpPr txBox="1"/>
          <p:nvPr>
            <p:ph type="title"/>
          </p:nvPr>
        </p:nvSpPr>
        <p:spPr>
          <a:xfrm>
            <a:off x="628651" y="365126"/>
            <a:ext cx="58293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2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" type="body"/>
          </p:nvPr>
        </p:nvSpPr>
        <p:spPr>
          <a:xfrm>
            <a:off x="3887391" y="1363288"/>
            <a:ext cx="4629150" cy="449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86" name="Google Shape;86;p12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87" name="Google Shape;87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>
            <p:ph type="title"/>
          </p:nvPr>
        </p:nvSpPr>
        <p:spPr>
          <a:xfrm>
            <a:off x="629841" y="1404852"/>
            <a:ext cx="2949178" cy="19150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3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13"/>
          <p:cNvSpPr txBox="1"/>
          <p:nvPr>
            <p:ph idx="1" type="body"/>
          </p:nvPr>
        </p:nvSpPr>
        <p:spPr>
          <a:xfrm>
            <a:off x="629841" y="3424845"/>
            <a:ext cx="2949178" cy="24441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95" name="Google Shape;95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>
            <p:ph type="title"/>
          </p:nvPr>
        </p:nvSpPr>
        <p:spPr>
          <a:xfrm>
            <a:off x="2686050" y="365126"/>
            <a:ext cx="58293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4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5"/>
          <p:cNvSpPr txBox="1"/>
          <p:nvPr>
            <p:ph idx="1" type="body"/>
          </p:nvPr>
        </p:nvSpPr>
        <p:spPr>
          <a:xfrm rot="5400000">
            <a:off x="1113862" y="861449"/>
            <a:ext cx="4830301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/>
          <p:nvPr>
            <p:ph type="ctrTitle"/>
          </p:nvPr>
        </p:nvSpPr>
        <p:spPr>
          <a:xfrm>
            <a:off x="620486" y="1371601"/>
            <a:ext cx="6441600" cy="28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 Black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7"/>
          <p:cNvSpPr txBox="1"/>
          <p:nvPr>
            <p:ph idx="1" type="subTitle"/>
          </p:nvPr>
        </p:nvSpPr>
        <p:spPr>
          <a:xfrm>
            <a:off x="628650" y="4550231"/>
            <a:ext cx="5829300" cy="15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22" name="Google Shape;122;p17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7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7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 txBox="1"/>
          <p:nvPr>
            <p:ph type="title"/>
          </p:nvPr>
        </p:nvSpPr>
        <p:spPr>
          <a:xfrm>
            <a:off x="628651" y="365126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8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>
            <p:ph type="title"/>
          </p:nvPr>
        </p:nvSpPr>
        <p:spPr>
          <a:xfrm>
            <a:off x="2686050" y="320676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p19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9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9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/>
          <p:nvPr>
            <p:ph type="title"/>
          </p:nvPr>
        </p:nvSpPr>
        <p:spPr>
          <a:xfrm>
            <a:off x="628651" y="365126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0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20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0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0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and Content">
  <p:cSld name="3_Title and Conten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1"/>
          <p:cNvSpPr txBox="1"/>
          <p:nvPr>
            <p:ph type="title"/>
          </p:nvPr>
        </p:nvSpPr>
        <p:spPr>
          <a:xfrm>
            <a:off x="2686050" y="363538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1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2"/>
          <p:cNvSpPr txBox="1"/>
          <p:nvPr>
            <p:ph type="title"/>
          </p:nvPr>
        </p:nvSpPr>
        <p:spPr>
          <a:xfrm>
            <a:off x="623888" y="1709739"/>
            <a:ext cx="78867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 Black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2"/>
          <p:cNvSpPr txBox="1"/>
          <p:nvPr>
            <p:ph idx="1" type="body"/>
          </p:nvPr>
        </p:nvSpPr>
        <p:spPr>
          <a:xfrm>
            <a:off x="623888" y="4589464"/>
            <a:ext cx="78867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7" name="Google Shape;157;p22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2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2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 txBox="1"/>
          <p:nvPr>
            <p:ph type="title"/>
          </p:nvPr>
        </p:nvSpPr>
        <p:spPr>
          <a:xfrm>
            <a:off x="628651" y="365126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3"/>
          <p:cNvSpPr txBox="1"/>
          <p:nvPr>
            <p:ph idx="1" type="body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23"/>
          <p:cNvSpPr txBox="1"/>
          <p:nvPr>
            <p:ph idx="2" type="body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23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3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3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4"/>
          <p:cNvSpPr txBox="1"/>
          <p:nvPr>
            <p:ph type="title"/>
          </p:nvPr>
        </p:nvSpPr>
        <p:spPr>
          <a:xfrm>
            <a:off x="2686049" y="365126"/>
            <a:ext cx="5830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4"/>
          <p:cNvSpPr txBox="1"/>
          <p:nvPr>
            <p:ph idx="1" type="body"/>
          </p:nvPr>
        </p:nvSpPr>
        <p:spPr>
          <a:xfrm>
            <a:off x="629842" y="1681163"/>
            <a:ext cx="38682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72" name="Google Shape;172;p24"/>
          <p:cNvSpPr txBox="1"/>
          <p:nvPr>
            <p:ph idx="2" type="body"/>
          </p:nvPr>
        </p:nvSpPr>
        <p:spPr>
          <a:xfrm>
            <a:off x="629842" y="2505075"/>
            <a:ext cx="38682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" name="Google Shape;173;p24"/>
          <p:cNvSpPr txBox="1"/>
          <p:nvPr>
            <p:ph idx="3" type="body"/>
          </p:nvPr>
        </p:nvSpPr>
        <p:spPr>
          <a:xfrm>
            <a:off x="4629150" y="1681163"/>
            <a:ext cx="38874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74" name="Google Shape;174;p24"/>
          <p:cNvSpPr txBox="1"/>
          <p:nvPr>
            <p:ph idx="4" type="body"/>
          </p:nvPr>
        </p:nvSpPr>
        <p:spPr>
          <a:xfrm>
            <a:off x="4629150" y="2505075"/>
            <a:ext cx="38874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24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4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4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5"/>
          <p:cNvSpPr txBox="1"/>
          <p:nvPr>
            <p:ph type="title"/>
          </p:nvPr>
        </p:nvSpPr>
        <p:spPr>
          <a:xfrm>
            <a:off x="628651" y="365126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5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5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5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6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6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6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>
            <p:ph type="title"/>
          </p:nvPr>
        </p:nvSpPr>
        <p:spPr>
          <a:xfrm>
            <a:off x="629841" y="457200"/>
            <a:ext cx="29493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7"/>
          <p:cNvSpPr txBox="1"/>
          <p:nvPr>
            <p:ph idx="1" type="body"/>
          </p:nvPr>
        </p:nvSpPr>
        <p:spPr>
          <a:xfrm>
            <a:off x="3887391" y="1363288"/>
            <a:ext cx="4629300" cy="44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93" name="Google Shape;193;p27"/>
          <p:cNvSpPr txBox="1"/>
          <p:nvPr>
            <p:ph idx="2" type="body"/>
          </p:nvPr>
        </p:nvSpPr>
        <p:spPr>
          <a:xfrm>
            <a:off x="629841" y="2057400"/>
            <a:ext cx="29493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194" name="Google Shape;194;p27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27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27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8"/>
          <p:cNvSpPr txBox="1"/>
          <p:nvPr>
            <p:ph type="title"/>
          </p:nvPr>
        </p:nvSpPr>
        <p:spPr>
          <a:xfrm>
            <a:off x="629841" y="1404852"/>
            <a:ext cx="2949300" cy="191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8"/>
          <p:cNvSpPr/>
          <p:nvPr>
            <p:ph idx="2" type="pic"/>
          </p:nvPr>
        </p:nvSpPr>
        <p:spPr>
          <a:xfrm>
            <a:off x="3887391" y="987426"/>
            <a:ext cx="46293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8"/>
          <p:cNvSpPr txBox="1"/>
          <p:nvPr>
            <p:ph idx="1" type="body"/>
          </p:nvPr>
        </p:nvSpPr>
        <p:spPr>
          <a:xfrm>
            <a:off x="629841" y="3424845"/>
            <a:ext cx="2949300" cy="24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202" name="Google Shape;202;p28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28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8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9"/>
          <p:cNvSpPr txBox="1"/>
          <p:nvPr>
            <p:ph type="title"/>
          </p:nvPr>
        </p:nvSpPr>
        <p:spPr>
          <a:xfrm>
            <a:off x="2686050" y="365126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9"/>
          <p:cNvSpPr txBox="1"/>
          <p:nvPr>
            <p:ph idx="1" type="body"/>
          </p:nvPr>
        </p:nvSpPr>
        <p:spPr>
          <a:xfrm rot="5400000">
            <a:off x="2396400" y="57875"/>
            <a:ext cx="43512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9" name="Google Shape;209;p29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29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9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0"/>
          <p:cNvSpPr txBox="1"/>
          <p:nvPr>
            <p:ph type="title"/>
          </p:nvPr>
        </p:nvSpPr>
        <p:spPr>
          <a:xfrm rot="5400000">
            <a:off x="4623600" y="2285275"/>
            <a:ext cx="58119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30"/>
          <p:cNvSpPr txBox="1"/>
          <p:nvPr>
            <p:ph idx="1" type="body"/>
          </p:nvPr>
        </p:nvSpPr>
        <p:spPr>
          <a:xfrm rot="5400000">
            <a:off x="1113825" y="861411"/>
            <a:ext cx="48303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6" name="Google Shape;216;p30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30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30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 (g3f5edf0f6c2_14_0)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/>
          <p:nvPr>
            <p:ph type="title"/>
          </p:nvPr>
        </p:nvSpPr>
        <p:spPr>
          <a:xfrm>
            <a:off x="2686050" y="320676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31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2" name="Google Shape;222;p31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31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1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 1">
  <p:cSld name="2_Title and Content (g3f5083e5cc8_25_0)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 txBox="1"/>
          <p:nvPr>
            <p:ph type="title"/>
          </p:nvPr>
        </p:nvSpPr>
        <p:spPr>
          <a:xfrm>
            <a:off x="628651" y="365126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32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8" name="Google Shape;228;p32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32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32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and Content 1">
  <p:cSld name="3_Title and Content (g3f5083e5cc8_8_0)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3"/>
          <p:cNvSpPr txBox="1"/>
          <p:nvPr>
            <p:ph type="title"/>
          </p:nvPr>
        </p:nvSpPr>
        <p:spPr>
          <a:xfrm>
            <a:off x="2686050" y="363538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33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4" name="Google Shape;234;p33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33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3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 Black"/>
              <a:buNone/>
              <a:defRPr b="0" i="0" sz="33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 Black"/>
              <a:buNone/>
              <a:defRPr b="0" i="0" sz="33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4" name="Google Shape;114;p16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16"/>
          <p:cNvSpPr txBox="1"/>
          <p:nvPr>
            <p:ph idx="10" type="dt"/>
          </p:nvPr>
        </p:nvSpPr>
        <p:spPr>
          <a:xfrm>
            <a:off x="6286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16"/>
          <p:cNvSpPr txBox="1"/>
          <p:nvPr>
            <p:ph idx="11" type="ftr"/>
          </p:nvPr>
        </p:nvSpPr>
        <p:spPr>
          <a:xfrm>
            <a:off x="3028950" y="6356351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6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forms.gle/1zBMMqJttG5LeQDh9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4"/>
          <p:cNvSpPr txBox="1"/>
          <p:nvPr/>
        </p:nvSpPr>
        <p:spPr>
          <a:xfrm>
            <a:off x="77850" y="1572225"/>
            <a:ext cx="70647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New Faculty Orientation</a:t>
            </a:r>
            <a:endParaRPr b="1" sz="4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Grants &amp; Sponsored Programs</a:t>
            </a:r>
            <a:endParaRPr b="1" sz="4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408825" y="5233375"/>
            <a:ext cx="4904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October 14, 2026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/>
        </p:nvSpPr>
        <p:spPr>
          <a:xfrm>
            <a:off x="553150" y="289775"/>
            <a:ext cx="5913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Why is Ramapo competitive for funding?</a:t>
            </a:r>
            <a:endParaRPr b="1" sz="3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57427" y="1615484"/>
            <a:ext cx="9086700" cy="52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Compelling need:</a:t>
            </a:r>
            <a:r>
              <a:rPr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growing population of first-generation and financially vulnerable students creates a clear case for investment.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Personalized education: </a:t>
            </a:r>
            <a:r>
              <a:rPr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Coordinated academic, career, and basic-needs supports position students for measurable success.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Interdisciplinary expertise:</a:t>
            </a:r>
            <a:r>
              <a:rPr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Faculty and staff collaborate across academic and non-academic programs.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Established partnerships:</a:t>
            </a:r>
            <a:r>
              <a:rPr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Enable responsive projects.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b="1"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Institutional capacity: </a:t>
            </a:r>
            <a:r>
              <a:rPr lang="en-US" sz="235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Experienced leadership, grants management, evaluation, and compliance systems support accountability and sustainability.</a:t>
            </a:r>
            <a:endParaRPr sz="3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/>
          <p:nvPr/>
        </p:nvSpPr>
        <p:spPr>
          <a:xfrm>
            <a:off x="447301" y="257475"/>
            <a:ext cx="5970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Challenges</a:t>
            </a:r>
            <a:endParaRPr b="1" sz="3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6"/>
          <p:cNvSpPr txBox="1"/>
          <p:nvPr/>
        </p:nvSpPr>
        <p:spPr>
          <a:xfrm>
            <a:off x="436273" y="1222733"/>
            <a:ext cx="8707800" cy="51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Intense competition: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Limited funds and larger applicant pools make </a:t>
            </a:r>
            <a:r>
              <a:rPr lang="en-US" sz="2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differentiation essential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Funder alignment: 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Institutional priorities </a:t>
            </a:r>
            <a:r>
              <a:rPr lang="en-US" sz="2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must fit tightly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with eligibility, evidence, and the sponsor’s intended outcomes.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Capacity constraint: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Compressed timelines can undermine otherwise promising proposals.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Compliance burden: 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Budgets, approvals, reporting, and changing regulations demand </a:t>
            </a:r>
            <a:r>
              <a:rPr lang="en-US" sz="2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specialized oversight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Long-term sustainability: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Funders expect </a:t>
            </a:r>
            <a:r>
              <a:rPr lang="en-US" sz="2200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credible plans</a:t>
            </a: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to maintain outcomes, partnerships, staffing, and costs after the award ends.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7"/>
          <p:cNvSpPr txBox="1"/>
          <p:nvPr>
            <p:ph type="title"/>
          </p:nvPr>
        </p:nvSpPr>
        <p:spPr>
          <a:xfrm>
            <a:off x="2573624" y="298928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400">
                <a:latin typeface="Calibri"/>
                <a:ea typeface="Calibri"/>
                <a:cs typeface="Calibri"/>
                <a:sym typeface="Calibri"/>
              </a:rPr>
              <a:t>Recent faculty awards</a:t>
            </a:r>
            <a:endParaRPr b="1"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 Black"/>
              <a:buNone/>
            </a:pPr>
            <a:r>
              <a:t/>
            </a:r>
            <a:endParaRPr/>
          </a:p>
        </p:txBody>
      </p:sp>
      <p:grpSp>
        <p:nvGrpSpPr>
          <p:cNvPr id="261" name="Google Shape;261;p37"/>
          <p:cNvGrpSpPr/>
          <p:nvPr/>
        </p:nvGrpSpPr>
        <p:grpSpPr>
          <a:xfrm>
            <a:off x="571500" y="1619250"/>
            <a:ext cx="3794951" cy="4762500"/>
            <a:chOff x="0" y="0"/>
            <a:chExt cx="4026900" cy="4762500"/>
          </a:xfrm>
        </p:grpSpPr>
        <p:sp>
          <p:nvSpPr>
            <p:cNvPr id="262" name="Google Shape;262;p37"/>
            <p:cNvSpPr/>
            <p:nvPr/>
          </p:nvSpPr>
          <p:spPr>
            <a:xfrm>
              <a:off x="0" y="0"/>
              <a:ext cx="3905400" cy="4762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37"/>
            <p:cNvSpPr txBox="1"/>
            <p:nvPr/>
          </p:nvSpPr>
          <p:spPr>
            <a:xfrm>
              <a:off x="0" y="0"/>
              <a:ext cx="4026900" cy="476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Modern Language Association Pathways 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Step Grant Program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Todd Barnes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Trust for the Meditation Process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Carol Bowman, Megan Johnston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National Science Foundation - Scholarships 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in STEM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Scott Frees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NJ Department of Education - Climate 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Change Learning Collaboratives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Adam Fried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National Endowment for the Humanities - Humanities Initiatives Grant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Sarah Koenig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Interfaith America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Jacob Labendz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4" name="Google Shape;264;p37"/>
          <p:cNvGrpSpPr/>
          <p:nvPr/>
        </p:nvGrpSpPr>
        <p:grpSpPr>
          <a:xfrm>
            <a:off x="4762500" y="1619250"/>
            <a:ext cx="4002900" cy="4762500"/>
            <a:chOff x="0" y="0"/>
            <a:chExt cx="4002900" cy="4762500"/>
          </a:xfrm>
        </p:grpSpPr>
        <p:sp>
          <p:nvSpPr>
            <p:cNvPr id="265" name="Google Shape;265;p37"/>
            <p:cNvSpPr/>
            <p:nvPr/>
          </p:nvSpPr>
          <p:spPr>
            <a:xfrm>
              <a:off x="0" y="0"/>
              <a:ext cx="3905400" cy="4762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7"/>
            <p:cNvSpPr txBox="1"/>
            <p:nvPr/>
          </p:nvSpPr>
          <p:spPr>
            <a:xfrm>
              <a:off x="0" y="0"/>
              <a:ext cx="4002900" cy="476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National Science Foundation - Improving Undergraduate STEM Education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Amruth Kumar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National Science Foundation - Research at Undergraduate Institutions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Catalin Martin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National Science Foundation - Robert Noyce Teacher Scholarship Program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Carrie Miller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NJ Department of Education - TA to Teacher Apprenticeship Program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Julie Norflus-Good, Adam Fried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Wake Forest University Educating Character Initiative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Sarah Koenig, Carol Bowman, Satarupa Dasgupta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350">
                  <a:solidFill>
                    <a:srgbClr val="111111"/>
                  </a:solidFill>
                  <a:latin typeface="Arial"/>
                  <a:ea typeface="Arial"/>
                  <a:cs typeface="Arial"/>
                  <a:sym typeface="Arial"/>
                </a:rPr>
                <a:t>National Institutes of Health - AREA</a:t>
              </a:r>
              <a:endParaRPr b="1" sz="135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8A1538"/>
                  </a:solidFill>
                  <a:latin typeface="Arial"/>
                  <a:ea typeface="Arial"/>
                  <a:cs typeface="Arial"/>
                  <a:sym typeface="Arial"/>
                </a:rPr>
                <a:t>Christian Reich</a:t>
              </a:r>
              <a:endParaRPr b="1" sz="1200">
                <a:solidFill>
                  <a:srgbClr val="8A153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8"/>
          <p:cNvSpPr txBox="1"/>
          <p:nvPr>
            <p:ph idx="1" type="body"/>
          </p:nvPr>
        </p:nvSpPr>
        <p:spPr>
          <a:xfrm>
            <a:off x="164950" y="1662359"/>
            <a:ext cx="8979000" cy="46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40691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8"/>
              <a:buFont typeface="Calibri"/>
              <a:buChar char="•"/>
            </a:pPr>
            <a:r>
              <a:rPr lang="en-US" sz="2808">
                <a:latin typeface="Calibri"/>
                <a:ea typeface="Calibri"/>
                <a:cs typeface="Calibri"/>
                <a:sym typeface="Calibri"/>
              </a:rPr>
              <a:t>Match your work with federal, state, and foundation funding opportunities.</a:t>
            </a:r>
            <a:endParaRPr sz="2808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8">
              <a:latin typeface="Calibri"/>
              <a:ea typeface="Calibri"/>
              <a:cs typeface="Calibri"/>
              <a:sym typeface="Calibri"/>
            </a:endParaRPr>
          </a:p>
          <a:p>
            <a:pPr indent="-406915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08"/>
              <a:buFont typeface="Calibri"/>
              <a:buChar char="•"/>
            </a:pPr>
            <a:r>
              <a:rPr lang="en-US" sz="2808">
                <a:latin typeface="Calibri"/>
                <a:ea typeface="Calibri"/>
                <a:cs typeface="Calibri"/>
                <a:sym typeface="Calibri"/>
              </a:rPr>
              <a:t>Clarify eligibility, proposal requirements, deadlines, budget rules, and review criteria.</a:t>
            </a:r>
            <a:endParaRPr sz="2808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808">
              <a:latin typeface="Calibri"/>
              <a:ea typeface="Calibri"/>
              <a:cs typeface="Calibri"/>
              <a:sym typeface="Calibri"/>
            </a:endParaRPr>
          </a:p>
          <a:p>
            <a:pPr indent="-406915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08"/>
              <a:buFont typeface="Calibri"/>
              <a:buChar char="•"/>
            </a:pPr>
            <a:r>
              <a:rPr lang="en-US" sz="2808">
                <a:latin typeface="Calibri"/>
                <a:ea typeface="Calibri"/>
                <a:cs typeface="Calibri"/>
                <a:sym typeface="Calibri"/>
              </a:rPr>
              <a:t>Assist with proposal planning, budget development, budget justifications, timelines, and provide editorial feedback.</a:t>
            </a:r>
            <a:endParaRPr sz="2808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808">
              <a:latin typeface="Calibri"/>
              <a:ea typeface="Calibri"/>
              <a:cs typeface="Calibri"/>
              <a:sym typeface="Calibri"/>
            </a:endParaRPr>
          </a:p>
          <a:p>
            <a:pPr indent="-406915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808"/>
              <a:buFont typeface="Calibri"/>
              <a:buChar char="•"/>
            </a:pPr>
            <a:r>
              <a:rPr lang="en-US" sz="2808">
                <a:latin typeface="Calibri"/>
                <a:ea typeface="Calibri"/>
                <a:cs typeface="Calibri"/>
                <a:sym typeface="Calibri"/>
              </a:rPr>
              <a:t>Manage internal approvals, ensure compliance with College and sponsor requirements, and submit proposals.</a:t>
            </a:r>
            <a:endParaRPr sz="2808">
              <a:latin typeface="Calibri"/>
              <a:ea typeface="Calibri"/>
              <a:cs typeface="Calibri"/>
              <a:sym typeface="Calibri"/>
            </a:endParaRPr>
          </a:p>
          <a:p>
            <a:pPr indent="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272" name="Google Shape;272;p38"/>
          <p:cNvSpPr txBox="1"/>
          <p:nvPr>
            <p:ph type="title"/>
          </p:nvPr>
        </p:nvSpPr>
        <p:spPr>
          <a:xfrm>
            <a:off x="863400" y="244213"/>
            <a:ext cx="5829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4400">
                <a:latin typeface="Calibri"/>
                <a:ea typeface="Calibri"/>
                <a:cs typeface="Calibri"/>
                <a:sym typeface="Calibri"/>
              </a:rPr>
              <a:t>OGSP: Pre-Award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9"/>
          <p:cNvSpPr txBox="1"/>
          <p:nvPr/>
        </p:nvSpPr>
        <p:spPr>
          <a:xfrm>
            <a:off x="571500" y="419275"/>
            <a:ext cx="8001000" cy="952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latin typeface="Calibri"/>
                <a:ea typeface="Calibri"/>
                <a:cs typeface="Calibri"/>
                <a:sym typeface="Calibri"/>
              </a:rPr>
              <a:t>OGSP:</a:t>
            </a:r>
            <a:r>
              <a:rPr b="1"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Compliance</a:t>
            </a:r>
            <a:endParaRPr b="1" sz="4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39"/>
          <p:cNvGrpSpPr/>
          <p:nvPr/>
        </p:nvGrpSpPr>
        <p:grpSpPr>
          <a:xfrm>
            <a:off x="288680" y="1783750"/>
            <a:ext cx="8440976" cy="3617595"/>
            <a:chOff x="571500" y="1905000"/>
            <a:chExt cx="8000925" cy="3429000"/>
          </a:xfrm>
        </p:grpSpPr>
        <p:sp>
          <p:nvSpPr>
            <p:cNvPr id="280" name="Google Shape;280;p39"/>
            <p:cNvSpPr/>
            <p:nvPr/>
          </p:nvSpPr>
          <p:spPr>
            <a:xfrm>
              <a:off x="571500" y="1905000"/>
              <a:ext cx="1857300" cy="3429000"/>
            </a:xfrm>
            <a:prstGeom prst="roundRect">
              <a:avLst>
                <a:gd fmla="val 6153" name="adj"/>
              </a:avLst>
            </a:prstGeom>
            <a:solidFill>
              <a:srgbClr val="FFFFFF">
                <a:alpha val="95000"/>
              </a:srgbClr>
            </a:solidFill>
            <a:ln cap="flat" cmpd="sng" w="100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9"/>
            <p:cNvSpPr/>
            <p:nvPr/>
          </p:nvSpPr>
          <p:spPr>
            <a:xfrm>
              <a:off x="571500" y="1905000"/>
              <a:ext cx="1857300" cy="76200"/>
            </a:xfrm>
            <a:prstGeom prst="roundRect">
              <a:avLst>
                <a:gd fmla="val 50000" name="adj"/>
              </a:avLst>
            </a:prstGeom>
            <a:solidFill>
              <a:srgbClr val="8A1C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9"/>
            <p:cNvSpPr txBox="1"/>
            <p:nvPr/>
          </p:nvSpPr>
          <p:spPr>
            <a:xfrm>
              <a:off x="714375" y="2143125"/>
              <a:ext cx="1571700" cy="295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794">
                  <a:solidFill>
                    <a:srgbClr val="8A1C2E"/>
                  </a:solidFill>
                  <a:latin typeface="Calibri"/>
                  <a:ea typeface="Calibri"/>
                  <a:cs typeface="Calibri"/>
                  <a:sym typeface="Calibri"/>
                </a:rPr>
                <a:t>01. GUIDANCE</a:t>
              </a:r>
              <a:endParaRPr b="1" sz="1794">
                <a:solidFill>
                  <a:srgbClr val="8A1C2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950"/>
                </a:spcBef>
                <a:spcAft>
                  <a:spcPts val="0"/>
                </a:spcAft>
                <a:buNone/>
              </a:pPr>
              <a:r>
                <a:rPr b="1" lang="en-US" sz="1899">
                  <a:solidFill>
                    <a:srgbClr val="111111"/>
                  </a:solidFill>
                  <a:latin typeface="Calibri"/>
                  <a:ea typeface="Calibri"/>
                  <a:cs typeface="Calibri"/>
                  <a:sym typeface="Calibri"/>
                </a:rPr>
                <a:t>Uniform Guidance</a:t>
              </a:r>
              <a:endParaRPr b="1" sz="1899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950"/>
                </a:spcBef>
                <a:spcAft>
                  <a:spcPts val="0"/>
                </a:spcAft>
                <a:buNone/>
              </a:pPr>
              <a:r>
                <a:rPr b="0" lang="en-US" sz="1899">
                  <a:solidFill>
                    <a:srgbClr val="555555"/>
                  </a:solidFill>
                  <a:latin typeface="Calibri"/>
                  <a:ea typeface="Calibri"/>
                  <a:cs typeface="Calibri"/>
                  <a:sym typeface="Calibri"/>
                </a:rPr>
                <a:t>Establishes authoritative rules and regulations for managing federal awards and grants.</a:t>
              </a:r>
              <a:endParaRPr b="0" sz="1899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39"/>
            <p:cNvSpPr/>
            <p:nvPr/>
          </p:nvSpPr>
          <p:spPr>
            <a:xfrm>
              <a:off x="2619375" y="1905000"/>
              <a:ext cx="1857300" cy="3429000"/>
            </a:xfrm>
            <a:prstGeom prst="roundRect">
              <a:avLst>
                <a:gd fmla="val 6153" name="adj"/>
              </a:avLst>
            </a:prstGeom>
            <a:solidFill>
              <a:srgbClr val="FFFFFF">
                <a:alpha val="95000"/>
              </a:srgbClr>
            </a:solidFill>
            <a:ln cap="flat" cmpd="sng" w="100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9"/>
            <p:cNvSpPr/>
            <p:nvPr/>
          </p:nvSpPr>
          <p:spPr>
            <a:xfrm>
              <a:off x="2619375" y="1905000"/>
              <a:ext cx="1857300" cy="76200"/>
            </a:xfrm>
            <a:prstGeom prst="roundRect">
              <a:avLst>
                <a:gd fmla="val 50000" name="adj"/>
              </a:avLst>
            </a:prstGeom>
            <a:solidFill>
              <a:srgbClr val="8A1C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9"/>
            <p:cNvSpPr txBox="1"/>
            <p:nvPr/>
          </p:nvSpPr>
          <p:spPr>
            <a:xfrm>
              <a:off x="2762250" y="2143125"/>
              <a:ext cx="1571700" cy="295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83">
                  <a:solidFill>
                    <a:srgbClr val="8A1C2E"/>
                  </a:solidFill>
                  <a:latin typeface="Calibri"/>
                  <a:ea typeface="Calibri"/>
                  <a:cs typeface="Calibri"/>
                  <a:sym typeface="Calibri"/>
                </a:rPr>
                <a:t>02. PROTOCOLS</a:t>
              </a:r>
              <a:endParaRPr b="1" sz="1583">
                <a:solidFill>
                  <a:srgbClr val="8A1C2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950"/>
                </a:spcBef>
                <a:spcAft>
                  <a:spcPts val="0"/>
                </a:spcAft>
                <a:buNone/>
              </a:pPr>
              <a:r>
                <a:rPr b="1" lang="en-US" sz="1899">
                  <a:solidFill>
                    <a:srgbClr val="111111"/>
                  </a:solidFill>
                  <a:latin typeface="Calibri"/>
                  <a:ea typeface="Calibri"/>
                  <a:cs typeface="Calibri"/>
                  <a:sym typeface="Calibri"/>
                </a:rPr>
                <a:t>IRB / IACUC</a:t>
              </a:r>
              <a:endParaRPr b="1" sz="1899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950"/>
                </a:spcBef>
                <a:spcAft>
                  <a:spcPts val="0"/>
                </a:spcAft>
                <a:buNone/>
              </a:pPr>
              <a:r>
                <a:rPr b="0" lang="en-US" sz="1899">
                  <a:solidFill>
                    <a:srgbClr val="555555"/>
                  </a:solidFill>
                  <a:latin typeface="Calibri"/>
                  <a:ea typeface="Calibri"/>
                  <a:cs typeface="Calibri"/>
                  <a:sym typeface="Calibri"/>
                </a:rPr>
                <a:t>Ensures strict compliance and oversight for human and animal research subjects when applicable.</a:t>
              </a:r>
              <a:endParaRPr b="0" sz="1899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39"/>
            <p:cNvSpPr/>
            <p:nvPr/>
          </p:nvSpPr>
          <p:spPr>
            <a:xfrm>
              <a:off x="4667250" y="1905000"/>
              <a:ext cx="1857300" cy="3429000"/>
            </a:xfrm>
            <a:prstGeom prst="roundRect">
              <a:avLst>
                <a:gd fmla="val 6153" name="adj"/>
              </a:avLst>
            </a:prstGeom>
            <a:solidFill>
              <a:srgbClr val="FFFFFF">
                <a:alpha val="95000"/>
              </a:srgbClr>
            </a:solidFill>
            <a:ln cap="flat" cmpd="sng" w="100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9"/>
            <p:cNvSpPr/>
            <p:nvPr/>
          </p:nvSpPr>
          <p:spPr>
            <a:xfrm>
              <a:off x="4667250" y="1905000"/>
              <a:ext cx="1857300" cy="76200"/>
            </a:xfrm>
            <a:prstGeom prst="roundRect">
              <a:avLst>
                <a:gd fmla="val 50000" name="adj"/>
              </a:avLst>
            </a:prstGeom>
            <a:solidFill>
              <a:srgbClr val="8A1C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9"/>
            <p:cNvSpPr txBox="1"/>
            <p:nvPr/>
          </p:nvSpPr>
          <p:spPr>
            <a:xfrm>
              <a:off x="4810125" y="2143125"/>
              <a:ext cx="1571700" cy="295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83">
                  <a:solidFill>
                    <a:srgbClr val="8A1C2E"/>
                  </a:solidFill>
                  <a:latin typeface="Calibri"/>
                  <a:ea typeface="Calibri"/>
                  <a:cs typeface="Calibri"/>
                  <a:sym typeface="Calibri"/>
                </a:rPr>
                <a:t>03. ETHICS</a:t>
              </a:r>
              <a:endParaRPr b="1" sz="1583">
                <a:solidFill>
                  <a:srgbClr val="8A1C2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950"/>
                </a:spcBef>
                <a:spcAft>
                  <a:spcPts val="0"/>
                </a:spcAft>
                <a:buNone/>
              </a:pPr>
              <a:r>
                <a:rPr b="1" lang="en-US" sz="1899">
                  <a:solidFill>
                    <a:srgbClr val="111111"/>
                  </a:solidFill>
                  <a:latin typeface="Calibri"/>
                  <a:ea typeface="Calibri"/>
                  <a:cs typeface="Calibri"/>
                  <a:sym typeface="Calibri"/>
                </a:rPr>
                <a:t>Conflict of Interest</a:t>
              </a:r>
              <a:endParaRPr b="1" sz="1899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950"/>
                </a:spcBef>
                <a:spcAft>
                  <a:spcPts val="0"/>
                </a:spcAft>
                <a:buNone/>
              </a:pPr>
              <a:r>
                <a:rPr b="0" lang="en-US" sz="1899">
                  <a:solidFill>
                    <a:srgbClr val="555555"/>
                  </a:solidFill>
                  <a:latin typeface="Calibri"/>
                  <a:ea typeface="Calibri"/>
                  <a:cs typeface="Calibri"/>
                  <a:sym typeface="Calibri"/>
                </a:rPr>
                <a:t>Requires full disclosure and management of potential financial or professional conflicts.</a:t>
              </a:r>
              <a:endParaRPr b="0" sz="1899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39"/>
            <p:cNvSpPr/>
            <p:nvPr/>
          </p:nvSpPr>
          <p:spPr>
            <a:xfrm>
              <a:off x="6715125" y="1905000"/>
              <a:ext cx="1857300" cy="3429000"/>
            </a:xfrm>
            <a:prstGeom prst="roundRect">
              <a:avLst>
                <a:gd fmla="val 6153" name="adj"/>
              </a:avLst>
            </a:prstGeom>
            <a:solidFill>
              <a:srgbClr val="FFFFFF">
                <a:alpha val="95000"/>
              </a:srgbClr>
            </a:solidFill>
            <a:ln cap="flat" cmpd="sng" w="100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9"/>
            <p:cNvSpPr/>
            <p:nvPr/>
          </p:nvSpPr>
          <p:spPr>
            <a:xfrm>
              <a:off x="6715125" y="1905000"/>
              <a:ext cx="1857300" cy="76200"/>
            </a:xfrm>
            <a:prstGeom prst="roundRect">
              <a:avLst>
                <a:gd fmla="val 50000" name="adj"/>
              </a:avLst>
            </a:prstGeom>
            <a:solidFill>
              <a:srgbClr val="8A1C2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39"/>
            <p:cNvSpPr txBox="1"/>
            <p:nvPr/>
          </p:nvSpPr>
          <p:spPr>
            <a:xfrm>
              <a:off x="6788662" y="2143128"/>
              <a:ext cx="1670100" cy="295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83">
                  <a:solidFill>
                    <a:srgbClr val="8A1C2E"/>
                  </a:solidFill>
                  <a:latin typeface="Calibri"/>
                  <a:ea typeface="Calibri"/>
                  <a:cs typeface="Calibri"/>
                  <a:sym typeface="Calibri"/>
                </a:rPr>
                <a:t>04. ASSURANCES</a:t>
              </a:r>
              <a:endParaRPr b="1" sz="1583">
                <a:solidFill>
                  <a:srgbClr val="8A1C2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950"/>
                </a:spcBef>
                <a:spcAft>
                  <a:spcPts val="0"/>
                </a:spcAft>
                <a:buNone/>
              </a:pPr>
              <a:r>
                <a:rPr b="1" lang="en-US" sz="1899">
                  <a:solidFill>
                    <a:srgbClr val="111111"/>
                  </a:solidFill>
                  <a:latin typeface="Calibri"/>
                  <a:ea typeface="Calibri"/>
                  <a:cs typeface="Calibri"/>
                  <a:sym typeface="Calibri"/>
                </a:rPr>
                <a:t>Sponsor-required assurances</a:t>
              </a:r>
              <a:endParaRPr b="1" sz="1899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950"/>
                </a:spcBef>
                <a:spcAft>
                  <a:spcPts val="0"/>
                </a:spcAft>
                <a:buNone/>
              </a:pPr>
              <a:r>
                <a:rPr lang="en-US" sz="1899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e.g., Research Security, Responsible Conduct of Research, Research Integrity</a:t>
              </a:r>
              <a:endParaRPr sz="1899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95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99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"/>
          <p:cNvSpPr txBox="1"/>
          <p:nvPr/>
        </p:nvSpPr>
        <p:spPr>
          <a:xfrm>
            <a:off x="447250" y="257475"/>
            <a:ext cx="59388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Congratulations! You’ve Received a Grant Award… </a:t>
            </a:r>
            <a:endParaRPr b="1" sz="2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Happens Next?</a:t>
            </a:r>
            <a:endParaRPr b="1" sz="2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40"/>
          <p:cNvSpPr txBox="1"/>
          <p:nvPr/>
        </p:nvSpPr>
        <p:spPr>
          <a:xfrm>
            <a:off x="436273" y="1583174"/>
            <a:ext cx="86610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Grant Kickoff Meeting is scheduled! Topics include: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Budget Review (any changes from Proposal to Award)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Personnel / New Hires / Students &amp; GAs / Stipends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Course Release and/or Summer Salary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Effort Certification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Banner Setup &amp; Access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Subawards / Subrecipients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Sponsor and Match Requirements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Indirect Costs and Drawdowns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Reporting (Internal and Sponsor)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Training and Communication Information</a:t>
            </a:r>
            <a:endParaRPr sz="2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1"/>
          <p:cNvSpPr txBox="1"/>
          <p:nvPr/>
        </p:nvSpPr>
        <p:spPr>
          <a:xfrm>
            <a:off x="838201" y="365125"/>
            <a:ext cx="6139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Questions</a:t>
            </a:r>
            <a:endParaRPr b="1" sz="3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41"/>
          <p:cNvSpPr txBox="1"/>
          <p:nvPr/>
        </p:nvSpPr>
        <p:spPr>
          <a:xfrm>
            <a:off x="838200" y="1559899"/>
            <a:ext cx="83058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Contact: Office of Grants &amp; Sponsored Programs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74295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800"/>
              <a:buChar char="–"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Bernadette Connors, Director 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742950" rtl="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–"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Julie Kossoy, Associate Director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Location: C 105 &amp; 106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Needs Survey </a:t>
            </a:r>
            <a:endParaRPr b="1"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29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Ramapo Bold">
      <a:dk1>
        <a:srgbClr val="000000"/>
      </a:dk1>
      <a:lt1>
        <a:srgbClr val="FFFFFF"/>
      </a:lt1>
      <a:dk2>
        <a:srgbClr val="862633"/>
      </a:dk2>
      <a:lt2>
        <a:srgbClr val="FCFCFB"/>
      </a:lt2>
      <a:accent1>
        <a:srgbClr val="24282A"/>
      </a:accent1>
      <a:accent2>
        <a:srgbClr val="545658"/>
      </a:accent2>
      <a:accent3>
        <a:srgbClr val="D7D2CB"/>
      </a:accent3>
      <a:accent4>
        <a:srgbClr val="EAE9E5"/>
      </a:accent4>
      <a:accent5>
        <a:srgbClr val="CBA051"/>
      </a:accent5>
      <a:accent6>
        <a:srgbClr val="D50032"/>
      </a:accent6>
      <a:hlink>
        <a:srgbClr val="862633"/>
      </a:hlink>
      <a:folHlink>
        <a:srgbClr val="DAC09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Ramapo Bold">
      <a:dk1>
        <a:srgbClr val="000000"/>
      </a:dk1>
      <a:lt1>
        <a:srgbClr val="FFFFFF"/>
      </a:lt1>
      <a:dk2>
        <a:srgbClr val="862633"/>
      </a:dk2>
      <a:lt2>
        <a:srgbClr val="FCFCFB"/>
      </a:lt2>
      <a:accent1>
        <a:srgbClr val="24282A"/>
      </a:accent1>
      <a:accent2>
        <a:srgbClr val="545658"/>
      </a:accent2>
      <a:accent3>
        <a:srgbClr val="D7D2CB"/>
      </a:accent3>
      <a:accent4>
        <a:srgbClr val="EAE9E5"/>
      </a:accent4>
      <a:accent5>
        <a:srgbClr val="CBA051"/>
      </a:accent5>
      <a:accent6>
        <a:srgbClr val="D50032"/>
      </a:accent6>
      <a:hlink>
        <a:srgbClr val="862633"/>
      </a:hlink>
      <a:folHlink>
        <a:srgbClr val="DAC09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