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3" r:id="rId2"/>
    <p:sldMasterId id="2147483670" r:id="rId3"/>
    <p:sldMasterId id="2147483685" r:id="rId4"/>
  </p:sldMasterIdLst>
  <p:notesMasterIdLst>
    <p:notesMasterId r:id="rId15"/>
  </p:notesMasterIdLst>
  <p:sldIdLst>
    <p:sldId id="333" r:id="rId5"/>
    <p:sldId id="286" r:id="rId6"/>
    <p:sldId id="257" r:id="rId7"/>
    <p:sldId id="321" r:id="rId8"/>
    <p:sldId id="329" r:id="rId9"/>
    <p:sldId id="334" r:id="rId10"/>
    <p:sldId id="328" r:id="rId11"/>
    <p:sldId id="332" r:id="rId12"/>
    <p:sldId id="330" r:id="rId13"/>
    <p:sldId id="331" r:id="rId14"/>
  </p:sldIdLst>
  <p:sldSz cx="9144000" cy="6858000" type="screen4x3"/>
  <p:notesSz cx="7010400" cy="9296400"/>
  <p:embeddedFontLst>
    <p:embeddedFont>
      <p:font typeface="Arial Black" panose="020B0A04020102020204" pitchFamily="34" charset="0"/>
      <p:regular r:id="rId16"/>
      <p:bold r:id="rId17"/>
    </p:embeddedFont>
    <p:embeddedFont>
      <p:font typeface="Calibri" panose="020F0502020204030204" pitchFamily="34" charset="0"/>
      <p:regular r:id="rId18"/>
      <p:bold r:id="rId19"/>
      <p:italic r:id="rId20"/>
      <p:boldItalic r:id="rId21"/>
    </p:embeddedFont>
    <p:embeddedFont>
      <p:font typeface="Century Gothic" panose="020B0502020202020204"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iBH0dDUAGDGa0N2vacVIQHe/yyf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hicksmc@rcnj-ads.ramapo.edu" initials="ja" lastIdx="1" clrIdx="0">
    <p:extLst>
      <p:ext uri="{19B8F6BF-5375-455C-9EA6-DF929625EA0E}">
        <p15:presenceInfo xmlns:p15="http://schemas.microsoft.com/office/powerpoint/2012/main" userId="S-1-5-21-1321007158-2064244493-1923854219-1100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0020"/>
    <a:srgbClr val="8E00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1440" y="6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3" Type="http://schemas.openxmlformats.org/officeDocument/2006/relationships/slideMaster" Target="slideMasters/slideMaster3.xml"/><Relationship Id="rId21" Type="http://schemas.openxmlformats.org/officeDocument/2006/relationships/font" Target="fonts/font6.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9.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font" Target="fonts/font4.fntdata"/><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7.fntdata"/><Relationship Id="rId27" Type="http://customschemas.google.com/relationships/presentationmetadata" Target="meta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6434"/>
          </a:xfrm>
          <a:prstGeom prst="rect">
            <a:avLst/>
          </a:prstGeom>
          <a:noFill/>
          <a:ln>
            <a:noFill/>
          </a:ln>
        </p:spPr>
        <p:txBody>
          <a:bodyPr spcFirstLastPara="1" wrap="square" lIns="93174" tIns="46575" rIns="93174" bIns="4657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970938" y="0"/>
            <a:ext cx="3037840" cy="466434"/>
          </a:xfrm>
          <a:prstGeom prst="rect">
            <a:avLst/>
          </a:prstGeom>
          <a:noFill/>
          <a:ln>
            <a:noFill/>
          </a:ln>
        </p:spPr>
        <p:txBody>
          <a:bodyPr spcFirstLastPara="1" wrap="square" lIns="93174" tIns="46575" rIns="93174" bIns="4657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73892"/>
            <a:ext cx="5608320" cy="3660458"/>
          </a:xfrm>
          <a:prstGeom prst="rect">
            <a:avLst/>
          </a:prstGeom>
          <a:noFill/>
          <a:ln>
            <a:noFill/>
          </a:ln>
        </p:spPr>
        <p:txBody>
          <a:bodyPr spcFirstLastPara="1" wrap="square" lIns="93174" tIns="46575" rIns="93174" bIns="4657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8"/>
            <a:ext cx="3037840" cy="466433"/>
          </a:xfrm>
          <a:prstGeom prst="rect">
            <a:avLst/>
          </a:prstGeom>
          <a:noFill/>
          <a:ln>
            <a:noFill/>
          </a:ln>
        </p:spPr>
        <p:txBody>
          <a:bodyPr spcFirstLastPara="1" wrap="square" lIns="93174" tIns="46575" rIns="93174" bIns="4657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970938" y="8829968"/>
            <a:ext cx="3037840" cy="466433"/>
          </a:xfrm>
          <a:prstGeom prst="rect">
            <a:avLst/>
          </a:prstGeom>
          <a:noFill/>
          <a:ln>
            <a:noFill/>
          </a:ln>
        </p:spPr>
        <p:txBody>
          <a:bodyPr spcFirstLastPara="1" wrap="square" lIns="93174" tIns="46575" rIns="93174" bIns="46575" anchor="b" anchorCtr="0">
            <a:noAutofit/>
          </a:bodyPr>
          <a:lstStyle/>
          <a:p>
            <a:pPr algn="r"/>
            <a:fld id="{00000000-1234-1234-1234-123412341234}" type="slidenum">
              <a:rPr lang="en-US" sz="1200" smtClean="0">
                <a:solidFill>
                  <a:schemeClr val="dk1"/>
                </a:solidFill>
                <a:latin typeface="Calibri"/>
                <a:ea typeface="Calibri"/>
                <a:cs typeface="Calibri"/>
                <a:sym typeface="Calibri"/>
              </a:rPr>
              <a:pPr algn="r"/>
              <a:t>‹#›</a:t>
            </a:fld>
            <a:endParaRPr lang="en-US" sz="1200"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1: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1:notes"/>
          <p:cNvSpPr txBox="1">
            <a:spLocks noGrp="1"/>
          </p:cNvSpPr>
          <p:nvPr>
            <p:ph type="body" idx="1"/>
          </p:nvPr>
        </p:nvSpPr>
        <p:spPr>
          <a:xfrm>
            <a:off x="701040" y="4473892"/>
            <a:ext cx="5608320" cy="3660458"/>
          </a:xfrm>
          <a:prstGeom prst="rect">
            <a:avLst/>
          </a:prstGeom>
          <a:noFill/>
          <a:ln>
            <a:noFill/>
          </a:ln>
        </p:spPr>
        <p:txBody>
          <a:bodyPr spcFirstLastPara="1" wrap="square" lIns="93174" tIns="46575" rIns="93174" bIns="46575" anchor="t" anchorCtr="0">
            <a:noAutofit/>
          </a:bodyPr>
          <a:lstStyle/>
          <a:p>
            <a:pPr marL="0" indent="0"/>
            <a:endParaRPr dirty="0"/>
          </a:p>
        </p:txBody>
      </p:sp>
      <p:sp>
        <p:nvSpPr>
          <p:cNvPr id="119" name="Google Shape;119;p1:notes"/>
          <p:cNvSpPr txBox="1">
            <a:spLocks noGrp="1"/>
          </p:cNvSpPr>
          <p:nvPr>
            <p:ph type="sldNum" idx="12"/>
          </p:nvPr>
        </p:nvSpPr>
        <p:spPr>
          <a:xfrm>
            <a:off x="3970938" y="8829968"/>
            <a:ext cx="3037840" cy="466433"/>
          </a:xfrm>
          <a:prstGeom prst="rect">
            <a:avLst/>
          </a:prstGeom>
          <a:noFill/>
          <a:ln>
            <a:noFill/>
          </a:ln>
        </p:spPr>
        <p:txBody>
          <a:bodyPr spcFirstLastPara="1" wrap="square" lIns="93174" tIns="46575" rIns="93174" bIns="46575" anchor="b" anchorCtr="0">
            <a:noAutofit/>
          </a:bodyPr>
          <a:lstStyle/>
          <a:p>
            <a:pPr algn="r"/>
            <a:fld id="{00000000-1234-1234-1234-123412341234}" type="slidenum">
              <a:rPr lang="en-US"/>
              <a:pPr algn="r"/>
              <a:t>1</a:t>
            </a:fld>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lgn="r" defTabSz="914384">
              <a:buClrTx/>
              <a:defRPr/>
            </a:pPr>
            <a:fld id="{657C8CC6-4AF9-45A5-8FC7-593D5DF937EA}" type="slidenum">
              <a:rPr lang="en-US" sz="1200" kern="1200">
                <a:solidFill>
                  <a:prstClr val="black"/>
                </a:solidFill>
                <a:latin typeface="Calibri" panose="020F0502020204030204"/>
                <a:ea typeface="+mn-ea"/>
                <a:cs typeface="+mn-cs"/>
              </a:rPr>
              <a:pPr algn="r" defTabSz="914384">
                <a:buClrTx/>
                <a:defRPr/>
              </a:pPr>
              <a:t>2</a:t>
            </a:fld>
            <a:endParaRPr lang="en-US" sz="1200" kern="1200" dirty="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8620178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pic>
        <p:nvPicPr>
          <p:cNvPr id="16" name="Google Shape;16;p20"/>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7" name="Google Shape;17;p20"/>
          <p:cNvSpPr txBox="1">
            <a:spLocks noGrp="1"/>
          </p:cNvSpPr>
          <p:nvPr>
            <p:ph type="ctrTitle"/>
          </p:nvPr>
        </p:nvSpPr>
        <p:spPr>
          <a:xfrm>
            <a:off x="620486" y="1371601"/>
            <a:ext cx="6441622" cy="288562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500"/>
              <a:buFont typeface="Arial Black"/>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0"/>
          <p:cNvSpPr txBox="1">
            <a:spLocks noGrp="1"/>
          </p:cNvSpPr>
          <p:nvPr>
            <p:ph type="subTitle" idx="1"/>
          </p:nvPr>
        </p:nvSpPr>
        <p:spPr>
          <a:xfrm>
            <a:off x="628650" y="4550231"/>
            <a:ext cx="5829300" cy="151311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9" name="Google Shape;19;p2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0" name="Google Shape;20;p2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1" name="Google Shape;21;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94"/>
        <p:cNvGrpSpPr/>
        <p:nvPr/>
      </p:nvGrpSpPr>
      <p:grpSpPr>
        <a:xfrm>
          <a:off x="0" y="0"/>
          <a:ext cx="0" cy="0"/>
          <a:chOff x="0" y="0"/>
          <a:chExt cx="0" cy="0"/>
        </a:xfrm>
      </p:grpSpPr>
      <p:pic>
        <p:nvPicPr>
          <p:cNvPr id="95" name="Google Shape;95;p31"/>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96" name="Google Shape;96;p31"/>
          <p:cNvSpPr txBox="1">
            <a:spLocks noGrp="1"/>
          </p:cNvSpPr>
          <p:nvPr>
            <p:ph type="title"/>
          </p:nvPr>
        </p:nvSpPr>
        <p:spPr>
          <a:xfrm>
            <a:off x="629841" y="1404852"/>
            <a:ext cx="2949178" cy="191501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2400"/>
              <a:buFont typeface="Arial Black"/>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31"/>
          <p:cNvSpPr>
            <a:spLocks noGrp="1"/>
          </p:cNvSpPr>
          <p:nvPr>
            <p:ph type="pic" idx="2"/>
          </p:nvPr>
        </p:nvSpPr>
        <p:spPr>
          <a:xfrm>
            <a:off x="3887391" y="987426"/>
            <a:ext cx="4629150" cy="4873625"/>
          </a:xfrm>
          <a:prstGeom prst="rect">
            <a:avLst/>
          </a:prstGeom>
          <a:noFill/>
          <a:ln>
            <a:noFill/>
          </a:ln>
        </p:spPr>
      </p:sp>
      <p:sp>
        <p:nvSpPr>
          <p:cNvPr id="98" name="Google Shape;98;p31"/>
          <p:cNvSpPr txBox="1">
            <a:spLocks noGrp="1"/>
          </p:cNvSpPr>
          <p:nvPr>
            <p:ph type="body" idx="1"/>
          </p:nvPr>
        </p:nvSpPr>
        <p:spPr>
          <a:xfrm>
            <a:off x="629841" y="3424845"/>
            <a:ext cx="2949178" cy="244414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99" name="Google Shape;99;p3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00" name="Google Shape;100;p3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01" name="Google Shape;101;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02"/>
        <p:cNvGrpSpPr/>
        <p:nvPr/>
      </p:nvGrpSpPr>
      <p:grpSpPr>
        <a:xfrm>
          <a:off x="0" y="0"/>
          <a:ext cx="0" cy="0"/>
          <a:chOff x="0" y="0"/>
          <a:chExt cx="0" cy="0"/>
        </a:xfrm>
      </p:grpSpPr>
      <p:pic>
        <p:nvPicPr>
          <p:cNvPr id="103" name="Google Shape;103;p32"/>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04" name="Google Shape;104;p32"/>
          <p:cNvSpPr txBox="1">
            <a:spLocks noGrp="1"/>
          </p:cNvSpPr>
          <p:nvPr>
            <p:ph type="title"/>
          </p:nvPr>
        </p:nvSpPr>
        <p:spPr>
          <a:xfrm>
            <a:off x="2686050" y="365126"/>
            <a:ext cx="58293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32"/>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06" name="Google Shape;106;p3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07" name="Google Shape;107;p3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08" name="Google Shape;108;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09"/>
        <p:cNvGrpSpPr/>
        <p:nvPr/>
      </p:nvGrpSpPr>
      <p:grpSpPr>
        <a:xfrm>
          <a:off x="0" y="0"/>
          <a:ext cx="0" cy="0"/>
          <a:chOff x="0" y="0"/>
          <a:chExt cx="0" cy="0"/>
        </a:xfrm>
      </p:grpSpPr>
      <p:pic>
        <p:nvPicPr>
          <p:cNvPr id="110" name="Google Shape;110;p33"/>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11" name="Google Shape;111;p33"/>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 name="Google Shape;112;p33"/>
          <p:cNvSpPr txBox="1">
            <a:spLocks noGrp="1"/>
          </p:cNvSpPr>
          <p:nvPr>
            <p:ph type="body" idx="1"/>
          </p:nvPr>
        </p:nvSpPr>
        <p:spPr>
          <a:xfrm rot="5400000">
            <a:off x="1113862" y="861449"/>
            <a:ext cx="4830301"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13" name="Google Shape;113;p3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14" name="Google Shape;114;p3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15" name="Google Shape;115;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53"/>
        <p:cNvGrpSpPr/>
        <p:nvPr/>
      </p:nvGrpSpPr>
      <p:grpSpPr>
        <a:xfrm>
          <a:off x="0" y="0"/>
          <a:ext cx="0" cy="0"/>
          <a:chOff x="0" y="0"/>
          <a:chExt cx="0" cy="0"/>
        </a:xfrm>
      </p:grpSpPr>
      <p:pic>
        <p:nvPicPr>
          <p:cNvPr id="54" name="Google Shape;54;p8"/>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55" name="Google Shape;55;p8"/>
          <p:cNvSpPr txBox="1">
            <a:spLocks noGrp="1"/>
          </p:cNvSpPr>
          <p:nvPr>
            <p:ph type="title"/>
          </p:nvPr>
        </p:nvSpPr>
        <p:spPr>
          <a:xfrm>
            <a:off x="628651" y="365126"/>
            <a:ext cx="5829299"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8"/>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7" name="Google Shape;57;p8"/>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8" name="Google Shape;58;p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9" name="Google Shape;59;p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0" name="Google Shape;60;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33142898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61"/>
        <p:cNvGrpSpPr/>
        <p:nvPr/>
      </p:nvGrpSpPr>
      <p:grpSpPr>
        <a:xfrm>
          <a:off x="0" y="0"/>
          <a:ext cx="0" cy="0"/>
          <a:chOff x="0" y="0"/>
          <a:chExt cx="0" cy="0"/>
        </a:xfrm>
      </p:grpSpPr>
      <p:pic>
        <p:nvPicPr>
          <p:cNvPr id="62" name="Google Shape;62;p9"/>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63" name="Google Shape;63;p9"/>
          <p:cNvSpPr txBox="1">
            <a:spLocks noGrp="1"/>
          </p:cNvSpPr>
          <p:nvPr>
            <p:ph type="title"/>
          </p:nvPr>
        </p:nvSpPr>
        <p:spPr>
          <a:xfrm>
            <a:off x="2686049" y="365126"/>
            <a:ext cx="583049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9"/>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65" name="Google Shape;65;p9"/>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6" name="Google Shape;66;p9"/>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67" name="Google Shape;67;p9"/>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8" name="Google Shape;68;p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9" name="Google Shape;69;p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0" name="Google Shape;70;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7674466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82"/>
        <p:cNvGrpSpPr/>
        <p:nvPr/>
      </p:nvGrpSpPr>
      <p:grpSpPr>
        <a:xfrm>
          <a:off x="0" y="0"/>
          <a:ext cx="0" cy="0"/>
          <a:chOff x="0" y="0"/>
          <a:chExt cx="0" cy="0"/>
        </a:xfrm>
      </p:grpSpPr>
      <p:pic>
        <p:nvPicPr>
          <p:cNvPr id="83" name="Google Shape;83;p12"/>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84" name="Google Shape;84;p12"/>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Arial Black"/>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2"/>
          <p:cNvSpPr txBox="1">
            <a:spLocks noGrp="1"/>
          </p:cNvSpPr>
          <p:nvPr>
            <p:ph type="body" idx="1"/>
          </p:nvPr>
        </p:nvSpPr>
        <p:spPr>
          <a:xfrm>
            <a:off x="3887391" y="1363288"/>
            <a:ext cx="4629150" cy="449776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86" name="Google Shape;86;p12"/>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87" name="Google Shape;87;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8" name="Google Shape;88;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9" name="Google Shape;89;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6711967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90"/>
        <p:cNvGrpSpPr/>
        <p:nvPr/>
      </p:nvGrpSpPr>
      <p:grpSpPr>
        <a:xfrm>
          <a:off x="0" y="0"/>
          <a:ext cx="0" cy="0"/>
          <a:chOff x="0" y="0"/>
          <a:chExt cx="0" cy="0"/>
        </a:xfrm>
      </p:grpSpPr>
      <p:pic>
        <p:nvPicPr>
          <p:cNvPr id="91" name="Google Shape;91;p13"/>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92" name="Google Shape;92;p13"/>
          <p:cNvSpPr txBox="1">
            <a:spLocks noGrp="1"/>
          </p:cNvSpPr>
          <p:nvPr>
            <p:ph type="title"/>
          </p:nvPr>
        </p:nvSpPr>
        <p:spPr>
          <a:xfrm>
            <a:off x="629841" y="1404852"/>
            <a:ext cx="2949178" cy="191501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2400"/>
              <a:buFont typeface="Arial Black"/>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13"/>
          <p:cNvSpPr>
            <a:spLocks noGrp="1"/>
          </p:cNvSpPr>
          <p:nvPr>
            <p:ph type="pic" idx="2"/>
          </p:nvPr>
        </p:nvSpPr>
        <p:spPr>
          <a:xfrm>
            <a:off x="3887391" y="987426"/>
            <a:ext cx="4629150" cy="4873625"/>
          </a:xfrm>
          <a:prstGeom prst="rect">
            <a:avLst/>
          </a:prstGeom>
          <a:noFill/>
          <a:ln>
            <a:noFill/>
          </a:ln>
        </p:spPr>
      </p:sp>
      <p:sp>
        <p:nvSpPr>
          <p:cNvPr id="94" name="Google Shape;94;p13"/>
          <p:cNvSpPr txBox="1">
            <a:spLocks noGrp="1"/>
          </p:cNvSpPr>
          <p:nvPr>
            <p:ph type="body" idx="1"/>
          </p:nvPr>
        </p:nvSpPr>
        <p:spPr>
          <a:xfrm>
            <a:off x="629841" y="3424845"/>
            <a:ext cx="2949178" cy="244414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95" name="Google Shape;95;p1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96" name="Google Shape;96;p1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97" name="Google Shape;97;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39064398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98"/>
        <p:cNvGrpSpPr/>
        <p:nvPr/>
      </p:nvGrpSpPr>
      <p:grpSpPr>
        <a:xfrm>
          <a:off x="0" y="0"/>
          <a:ext cx="0" cy="0"/>
          <a:chOff x="0" y="0"/>
          <a:chExt cx="0" cy="0"/>
        </a:xfrm>
      </p:grpSpPr>
      <p:pic>
        <p:nvPicPr>
          <p:cNvPr id="99" name="Google Shape;99;p14"/>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00" name="Google Shape;100;p14"/>
          <p:cNvSpPr txBox="1">
            <a:spLocks noGrp="1"/>
          </p:cNvSpPr>
          <p:nvPr>
            <p:ph type="title"/>
          </p:nvPr>
        </p:nvSpPr>
        <p:spPr>
          <a:xfrm>
            <a:off x="2686050" y="365126"/>
            <a:ext cx="58293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1" name="Google Shape;101;p14"/>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02" name="Google Shape;102;p1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03" name="Google Shape;103;p1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04" name="Google Shape;104;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5396480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05"/>
        <p:cNvGrpSpPr/>
        <p:nvPr/>
      </p:nvGrpSpPr>
      <p:grpSpPr>
        <a:xfrm>
          <a:off x="0" y="0"/>
          <a:ext cx="0" cy="0"/>
          <a:chOff x="0" y="0"/>
          <a:chExt cx="0" cy="0"/>
        </a:xfrm>
      </p:grpSpPr>
      <p:pic>
        <p:nvPicPr>
          <p:cNvPr id="106" name="Google Shape;106;p15"/>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07" name="Google Shape;107;p15"/>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 name="Google Shape;108;p15"/>
          <p:cNvSpPr txBox="1">
            <a:spLocks noGrp="1"/>
          </p:cNvSpPr>
          <p:nvPr>
            <p:ph type="body" idx="1"/>
          </p:nvPr>
        </p:nvSpPr>
        <p:spPr>
          <a:xfrm rot="5400000">
            <a:off x="1113862" y="861449"/>
            <a:ext cx="4830301"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09" name="Google Shape;109;p1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10" name="Google Shape;110;p1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11" name="Google Shape;111;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2202942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CF25F56-C957-4647-9D39-C37665D0A5A3}"/>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4" name="Slide Number Placeholder 3">
            <a:extLst>
              <a:ext uri="{FF2B5EF4-FFF2-40B4-BE49-F238E27FC236}">
                <a16:creationId xmlns:a16="http://schemas.microsoft.com/office/drawing/2014/main" id="{AF1D033F-EC83-034A-8D2F-DBC38AB379DB}"/>
              </a:ext>
            </a:extLst>
          </p:cNvPr>
          <p:cNvSpPr>
            <a:spLocks noGrp="1"/>
          </p:cNvSpPr>
          <p:nvPr>
            <p:ph type="sldNum" sz="quarter" idx="12"/>
          </p:nvPr>
        </p:nvSpPr>
        <p:spPr/>
        <p:txBody>
          <a:bodyPr/>
          <a:lstStyle/>
          <a:p>
            <a:fld id="{871EC658-5955-2042-9124-E010C3F96FCB}" type="slidenum">
              <a:rPr lang="en-US" smtClean="0"/>
              <a:t>‹#›</a:t>
            </a:fld>
            <a:endParaRPr lang="en-US" dirty="0"/>
          </a:p>
        </p:txBody>
      </p:sp>
    </p:spTree>
    <p:extLst>
      <p:ext uri="{BB962C8B-B14F-4D97-AF65-F5344CB8AC3E}">
        <p14:creationId xmlns:p14="http://schemas.microsoft.com/office/powerpoint/2010/main" val="363881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9"/>
        <p:cNvGrpSpPr/>
        <p:nvPr/>
      </p:nvGrpSpPr>
      <p:grpSpPr>
        <a:xfrm>
          <a:off x="0" y="0"/>
          <a:ext cx="0" cy="0"/>
          <a:chOff x="0" y="0"/>
          <a:chExt cx="0" cy="0"/>
        </a:xfrm>
      </p:grpSpPr>
      <p:pic>
        <p:nvPicPr>
          <p:cNvPr id="30" name="Google Shape;30;p22"/>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31" name="Google Shape;31;p22"/>
          <p:cNvSpPr txBox="1">
            <a:spLocks noGrp="1"/>
          </p:cNvSpPr>
          <p:nvPr>
            <p:ph type="title"/>
          </p:nvPr>
        </p:nvSpPr>
        <p:spPr>
          <a:xfrm>
            <a:off x="2686050" y="320676"/>
            <a:ext cx="58293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2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3" name="Google Shape;33;p2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4" name="Google Shape;34;p2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5" name="Google Shape;35;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00AAEBC-E5DE-6E45-A42C-A1EA1BC2CDA8}"/>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AB98B4E-2E3E-4347-A023-04027A075EC9}"/>
              </a:ext>
            </a:extLst>
          </p:cNvPr>
          <p:cNvSpPr>
            <a:spLocks noGrp="1"/>
          </p:cNvSpPr>
          <p:nvPr>
            <p:ph type="ctrTitle"/>
          </p:nvPr>
        </p:nvSpPr>
        <p:spPr>
          <a:xfrm>
            <a:off x="620486" y="1371601"/>
            <a:ext cx="6441622" cy="2885623"/>
          </a:xfrm>
        </p:spPr>
        <p:txBody>
          <a:bodyPr anchor="ctr" anchorCtr="0"/>
          <a:lstStyle>
            <a:lvl1pPr algn="l">
              <a:defRPr sz="45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708902E-C874-334E-B892-8F49CF0B86DB}"/>
              </a:ext>
            </a:extLst>
          </p:cNvPr>
          <p:cNvSpPr>
            <a:spLocks noGrp="1"/>
          </p:cNvSpPr>
          <p:nvPr>
            <p:ph type="subTitle" idx="1"/>
          </p:nvPr>
        </p:nvSpPr>
        <p:spPr>
          <a:xfrm>
            <a:off x="628650" y="4550231"/>
            <a:ext cx="5829300" cy="1513113"/>
          </a:xfrm>
        </p:spPr>
        <p:txBody>
          <a:bodyPr anchor="ctr" anchorCtr="0"/>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55C4E7D9-7871-9C44-AEAB-2E9F150D813C}"/>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741AEE91-A16B-5C49-9DD3-B7BA6B18045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552932B-B978-D248-8210-9049FDE3DD32}"/>
              </a:ext>
            </a:extLst>
          </p:cNvPr>
          <p:cNvSpPr>
            <a:spLocks noGrp="1"/>
          </p:cNvSpPr>
          <p:nvPr>
            <p:ph type="sldNum" sz="quarter" idx="12"/>
          </p:nvPr>
        </p:nvSpPr>
        <p:spPr/>
        <p:txBody>
          <a:bodyPr/>
          <a:lstStyle/>
          <a:p>
            <a:fld id="{871EC658-5955-2042-9124-E010C3F96FCB}" type="slidenum">
              <a:rPr lang="en-US" smtClean="0"/>
              <a:t>‹#›</a:t>
            </a:fld>
            <a:endParaRPr lang="en-US" dirty="0"/>
          </a:p>
        </p:txBody>
      </p:sp>
    </p:spTree>
    <p:extLst>
      <p:ext uri="{BB962C8B-B14F-4D97-AF65-F5344CB8AC3E}">
        <p14:creationId xmlns:p14="http://schemas.microsoft.com/office/powerpoint/2010/main" val="13478701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67BF438-3DE7-F54E-BEF5-EBA820CCF4CC}"/>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58D20389-BA8F-704F-9750-7536177C8D8B}"/>
              </a:ext>
            </a:extLst>
          </p:cNvPr>
          <p:cNvSpPr>
            <a:spLocks noGrp="1"/>
          </p:cNvSpPr>
          <p:nvPr>
            <p:ph type="title"/>
          </p:nvPr>
        </p:nvSpPr>
        <p:spPr>
          <a:xfrm>
            <a:off x="628651" y="365126"/>
            <a:ext cx="5829299"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A1EFAA4-C7BB-604B-90CB-961AF003FE6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0340FFB-2868-514B-803F-DB2F1173C947}"/>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04E1BDC5-DDED-6146-879E-5D3E0014D39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5DD39F8-25C0-C64F-AF6F-86AAF9B9216D}"/>
              </a:ext>
            </a:extLst>
          </p:cNvPr>
          <p:cNvSpPr>
            <a:spLocks noGrp="1"/>
          </p:cNvSpPr>
          <p:nvPr>
            <p:ph type="sldNum" sz="quarter" idx="12"/>
          </p:nvPr>
        </p:nvSpPr>
        <p:spPr/>
        <p:txBody>
          <a:bodyPr/>
          <a:lstStyle/>
          <a:p>
            <a:fld id="{871EC658-5955-2042-9124-E010C3F96FCB}" type="slidenum">
              <a:rPr lang="en-US" smtClean="0"/>
              <a:t>‹#›</a:t>
            </a:fld>
            <a:endParaRPr lang="en-US" dirty="0"/>
          </a:p>
        </p:txBody>
      </p:sp>
    </p:spTree>
    <p:extLst>
      <p:ext uri="{BB962C8B-B14F-4D97-AF65-F5344CB8AC3E}">
        <p14:creationId xmlns:p14="http://schemas.microsoft.com/office/powerpoint/2010/main" val="23654307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1F7A746-610E-D44B-85AF-2BE80C30AC4A}"/>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58D20389-BA8F-704F-9750-7536177C8D8B}"/>
              </a:ext>
            </a:extLst>
          </p:cNvPr>
          <p:cNvSpPr>
            <a:spLocks noGrp="1"/>
          </p:cNvSpPr>
          <p:nvPr>
            <p:ph type="title"/>
          </p:nvPr>
        </p:nvSpPr>
        <p:spPr>
          <a:xfrm>
            <a:off x="2686050" y="320676"/>
            <a:ext cx="5829300"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A1EFAA4-C7BB-604B-90CB-961AF003FE6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0340FFB-2868-514B-803F-DB2F1173C947}"/>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04E1BDC5-DDED-6146-879E-5D3E0014D39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5DD39F8-25C0-C64F-AF6F-86AAF9B9216D}"/>
              </a:ext>
            </a:extLst>
          </p:cNvPr>
          <p:cNvSpPr>
            <a:spLocks noGrp="1"/>
          </p:cNvSpPr>
          <p:nvPr>
            <p:ph type="sldNum" sz="quarter" idx="12"/>
          </p:nvPr>
        </p:nvSpPr>
        <p:spPr/>
        <p:txBody>
          <a:bodyPr/>
          <a:lstStyle/>
          <a:p>
            <a:fld id="{871EC658-5955-2042-9124-E010C3F96FCB}" type="slidenum">
              <a:rPr lang="en-US" smtClean="0"/>
              <a:t>‹#›</a:t>
            </a:fld>
            <a:endParaRPr lang="en-US" dirty="0"/>
          </a:p>
        </p:txBody>
      </p:sp>
    </p:spTree>
    <p:extLst>
      <p:ext uri="{BB962C8B-B14F-4D97-AF65-F5344CB8AC3E}">
        <p14:creationId xmlns:p14="http://schemas.microsoft.com/office/powerpoint/2010/main" val="30537250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78E74-C4E2-3841-AC1C-E17441B88F2A}"/>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58D20389-BA8F-704F-9750-7536177C8D8B}"/>
              </a:ext>
            </a:extLst>
          </p:cNvPr>
          <p:cNvSpPr>
            <a:spLocks noGrp="1"/>
          </p:cNvSpPr>
          <p:nvPr>
            <p:ph type="title"/>
          </p:nvPr>
        </p:nvSpPr>
        <p:spPr>
          <a:xfrm>
            <a:off x="628651" y="365126"/>
            <a:ext cx="5829299"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A1EFAA4-C7BB-604B-90CB-961AF003FE6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0340FFB-2868-514B-803F-DB2F1173C947}"/>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04E1BDC5-DDED-6146-879E-5D3E0014D39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5DD39F8-25C0-C64F-AF6F-86AAF9B9216D}"/>
              </a:ext>
            </a:extLst>
          </p:cNvPr>
          <p:cNvSpPr>
            <a:spLocks noGrp="1"/>
          </p:cNvSpPr>
          <p:nvPr>
            <p:ph type="sldNum" sz="quarter" idx="12"/>
          </p:nvPr>
        </p:nvSpPr>
        <p:spPr/>
        <p:txBody>
          <a:bodyPr/>
          <a:lstStyle/>
          <a:p>
            <a:fld id="{871EC658-5955-2042-9124-E010C3F96FCB}" type="slidenum">
              <a:rPr lang="en-US" smtClean="0"/>
              <a:t>‹#›</a:t>
            </a:fld>
            <a:endParaRPr lang="en-US" dirty="0"/>
          </a:p>
        </p:txBody>
      </p:sp>
    </p:spTree>
    <p:extLst>
      <p:ext uri="{BB962C8B-B14F-4D97-AF65-F5344CB8AC3E}">
        <p14:creationId xmlns:p14="http://schemas.microsoft.com/office/powerpoint/2010/main" val="18532686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EAB6F14-D77A-A84A-8815-C76C756A3555}"/>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58D20389-BA8F-704F-9750-7536177C8D8B}"/>
              </a:ext>
            </a:extLst>
          </p:cNvPr>
          <p:cNvSpPr>
            <a:spLocks noGrp="1"/>
          </p:cNvSpPr>
          <p:nvPr>
            <p:ph type="title"/>
          </p:nvPr>
        </p:nvSpPr>
        <p:spPr>
          <a:xfrm>
            <a:off x="2686050" y="363538"/>
            <a:ext cx="5829300"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A1EFAA4-C7BB-604B-90CB-961AF003FE6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0340FFB-2868-514B-803F-DB2F1173C947}"/>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04E1BDC5-DDED-6146-879E-5D3E0014D39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5DD39F8-25C0-C64F-AF6F-86AAF9B9216D}"/>
              </a:ext>
            </a:extLst>
          </p:cNvPr>
          <p:cNvSpPr>
            <a:spLocks noGrp="1"/>
          </p:cNvSpPr>
          <p:nvPr>
            <p:ph type="sldNum" sz="quarter" idx="12"/>
          </p:nvPr>
        </p:nvSpPr>
        <p:spPr/>
        <p:txBody>
          <a:bodyPr/>
          <a:lstStyle/>
          <a:p>
            <a:fld id="{871EC658-5955-2042-9124-E010C3F96FCB}" type="slidenum">
              <a:rPr lang="en-US" smtClean="0"/>
              <a:t>‹#›</a:t>
            </a:fld>
            <a:endParaRPr lang="en-US" dirty="0"/>
          </a:p>
        </p:txBody>
      </p:sp>
    </p:spTree>
    <p:extLst>
      <p:ext uri="{BB962C8B-B14F-4D97-AF65-F5344CB8AC3E}">
        <p14:creationId xmlns:p14="http://schemas.microsoft.com/office/powerpoint/2010/main" val="41144171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A2387C5-CB14-C74C-92FC-D4FBA419B453}"/>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1718DBE9-072B-7241-8A87-71975F078EE6}"/>
              </a:ext>
            </a:extLst>
          </p:cNvPr>
          <p:cNvSpPr>
            <a:spLocks noGrp="1"/>
          </p:cNvSpPr>
          <p:nvPr>
            <p:ph type="title"/>
          </p:nvPr>
        </p:nvSpPr>
        <p:spPr>
          <a:xfrm>
            <a:off x="623888" y="1709739"/>
            <a:ext cx="7886700" cy="2852737"/>
          </a:xfrm>
        </p:spPr>
        <p:txBody>
          <a:bodyPr anchor="ctr" anchorCtr="0"/>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890ED09-B9EE-084E-82F8-32CFEFE5B0D1}"/>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B526643-5CAD-CD44-B814-180BDDDDF0C2}"/>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B19FCC28-1FB5-E54C-9D07-7BE932DCAFC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B07225A-88E4-6E43-B0E8-EE0330BA200F}"/>
              </a:ext>
            </a:extLst>
          </p:cNvPr>
          <p:cNvSpPr>
            <a:spLocks noGrp="1"/>
          </p:cNvSpPr>
          <p:nvPr>
            <p:ph type="sldNum" sz="quarter" idx="12"/>
          </p:nvPr>
        </p:nvSpPr>
        <p:spPr/>
        <p:txBody>
          <a:bodyPr/>
          <a:lstStyle/>
          <a:p>
            <a:fld id="{871EC658-5955-2042-9124-E010C3F96FCB}" type="slidenum">
              <a:rPr lang="en-US" smtClean="0"/>
              <a:t>‹#›</a:t>
            </a:fld>
            <a:endParaRPr lang="en-US" dirty="0"/>
          </a:p>
        </p:txBody>
      </p:sp>
    </p:spTree>
    <p:extLst>
      <p:ext uri="{BB962C8B-B14F-4D97-AF65-F5344CB8AC3E}">
        <p14:creationId xmlns:p14="http://schemas.microsoft.com/office/powerpoint/2010/main" val="41879517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70EC56D-664E-1E4F-B6ED-7FE51EA0ACD2}"/>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75CF4EEE-DC01-684F-83BF-8FCBEE302C15}"/>
              </a:ext>
            </a:extLst>
          </p:cNvPr>
          <p:cNvSpPr>
            <a:spLocks noGrp="1"/>
          </p:cNvSpPr>
          <p:nvPr>
            <p:ph type="title"/>
          </p:nvPr>
        </p:nvSpPr>
        <p:spPr>
          <a:xfrm>
            <a:off x="628651" y="365126"/>
            <a:ext cx="5829299"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EC78EED-1FD4-D94A-97D0-F847F8679553}"/>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6B8DD1-7C85-624C-B205-44A74D12AEB3}"/>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CAEBE36-2F6E-0347-9313-4065B2C9C7B5}"/>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D0D8711D-1157-DB4F-9CC3-187EDC717EE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26C7687-6A98-7043-90C4-21063642E9A0}"/>
              </a:ext>
            </a:extLst>
          </p:cNvPr>
          <p:cNvSpPr>
            <a:spLocks noGrp="1"/>
          </p:cNvSpPr>
          <p:nvPr>
            <p:ph type="sldNum" sz="quarter" idx="12"/>
          </p:nvPr>
        </p:nvSpPr>
        <p:spPr/>
        <p:txBody>
          <a:bodyPr/>
          <a:lstStyle/>
          <a:p>
            <a:fld id="{871EC658-5955-2042-9124-E010C3F96FCB}" type="slidenum">
              <a:rPr lang="en-US" smtClean="0"/>
              <a:t>‹#›</a:t>
            </a:fld>
            <a:endParaRPr lang="en-US" dirty="0"/>
          </a:p>
        </p:txBody>
      </p:sp>
    </p:spTree>
    <p:extLst>
      <p:ext uri="{BB962C8B-B14F-4D97-AF65-F5344CB8AC3E}">
        <p14:creationId xmlns:p14="http://schemas.microsoft.com/office/powerpoint/2010/main" val="26945297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04227CD-9EF9-8549-84D6-FC28026F6CF6}"/>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88B1DCE7-4BBF-2B49-B53B-0F4112F4B81C}"/>
              </a:ext>
            </a:extLst>
          </p:cNvPr>
          <p:cNvSpPr>
            <a:spLocks noGrp="1"/>
          </p:cNvSpPr>
          <p:nvPr>
            <p:ph type="title"/>
          </p:nvPr>
        </p:nvSpPr>
        <p:spPr>
          <a:xfrm>
            <a:off x="2686049" y="365126"/>
            <a:ext cx="5830491"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A2CD234-176B-C840-B26F-FDA48DC0B283}"/>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A0ECF719-3078-6B42-8583-5BA3EFFDE26A}"/>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1E490F-C95E-0842-A74B-2D85F9248118}"/>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8A4FFC72-488A-944B-ADAF-AFD187635F79}"/>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9ADAE21-1C92-E24E-A06D-D4C4D9348087}"/>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44E98D20-7B5F-9F43-AFB2-8C28EE364140}"/>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7143AEA-3E6A-224E-9903-3F6EF9B99CB9}"/>
              </a:ext>
            </a:extLst>
          </p:cNvPr>
          <p:cNvSpPr>
            <a:spLocks noGrp="1"/>
          </p:cNvSpPr>
          <p:nvPr>
            <p:ph type="sldNum" sz="quarter" idx="12"/>
          </p:nvPr>
        </p:nvSpPr>
        <p:spPr/>
        <p:txBody>
          <a:bodyPr/>
          <a:lstStyle/>
          <a:p>
            <a:fld id="{871EC658-5955-2042-9124-E010C3F96FCB}" type="slidenum">
              <a:rPr lang="en-US" smtClean="0"/>
              <a:t>‹#›</a:t>
            </a:fld>
            <a:endParaRPr lang="en-US" dirty="0"/>
          </a:p>
        </p:txBody>
      </p:sp>
    </p:spTree>
    <p:extLst>
      <p:ext uri="{BB962C8B-B14F-4D97-AF65-F5344CB8AC3E}">
        <p14:creationId xmlns:p14="http://schemas.microsoft.com/office/powerpoint/2010/main" val="11976797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940111-8F89-D446-8524-09C45E25DB58}"/>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FD851582-F1C5-4846-8D4D-A82356313D0C}"/>
              </a:ext>
            </a:extLst>
          </p:cNvPr>
          <p:cNvSpPr>
            <a:spLocks noGrp="1"/>
          </p:cNvSpPr>
          <p:nvPr>
            <p:ph type="title"/>
          </p:nvPr>
        </p:nvSpPr>
        <p:spPr>
          <a:xfrm>
            <a:off x="628651" y="365126"/>
            <a:ext cx="5829300" cy="1325563"/>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A8F12522-5972-5544-B2B0-569B746225F5}"/>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2B5DA1CB-FAF7-ED44-9564-1F0DCBCA05EC}"/>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C518600-5988-B84F-B98F-31918F31CE50}"/>
              </a:ext>
            </a:extLst>
          </p:cNvPr>
          <p:cNvSpPr>
            <a:spLocks noGrp="1"/>
          </p:cNvSpPr>
          <p:nvPr>
            <p:ph type="sldNum" sz="quarter" idx="12"/>
          </p:nvPr>
        </p:nvSpPr>
        <p:spPr/>
        <p:txBody>
          <a:bodyPr/>
          <a:lstStyle/>
          <a:p>
            <a:fld id="{871EC658-5955-2042-9124-E010C3F96FCB}" type="slidenum">
              <a:rPr lang="en-US" smtClean="0"/>
              <a:t>‹#›</a:t>
            </a:fld>
            <a:endParaRPr lang="en-US" dirty="0"/>
          </a:p>
        </p:txBody>
      </p:sp>
    </p:spTree>
    <p:extLst>
      <p:ext uri="{BB962C8B-B14F-4D97-AF65-F5344CB8AC3E}">
        <p14:creationId xmlns:p14="http://schemas.microsoft.com/office/powerpoint/2010/main" val="23764514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CF25F56-C957-4647-9D39-C37665D0A5A3}"/>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4" name="Slide Number Placeholder 3">
            <a:extLst>
              <a:ext uri="{FF2B5EF4-FFF2-40B4-BE49-F238E27FC236}">
                <a16:creationId xmlns:a16="http://schemas.microsoft.com/office/drawing/2014/main" id="{AF1D033F-EC83-034A-8D2F-DBC38AB379DB}"/>
              </a:ext>
            </a:extLst>
          </p:cNvPr>
          <p:cNvSpPr>
            <a:spLocks noGrp="1"/>
          </p:cNvSpPr>
          <p:nvPr>
            <p:ph type="sldNum" sz="quarter" idx="12"/>
          </p:nvPr>
        </p:nvSpPr>
        <p:spPr/>
        <p:txBody>
          <a:bodyPr/>
          <a:lstStyle/>
          <a:p>
            <a:fld id="{871EC658-5955-2042-9124-E010C3F96FCB}" type="slidenum">
              <a:rPr lang="en-US" smtClean="0"/>
              <a:t>‹#›</a:t>
            </a:fld>
            <a:endParaRPr lang="en-US" dirty="0"/>
          </a:p>
        </p:txBody>
      </p:sp>
    </p:spTree>
    <p:extLst>
      <p:ext uri="{BB962C8B-B14F-4D97-AF65-F5344CB8AC3E}">
        <p14:creationId xmlns:p14="http://schemas.microsoft.com/office/powerpoint/2010/main" val="2884766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36"/>
        <p:cNvGrpSpPr/>
        <p:nvPr/>
      </p:nvGrpSpPr>
      <p:grpSpPr>
        <a:xfrm>
          <a:off x="0" y="0"/>
          <a:ext cx="0" cy="0"/>
          <a:chOff x="0" y="0"/>
          <a:chExt cx="0" cy="0"/>
        </a:xfrm>
      </p:grpSpPr>
      <p:pic>
        <p:nvPicPr>
          <p:cNvPr id="37" name="Google Shape;37;p23"/>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38" name="Google Shape;38;p23"/>
          <p:cNvSpPr txBox="1">
            <a:spLocks noGrp="1"/>
          </p:cNvSpPr>
          <p:nvPr>
            <p:ph type="title"/>
          </p:nvPr>
        </p:nvSpPr>
        <p:spPr>
          <a:xfrm>
            <a:off x="628651" y="365126"/>
            <a:ext cx="5829299"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0" name="Google Shape;40;p2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1" name="Google Shape;41;p2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2" name="Google Shape;42;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C7930BA-CBF1-9A40-A4FC-C116E24A48C8}"/>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99761AA6-9B2B-6C4C-9201-1E54FD130C68}"/>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9099A98C-8A97-0A41-AF02-7B1A0F0A669A}"/>
              </a:ext>
            </a:extLst>
          </p:cNvPr>
          <p:cNvSpPr>
            <a:spLocks noGrp="1"/>
          </p:cNvSpPr>
          <p:nvPr>
            <p:ph idx="1"/>
          </p:nvPr>
        </p:nvSpPr>
        <p:spPr>
          <a:xfrm>
            <a:off x="3887391" y="1363288"/>
            <a:ext cx="4629150" cy="449776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350B398-3B01-9542-A9E1-950C122FA75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DDDEAE15-C206-FF4F-BC48-B5973A2E1A4F}"/>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5D6C9699-9A75-D749-84C0-2A826E94C6F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94BEC65-4294-EB48-83F1-7CC5430DB0AF}"/>
              </a:ext>
            </a:extLst>
          </p:cNvPr>
          <p:cNvSpPr>
            <a:spLocks noGrp="1"/>
          </p:cNvSpPr>
          <p:nvPr>
            <p:ph type="sldNum" sz="quarter" idx="12"/>
          </p:nvPr>
        </p:nvSpPr>
        <p:spPr/>
        <p:txBody>
          <a:bodyPr/>
          <a:lstStyle/>
          <a:p>
            <a:fld id="{871EC658-5955-2042-9124-E010C3F96FCB}" type="slidenum">
              <a:rPr lang="en-US" smtClean="0"/>
              <a:t>‹#›</a:t>
            </a:fld>
            <a:endParaRPr lang="en-US" dirty="0"/>
          </a:p>
        </p:txBody>
      </p:sp>
    </p:spTree>
    <p:extLst>
      <p:ext uri="{BB962C8B-B14F-4D97-AF65-F5344CB8AC3E}">
        <p14:creationId xmlns:p14="http://schemas.microsoft.com/office/powerpoint/2010/main" val="34217157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C2020F6-0188-FE47-925C-F5C2AC396BB9}"/>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F307790D-AED3-C848-B102-F1A3C63EC918}"/>
              </a:ext>
            </a:extLst>
          </p:cNvPr>
          <p:cNvSpPr>
            <a:spLocks noGrp="1"/>
          </p:cNvSpPr>
          <p:nvPr>
            <p:ph type="title"/>
          </p:nvPr>
        </p:nvSpPr>
        <p:spPr>
          <a:xfrm>
            <a:off x="629841" y="1404852"/>
            <a:ext cx="2949178" cy="1915013"/>
          </a:xfrm>
        </p:spPr>
        <p:txBody>
          <a:bodyPr anchor="ctr" anchorCtr="0"/>
          <a:lstStyle>
            <a:lvl1pPr>
              <a:defRPr sz="24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BFC902DA-6D77-5C42-9AE7-93B16066EADC}"/>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a:extLst>
              <a:ext uri="{FF2B5EF4-FFF2-40B4-BE49-F238E27FC236}">
                <a16:creationId xmlns:a16="http://schemas.microsoft.com/office/drawing/2014/main" id="{3C283A11-BC70-7A4A-8134-411A8397E3EC}"/>
              </a:ext>
            </a:extLst>
          </p:cNvPr>
          <p:cNvSpPr>
            <a:spLocks noGrp="1"/>
          </p:cNvSpPr>
          <p:nvPr>
            <p:ph type="body" sz="half" idx="2"/>
          </p:nvPr>
        </p:nvSpPr>
        <p:spPr>
          <a:xfrm>
            <a:off x="629841" y="3424845"/>
            <a:ext cx="2949178" cy="244414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6662D0CB-EB7A-084F-91EA-CAAF8DCE2F3E}"/>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8A24D4A3-2E04-5A49-899D-80FB14C5FEE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327CC1D-B58A-FE4B-BC37-D6ADCF9AD1A3}"/>
              </a:ext>
            </a:extLst>
          </p:cNvPr>
          <p:cNvSpPr>
            <a:spLocks noGrp="1"/>
          </p:cNvSpPr>
          <p:nvPr>
            <p:ph type="sldNum" sz="quarter" idx="12"/>
          </p:nvPr>
        </p:nvSpPr>
        <p:spPr/>
        <p:txBody>
          <a:bodyPr/>
          <a:lstStyle/>
          <a:p>
            <a:fld id="{871EC658-5955-2042-9124-E010C3F96FCB}" type="slidenum">
              <a:rPr lang="en-US" smtClean="0"/>
              <a:t>‹#›</a:t>
            </a:fld>
            <a:endParaRPr lang="en-US" dirty="0"/>
          </a:p>
        </p:txBody>
      </p:sp>
    </p:spTree>
    <p:extLst>
      <p:ext uri="{BB962C8B-B14F-4D97-AF65-F5344CB8AC3E}">
        <p14:creationId xmlns:p14="http://schemas.microsoft.com/office/powerpoint/2010/main" val="40363890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EC18D46-CFB6-1C4B-9FC0-8EC07369A376}"/>
              </a:ext>
            </a:extLst>
          </p:cNvPr>
          <p:cNvPicPr>
            <a:picLocks noChangeAspect="1"/>
          </p:cNvPicPr>
          <p:nvPr userDrawn="1"/>
        </p:nvPicPr>
        <p:blipFill>
          <a:blip r:embed="rId2"/>
          <a:stretch>
            <a:fillRect/>
          </a:stretch>
        </p:blipFill>
        <p:spPr>
          <a:xfrm>
            <a:off x="0" y="0"/>
            <a:ext cx="9144000" cy="6995886"/>
          </a:xfrm>
          <a:prstGeom prst="rect">
            <a:avLst/>
          </a:prstGeom>
        </p:spPr>
      </p:pic>
      <p:sp>
        <p:nvSpPr>
          <p:cNvPr id="2" name="Title 1">
            <a:extLst>
              <a:ext uri="{FF2B5EF4-FFF2-40B4-BE49-F238E27FC236}">
                <a16:creationId xmlns:a16="http://schemas.microsoft.com/office/drawing/2014/main" id="{A5552166-5EBE-7744-B409-EB93A1B0BEA9}"/>
              </a:ext>
            </a:extLst>
          </p:cNvPr>
          <p:cNvSpPr>
            <a:spLocks noGrp="1"/>
          </p:cNvSpPr>
          <p:nvPr>
            <p:ph type="title"/>
          </p:nvPr>
        </p:nvSpPr>
        <p:spPr>
          <a:xfrm>
            <a:off x="2686050" y="365126"/>
            <a:ext cx="5829300" cy="1325563"/>
          </a:xfrm>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B534865-2E41-1F4D-BED3-4B74C846043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A2C49B-4E0A-584D-9CC2-3B1E2C527356}"/>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749C3C36-DFDA-4140-965F-2FA5844D9F9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368843B-8D37-F044-BDF1-79C5786C7810}"/>
              </a:ext>
            </a:extLst>
          </p:cNvPr>
          <p:cNvSpPr>
            <a:spLocks noGrp="1"/>
          </p:cNvSpPr>
          <p:nvPr>
            <p:ph type="sldNum" sz="quarter" idx="12"/>
          </p:nvPr>
        </p:nvSpPr>
        <p:spPr/>
        <p:txBody>
          <a:bodyPr/>
          <a:lstStyle/>
          <a:p>
            <a:fld id="{871EC658-5955-2042-9124-E010C3F96FCB}" type="slidenum">
              <a:rPr lang="en-US" smtClean="0"/>
              <a:t>‹#›</a:t>
            </a:fld>
            <a:endParaRPr lang="en-US" dirty="0"/>
          </a:p>
        </p:txBody>
      </p:sp>
    </p:spTree>
    <p:extLst>
      <p:ext uri="{BB962C8B-B14F-4D97-AF65-F5344CB8AC3E}">
        <p14:creationId xmlns:p14="http://schemas.microsoft.com/office/powerpoint/2010/main" val="15309129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9E7B534-5776-3847-93D8-84A27D7986C4}"/>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Vertical Title 1">
            <a:extLst>
              <a:ext uri="{FF2B5EF4-FFF2-40B4-BE49-F238E27FC236}">
                <a16:creationId xmlns:a16="http://schemas.microsoft.com/office/drawing/2014/main" id="{9B2BE9DC-273B-194B-BC5E-FB06B8D9CAED}"/>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CB4AC8-97E2-464D-9EC5-2754B234E3F3}"/>
              </a:ext>
            </a:extLst>
          </p:cNvPr>
          <p:cNvSpPr>
            <a:spLocks noGrp="1"/>
          </p:cNvSpPr>
          <p:nvPr>
            <p:ph type="body" orient="vert" idx="1"/>
          </p:nvPr>
        </p:nvSpPr>
        <p:spPr>
          <a:xfrm>
            <a:off x="628650" y="1346661"/>
            <a:ext cx="5800725" cy="48303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1FDCC4-9CA5-EA43-81E8-48D0444325AA}"/>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C1C6C286-A8E2-714A-B5FC-85F5371A0C4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B78022E-4C80-5F4E-B1F1-D892BA415BB8}"/>
              </a:ext>
            </a:extLst>
          </p:cNvPr>
          <p:cNvSpPr>
            <a:spLocks noGrp="1"/>
          </p:cNvSpPr>
          <p:nvPr>
            <p:ph type="sldNum" sz="quarter" idx="12"/>
          </p:nvPr>
        </p:nvSpPr>
        <p:spPr/>
        <p:txBody>
          <a:bodyPr/>
          <a:lstStyle/>
          <a:p>
            <a:fld id="{871EC658-5955-2042-9124-E010C3F96FCB}" type="slidenum">
              <a:rPr lang="en-US" smtClean="0"/>
              <a:t>‹#›</a:t>
            </a:fld>
            <a:endParaRPr lang="en-US" dirty="0"/>
          </a:p>
        </p:txBody>
      </p:sp>
    </p:spTree>
    <p:extLst>
      <p:ext uri="{BB962C8B-B14F-4D97-AF65-F5344CB8AC3E}">
        <p14:creationId xmlns:p14="http://schemas.microsoft.com/office/powerpoint/2010/main" val="11619925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53"/>
        <p:cNvGrpSpPr/>
        <p:nvPr/>
      </p:nvGrpSpPr>
      <p:grpSpPr>
        <a:xfrm>
          <a:off x="0" y="0"/>
          <a:ext cx="0" cy="0"/>
          <a:chOff x="0" y="0"/>
          <a:chExt cx="0" cy="0"/>
        </a:xfrm>
      </p:grpSpPr>
      <p:pic>
        <p:nvPicPr>
          <p:cNvPr id="54" name="Google Shape;54;p8"/>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55" name="Google Shape;55;p8"/>
          <p:cNvSpPr txBox="1">
            <a:spLocks noGrp="1"/>
          </p:cNvSpPr>
          <p:nvPr>
            <p:ph type="title"/>
          </p:nvPr>
        </p:nvSpPr>
        <p:spPr>
          <a:xfrm>
            <a:off x="628651" y="365126"/>
            <a:ext cx="5829299"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8"/>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7" name="Google Shape;57;p8"/>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8" name="Google Shape;58;p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9" name="Google Shape;59;p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0" name="Google Shape;60;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629966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61"/>
        <p:cNvGrpSpPr/>
        <p:nvPr/>
      </p:nvGrpSpPr>
      <p:grpSpPr>
        <a:xfrm>
          <a:off x="0" y="0"/>
          <a:ext cx="0" cy="0"/>
          <a:chOff x="0" y="0"/>
          <a:chExt cx="0" cy="0"/>
        </a:xfrm>
      </p:grpSpPr>
      <p:pic>
        <p:nvPicPr>
          <p:cNvPr id="62" name="Google Shape;62;p9"/>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63" name="Google Shape;63;p9"/>
          <p:cNvSpPr txBox="1">
            <a:spLocks noGrp="1"/>
          </p:cNvSpPr>
          <p:nvPr>
            <p:ph type="title"/>
          </p:nvPr>
        </p:nvSpPr>
        <p:spPr>
          <a:xfrm>
            <a:off x="2686049" y="365126"/>
            <a:ext cx="583049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9"/>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65" name="Google Shape;65;p9"/>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6" name="Google Shape;66;p9"/>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67" name="Google Shape;67;p9"/>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8" name="Google Shape;68;p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9" name="Google Shape;69;p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0" name="Google Shape;70;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2193524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82"/>
        <p:cNvGrpSpPr/>
        <p:nvPr/>
      </p:nvGrpSpPr>
      <p:grpSpPr>
        <a:xfrm>
          <a:off x="0" y="0"/>
          <a:ext cx="0" cy="0"/>
          <a:chOff x="0" y="0"/>
          <a:chExt cx="0" cy="0"/>
        </a:xfrm>
      </p:grpSpPr>
      <p:pic>
        <p:nvPicPr>
          <p:cNvPr id="83" name="Google Shape;83;p12"/>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84" name="Google Shape;84;p12"/>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Arial Black"/>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2"/>
          <p:cNvSpPr txBox="1">
            <a:spLocks noGrp="1"/>
          </p:cNvSpPr>
          <p:nvPr>
            <p:ph type="body" idx="1"/>
          </p:nvPr>
        </p:nvSpPr>
        <p:spPr>
          <a:xfrm>
            <a:off x="3887391" y="1363288"/>
            <a:ext cx="4629150" cy="449776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86" name="Google Shape;86;p12"/>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87" name="Google Shape;87;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8" name="Google Shape;88;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9" name="Google Shape;89;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41067447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90"/>
        <p:cNvGrpSpPr/>
        <p:nvPr/>
      </p:nvGrpSpPr>
      <p:grpSpPr>
        <a:xfrm>
          <a:off x="0" y="0"/>
          <a:ext cx="0" cy="0"/>
          <a:chOff x="0" y="0"/>
          <a:chExt cx="0" cy="0"/>
        </a:xfrm>
      </p:grpSpPr>
      <p:pic>
        <p:nvPicPr>
          <p:cNvPr id="91" name="Google Shape;91;p13"/>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92" name="Google Shape;92;p13"/>
          <p:cNvSpPr txBox="1">
            <a:spLocks noGrp="1"/>
          </p:cNvSpPr>
          <p:nvPr>
            <p:ph type="title"/>
          </p:nvPr>
        </p:nvSpPr>
        <p:spPr>
          <a:xfrm>
            <a:off x="629841" y="1404852"/>
            <a:ext cx="2949178" cy="191501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2400"/>
              <a:buFont typeface="Arial Black"/>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13"/>
          <p:cNvSpPr>
            <a:spLocks noGrp="1"/>
          </p:cNvSpPr>
          <p:nvPr>
            <p:ph type="pic" idx="2"/>
          </p:nvPr>
        </p:nvSpPr>
        <p:spPr>
          <a:xfrm>
            <a:off x="3887391" y="987426"/>
            <a:ext cx="4629150" cy="4873625"/>
          </a:xfrm>
          <a:prstGeom prst="rect">
            <a:avLst/>
          </a:prstGeom>
          <a:noFill/>
          <a:ln>
            <a:noFill/>
          </a:ln>
        </p:spPr>
      </p:sp>
      <p:sp>
        <p:nvSpPr>
          <p:cNvPr id="94" name="Google Shape;94;p13"/>
          <p:cNvSpPr txBox="1">
            <a:spLocks noGrp="1"/>
          </p:cNvSpPr>
          <p:nvPr>
            <p:ph type="body" idx="1"/>
          </p:nvPr>
        </p:nvSpPr>
        <p:spPr>
          <a:xfrm>
            <a:off x="629841" y="3424845"/>
            <a:ext cx="2949178" cy="244414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95" name="Google Shape;95;p1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96" name="Google Shape;96;p1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97" name="Google Shape;97;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7346219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98"/>
        <p:cNvGrpSpPr/>
        <p:nvPr/>
      </p:nvGrpSpPr>
      <p:grpSpPr>
        <a:xfrm>
          <a:off x="0" y="0"/>
          <a:ext cx="0" cy="0"/>
          <a:chOff x="0" y="0"/>
          <a:chExt cx="0" cy="0"/>
        </a:xfrm>
      </p:grpSpPr>
      <p:pic>
        <p:nvPicPr>
          <p:cNvPr id="99" name="Google Shape;99;p14"/>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00" name="Google Shape;100;p14"/>
          <p:cNvSpPr txBox="1">
            <a:spLocks noGrp="1"/>
          </p:cNvSpPr>
          <p:nvPr>
            <p:ph type="title"/>
          </p:nvPr>
        </p:nvSpPr>
        <p:spPr>
          <a:xfrm>
            <a:off x="2686050" y="365126"/>
            <a:ext cx="58293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1" name="Google Shape;101;p14"/>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02" name="Google Shape;102;p1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03" name="Google Shape;103;p1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04" name="Google Shape;104;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38211070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05"/>
        <p:cNvGrpSpPr/>
        <p:nvPr/>
      </p:nvGrpSpPr>
      <p:grpSpPr>
        <a:xfrm>
          <a:off x="0" y="0"/>
          <a:ext cx="0" cy="0"/>
          <a:chOff x="0" y="0"/>
          <a:chExt cx="0" cy="0"/>
        </a:xfrm>
      </p:grpSpPr>
      <p:pic>
        <p:nvPicPr>
          <p:cNvPr id="106" name="Google Shape;106;p15"/>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07" name="Google Shape;107;p15"/>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 name="Google Shape;108;p15"/>
          <p:cNvSpPr txBox="1">
            <a:spLocks noGrp="1"/>
          </p:cNvSpPr>
          <p:nvPr>
            <p:ph type="body" idx="1"/>
          </p:nvPr>
        </p:nvSpPr>
        <p:spPr>
          <a:xfrm rot="5400000">
            <a:off x="1113862" y="861449"/>
            <a:ext cx="4830301"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09" name="Google Shape;109;p1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10" name="Google Shape;110;p1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11" name="Google Shape;111;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948573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43"/>
        <p:cNvGrpSpPr/>
        <p:nvPr/>
      </p:nvGrpSpPr>
      <p:grpSpPr>
        <a:xfrm>
          <a:off x="0" y="0"/>
          <a:ext cx="0" cy="0"/>
          <a:chOff x="0" y="0"/>
          <a:chExt cx="0" cy="0"/>
        </a:xfrm>
      </p:grpSpPr>
      <p:pic>
        <p:nvPicPr>
          <p:cNvPr id="44" name="Google Shape;44;p24"/>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45" name="Google Shape;45;p24"/>
          <p:cNvSpPr txBox="1">
            <a:spLocks noGrp="1"/>
          </p:cNvSpPr>
          <p:nvPr>
            <p:ph type="title"/>
          </p:nvPr>
        </p:nvSpPr>
        <p:spPr>
          <a:xfrm>
            <a:off x="2686050" y="363538"/>
            <a:ext cx="58293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4"/>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7" name="Google Shape;47;p2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8" name="Google Shape;48;p2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9" name="Google Shape;49;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0"/>
        <p:cNvGrpSpPr/>
        <p:nvPr/>
      </p:nvGrpSpPr>
      <p:grpSpPr>
        <a:xfrm>
          <a:off x="0" y="0"/>
          <a:ext cx="0" cy="0"/>
          <a:chOff x="0" y="0"/>
          <a:chExt cx="0" cy="0"/>
        </a:xfrm>
      </p:grpSpPr>
      <p:pic>
        <p:nvPicPr>
          <p:cNvPr id="51" name="Google Shape;51;p25"/>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52" name="Google Shape;52;p25"/>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500"/>
              <a:buFont typeface="Arial Black"/>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25"/>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rgbClr val="888888"/>
              </a:buClr>
              <a:buSzPts val="1800"/>
              <a:buNone/>
              <a:defRPr sz="1800">
                <a:solidFill>
                  <a:srgbClr val="888888"/>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54" name="Google Shape;54;p2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5" name="Google Shape;55;p2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6" name="Google Shape;56;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7"/>
        <p:cNvGrpSpPr/>
        <p:nvPr/>
      </p:nvGrpSpPr>
      <p:grpSpPr>
        <a:xfrm>
          <a:off x="0" y="0"/>
          <a:ext cx="0" cy="0"/>
          <a:chOff x="0" y="0"/>
          <a:chExt cx="0" cy="0"/>
        </a:xfrm>
      </p:grpSpPr>
      <p:pic>
        <p:nvPicPr>
          <p:cNvPr id="58" name="Google Shape;58;p26"/>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59" name="Google Shape;59;p26"/>
          <p:cNvSpPr txBox="1">
            <a:spLocks noGrp="1"/>
          </p:cNvSpPr>
          <p:nvPr>
            <p:ph type="title"/>
          </p:nvPr>
        </p:nvSpPr>
        <p:spPr>
          <a:xfrm>
            <a:off x="628651" y="365126"/>
            <a:ext cx="5829299"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6"/>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1" name="Google Shape;61;p26"/>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2" name="Google Shape;62;p2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3" name="Google Shape;63;p2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4" name="Google Shape;64;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5"/>
        <p:cNvGrpSpPr/>
        <p:nvPr/>
      </p:nvGrpSpPr>
      <p:grpSpPr>
        <a:xfrm>
          <a:off x="0" y="0"/>
          <a:ext cx="0" cy="0"/>
          <a:chOff x="0" y="0"/>
          <a:chExt cx="0" cy="0"/>
        </a:xfrm>
      </p:grpSpPr>
      <p:pic>
        <p:nvPicPr>
          <p:cNvPr id="66" name="Google Shape;66;p27"/>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67" name="Google Shape;67;p27"/>
          <p:cNvSpPr txBox="1">
            <a:spLocks noGrp="1"/>
          </p:cNvSpPr>
          <p:nvPr>
            <p:ph type="title"/>
          </p:nvPr>
        </p:nvSpPr>
        <p:spPr>
          <a:xfrm>
            <a:off x="2686049" y="365126"/>
            <a:ext cx="583049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27"/>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69" name="Google Shape;69;p27"/>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0" name="Google Shape;70;p27"/>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71" name="Google Shape;71;p27"/>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2" name="Google Shape;72;p2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3" name="Google Shape;73;p2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4" name="Google Shape;74;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5"/>
        <p:cNvGrpSpPr/>
        <p:nvPr/>
      </p:nvGrpSpPr>
      <p:grpSpPr>
        <a:xfrm>
          <a:off x="0" y="0"/>
          <a:ext cx="0" cy="0"/>
          <a:chOff x="0" y="0"/>
          <a:chExt cx="0" cy="0"/>
        </a:xfrm>
      </p:grpSpPr>
      <p:pic>
        <p:nvPicPr>
          <p:cNvPr id="76" name="Google Shape;76;p28"/>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77" name="Google Shape;77;p28"/>
          <p:cNvSpPr txBox="1">
            <a:spLocks noGrp="1"/>
          </p:cNvSpPr>
          <p:nvPr>
            <p:ph type="title"/>
          </p:nvPr>
        </p:nvSpPr>
        <p:spPr>
          <a:xfrm>
            <a:off x="628651" y="365126"/>
            <a:ext cx="58293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2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9" name="Google Shape;79;p2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0" name="Google Shape;80;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6"/>
        <p:cNvGrpSpPr/>
        <p:nvPr/>
      </p:nvGrpSpPr>
      <p:grpSpPr>
        <a:xfrm>
          <a:off x="0" y="0"/>
          <a:ext cx="0" cy="0"/>
          <a:chOff x="0" y="0"/>
          <a:chExt cx="0" cy="0"/>
        </a:xfrm>
      </p:grpSpPr>
      <p:pic>
        <p:nvPicPr>
          <p:cNvPr id="87" name="Google Shape;87;p30"/>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88" name="Google Shape;88;p3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Arial Black"/>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30"/>
          <p:cNvSpPr txBox="1">
            <a:spLocks noGrp="1"/>
          </p:cNvSpPr>
          <p:nvPr>
            <p:ph type="body" idx="1"/>
          </p:nvPr>
        </p:nvSpPr>
        <p:spPr>
          <a:xfrm>
            <a:off x="3887391" y="1363288"/>
            <a:ext cx="4629150" cy="449776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90" name="Google Shape;90;p30"/>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91" name="Google Shape;91;p3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92" name="Google Shape;92;p3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93" name="Google Shape;93;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theme" Target="../theme/theme3.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6.xml"/><Relationship Id="rId7"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Arial Black"/>
              <a:buNone/>
              <a:defRPr sz="3300" b="0" i="0" u="none" strike="noStrike" cap="none">
                <a:solidFill>
                  <a:schemeClr val="dk1"/>
                </a:solidFill>
                <a:latin typeface="Arial Black"/>
                <a:ea typeface="Arial Black"/>
                <a:cs typeface="Arial Black"/>
                <a:sym typeface="Arial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9"/>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12" name="Google Shape;12;p1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dirty="0"/>
          </a:p>
        </p:txBody>
      </p:sp>
      <p:sp>
        <p:nvSpPr>
          <p:cNvPr id="13" name="Google Shape;13;p1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dirty="0"/>
          </a:p>
        </p:txBody>
      </p:sp>
      <p:sp>
        <p:nvSpPr>
          <p:cNvPr id="14" name="Google Shape;14;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Arial"/>
                <a:ea typeface="Arial"/>
                <a:cs typeface="Arial"/>
                <a:sym typeface="Arial"/>
              </a:defRPr>
            </a:lvl1pPr>
            <a:lvl2pPr marL="0" marR="0" lvl="1" indent="0" algn="r" rtl="0">
              <a:spcBef>
                <a:spcPts val="0"/>
              </a:spcBef>
              <a:buNone/>
              <a:defRPr sz="900" b="0" i="0" u="none" strike="noStrike" cap="none">
                <a:solidFill>
                  <a:srgbClr val="888888"/>
                </a:solidFill>
                <a:latin typeface="Arial"/>
                <a:ea typeface="Arial"/>
                <a:cs typeface="Arial"/>
                <a:sym typeface="Arial"/>
              </a:defRPr>
            </a:lvl2pPr>
            <a:lvl3pPr marL="0" marR="0" lvl="2" indent="0" algn="r" rtl="0">
              <a:spcBef>
                <a:spcPts val="0"/>
              </a:spcBef>
              <a:buNone/>
              <a:defRPr sz="900" b="0" i="0" u="none" strike="noStrike" cap="none">
                <a:solidFill>
                  <a:srgbClr val="888888"/>
                </a:solidFill>
                <a:latin typeface="Arial"/>
                <a:ea typeface="Arial"/>
                <a:cs typeface="Arial"/>
                <a:sym typeface="Arial"/>
              </a:defRPr>
            </a:lvl3pPr>
            <a:lvl4pPr marL="0" marR="0" lvl="3" indent="0" algn="r" rtl="0">
              <a:spcBef>
                <a:spcPts val="0"/>
              </a:spcBef>
              <a:buNone/>
              <a:defRPr sz="900" b="0" i="0" u="none" strike="noStrike" cap="none">
                <a:solidFill>
                  <a:srgbClr val="888888"/>
                </a:solidFill>
                <a:latin typeface="Arial"/>
                <a:ea typeface="Arial"/>
                <a:cs typeface="Arial"/>
                <a:sym typeface="Arial"/>
              </a:defRPr>
            </a:lvl4pPr>
            <a:lvl5pPr marL="0" marR="0" lvl="4" indent="0" algn="r" rtl="0">
              <a:spcBef>
                <a:spcPts val="0"/>
              </a:spcBef>
              <a:buNone/>
              <a:defRPr sz="900" b="0" i="0" u="none" strike="noStrike" cap="none">
                <a:solidFill>
                  <a:srgbClr val="888888"/>
                </a:solidFill>
                <a:latin typeface="Arial"/>
                <a:ea typeface="Arial"/>
                <a:cs typeface="Arial"/>
                <a:sym typeface="Arial"/>
              </a:defRPr>
            </a:lvl5pPr>
            <a:lvl6pPr marL="0" marR="0" lvl="5" indent="0" algn="r" rtl="0">
              <a:spcBef>
                <a:spcPts val="0"/>
              </a:spcBef>
              <a:buNone/>
              <a:defRPr sz="900" b="0" i="0" u="none" strike="noStrike" cap="none">
                <a:solidFill>
                  <a:srgbClr val="888888"/>
                </a:solidFill>
                <a:latin typeface="Arial"/>
                <a:ea typeface="Arial"/>
                <a:cs typeface="Arial"/>
                <a:sym typeface="Arial"/>
              </a:defRPr>
            </a:lvl6pPr>
            <a:lvl7pPr marL="0" marR="0" lvl="6" indent="0" algn="r" rtl="0">
              <a:spcBef>
                <a:spcPts val="0"/>
              </a:spcBef>
              <a:buNone/>
              <a:defRPr sz="900" b="0" i="0" u="none" strike="noStrike" cap="none">
                <a:solidFill>
                  <a:srgbClr val="888888"/>
                </a:solidFill>
                <a:latin typeface="Arial"/>
                <a:ea typeface="Arial"/>
                <a:cs typeface="Arial"/>
                <a:sym typeface="Arial"/>
              </a:defRPr>
            </a:lvl7pPr>
            <a:lvl8pPr marL="0" marR="0" lvl="7" indent="0" algn="r" rtl="0">
              <a:spcBef>
                <a:spcPts val="0"/>
              </a:spcBef>
              <a:buNone/>
              <a:defRPr sz="900" b="0" i="0" u="none" strike="noStrike" cap="none">
                <a:solidFill>
                  <a:srgbClr val="888888"/>
                </a:solidFill>
                <a:latin typeface="Arial"/>
                <a:ea typeface="Arial"/>
                <a:cs typeface="Arial"/>
                <a:sym typeface="Arial"/>
              </a:defRPr>
            </a:lvl8pPr>
            <a:lvl9pPr marL="0" marR="0" lvl="8" indent="0" algn="r" rtl="0">
              <a:spcBef>
                <a:spcPts val="0"/>
              </a:spcBef>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9" r:id="rId9"/>
    <p:sldLayoutId id="2147483660" r:id="rId10"/>
    <p:sldLayoutId id="2147483661" r:id="rId11"/>
    <p:sldLayoutId id="214748366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Arial Black"/>
              <a:buNone/>
              <a:defRPr sz="3300" b="0" i="0" u="none" strike="noStrike" cap="none">
                <a:solidFill>
                  <a:schemeClr val="dk1"/>
                </a:solidFill>
                <a:latin typeface="Arial Black"/>
                <a:ea typeface="Arial Black"/>
                <a:cs typeface="Arial Black"/>
                <a:sym typeface="Arial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8" name="Google Shape;8;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dirty="0"/>
          </a:p>
        </p:txBody>
      </p:sp>
      <p:sp>
        <p:nvSpPr>
          <p:cNvPr id="9" name="Google Shape;9;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dirty="0"/>
          </a:p>
        </p:txBody>
      </p:sp>
      <p:sp>
        <p:nvSpPr>
          <p:cNvPr id="10" name="Google Shape;10;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Arial"/>
                <a:ea typeface="Arial"/>
                <a:cs typeface="Arial"/>
                <a:sym typeface="Arial"/>
              </a:defRPr>
            </a:lvl1pPr>
            <a:lvl2pPr marL="0" marR="0" lvl="1" indent="0" algn="r" rtl="0">
              <a:spcBef>
                <a:spcPts val="0"/>
              </a:spcBef>
              <a:buNone/>
              <a:defRPr sz="900" b="0" i="0" u="none" strike="noStrike" cap="none">
                <a:solidFill>
                  <a:srgbClr val="888888"/>
                </a:solidFill>
                <a:latin typeface="Arial"/>
                <a:ea typeface="Arial"/>
                <a:cs typeface="Arial"/>
                <a:sym typeface="Arial"/>
              </a:defRPr>
            </a:lvl2pPr>
            <a:lvl3pPr marL="0" marR="0" lvl="2" indent="0" algn="r" rtl="0">
              <a:spcBef>
                <a:spcPts val="0"/>
              </a:spcBef>
              <a:buNone/>
              <a:defRPr sz="900" b="0" i="0" u="none" strike="noStrike" cap="none">
                <a:solidFill>
                  <a:srgbClr val="888888"/>
                </a:solidFill>
                <a:latin typeface="Arial"/>
                <a:ea typeface="Arial"/>
                <a:cs typeface="Arial"/>
                <a:sym typeface="Arial"/>
              </a:defRPr>
            </a:lvl3pPr>
            <a:lvl4pPr marL="0" marR="0" lvl="3" indent="0" algn="r" rtl="0">
              <a:spcBef>
                <a:spcPts val="0"/>
              </a:spcBef>
              <a:buNone/>
              <a:defRPr sz="900" b="0" i="0" u="none" strike="noStrike" cap="none">
                <a:solidFill>
                  <a:srgbClr val="888888"/>
                </a:solidFill>
                <a:latin typeface="Arial"/>
                <a:ea typeface="Arial"/>
                <a:cs typeface="Arial"/>
                <a:sym typeface="Arial"/>
              </a:defRPr>
            </a:lvl4pPr>
            <a:lvl5pPr marL="0" marR="0" lvl="4" indent="0" algn="r" rtl="0">
              <a:spcBef>
                <a:spcPts val="0"/>
              </a:spcBef>
              <a:buNone/>
              <a:defRPr sz="900" b="0" i="0" u="none" strike="noStrike" cap="none">
                <a:solidFill>
                  <a:srgbClr val="888888"/>
                </a:solidFill>
                <a:latin typeface="Arial"/>
                <a:ea typeface="Arial"/>
                <a:cs typeface="Arial"/>
                <a:sym typeface="Arial"/>
              </a:defRPr>
            </a:lvl5pPr>
            <a:lvl6pPr marL="0" marR="0" lvl="5" indent="0" algn="r" rtl="0">
              <a:spcBef>
                <a:spcPts val="0"/>
              </a:spcBef>
              <a:buNone/>
              <a:defRPr sz="900" b="0" i="0" u="none" strike="noStrike" cap="none">
                <a:solidFill>
                  <a:srgbClr val="888888"/>
                </a:solidFill>
                <a:latin typeface="Arial"/>
                <a:ea typeface="Arial"/>
                <a:cs typeface="Arial"/>
                <a:sym typeface="Arial"/>
              </a:defRPr>
            </a:lvl6pPr>
            <a:lvl7pPr marL="0" marR="0" lvl="6" indent="0" algn="r" rtl="0">
              <a:spcBef>
                <a:spcPts val="0"/>
              </a:spcBef>
              <a:buNone/>
              <a:defRPr sz="900" b="0" i="0" u="none" strike="noStrike" cap="none">
                <a:solidFill>
                  <a:srgbClr val="888888"/>
                </a:solidFill>
                <a:latin typeface="Arial"/>
                <a:ea typeface="Arial"/>
                <a:cs typeface="Arial"/>
                <a:sym typeface="Arial"/>
              </a:defRPr>
            </a:lvl7pPr>
            <a:lvl8pPr marL="0" marR="0" lvl="7" indent="0" algn="r" rtl="0">
              <a:spcBef>
                <a:spcPts val="0"/>
              </a:spcBef>
              <a:buNone/>
              <a:defRPr sz="900" b="0" i="0" u="none" strike="noStrike" cap="none">
                <a:solidFill>
                  <a:srgbClr val="888888"/>
                </a:solidFill>
                <a:latin typeface="Arial"/>
                <a:ea typeface="Arial"/>
                <a:cs typeface="Arial"/>
                <a:sym typeface="Arial"/>
              </a:defRPr>
            </a:lvl8pPr>
            <a:lvl9pPr marL="0" marR="0" lvl="8" indent="0" algn="r" rtl="0">
              <a:spcBef>
                <a:spcPts val="0"/>
              </a:spcBef>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519663793"/>
      </p:ext>
    </p:extLst>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92" r:id="rId7"/>
  </p:sldLayoutIdLs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5A5D83-D6EE-0D46-97E5-BD8C3257707D}"/>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6A53595-CFB4-4F42-B39C-95BF25B4B057}"/>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A088D6-B061-7F4A-9C87-7DDB38C5A0F9}"/>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D86C2F4A-951D-5E4E-B60F-E3F96F17D178}"/>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7D7DC374-17D3-CB49-B67E-DD6B2AA5441B}"/>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71EC658-5955-2042-9124-E010C3F96FCB}" type="slidenum">
              <a:rPr lang="en-US" smtClean="0"/>
              <a:t>‹#›</a:t>
            </a:fld>
            <a:endParaRPr lang="en-US" dirty="0"/>
          </a:p>
        </p:txBody>
      </p:sp>
    </p:spTree>
    <p:extLst>
      <p:ext uri="{BB962C8B-B14F-4D97-AF65-F5344CB8AC3E}">
        <p14:creationId xmlns:p14="http://schemas.microsoft.com/office/powerpoint/2010/main" val="299312781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Arial Black"/>
              <a:buNone/>
              <a:defRPr sz="3300" b="0" i="0" u="none" strike="noStrike" cap="none">
                <a:solidFill>
                  <a:schemeClr val="dk1"/>
                </a:solidFill>
                <a:latin typeface="Arial Black"/>
                <a:ea typeface="Arial Black"/>
                <a:cs typeface="Arial Black"/>
                <a:sym typeface="Arial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8" name="Google Shape;8;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dirty="0"/>
          </a:p>
        </p:txBody>
      </p:sp>
      <p:sp>
        <p:nvSpPr>
          <p:cNvPr id="9" name="Google Shape;9;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dirty="0"/>
          </a:p>
        </p:txBody>
      </p:sp>
      <p:sp>
        <p:nvSpPr>
          <p:cNvPr id="10" name="Google Shape;10;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Arial"/>
                <a:ea typeface="Arial"/>
                <a:cs typeface="Arial"/>
                <a:sym typeface="Arial"/>
              </a:defRPr>
            </a:lvl1pPr>
            <a:lvl2pPr marL="0" marR="0" lvl="1" indent="0" algn="r" rtl="0">
              <a:spcBef>
                <a:spcPts val="0"/>
              </a:spcBef>
              <a:buNone/>
              <a:defRPr sz="900" b="0" i="0" u="none" strike="noStrike" cap="none">
                <a:solidFill>
                  <a:srgbClr val="888888"/>
                </a:solidFill>
                <a:latin typeface="Arial"/>
                <a:ea typeface="Arial"/>
                <a:cs typeface="Arial"/>
                <a:sym typeface="Arial"/>
              </a:defRPr>
            </a:lvl2pPr>
            <a:lvl3pPr marL="0" marR="0" lvl="2" indent="0" algn="r" rtl="0">
              <a:spcBef>
                <a:spcPts val="0"/>
              </a:spcBef>
              <a:buNone/>
              <a:defRPr sz="900" b="0" i="0" u="none" strike="noStrike" cap="none">
                <a:solidFill>
                  <a:srgbClr val="888888"/>
                </a:solidFill>
                <a:latin typeface="Arial"/>
                <a:ea typeface="Arial"/>
                <a:cs typeface="Arial"/>
                <a:sym typeface="Arial"/>
              </a:defRPr>
            </a:lvl3pPr>
            <a:lvl4pPr marL="0" marR="0" lvl="3" indent="0" algn="r" rtl="0">
              <a:spcBef>
                <a:spcPts val="0"/>
              </a:spcBef>
              <a:buNone/>
              <a:defRPr sz="900" b="0" i="0" u="none" strike="noStrike" cap="none">
                <a:solidFill>
                  <a:srgbClr val="888888"/>
                </a:solidFill>
                <a:latin typeface="Arial"/>
                <a:ea typeface="Arial"/>
                <a:cs typeface="Arial"/>
                <a:sym typeface="Arial"/>
              </a:defRPr>
            </a:lvl4pPr>
            <a:lvl5pPr marL="0" marR="0" lvl="4" indent="0" algn="r" rtl="0">
              <a:spcBef>
                <a:spcPts val="0"/>
              </a:spcBef>
              <a:buNone/>
              <a:defRPr sz="900" b="0" i="0" u="none" strike="noStrike" cap="none">
                <a:solidFill>
                  <a:srgbClr val="888888"/>
                </a:solidFill>
                <a:latin typeface="Arial"/>
                <a:ea typeface="Arial"/>
                <a:cs typeface="Arial"/>
                <a:sym typeface="Arial"/>
              </a:defRPr>
            </a:lvl5pPr>
            <a:lvl6pPr marL="0" marR="0" lvl="5" indent="0" algn="r" rtl="0">
              <a:spcBef>
                <a:spcPts val="0"/>
              </a:spcBef>
              <a:buNone/>
              <a:defRPr sz="900" b="0" i="0" u="none" strike="noStrike" cap="none">
                <a:solidFill>
                  <a:srgbClr val="888888"/>
                </a:solidFill>
                <a:latin typeface="Arial"/>
                <a:ea typeface="Arial"/>
                <a:cs typeface="Arial"/>
                <a:sym typeface="Arial"/>
              </a:defRPr>
            </a:lvl6pPr>
            <a:lvl7pPr marL="0" marR="0" lvl="6" indent="0" algn="r" rtl="0">
              <a:spcBef>
                <a:spcPts val="0"/>
              </a:spcBef>
              <a:buNone/>
              <a:defRPr sz="900" b="0" i="0" u="none" strike="noStrike" cap="none">
                <a:solidFill>
                  <a:srgbClr val="888888"/>
                </a:solidFill>
                <a:latin typeface="Arial"/>
                <a:ea typeface="Arial"/>
                <a:cs typeface="Arial"/>
                <a:sym typeface="Arial"/>
              </a:defRPr>
            </a:lvl7pPr>
            <a:lvl8pPr marL="0" marR="0" lvl="7" indent="0" algn="r" rtl="0">
              <a:spcBef>
                <a:spcPts val="0"/>
              </a:spcBef>
              <a:buNone/>
              <a:defRPr sz="900" b="0" i="0" u="none" strike="noStrike" cap="none">
                <a:solidFill>
                  <a:srgbClr val="888888"/>
                </a:solidFill>
                <a:latin typeface="Arial"/>
                <a:ea typeface="Arial"/>
                <a:cs typeface="Arial"/>
                <a:sym typeface="Arial"/>
              </a:defRPr>
            </a:lvl8pPr>
            <a:lvl9pPr marL="0" marR="0" lvl="8" indent="0" algn="r" rtl="0">
              <a:spcBef>
                <a:spcPts val="0"/>
              </a:spcBef>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363273083"/>
      </p:ext>
    </p:extLst>
  </p:cSld>
  <p:clrMap bg1="lt1" tx1="dk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9.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hyperlink" Target="mailto:ER@ramapo.edu" TargetMode="External"/><Relationship Id="rId2" Type="http://schemas.openxmlformats.org/officeDocument/2006/relationships/hyperlink" Target="https://www.ramapo.edu/er/" TargetMode="Externa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ramapo.edu/er/" TargetMode="Externa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
          <p:cNvSpPr txBox="1">
            <a:spLocks noGrp="1"/>
          </p:cNvSpPr>
          <p:nvPr>
            <p:ph type="ctrTitle"/>
          </p:nvPr>
        </p:nvSpPr>
        <p:spPr>
          <a:xfrm>
            <a:off x="-324465" y="3557676"/>
            <a:ext cx="8269070" cy="1722581"/>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C00000"/>
              </a:buClr>
              <a:buSzPts val="4500"/>
              <a:buFont typeface="Arial"/>
              <a:buNone/>
            </a:pPr>
            <a:r>
              <a:rPr lang="en-US" sz="3200" b="1" dirty="0">
                <a:solidFill>
                  <a:schemeClr val="tx1"/>
                </a:solidFill>
                <a:effectLst>
                  <a:outerShdw blurRad="38100" dist="38100" dir="2700000" algn="tl">
                    <a:srgbClr val="000000">
                      <a:alpha val="43137"/>
                    </a:srgbClr>
                  </a:outerShdw>
                </a:effectLst>
                <a:latin typeface="Arial"/>
                <a:ea typeface="Arial"/>
                <a:cs typeface="Arial"/>
                <a:sym typeface="Arial"/>
              </a:rPr>
              <a:t>Office of Employee Relations (ER) </a:t>
            </a:r>
            <a:br>
              <a:rPr lang="en-US" sz="3200" b="1" dirty="0">
                <a:solidFill>
                  <a:schemeClr val="tx1"/>
                </a:solidFill>
                <a:effectLst>
                  <a:outerShdw blurRad="38100" dist="38100" dir="2700000" algn="tl">
                    <a:srgbClr val="000000">
                      <a:alpha val="43137"/>
                    </a:srgbClr>
                  </a:outerShdw>
                </a:effectLst>
                <a:latin typeface="Arial"/>
                <a:ea typeface="Arial"/>
                <a:cs typeface="Arial"/>
                <a:sym typeface="Arial"/>
              </a:rPr>
            </a:br>
            <a:r>
              <a:rPr lang="en-US" sz="3200" b="1" dirty="0">
                <a:solidFill>
                  <a:schemeClr val="tx1"/>
                </a:solidFill>
                <a:effectLst>
                  <a:outerShdw blurRad="38100" dist="38100" dir="2700000" algn="tl">
                    <a:srgbClr val="000000">
                      <a:alpha val="43137"/>
                    </a:srgbClr>
                  </a:outerShdw>
                </a:effectLst>
                <a:latin typeface="Arial"/>
                <a:ea typeface="Arial"/>
                <a:cs typeface="Arial"/>
                <a:sym typeface="Arial"/>
              </a:rPr>
              <a:t>and </a:t>
            </a:r>
            <a:br>
              <a:rPr lang="en-US" sz="3200" b="1" dirty="0">
                <a:solidFill>
                  <a:schemeClr val="tx1"/>
                </a:solidFill>
                <a:effectLst>
                  <a:outerShdw blurRad="38100" dist="38100" dir="2700000" algn="tl">
                    <a:srgbClr val="000000">
                      <a:alpha val="43137"/>
                    </a:srgbClr>
                  </a:outerShdw>
                </a:effectLst>
                <a:latin typeface="Arial"/>
                <a:ea typeface="Arial"/>
                <a:cs typeface="Arial"/>
                <a:sym typeface="Arial"/>
              </a:rPr>
            </a:br>
            <a:r>
              <a:rPr lang="en-US" sz="3200" b="1" dirty="0">
                <a:solidFill>
                  <a:schemeClr val="tx1"/>
                </a:solidFill>
                <a:effectLst>
                  <a:outerShdw blurRad="38100" dist="38100" dir="2700000" algn="tl">
                    <a:srgbClr val="000000">
                      <a:alpha val="43137"/>
                    </a:srgbClr>
                  </a:outerShdw>
                </a:effectLst>
                <a:latin typeface="Arial"/>
                <a:ea typeface="Arial"/>
                <a:cs typeface="Arial"/>
                <a:sym typeface="Arial"/>
              </a:rPr>
              <a:t>Faculty Resources</a:t>
            </a:r>
            <a:br>
              <a:rPr lang="en-US" sz="2800" b="1" dirty="0">
                <a:solidFill>
                  <a:schemeClr val="tx1"/>
                </a:solidFill>
                <a:effectLst>
                  <a:outerShdw blurRad="38100" dist="38100" dir="2700000" algn="tl">
                    <a:srgbClr val="000000">
                      <a:alpha val="43137"/>
                    </a:srgbClr>
                  </a:outerShdw>
                </a:effectLst>
                <a:latin typeface="Arial"/>
                <a:ea typeface="Arial"/>
                <a:cs typeface="Arial"/>
                <a:sym typeface="Arial"/>
              </a:rPr>
            </a:br>
            <a:br>
              <a:rPr lang="en-US" sz="2800" b="1" dirty="0">
                <a:solidFill>
                  <a:schemeClr val="tx1"/>
                </a:solidFill>
                <a:effectLst>
                  <a:outerShdw blurRad="38100" dist="38100" dir="2700000" algn="tl">
                    <a:srgbClr val="000000">
                      <a:alpha val="43137"/>
                    </a:srgbClr>
                  </a:outerShdw>
                </a:effectLst>
                <a:latin typeface="Arial"/>
                <a:ea typeface="Arial"/>
                <a:cs typeface="Arial"/>
                <a:sym typeface="Arial"/>
              </a:rPr>
            </a:br>
            <a:br>
              <a:rPr lang="en-US" sz="2800" b="1" dirty="0">
                <a:solidFill>
                  <a:schemeClr val="tx1"/>
                </a:solidFill>
                <a:effectLst>
                  <a:outerShdw blurRad="38100" dist="38100" dir="2700000" algn="tl">
                    <a:srgbClr val="000000">
                      <a:alpha val="43137"/>
                    </a:srgbClr>
                  </a:outerShdw>
                </a:effectLst>
                <a:latin typeface="Arial"/>
                <a:ea typeface="Arial"/>
                <a:cs typeface="Arial"/>
                <a:sym typeface="Arial"/>
              </a:rPr>
            </a:br>
            <a:r>
              <a:rPr lang="en-US" sz="2800" b="1" dirty="0">
                <a:solidFill>
                  <a:schemeClr val="tx1"/>
                </a:solidFill>
                <a:effectLst>
                  <a:outerShdw blurRad="38100" dist="38100" dir="2700000" algn="tl">
                    <a:srgbClr val="000000">
                      <a:alpha val="43137"/>
                    </a:srgbClr>
                  </a:outerShdw>
                </a:effectLst>
                <a:latin typeface="Arial"/>
                <a:ea typeface="Arial"/>
                <a:cs typeface="Arial"/>
                <a:sym typeface="Arial"/>
              </a:rPr>
              <a:t>2025-2026 New Faculty </a:t>
            </a:r>
            <a:br>
              <a:rPr lang="en-US" sz="2800" b="1" dirty="0">
                <a:solidFill>
                  <a:schemeClr val="tx1"/>
                </a:solidFill>
                <a:effectLst>
                  <a:outerShdw blurRad="38100" dist="38100" dir="2700000" algn="tl">
                    <a:srgbClr val="000000">
                      <a:alpha val="43137"/>
                    </a:srgbClr>
                  </a:outerShdw>
                </a:effectLst>
                <a:latin typeface="Arial"/>
                <a:ea typeface="Arial"/>
                <a:cs typeface="Arial"/>
                <a:sym typeface="Arial"/>
              </a:rPr>
            </a:br>
            <a:r>
              <a:rPr lang="en-US" sz="2800" b="1" dirty="0">
                <a:solidFill>
                  <a:schemeClr val="tx1"/>
                </a:solidFill>
                <a:effectLst>
                  <a:outerShdw blurRad="38100" dist="38100" dir="2700000" algn="tl">
                    <a:srgbClr val="000000">
                      <a:alpha val="43137"/>
                    </a:srgbClr>
                  </a:outerShdw>
                </a:effectLst>
                <a:latin typeface="Arial"/>
                <a:ea typeface="Arial"/>
                <a:cs typeface="Arial"/>
                <a:sym typeface="Arial"/>
              </a:rPr>
              <a:t>of </a:t>
            </a:r>
            <a:br>
              <a:rPr lang="en-US" sz="2800" b="1" dirty="0">
                <a:solidFill>
                  <a:schemeClr val="tx1"/>
                </a:solidFill>
                <a:effectLst>
                  <a:outerShdw blurRad="38100" dist="38100" dir="2700000" algn="tl">
                    <a:srgbClr val="000000">
                      <a:alpha val="43137"/>
                    </a:srgbClr>
                  </a:outerShdw>
                </a:effectLst>
                <a:latin typeface="Arial"/>
                <a:ea typeface="Arial"/>
                <a:cs typeface="Arial"/>
                <a:sym typeface="Arial"/>
              </a:rPr>
            </a:br>
            <a:r>
              <a:rPr lang="en-US" sz="2800" b="1" dirty="0">
                <a:solidFill>
                  <a:schemeClr val="tx1"/>
                </a:solidFill>
                <a:effectLst>
                  <a:outerShdw blurRad="38100" dist="38100" dir="2700000" algn="tl">
                    <a:srgbClr val="000000">
                      <a:alpha val="43137"/>
                    </a:srgbClr>
                  </a:outerShdw>
                </a:effectLst>
                <a:latin typeface="Arial"/>
                <a:ea typeface="Arial"/>
                <a:cs typeface="Arial"/>
                <a:sym typeface="Arial"/>
              </a:rPr>
              <a:t>Ramapo College</a:t>
            </a:r>
            <a:br>
              <a:rPr lang="en-US" sz="2800" b="1" dirty="0">
                <a:solidFill>
                  <a:schemeClr val="tx1"/>
                </a:solidFill>
                <a:effectLst>
                  <a:outerShdw blurRad="38100" dist="38100" dir="2700000" algn="tl">
                    <a:srgbClr val="000000">
                      <a:alpha val="43137"/>
                    </a:srgbClr>
                  </a:outerShdw>
                </a:effectLst>
                <a:latin typeface="Arial"/>
                <a:ea typeface="Arial"/>
                <a:cs typeface="Arial"/>
                <a:sym typeface="Arial"/>
              </a:rPr>
            </a:br>
            <a:br>
              <a:rPr lang="en-US" sz="2800" b="1" dirty="0">
                <a:solidFill>
                  <a:schemeClr val="tx1"/>
                </a:solidFill>
                <a:effectLst>
                  <a:outerShdw blurRad="38100" dist="38100" dir="2700000" algn="tl">
                    <a:srgbClr val="000000">
                      <a:alpha val="43137"/>
                    </a:srgbClr>
                  </a:outerShdw>
                </a:effectLst>
                <a:latin typeface="Arial"/>
                <a:ea typeface="Arial"/>
                <a:cs typeface="Arial"/>
                <a:sym typeface="Arial"/>
              </a:rPr>
            </a:br>
            <a:endParaRPr sz="2800" b="1" dirty="0">
              <a:solidFill>
                <a:schemeClr val="tx1"/>
              </a:solidFill>
              <a:effectLst>
                <a:outerShdw blurRad="38100" dist="38100" dir="2700000" algn="tl">
                  <a:srgbClr val="000000">
                    <a:alpha val="43137"/>
                  </a:srgbClr>
                </a:outerShdw>
              </a:effectLst>
              <a:latin typeface="Arial"/>
              <a:ea typeface="Arial"/>
              <a:cs typeface="Arial"/>
              <a:sym typeface="Arial"/>
            </a:endParaRPr>
          </a:p>
        </p:txBody>
      </p:sp>
      <p:sp>
        <p:nvSpPr>
          <p:cNvPr id="2" name="TextBox 1">
            <a:extLst>
              <a:ext uri="{FF2B5EF4-FFF2-40B4-BE49-F238E27FC236}">
                <a16:creationId xmlns:a16="http://schemas.microsoft.com/office/drawing/2014/main" id="{D59E2278-1E3E-4E70-8C36-F253B1D32A99}"/>
              </a:ext>
            </a:extLst>
          </p:cNvPr>
          <p:cNvSpPr txBox="1"/>
          <p:nvPr/>
        </p:nvSpPr>
        <p:spPr>
          <a:xfrm>
            <a:off x="68826" y="6607277"/>
            <a:ext cx="4080387" cy="307777"/>
          </a:xfrm>
          <a:prstGeom prst="rect">
            <a:avLst/>
          </a:prstGeom>
          <a:noFill/>
        </p:spPr>
        <p:txBody>
          <a:bodyPr wrap="square" rtlCol="0">
            <a:spAutoFit/>
          </a:bodyPr>
          <a:lstStyle/>
          <a:p>
            <a:r>
              <a:rPr lang="en-US" dirty="0"/>
              <a:t>Jennifer Hicks McGowan x7589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000A0D4-DDBF-4064-A141-534EF18FDDF8}"/>
              </a:ext>
            </a:extLst>
          </p:cNvPr>
          <p:cNvSpPr>
            <a:spLocks noGrp="1"/>
          </p:cNvSpPr>
          <p:nvPr>
            <p:ph type="sldNum" sz="quarter" idx="12"/>
          </p:nvPr>
        </p:nvSpPr>
        <p:spPr/>
        <p:txBody>
          <a:bodyPr/>
          <a:lstStyle/>
          <a:p>
            <a:fld id="{871EC658-5955-2042-9124-E010C3F96FCB}" type="slidenum">
              <a:rPr lang="en-US" smtClean="0"/>
              <a:t>10</a:t>
            </a:fld>
            <a:endParaRPr lang="en-US" dirty="0"/>
          </a:p>
        </p:txBody>
      </p:sp>
      <p:sp>
        <p:nvSpPr>
          <p:cNvPr id="4" name="TextBox 3">
            <a:extLst>
              <a:ext uri="{FF2B5EF4-FFF2-40B4-BE49-F238E27FC236}">
                <a16:creationId xmlns:a16="http://schemas.microsoft.com/office/drawing/2014/main" id="{F4504A24-4722-411E-8043-A08DE382C719}"/>
              </a:ext>
            </a:extLst>
          </p:cNvPr>
          <p:cNvSpPr txBox="1"/>
          <p:nvPr/>
        </p:nvSpPr>
        <p:spPr>
          <a:xfrm>
            <a:off x="1129831" y="2760406"/>
            <a:ext cx="654304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kern="1200" dirty="0">
                <a:ea typeface="+mn-ea"/>
                <a:cs typeface="+mn-cs"/>
              </a:rPr>
              <a:t>Questions?</a:t>
            </a:r>
            <a:endParaRPr kumimoji="0" lang="en-US" sz="40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101671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E17FE-22C7-7A4B-9520-D7E78A5067EA}"/>
              </a:ext>
            </a:extLst>
          </p:cNvPr>
          <p:cNvSpPr>
            <a:spLocks noGrp="1"/>
          </p:cNvSpPr>
          <p:nvPr>
            <p:ph type="title"/>
          </p:nvPr>
        </p:nvSpPr>
        <p:spPr>
          <a:xfrm>
            <a:off x="2591835" y="60210"/>
            <a:ext cx="5829300" cy="1325563"/>
          </a:xfrm>
        </p:spPr>
        <p:txBody>
          <a:bodyPr>
            <a:normAutofit/>
          </a:bodyPr>
          <a:lstStyle/>
          <a:p>
            <a:pPr algn="ctr"/>
            <a:r>
              <a:rPr lang="en-US" sz="4000" b="1" dirty="0">
                <a:latin typeface="+mn-lt"/>
              </a:rPr>
              <a:t>Agenda</a:t>
            </a:r>
          </a:p>
        </p:txBody>
      </p:sp>
      <p:sp>
        <p:nvSpPr>
          <p:cNvPr id="3" name="Content Placeholder 2">
            <a:extLst>
              <a:ext uri="{FF2B5EF4-FFF2-40B4-BE49-F238E27FC236}">
                <a16:creationId xmlns:a16="http://schemas.microsoft.com/office/drawing/2014/main" id="{87AD5469-744D-B242-98E2-349791BA9730}"/>
              </a:ext>
            </a:extLst>
          </p:cNvPr>
          <p:cNvSpPr>
            <a:spLocks noGrp="1"/>
          </p:cNvSpPr>
          <p:nvPr>
            <p:ph idx="1"/>
          </p:nvPr>
        </p:nvSpPr>
        <p:spPr>
          <a:xfrm>
            <a:off x="661317" y="1581186"/>
            <a:ext cx="7893598" cy="4351338"/>
          </a:xfrm>
        </p:spPr>
        <p:txBody>
          <a:bodyPr>
            <a:normAutofit/>
          </a:bodyPr>
          <a:lstStyle/>
          <a:p>
            <a:r>
              <a:rPr lang="en-US" b="1" dirty="0"/>
              <a:t>Mission </a:t>
            </a:r>
          </a:p>
          <a:p>
            <a:r>
              <a:rPr lang="en-US" b="1" dirty="0"/>
              <a:t>Our Purpose</a:t>
            </a:r>
          </a:p>
          <a:p>
            <a:r>
              <a:rPr lang="en-US" b="1" dirty="0"/>
              <a:t>Governance</a:t>
            </a:r>
          </a:p>
          <a:p>
            <a:r>
              <a:rPr lang="en-US" b="1" dirty="0"/>
              <a:t>Office of Employee Relations Organizational Chart</a:t>
            </a:r>
          </a:p>
          <a:p>
            <a:r>
              <a:rPr lang="en-US" b="1" dirty="0"/>
              <a:t>Office of Employee Relations Overall Responsibilities</a:t>
            </a:r>
          </a:p>
          <a:p>
            <a:r>
              <a:rPr lang="en-US" b="1" dirty="0"/>
              <a:t>Office of Employee Relations Key Duties and Responsibilities</a:t>
            </a:r>
          </a:p>
          <a:p>
            <a:r>
              <a:rPr lang="en-US" b="1" dirty="0"/>
              <a:t>Contact Information</a:t>
            </a:r>
          </a:p>
          <a:p>
            <a:r>
              <a:rPr lang="en-US" b="1" dirty="0"/>
              <a:t>ER Webpage Information</a:t>
            </a:r>
          </a:p>
          <a:p>
            <a:r>
              <a:rPr lang="en-US" b="1" dirty="0"/>
              <a:t>Questions</a:t>
            </a:r>
          </a:p>
          <a:p>
            <a:endParaRPr lang="en-US" b="1" dirty="0"/>
          </a:p>
        </p:txBody>
      </p:sp>
      <p:sp>
        <p:nvSpPr>
          <p:cNvPr id="6" name="Slide Number Placeholder 5">
            <a:extLst>
              <a:ext uri="{FF2B5EF4-FFF2-40B4-BE49-F238E27FC236}">
                <a16:creationId xmlns:a16="http://schemas.microsoft.com/office/drawing/2014/main" id="{B24F6E1F-4FFF-42A5-A760-E08EEC34C8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EC658-5955-2042-9124-E010C3F96FCB}" type="slidenum">
              <a:rPr kumimoji="0" lang="en-US" sz="9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900" b="0" i="0" u="none" strike="noStrike" kern="1200" cap="none" spc="0" normalizeH="0" baseline="0" noProof="0" dirty="0">
              <a:ln>
                <a:noFill/>
              </a:ln>
              <a:solidFill>
                <a:srgbClr val="000000">
                  <a:tint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05929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F0AB660-C57E-41BC-B50C-243565FF24BA}"/>
              </a:ext>
            </a:extLst>
          </p:cNvPr>
          <p:cNvSpPr txBox="1"/>
          <p:nvPr/>
        </p:nvSpPr>
        <p:spPr>
          <a:xfrm>
            <a:off x="604837" y="1615083"/>
            <a:ext cx="7934325" cy="4955203"/>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2F2F2F"/>
                </a:solidFill>
                <a:effectLst/>
                <a:uLnTx/>
                <a:uFillTx/>
                <a:latin typeface="Arial" panose="020B0604020202020204" pitchFamily="34" charset="0"/>
                <a:cs typeface="Arial" panose="020B0604020202020204" pitchFamily="34" charset="0"/>
                <a:sym typeface="Arial"/>
              </a:rPr>
              <a:t>Mission:</a:t>
            </a:r>
            <a:r>
              <a:rPr kumimoji="0" lang="en-US" sz="1400" b="0" i="0" u="none" strike="noStrike" kern="0" cap="none" spc="0" normalizeH="0" baseline="0" noProof="0" dirty="0">
                <a:ln>
                  <a:noFill/>
                </a:ln>
                <a:solidFill>
                  <a:srgbClr val="2F2F2F"/>
                </a:solidFill>
                <a:effectLst/>
                <a:uLnTx/>
                <a:uFillTx/>
                <a:latin typeface="Arial" panose="020B0604020202020204" pitchFamily="34" charset="0"/>
                <a:cs typeface="Arial" panose="020B0604020202020204" pitchFamily="34" charset="0"/>
                <a:sym typeface="Arial"/>
              </a:rPr>
              <a:t> Ramapo College is New Jersey’s Public Liberal Arts College, dedicated to providing students a strong foundation for a lifetime of achievement.  The College is committed to academic excellence through interdisciplinary and experiential learning, and international and intercultural understanding. Ramapo College emphasizes teaching and individual attention to all students. We promote diversity, inclusiveness, sustainability, student engagement, and community involvement.</a:t>
            </a: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2F2F2F"/>
              </a:solidFill>
              <a:effectLst/>
              <a:uLnTx/>
              <a:uFillTx/>
              <a:latin typeface="Arial" panose="020B0604020202020204" pitchFamily="34" charset="0"/>
              <a:cs typeface="Arial" panose="020B0604020202020204" pitchFamily="34" charset="0"/>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2F2F2F"/>
                </a:solidFill>
                <a:effectLst/>
                <a:uLnTx/>
                <a:uFillTx/>
                <a:latin typeface="Arial" panose="020B0604020202020204" pitchFamily="34" charset="0"/>
                <a:cs typeface="Arial" panose="020B0604020202020204" pitchFamily="34" charset="0"/>
                <a:sym typeface="Arial"/>
              </a:rPr>
              <a:t>Vision:</a:t>
            </a:r>
            <a:r>
              <a:rPr kumimoji="0" lang="en-US" sz="1400" b="0" i="0" u="none" strike="noStrike" kern="0" cap="none" spc="0" normalizeH="0" baseline="0" noProof="0" dirty="0">
                <a:ln>
                  <a:noFill/>
                </a:ln>
                <a:solidFill>
                  <a:srgbClr val="2F2F2F"/>
                </a:solidFill>
                <a:effectLst/>
                <a:uLnTx/>
                <a:uFillTx/>
                <a:latin typeface="Arial" panose="020B0604020202020204" pitchFamily="34" charset="0"/>
                <a:cs typeface="Arial" panose="020B0604020202020204" pitchFamily="34" charset="0"/>
                <a:sym typeface="Arial"/>
              </a:rPr>
              <a:t> Ramapo College delivers a transformative education in a diverse community dedicated to welcoming and mentoring students who bring with them a range of lived experiences. We will achieve national distinction for developing empathetic problem solvers, ethical change agents, and responsible leaders who make a positive impact and thrive in a changing world.</a:t>
            </a: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kumimoji="0" lang="en-US" sz="1400" b="0" i="1" u="none" strike="noStrike" kern="0" cap="none" spc="0" normalizeH="0" baseline="0" noProof="0" dirty="0">
                <a:ln>
                  <a:noFill/>
                </a:ln>
                <a:solidFill>
                  <a:srgbClr val="2F2F2F"/>
                </a:solidFill>
                <a:effectLst/>
                <a:uLnTx/>
                <a:uFillTx/>
                <a:latin typeface="Arial" panose="020B0604020202020204" pitchFamily="34" charset="0"/>
                <a:cs typeface="Arial" panose="020B0604020202020204" pitchFamily="34" charset="0"/>
                <a:sym typeface="Arial"/>
              </a:rPr>
              <a:t>The Board of Trustees reaffirmed the College mission and adopted a revised vision statement on January 30, 2023.</a:t>
            </a: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kumimoji="0" lang="en-US" sz="1400" b="0" i="1" u="none" strike="noStrike" kern="0" cap="none" spc="0" normalizeH="0" baseline="0" noProof="0" dirty="0">
                <a:ln>
                  <a:noFill/>
                </a:ln>
                <a:solidFill>
                  <a:srgbClr val="2F2F2F"/>
                </a:solidFill>
                <a:effectLst/>
                <a:uLnTx/>
                <a:uFillTx/>
                <a:latin typeface="Arial" panose="020B0604020202020204" pitchFamily="34" charset="0"/>
                <a:cs typeface="Arial" panose="020B0604020202020204" pitchFamily="34" charset="0"/>
                <a:sym typeface="Arial"/>
              </a:rPr>
              <a:t> </a:t>
            </a:r>
            <a:endParaRPr kumimoji="0" lang="en-US" sz="1400" b="0" i="0" u="none" strike="noStrike" kern="0" cap="none" spc="0" normalizeH="0" baseline="0" noProof="0" dirty="0">
              <a:ln>
                <a:noFill/>
              </a:ln>
              <a:solidFill>
                <a:srgbClr val="2F2F2F"/>
              </a:solidFill>
              <a:effectLst/>
              <a:uLnTx/>
              <a:uFillTx/>
              <a:latin typeface="Arial" panose="020B0604020202020204" pitchFamily="34" charset="0"/>
              <a:cs typeface="Arial" panose="020B0604020202020204" pitchFamily="34" charset="0"/>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2F2F2F"/>
                </a:solidFill>
                <a:effectLst/>
                <a:uLnTx/>
                <a:uFillTx/>
                <a:latin typeface="Arial" panose="020B0604020202020204" pitchFamily="34" charset="0"/>
                <a:cs typeface="Arial" panose="020B0604020202020204" pitchFamily="34" charset="0"/>
                <a:sym typeface="Arial"/>
              </a:rPr>
              <a:t>Values:</a:t>
            </a:r>
            <a:r>
              <a:rPr kumimoji="0" lang="en-US" sz="1400" b="0" i="0" u="none" strike="noStrike" kern="0" cap="none" spc="0" normalizeH="0" baseline="0" noProof="0" dirty="0">
                <a:ln>
                  <a:noFill/>
                </a:ln>
                <a:solidFill>
                  <a:srgbClr val="2F2F2F"/>
                </a:solidFill>
                <a:effectLst/>
                <a:uLnTx/>
                <a:uFillTx/>
                <a:latin typeface="Arial" panose="020B0604020202020204" pitchFamily="34" charset="0"/>
                <a:cs typeface="Arial" panose="020B0604020202020204" pitchFamily="34" charset="0"/>
                <a:sym typeface="Arial"/>
              </a:rPr>
              <a:t> Ramapo College is the Public Liberal Arts College of the state of New Jersey. The work of the College and its members is conducted with integrity. Our values are:</a:t>
            </a: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2F2F2F"/>
              </a:solidFill>
              <a:effectLst/>
              <a:uLnTx/>
              <a:uFillTx/>
              <a:latin typeface="Arial" panose="020B0604020202020204" pitchFamily="34" charset="0"/>
              <a:cs typeface="Arial" panose="020B0604020202020204" pitchFamily="34" charset="0"/>
              <a:sym typeface="Arial"/>
            </a:endParaRPr>
          </a:p>
          <a:p>
            <a:pPr marL="0" marR="0" lvl="1" indent="0" algn="l" defTabSz="914400" rtl="0" eaLnBrk="1" fontAlgn="base"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400" b="0" i="0" u="none" strike="noStrike" kern="0" cap="none" spc="0" normalizeH="0" baseline="0" noProof="0" dirty="0">
                <a:ln>
                  <a:noFill/>
                </a:ln>
                <a:solidFill>
                  <a:srgbClr val="2F2F2F"/>
                </a:solidFill>
                <a:effectLst/>
                <a:uLnTx/>
                <a:uFillTx/>
                <a:latin typeface="Arial" panose="020B0604020202020204" pitchFamily="34" charset="0"/>
                <a:cs typeface="Arial" panose="020B0604020202020204" pitchFamily="34" charset="0"/>
                <a:sym typeface="Arial"/>
              </a:rPr>
              <a:t>Teaching, learning, and mentoring–we are actively engaged in and out of the classroom.</a:t>
            </a:r>
          </a:p>
          <a:p>
            <a:pPr marL="0" marR="0" lvl="2" indent="0" algn="l" defTabSz="914400" rtl="0" eaLnBrk="1" fontAlgn="base"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400" b="0" i="0" u="none" strike="noStrike" kern="0" cap="none" spc="0" normalizeH="0" baseline="0" noProof="0" dirty="0">
                <a:ln>
                  <a:noFill/>
                </a:ln>
                <a:solidFill>
                  <a:srgbClr val="2F2F2F"/>
                </a:solidFill>
                <a:effectLst/>
                <a:uLnTx/>
                <a:uFillTx/>
                <a:latin typeface="Arial" panose="020B0604020202020204" pitchFamily="34" charset="0"/>
                <a:cs typeface="Arial" panose="020B0604020202020204" pitchFamily="34" charset="0"/>
                <a:sym typeface="Arial"/>
              </a:rPr>
              <a:t>Developing the whole person–we are scholars, we are creators, we are local and global citizens, and we are individuals.</a:t>
            </a:r>
          </a:p>
          <a:p>
            <a:pPr marL="0" marR="0" lvl="2" indent="0" algn="l" defTabSz="914400" rtl="0" eaLnBrk="1" fontAlgn="base"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400" b="0" i="0" u="none" strike="noStrike" kern="0" cap="none" spc="0" normalizeH="0" baseline="0" noProof="0" dirty="0">
                <a:ln>
                  <a:noFill/>
                </a:ln>
                <a:solidFill>
                  <a:srgbClr val="2F2F2F"/>
                </a:solidFill>
                <a:effectLst/>
                <a:uLnTx/>
                <a:uFillTx/>
                <a:latin typeface="Arial" panose="020B0604020202020204" pitchFamily="34" charset="0"/>
                <a:cs typeface="Arial" panose="020B0604020202020204" pitchFamily="34" charset="0"/>
                <a:sym typeface="Arial"/>
              </a:rPr>
              <a:t>Respecting each other and our environment–we are an open, inclusive, supportive, and sustainable community.</a:t>
            </a: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kumimoji="0" lang="en-US" sz="1100" b="0" i="1" u="none" strike="noStrike" kern="0" cap="none" spc="0" normalizeH="0" baseline="0" noProof="0" dirty="0">
                <a:ln>
                  <a:noFill/>
                </a:ln>
                <a:solidFill>
                  <a:srgbClr val="2F2F2F"/>
                </a:solidFill>
                <a:effectLst/>
                <a:uLnTx/>
                <a:uFillTx/>
                <a:latin typeface="Arial" panose="020B0604020202020204" pitchFamily="34" charset="0"/>
                <a:cs typeface="Arial" panose="020B0604020202020204" pitchFamily="34" charset="0"/>
                <a:sym typeface="Arial"/>
              </a:rPr>
              <a:t>The Values Statement was approved by the President’s Advisory Council on September 26, 2016, and reaffirmed by the Board of Trustees on January 30, 2023.</a:t>
            </a:r>
            <a:endParaRPr kumimoji="0" lang="en-US" sz="1100" b="0" i="0" u="none" strike="noStrike" kern="0" cap="none" spc="0" normalizeH="0" baseline="0" noProof="0" dirty="0">
              <a:ln>
                <a:noFill/>
              </a:ln>
              <a:solidFill>
                <a:srgbClr val="2F2F2F"/>
              </a:solidFill>
              <a:effectLst/>
              <a:uLnTx/>
              <a:uFillTx/>
              <a:latin typeface="Arial" panose="020B0604020202020204" pitchFamily="34" charset="0"/>
              <a:cs typeface="Arial" panose="020B0604020202020204" pitchFamily="34" charset="0"/>
              <a:sym typeface="Arial"/>
            </a:endParaRPr>
          </a:p>
        </p:txBody>
      </p:sp>
      <p:sp>
        <p:nvSpPr>
          <p:cNvPr id="10" name="TextBox 9">
            <a:extLst>
              <a:ext uri="{FF2B5EF4-FFF2-40B4-BE49-F238E27FC236}">
                <a16:creationId xmlns:a16="http://schemas.microsoft.com/office/drawing/2014/main" id="{65DDAA7D-883E-43F3-8D2D-7AF62C95040C}"/>
              </a:ext>
            </a:extLst>
          </p:cNvPr>
          <p:cNvSpPr txBox="1"/>
          <p:nvPr/>
        </p:nvSpPr>
        <p:spPr>
          <a:xfrm>
            <a:off x="2505075" y="381000"/>
            <a:ext cx="6486525"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0000"/>
                </a:solidFill>
                <a:effectLst/>
                <a:uLnTx/>
                <a:uFillTx/>
                <a:latin typeface="Arial"/>
                <a:cs typeface="Arial"/>
                <a:sym typeface="Arial"/>
              </a:rPr>
              <a:t>Ramapo College of New Jersey</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0000"/>
                </a:solidFill>
                <a:effectLst/>
                <a:uLnTx/>
                <a:uFillTx/>
                <a:latin typeface="Arial"/>
                <a:cs typeface="Arial"/>
                <a:sym typeface="Arial"/>
              </a:rPr>
              <a:t>Mission, Vision, Values </a:t>
            </a:r>
          </a:p>
        </p:txBody>
      </p:sp>
    </p:spTree>
    <p:extLst>
      <p:ext uri="{BB962C8B-B14F-4D97-AF65-F5344CB8AC3E}">
        <p14:creationId xmlns:p14="http://schemas.microsoft.com/office/powerpoint/2010/main" val="3460114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5FC9DDE-BB66-4546-9CBD-8AAAE2E0BA55}"/>
              </a:ext>
            </a:extLst>
          </p:cNvPr>
          <p:cNvSpPr txBox="1">
            <a:spLocks/>
          </p:cNvSpPr>
          <p:nvPr/>
        </p:nvSpPr>
        <p:spPr>
          <a:xfrm>
            <a:off x="-223522" y="-124098"/>
            <a:ext cx="7767485" cy="735078"/>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ts val="0"/>
              </a:spcBef>
              <a:spcAft>
                <a:spcPts val="0"/>
              </a:spcAft>
              <a:buClrTx/>
              <a:buSzTx/>
              <a:buFontTx/>
              <a:buNone/>
              <a:tabLst/>
              <a:defRPr/>
            </a:pPr>
            <a:br>
              <a:rPr kumimoji="0" lang="en-US" sz="2400" b="0" i="0" u="none" strike="noStrike" kern="1200" cap="none" spc="0" normalizeH="0" baseline="0" noProof="0" dirty="0">
                <a:ln>
                  <a:noFill/>
                </a:ln>
                <a:solidFill>
                  <a:srgbClr val="000000"/>
                </a:solidFill>
                <a:effectLst/>
                <a:uLnTx/>
                <a:uFillTx/>
                <a:latin typeface="Century Gothic" panose="020B0502020202020204" pitchFamily="34" charset="0"/>
                <a:ea typeface="+mj-ea"/>
                <a:cs typeface="+mj-cs"/>
              </a:rPr>
            </a:br>
            <a:br>
              <a:rPr kumimoji="0" lang="en-US" sz="2000" b="0" i="0" u="none" strike="noStrike" kern="1200" cap="none" spc="0" normalizeH="0" baseline="0" noProof="0" dirty="0">
                <a:ln>
                  <a:noFill/>
                </a:ln>
                <a:solidFill>
                  <a:srgbClr val="000000"/>
                </a:solidFill>
                <a:effectLst/>
                <a:uLnTx/>
                <a:uFillTx/>
                <a:latin typeface="Arial" panose="020B0604020202020204"/>
                <a:ea typeface="+mj-ea"/>
                <a:cs typeface="+mj-cs"/>
              </a:rPr>
            </a:br>
            <a:r>
              <a:rPr kumimoji="0" lang="en-US" sz="2400" b="1" i="0" u="none" strike="noStrike" kern="1200" cap="none" spc="0" normalizeH="0" baseline="0" noProof="0" dirty="0">
                <a:ln>
                  <a:noFill/>
                </a:ln>
                <a:solidFill>
                  <a:srgbClr val="000000"/>
                </a:solidFill>
                <a:effectLst/>
                <a:uLnTx/>
                <a:uFillTx/>
                <a:latin typeface="Arial" panose="020B0604020202020204"/>
                <a:ea typeface="+mj-ea"/>
                <a:cs typeface="+mj-cs"/>
              </a:rPr>
              <a:t> </a:t>
            </a:r>
            <a:br>
              <a:rPr kumimoji="0" lang="en-US" sz="1400" b="1" i="0" u="none" strike="noStrike" kern="1200" cap="none" spc="0" normalizeH="0" baseline="0" noProof="0" dirty="0">
                <a:ln>
                  <a:noFill/>
                </a:ln>
                <a:solidFill>
                  <a:srgbClr val="000000"/>
                </a:solidFill>
                <a:effectLst/>
                <a:uLnTx/>
                <a:uFillTx/>
                <a:latin typeface="Arial Black" panose="020B0A04020102020204"/>
                <a:ea typeface="+mj-ea"/>
                <a:cs typeface="+mj-cs"/>
              </a:rPr>
            </a:br>
            <a:br>
              <a:rPr kumimoji="0" lang="en-US" sz="1400" b="1" i="0" u="none" strike="noStrike" kern="1200" cap="none" spc="0" normalizeH="0" baseline="0" noProof="0" dirty="0">
                <a:ln>
                  <a:noFill/>
                </a:ln>
                <a:solidFill>
                  <a:srgbClr val="000000"/>
                </a:solidFill>
                <a:effectLst/>
                <a:uLnTx/>
                <a:uFillTx/>
                <a:latin typeface="Arial Black" panose="020B0A04020102020204"/>
                <a:ea typeface="+mj-ea"/>
                <a:cs typeface="+mj-cs"/>
              </a:rPr>
            </a:br>
            <a:endParaRPr kumimoji="0" lang="en-US" sz="2800" b="1" i="0" u="none" strike="noStrike" kern="1200" cap="none" spc="0" normalizeH="0" baseline="0" noProof="0" dirty="0">
              <a:ln>
                <a:noFill/>
              </a:ln>
              <a:solidFill>
                <a:srgbClr val="000000"/>
              </a:solidFill>
              <a:effectLst/>
              <a:uLnTx/>
              <a:uFillTx/>
              <a:latin typeface="Century Gothic" panose="020B0502020202020204" pitchFamily="34" charset="0"/>
              <a:ea typeface="Open Sans Condensed" panose="020B0806030504020204" pitchFamily="34" charset="0"/>
              <a:cs typeface="Open Sans Condensed" panose="020B0806030504020204" pitchFamily="34" charset="0"/>
            </a:endParaRPr>
          </a:p>
        </p:txBody>
      </p:sp>
      <p:sp>
        <p:nvSpPr>
          <p:cNvPr id="18" name="TextBox 17">
            <a:extLst>
              <a:ext uri="{FF2B5EF4-FFF2-40B4-BE49-F238E27FC236}">
                <a16:creationId xmlns:a16="http://schemas.microsoft.com/office/drawing/2014/main" id="{F2701045-A06F-487A-840E-ADBF66E0AA35}"/>
              </a:ext>
            </a:extLst>
          </p:cNvPr>
          <p:cNvSpPr txBox="1"/>
          <p:nvPr/>
        </p:nvSpPr>
        <p:spPr>
          <a:xfrm>
            <a:off x="1861131" y="358983"/>
            <a:ext cx="654304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Arial" panose="020B0604020202020204"/>
                <a:ea typeface="+mn-ea"/>
                <a:cs typeface="+mn-cs"/>
              </a:rPr>
              <a:t>Our Purpose</a:t>
            </a:r>
            <a:endParaRPr kumimoji="0" lang="en-US" sz="40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 name="TextBox 19">
            <a:extLst>
              <a:ext uri="{FF2B5EF4-FFF2-40B4-BE49-F238E27FC236}">
                <a16:creationId xmlns:a16="http://schemas.microsoft.com/office/drawing/2014/main" id="{0270AFE8-1141-4123-92D0-4C9330A810DB}"/>
              </a:ext>
            </a:extLst>
          </p:cNvPr>
          <p:cNvSpPr txBox="1"/>
          <p:nvPr/>
        </p:nvSpPr>
        <p:spPr>
          <a:xfrm>
            <a:off x="221673" y="1726851"/>
            <a:ext cx="8746481" cy="2086725"/>
          </a:xfrm>
          <a:prstGeom prst="rect">
            <a:avLst/>
          </a:prstGeom>
          <a:noFill/>
        </p:spPr>
        <p:txBody>
          <a:bodyPr wrap="square">
            <a:spAutoFit/>
          </a:bodyPr>
          <a:lstStyle/>
          <a:p>
            <a:pPr marL="0" lvl="0" indent="0" algn="ctr" rtl="0">
              <a:lnSpc>
                <a:spcPct val="90000"/>
              </a:lnSpc>
              <a:spcBef>
                <a:spcPts val="0"/>
              </a:spcBef>
              <a:spcAft>
                <a:spcPts val="0"/>
              </a:spcAft>
              <a:buClr>
                <a:schemeClr val="dk1"/>
              </a:buClr>
              <a:buSzPts val="1800"/>
              <a:buFont typeface="Arial"/>
              <a:buNone/>
            </a:pPr>
            <a:r>
              <a:rPr lang="en-US" sz="2400" dirty="0"/>
              <a:t>Meet the needs of the Office of the Provost and Teaching, Learning and Growth Core (TLC) by striving to build trust, professional relationships, and confidence between </a:t>
            </a:r>
            <a:r>
              <a:rPr lang="en-US" sz="2400" dirty="0">
                <a:latin typeface="Arial"/>
                <a:ea typeface="Arial"/>
                <a:cs typeface="Arial"/>
                <a:sym typeface="Arial"/>
              </a:rPr>
              <a:t>Ramapo College of New Jersey </a:t>
            </a:r>
            <a:r>
              <a:rPr lang="en-US" sz="2400" dirty="0"/>
              <a:t>Faculty/Professional Staff and the Office of Employee Relations by providing </a:t>
            </a:r>
            <a:r>
              <a:rPr lang="en-US" sz="2400" b="1" dirty="0">
                <a:latin typeface="Arial"/>
                <a:ea typeface="Arial"/>
                <a:cs typeface="Arial"/>
                <a:sym typeface="Arial"/>
              </a:rPr>
              <a:t>accurate, courteous, and timely </a:t>
            </a:r>
            <a:r>
              <a:rPr lang="en-US" sz="2400" dirty="0">
                <a:latin typeface="Arial"/>
                <a:ea typeface="Arial"/>
                <a:cs typeface="Arial"/>
                <a:sym typeface="Arial"/>
              </a:rPr>
              <a:t>customer support </a:t>
            </a:r>
            <a:endParaRPr lang="en-US" sz="2400" dirty="0"/>
          </a:p>
        </p:txBody>
      </p:sp>
    </p:spTree>
    <p:extLst>
      <p:ext uri="{BB962C8B-B14F-4D97-AF65-F5344CB8AC3E}">
        <p14:creationId xmlns:p14="http://schemas.microsoft.com/office/powerpoint/2010/main" val="3560013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5FC9DDE-BB66-4546-9CBD-8AAAE2E0BA55}"/>
              </a:ext>
            </a:extLst>
          </p:cNvPr>
          <p:cNvSpPr txBox="1">
            <a:spLocks/>
          </p:cNvSpPr>
          <p:nvPr/>
        </p:nvSpPr>
        <p:spPr>
          <a:xfrm>
            <a:off x="-223522" y="-124098"/>
            <a:ext cx="7767485" cy="735078"/>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ts val="0"/>
              </a:spcBef>
              <a:spcAft>
                <a:spcPts val="0"/>
              </a:spcAft>
              <a:buClrTx/>
              <a:buSzTx/>
              <a:buFontTx/>
              <a:buNone/>
              <a:tabLst/>
              <a:defRPr/>
            </a:pPr>
            <a:br>
              <a:rPr kumimoji="0" lang="en-US" sz="2400" b="0" i="0" u="none" strike="noStrike" kern="1200" cap="none" spc="0" normalizeH="0" baseline="0" noProof="0" dirty="0">
                <a:ln>
                  <a:noFill/>
                </a:ln>
                <a:solidFill>
                  <a:srgbClr val="000000"/>
                </a:solidFill>
                <a:effectLst/>
                <a:uLnTx/>
                <a:uFillTx/>
                <a:latin typeface="Century Gothic" panose="020B0502020202020204" pitchFamily="34" charset="0"/>
                <a:ea typeface="+mj-ea"/>
                <a:cs typeface="+mj-cs"/>
              </a:rPr>
            </a:br>
            <a:br>
              <a:rPr kumimoji="0" lang="en-US" sz="2000" b="0" i="0" u="none" strike="noStrike" kern="1200" cap="none" spc="0" normalizeH="0" baseline="0" noProof="0" dirty="0">
                <a:ln>
                  <a:noFill/>
                </a:ln>
                <a:solidFill>
                  <a:srgbClr val="000000"/>
                </a:solidFill>
                <a:effectLst/>
                <a:uLnTx/>
                <a:uFillTx/>
                <a:latin typeface="Arial" panose="020B0604020202020204"/>
                <a:ea typeface="+mj-ea"/>
                <a:cs typeface="+mj-cs"/>
              </a:rPr>
            </a:br>
            <a:r>
              <a:rPr kumimoji="0" lang="en-US" sz="2400" b="1" i="0" u="none" strike="noStrike" kern="1200" cap="none" spc="0" normalizeH="0" baseline="0" noProof="0" dirty="0">
                <a:ln>
                  <a:noFill/>
                </a:ln>
                <a:solidFill>
                  <a:srgbClr val="000000"/>
                </a:solidFill>
                <a:effectLst/>
                <a:uLnTx/>
                <a:uFillTx/>
                <a:latin typeface="Arial" panose="020B0604020202020204"/>
                <a:ea typeface="+mj-ea"/>
                <a:cs typeface="+mj-cs"/>
              </a:rPr>
              <a:t> </a:t>
            </a:r>
            <a:br>
              <a:rPr kumimoji="0" lang="en-US" sz="1400" b="1" i="0" u="none" strike="noStrike" kern="1200" cap="none" spc="0" normalizeH="0" baseline="0" noProof="0" dirty="0">
                <a:ln>
                  <a:noFill/>
                </a:ln>
                <a:solidFill>
                  <a:srgbClr val="000000"/>
                </a:solidFill>
                <a:effectLst/>
                <a:uLnTx/>
                <a:uFillTx/>
                <a:latin typeface="Arial Black" panose="020B0A04020102020204"/>
                <a:ea typeface="+mj-ea"/>
                <a:cs typeface="+mj-cs"/>
              </a:rPr>
            </a:br>
            <a:br>
              <a:rPr kumimoji="0" lang="en-US" sz="1400" b="1" i="0" u="none" strike="noStrike" kern="1200" cap="none" spc="0" normalizeH="0" baseline="0" noProof="0" dirty="0">
                <a:ln>
                  <a:noFill/>
                </a:ln>
                <a:solidFill>
                  <a:srgbClr val="000000"/>
                </a:solidFill>
                <a:effectLst/>
                <a:uLnTx/>
                <a:uFillTx/>
                <a:latin typeface="Arial Black" panose="020B0A04020102020204"/>
                <a:ea typeface="+mj-ea"/>
                <a:cs typeface="+mj-cs"/>
              </a:rPr>
            </a:br>
            <a:endParaRPr kumimoji="0" lang="en-US" sz="2800" b="1" i="0" u="none" strike="noStrike" kern="1200" cap="none" spc="0" normalizeH="0" baseline="0" noProof="0" dirty="0">
              <a:ln>
                <a:noFill/>
              </a:ln>
              <a:solidFill>
                <a:srgbClr val="000000"/>
              </a:solidFill>
              <a:effectLst/>
              <a:uLnTx/>
              <a:uFillTx/>
              <a:latin typeface="Century Gothic" panose="020B0502020202020204" pitchFamily="34" charset="0"/>
              <a:ea typeface="Open Sans Condensed" panose="020B0806030504020204" pitchFamily="34" charset="0"/>
              <a:cs typeface="Open Sans Condensed" panose="020B0806030504020204" pitchFamily="34" charset="0"/>
            </a:endParaRPr>
          </a:p>
        </p:txBody>
      </p:sp>
      <p:sp>
        <p:nvSpPr>
          <p:cNvPr id="18" name="TextBox 17">
            <a:extLst>
              <a:ext uri="{FF2B5EF4-FFF2-40B4-BE49-F238E27FC236}">
                <a16:creationId xmlns:a16="http://schemas.microsoft.com/office/drawing/2014/main" id="{F2701045-A06F-487A-840E-ADBF66E0AA35}"/>
              </a:ext>
            </a:extLst>
          </p:cNvPr>
          <p:cNvSpPr txBox="1"/>
          <p:nvPr/>
        </p:nvSpPr>
        <p:spPr>
          <a:xfrm>
            <a:off x="1784053" y="82358"/>
            <a:ext cx="654304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kern="1200" dirty="0">
                <a:ea typeface="+mn-ea"/>
                <a:cs typeface="+mn-cs"/>
              </a:rPr>
              <a:t>Governance</a:t>
            </a:r>
            <a:endParaRPr kumimoji="0" lang="en-US" sz="36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E3E6316D-D63A-4742-801B-CA77DE9529FD}"/>
              </a:ext>
            </a:extLst>
          </p:cNvPr>
          <p:cNvPicPr>
            <a:picLocks noChangeAspect="1"/>
          </p:cNvPicPr>
          <p:nvPr/>
        </p:nvPicPr>
        <p:blipFill rotWithShape="1">
          <a:blip r:embed="rId2"/>
          <a:srcRect l="70702" t="12816" r="19845" b="41452"/>
          <a:stretch/>
        </p:blipFill>
        <p:spPr>
          <a:xfrm>
            <a:off x="1154409" y="3588589"/>
            <a:ext cx="2257003" cy="26713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2B3C284A-9127-4D6C-AD78-59D46860B634}"/>
              </a:ext>
            </a:extLst>
          </p:cNvPr>
          <p:cNvPicPr>
            <a:picLocks noChangeAspect="1"/>
          </p:cNvPicPr>
          <p:nvPr/>
        </p:nvPicPr>
        <p:blipFill rotWithShape="1">
          <a:blip r:embed="rId3"/>
          <a:srcRect l="60384" t="25240" r="19733" b="33590"/>
          <a:stretch/>
        </p:blipFill>
        <p:spPr>
          <a:xfrm>
            <a:off x="3955927" y="3577737"/>
            <a:ext cx="2257003" cy="26722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a:extLst>
              <a:ext uri="{FF2B5EF4-FFF2-40B4-BE49-F238E27FC236}">
                <a16:creationId xmlns:a16="http://schemas.microsoft.com/office/drawing/2014/main" id="{71E2183C-A9A1-4428-BB6E-A65E54088CA2}"/>
              </a:ext>
            </a:extLst>
          </p:cNvPr>
          <p:cNvPicPr>
            <a:picLocks noChangeAspect="1"/>
          </p:cNvPicPr>
          <p:nvPr/>
        </p:nvPicPr>
        <p:blipFill rotWithShape="1">
          <a:blip r:embed="rId4"/>
          <a:srcRect l="64327" t="13651" r="14712" b="-1"/>
          <a:stretch/>
        </p:blipFill>
        <p:spPr>
          <a:xfrm>
            <a:off x="6682146" y="3577736"/>
            <a:ext cx="2145326" cy="26836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TextBox 12">
            <a:extLst>
              <a:ext uri="{FF2B5EF4-FFF2-40B4-BE49-F238E27FC236}">
                <a16:creationId xmlns:a16="http://schemas.microsoft.com/office/drawing/2014/main" id="{65DDAF8B-E24D-4794-A285-E4D44A2BCD69}"/>
              </a:ext>
            </a:extLst>
          </p:cNvPr>
          <p:cNvSpPr txBox="1"/>
          <p:nvPr/>
        </p:nvSpPr>
        <p:spPr>
          <a:xfrm>
            <a:off x="1568573" y="6276751"/>
            <a:ext cx="1591408" cy="553998"/>
          </a:xfrm>
          <a:prstGeom prst="rect">
            <a:avLst/>
          </a:prstGeom>
          <a:solidFill>
            <a:schemeClr val="bg1"/>
          </a:solidFill>
          <a:ln>
            <a:solidFill>
              <a:srgbClr val="860020"/>
            </a:solidFill>
          </a:ln>
        </p:spPr>
        <p:txBody>
          <a:bodyPr wrap="square" rtlCol="0">
            <a:spAutoFit/>
          </a:bodyPr>
          <a:lstStyle/>
          <a:p>
            <a:pPr algn="ctr"/>
            <a:r>
              <a:rPr lang="en-US" sz="1000" b="1" dirty="0"/>
              <a:t>American Federation of Teachers (AFT)</a:t>
            </a:r>
          </a:p>
          <a:p>
            <a:pPr algn="ctr"/>
            <a:r>
              <a:rPr lang="en-US" sz="1000" b="1" dirty="0"/>
              <a:t> Contract</a:t>
            </a:r>
          </a:p>
        </p:txBody>
      </p:sp>
      <p:sp>
        <p:nvSpPr>
          <p:cNvPr id="16" name="TextBox 15">
            <a:extLst>
              <a:ext uri="{FF2B5EF4-FFF2-40B4-BE49-F238E27FC236}">
                <a16:creationId xmlns:a16="http://schemas.microsoft.com/office/drawing/2014/main" id="{DBAE9ADA-F257-45A7-889E-F3395BF5A377}"/>
              </a:ext>
            </a:extLst>
          </p:cNvPr>
          <p:cNvSpPr txBox="1"/>
          <p:nvPr/>
        </p:nvSpPr>
        <p:spPr>
          <a:xfrm>
            <a:off x="4306862" y="6310310"/>
            <a:ext cx="1887419" cy="430887"/>
          </a:xfrm>
          <a:prstGeom prst="rect">
            <a:avLst/>
          </a:prstGeom>
          <a:solidFill>
            <a:schemeClr val="bg1"/>
          </a:solidFill>
          <a:ln>
            <a:solidFill>
              <a:srgbClr val="8E0022"/>
            </a:solidFill>
          </a:ln>
        </p:spPr>
        <p:txBody>
          <a:bodyPr wrap="square" rtlCol="0">
            <a:spAutoFit/>
          </a:bodyPr>
          <a:lstStyle/>
          <a:p>
            <a:pPr algn="ctr"/>
            <a:r>
              <a:rPr lang="en-US" sz="1100" b="1" dirty="0"/>
              <a:t>Ramapo College Strategic Plan</a:t>
            </a:r>
          </a:p>
        </p:txBody>
      </p:sp>
      <p:sp>
        <p:nvSpPr>
          <p:cNvPr id="17" name="TextBox 16">
            <a:extLst>
              <a:ext uri="{FF2B5EF4-FFF2-40B4-BE49-F238E27FC236}">
                <a16:creationId xmlns:a16="http://schemas.microsoft.com/office/drawing/2014/main" id="{56B371C0-D9F4-4889-966F-22ADC38D334E}"/>
              </a:ext>
            </a:extLst>
          </p:cNvPr>
          <p:cNvSpPr txBox="1"/>
          <p:nvPr/>
        </p:nvSpPr>
        <p:spPr>
          <a:xfrm>
            <a:off x="6811098" y="6315363"/>
            <a:ext cx="1887419" cy="430887"/>
          </a:xfrm>
          <a:prstGeom prst="rect">
            <a:avLst/>
          </a:prstGeom>
          <a:solidFill>
            <a:schemeClr val="bg1"/>
          </a:solidFill>
          <a:ln>
            <a:solidFill>
              <a:srgbClr val="860020"/>
            </a:solidFill>
          </a:ln>
        </p:spPr>
        <p:txBody>
          <a:bodyPr wrap="square" rtlCol="0">
            <a:spAutoFit/>
          </a:bodyPr>
          <a:lstStyle/>
          <a:p>
            <a:pPr algn="ctr"/>
            <a:r>
              <a:rPr lang="en-US" sz="1100" b="1" dirty="0"/>
              <a:t>Ramapo College </a:t>
            </a:r>
          </a:p>
          <a:p>
            <a:pPr algn="ctr"/>
            <a:r>
              <a:rPr lang="en-US" sz="1100" b="1" dirty="0"/>
              <a:t>Faculty Handbook</a:t>
            </a:r>
          </a:p>
        </p:txBody>
      </p:sp>
      <p:pic>
        <p:nvPicPr>
          <p:cNvPr id="14" name="Picture 13">
            <a:extLst>
              <a:ext uri="{FF2B5EF4-FFF2-40B4-BE49-F238E27FC236}">
                <a16:creationId xmlns:a16="http://schemas.microsoft.com/office/drawing/2014/main" id="{1902B9C4-E045-43D9-8C55-6A1910AA1926}"/>
              </a:ext>
            </a:extLst>
          </p:cNvPr>
          <p:cNvPicPr>
            <a:picLocks noChangeAspect="1"/>
          </p:cNvPicPr>
          <p:nvPr/>
        </p:nvPicPr>
        <p:blipFill>
          <a:blip r:embed="rId5"/>
          <a:stretch>
            <a:fillRect/>
          </a:stretch>
        </p:blipFill>
        <p:spPr>
          <a:xfrm>
            <a:off x="4633482" y="2216142"/>
            <a:ext cx="934970" cy="8694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13BE002D-5A4B-4C0F-BA93-B1F42ED72452}"/>
              </a:ext>
            </a:extLst>
          </p:cNvPr>
          <p:cNvPicPr>
            <a:picLocks noChangeAspect="1"/>
          </p:cNvPicPr>
          <p:nvPr/>
        </p:nvPicPr>
        <p:blipFill rotWithShape="1">
          <a:blip r:embed="rId6"/>
          <a:srcRect l="50079" t="29635" b="51914"/>
          <a:stretch/>
        </p:blipFill>
        <p:spPr>
          <a:xfrm>
            <a:off x="2466364" y="1623659"/>
            <a:ext cx="5083728" cy="4745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6775FF96-26B3-66B7-9BF9-2E2B2D3DB484}"/>
              </a:ext>
            </a:extLst>
          </p:cNvPr>
          <p:cNvPicPr>
            <a:picLocks noChangeAspect="1"/>
          </p:cNvPicPr>
          <p:nvPr/>
        </p:nvPicPr>
        <p:blipFill>
          <a:blip r:embed="rId7"/>
          <a:srcRect t="10000" r="17346" b="18921"/>
          <a:stretch/>
        </p:blipFill>
        <p:spPr>
          <a:xfrm>
            <a:off x="4604175" y="657005"/>
            <a:ext cx="902795" cy="6306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a:extLst>
              <a:ext uri="{FF2B5EF4-FFF2-40B4-BE49-F238E27FC236}">
                <a16:creationId xmlns:a16="http://schemas.microsoft.com/office/drawing/2014/main" id="{7B85B920-26BD-77A1-4831-FAE167958178}"/>
              </a:ext>
            </a:extLst>
          </p:cNvPr>
          <p:cNvSpPr txBox="1"/>
          <p:nvPr/>
        </p:nvSpPr>
        <p:spPr>
          <a:xfrm>
            <a:off x="3712641" y="3081943"/>
            <a:ext cx="2851820" cy="261610"/>
          </a:xfrm>
          <a:prstGeom prst="rect">
            <a:avLst/>
          </a:prstGeom>
          <a:solidFill>
            <a:schemeClr val="bg1"/>
          </a:solidFill>
          <a:ln>
            <a:solidFill>
              <a:srgbClr val="8E0022"/>
            </a:solidFill>
          </a:ln>
        </p:spPr>
        <p:txBody>
          <a:bodyPr wrap="square" rtlCol="0">
            <a:spAutoFit/>
          </a:bodyPr>
          <a:lstStyle/>
          <a:p>
            <a:pPr algn="ctr"/>
            <a:r>
              <a:rPr lang="en-US" sz="1100" b="1" dirty="0"/>
              <a:t>Ramapo College President Cindy Jebb</a:t>
            </a:r>
          </a:p>
        </p:txBody>
      </p:sp>
      <p:sp>
        <p:nvSpPr>
          <p:cNvPr id="9" name="TextBox 8">
            <a:extLst>
              <a:ext uri="{FF2B5EF4-FFF2-40B4-BE49-F238E27FC236}">
                <a16:creationId xmlns:a16="http://schemas.microsoft.com/office/drawing/2014/main" id="{970D0659-0DE8-3381-87C6-1EB04653F0F8}"/>
              </a:ext>
            </a:extLst>
          </p:cNvPr>
          <p:cNvSpPr txBox="1"/>
          <p:nvPr/>
        </p:nvSpPr>
        <p:spPr>
          <a:xfrm>
            <a:off x="3682767" y="1286697"/>
            <a:ext cx="2873544" cy="261610"/>
          </a:xfrm>
          <a:prstGeom prst="rect">
            <a:avLst/>
          </a:prstGeom>
          <a:solidFill>
            <a:schemeClr val="bg1"/>
          </a:solidFill>
          <a:ln>
            <a:solidFill>
              <a:schemeClr val="tx2"/>
            </a:solidFill>
          </a:ln>
        </p:spPr>
        <p:txBody>
          <a:bodyPr wrap="square" rtlCol="0">
            <a:spAutoFit/>
          </a:bodyPr>
          <a:lstStyle/>
          <a:p>
            <a:pPr algn="ctr"/>
            <a:r>
              <a:rPr lang="en-US" sz="1100" b="1" dirty="0"/>
              <a:t>New Jersey Governor Mikie Sherrill</a:t>
            </a:r>
          </a:p>
        </p:txBody>
      </p:sp>
    </p:spTree>
    <p:extLst>
      <p:ext uri="{BB962C8B-B14F-4D97-AF65-F5344CB8AC3E}">
        <p14:creationId xmlns:p14="http://schemas.microsoft.com/office/powerpoint/2010/main" val="414823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FB55C0D-197C-4EA2-BABB-338B7D23864C}"/>
              </a:ext>
            </a:extLst>
          </p:cNvPr>
          <p:cNvSpPr>
            <a:spLocks noGrp="1"/>
          </p:cNvSpPr>
          <p:nvPr>
            <p:ph type="sldNum" sz="quarter" idx="12"/>
          </p:nvPr>
        </p:nvSpPr>
        <p:spPr/>
        <p:txBody>
          <a:bodyPr/>
          <a:lstStyle/>
          <a:p>
            <a:fld id="{871EC658-5955-2042-9124-E010C3F96FCB}" type="slidenum">
              <a:rPr lang="en-US" smtClean="0"/>
              <a:t>6</a:t>
            </a:fld>
            <a:endParaRPr lang="en-US" dirty="0"/>
          </a:p>
        </p:txBody>
      </p:sp>
      <p:sp>
        <p:nvSpPr>
          <p:cNvPr id="5" name="TextBox 4">
            <a:extLst>
              <a:ext uri="{FF2B5EF4-FFF2-40B4-BE49-F238E27FC236}">
                <a16:creationId xmlns:a16="http://schemas.microsoft.com/office/drawing/2014/main" id="{96C58399-8B1F-4F07-8C73-3EBAA4135632}"/>
              </a:ext>
            </a:extLst>
          </p:cNvPr>
          <p:cNvSpPr txBox="1"/>
          <p:nvPr/>
        </p:nvSpPr>
        <p:spPr>
          <a:xfrm>
            <a:off x="2344708" y="376567"/>
            <a:ext cx="6543040"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kern="1200" dirty="0">
                <a:ea typeface="+mn-ea"/>
                <a:cs typeface="+mn-cs"/>
              </a:rPr>
              <a:t>Office of Employee Relations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kern="1200" dirty="0">
                <a:ea typeface="+mn-ea"/>
                <a:cs typeface="+mn-cs"/>
              </a:rPr>
              <a:t>Overall Responsibilities</a:t>
            </a:r>
            <a:endParaRPr kumimoji="0" lang="en-US" sz="2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4C86F7D9-A238-4F28-98F9-97D14097E14D}"/>
              </a:ext>
            </a:extLst>
          </p:cNvPr>
          <p:cNvSpPr txBox="1"/>
          <p:nvPr/>
        </p:nvSpPr>
        <p:spPr>
          <a:xfrm>
            <a:off x="898508" y="1536257"/>
            <a:ext cx="7842738" cy="5078313"/>
          </a:xfrm>
          <a:prstGeom prst="rect">
            <a:avLst/>
          </a:prstGeom>
          <a:noFill/>
        </p:spPr>
        <p:txBody>
          <a:bodyPr wrap="square">
            <a:spAutoFit/>
          </a:bodyPr>
          <a:lstStyle/>
          <a:p>
            <a:pPr marL="342900" indent="-342900">
              <a:buFont typeface="Wingdings" panose="05000000000000000000" pitchFamily="2" charset="2"/>
              <a:buChar char="Ø"/>
            </a:pPr>
            <a:r>
              <a:rPr lang="en-US" sz="1800" i="0" dirty="0">
                <a:solidFill>
                  <a:srgbClr val="2F2F2F"/>
                </a:solidFill>
                <a:effectLst/>
                <a:latin typeface="+mj-lt"/>
              </a:rPr>
              <a:t>The Office of Employee Relations is responsible for administering faculty personnel processes to include but not limited to reappointments, promotions, tenure, career development procedures</a:t>
            </a:r>
            <a:r>
              <a:rPr lang="en-US" sz="1800" dirty="0">
                <a:solidFill>
                  <a:srgbClr val="2F2F2F"/>
                </a:solidFill>
                <a:latin typeface="+mj-lt"/>
              </a:rPr>
              <a:t>; ensuring and monitoring compliance with </a:t>
            </a:r>
            <a:r>
              <a:rPr lang="en-US" sz="1800" i="0" dirty="0">
                <a:solidFill>
                  <a:srgbClr val="2F2F2F"/>
                </a:solidFill>
                <a:effectLst/>
                <a:latin typeface="+mj-lt"/>
              </a:rPr>
              <a:t>the Current Contract (Collective Bargaining Agreement) between the College and the American Federation of Teachers (AFT), and other labor relations matters. </a:t>
            </a:r>
          </a:p>
          <a:p>
            <a:endParaRPr lang="en-US" sz="1800" dirty="0">
              <a:solidFill>
                <a:srgbClr val="2F2F2F"/>
              </a:solidFill>
              <a:latin typeface="+mj-lt"/>
            </a:endParaRPr>
          </a:p>
          <a:p>
            <a:pPr marL="342900" indent="-342900">
              <a:buFont typeface="Wingdings" panose="05000000000000000000" pitchFamily="2" charset="2"/>
              <a:buChar char="Ø"/>
            </a:pPr>
            <a:r>
              <a:rPr lang="en-US" sz="1800" i="0" dirty="0">
                <a:solidFill>
                  <a:srgbClr val="2F2F2F"/>
                </a:solidFill>
                <a:effectLst/>
                <a:latin typeface="+mj-lt"/>
              </a:rPr>
              <a:t>Additional responsibilities of the office include the administration of disciplinary, reappointment, performance appraisal and professional procedures (APAS, and PAR). </a:t>
            </a:r>
          </a:p>
          <a:p>
            <a:pPr marL="342900" indent="-342900">
              <a:buFont typeface="Wingdings" panose="05000000000000000000" pitchFamily="2" charset="2"/>
              <a:buChar char="Ø"/>
            </a:pPr>
            <a:endParaRPr lang="en-US" sz="1800" dirty="0">
              <a:solidFill>
                <a:srgbClr val="2F2F2F"/>
              </a:solidFill>
              <a:latin typeface="+mj-lt"/>
            </a:endParaRPr>
          </a:p>
          <a:p>
            <a:pPr marL="342900" indent="-342900">
              <a:buFont typeface="Wingdings" panose="05000000000000000000" pitchFamily="2" charset="2"/>
              <a:buChar char="Ø"/>
            </a:pPr>
            <a:r>
              <a:rPr lang="en-US" sz="1800" i="0" dirty="0">
                <a:solidFill>
                  <a:srgbClr val="2F2F2F"/>
                </a:solidFill>
                <a:effectLst/>
                <a:latin typeface="+mj-lt"/>
              </a:rPr>
              <a:t>The office also monitors compliance with the College’s policy on Conflict of Interest, Intellectual Property, Code of Professional Responsibility, conducts fact-finding investigations, training and policy development, as well as other policies, statutes, regulations and procedures aimed at improving employee relationships across Ramapo College.</a:t>
            </a:r>
          </a:p>
          <a:p>
            <a:pPr marL="342900" indent="-342900">
              <a:buFont typeface="Wingdings" panose="05000000000000000000" pitchFamily="2" charset="2"/>
              <a:buChar char="Ø"/>
            </a:pPr>
            <a:endParaRPr lang="en-US" sz="1800" dirty="0">
              <a:solidFill>
                <a:srgbClr val="2F2F2F"/>
              </a:solidFill>
              <a:latin typeface="+mj-lt"/>
            </a:endParaRPr>
          </a:p>
          <a:p>
            <a:endParaRPr lang="en-US" sz="1800" dirty="0">
              <a:latin typeface="+mj-lt"/>
            </a:endParaRPr>
          </a:p>
        </p:txBody>
      </p:sp>
    </p:spTree>
    <p:extLst>
      <p:ext uri="{BB962C8B-B14F-4D97-AF65-F5344CB8AC3E}">
        <p14:creationId xmlns:p14="http://schemas.microsoft.com/office/powerpoint/2010/main" val="2545258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1AE13-DB7F-4CB4-B2EC-855D835BC638}"/>
              </a:ext>
            </a:extLst>
          </p:cNvPr>
          <p:cNvSpPr>
            <a:spLocks noGrp="1"/>
          </p:cNvSpPr>
          <p:nvPr>
            <p:ph type="title"/>
          </p:nvPr>
        </p:nvSpPr>
        <p:spPr>
          <a:xfrm>
            <a:off x="2554166" y="321167"/>
            <a:ext cx="6563459" cy="823912"/>
          </a:xfrm>
        </p:spPr>
        <p:txBody>
          <a:bodyPr>
            <a:noAutofit/>
          </a:bodyPr>
          <a:lstStyle/>
          <a:p>
            <a:pPr algn="ctr"/>
            <a:r>
              <a:rPr lang="en-US" sz="2800" b="1" dirty="0">
                <a:latin typeface="+mn-lt"/>
              </a:rPr>
              <a:t>Office of Employee Relations  </a:t>
            </a:r>
            <a:br>
              <a:rPr lang="en-US" sz="2800" b="1" dirty="0">
                <a:latin typeface="+mn-lt"/>
              </a:rPr>
            </a:br>
            <a:r>
              <a:rPr lang="en-US" sz="2800" b="1" dirty="0">
                <a:latin typeface="+mn-lt"/>
              </a:rPr>
              <a:t>Key Duties and Responsibilities</a:t>
            </a:r>
          </a:p>
        </p:txBody>
      </p:sp>
      <p:sp>
        <p:nvSpPr>
          <p:cNvPr id="31" name="Text Placeholder 2">
            <a:extLst>
              <a:ext uri="{FF2B5EF4-FFF2-40B4-BE49-F238E27FC236}">
                <a16:creationId xmlns:a16="http://schemas.microsoft.com/office/drawing/2014/main" id="{77577F7E-D20B-4226-BE37-7C2DC18B7684}"/>
              </a:ext>
            </a:extLst>
          </p:cNvPr>
          <p:cNvSpPr txBox="1">
            <a:spLocks/>
          </p:cNvSpPr>
          <p:nvPr/>
        </p:nvSpPr>
        <p:spPr>
          <a:xfrm>
            <a:off x="141364" y="1504023"/>
            <a:ext cx="2885223" cy="537355"/>
          </a:xfrm>
          <a:prstGeom prst="rect">
            <a:avLst/>
          </a:prstGeom>
          <a:solidFill>
            <a:srgbClr val="860020"/>
          </a:solidFill>
          <a:ln>
            <a:solidFill>
              <a:schemeClr val="tx1"/>
            </a:solidFill>
          </a:ln>
        </p:spPr>
        <p:txBody>
          <a:bodyPr vert="horz" lIns="91440" tIns="45720" rIns="91440" bIns="45720" rtlCol="0" anchor="b">
            <a:normAutofit fontScale="62500" lnSpcReduction="20000"/>
          </a:bodyPr>
          <a:lstStyle>
            <a:lvl1pPr marL="0" indent="0" algn="l" defTabSz="685800" rtl="0" eaLnBrk="1" latinLnBrk="0" hangingPunct="1">
              <a:lnSpc>
                <a:spcPct val="90000"/>
              </a:lnSpc>
              <a:spcBef>
                <a:spcPts val="750"/>
              </a:spcBef>
              <a:buFont typeface="Arial" panose="020B0604020202020204" pitchFamily="34" charset="0"/>
              <a:buNone/>
              <a:defRPr sz="1800" b="1" kern="1200">
                <a:solidFill>
                  <a:schemeClr val="tx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5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35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buClrTx/>
            </a:pPr>
            <a:r>
              <a:rPr lang="en-US" dirty="0">
                <a:solidFill>
                  <a:schemeClr val="bg1"/>
                </a:solidFill>
                <a:effectLst>
                  <a:outerShdw blurRad="38100" dist="38100" dir="2700000" algn="tl">
                    <a:srgbClr val="000000">
                      <a:alpha val="43137"/>
                    </a:srgbClr>
                  </a:outerShdw>
                </a:effectLst>
              </a:rPr>
              <a:t>OER Executive Director</a:t>
            </a:r>
          </a:p>
          <a:p>
            <a:pPr algn="ctr">
              <a:buClrTx/>
            </a:pPr>
            <a:r>
              <a:rPr lang="en-US" sz="1700" dirty="0">
                <a:solidFill>
                  <a:schemeClr val="bg1"/>
                </a:solidFill>
                <a:effectLst>
                  <a:outerShdw blurRad="38100" dist="38100" dir="2700000" algn="tl">
                    <a:srgbClr val="000000">
                      <a:alpha val="43137"/>
                    </a:srgbClr>
                  </a:outerShdw>
                </a:effectLst>
              </a:rPr>
              <a:t>Jennifer “Jenn” Hicks McGowan x7589</a:t>
            </a:r>
            <a:r>
              <a:rPr lang="en-US" sz="1200" dirty="0">
                <a:effectLst>
                  <a:outerShdw blurRad="38100" dist="38100" dir="2700000" algn="tl">
                    <a:srgbClr val="000000">
                      <a:alpha val="43137"/>
                    </a:srgbClr>
                  </a:outerShdw>
                </a:effectLst>
              </a:rPr>
              <a:t>	</a:t>
            </a:r>
          </a:p>
        </p:txBody>
      </p:sp>
      <p:sp>
        <p:nvSpPr>
          <p:cNvPr id="32" name="Content Placeholder 3">
            <a:extLst>
              <a:ext uri="{FF2B5EF4-FFF2-40B4-BE49-F238E27FC236}">
                <a16:creationId xmlns:a16="http://schemas.microsoft.com/office/drawing/2014/main" id="{364EC299-9D55-4AF6-B5D6-697E95CA2B9B}"/>
              </a:ext>
            </a:extLst>
          </p:cNvPr>
          <p:cNvSpPr txBox="1">
            <a:spLocks/>
          </p:cNvSpPr>
          <p:nvPr/>
        </p:nvSpPr>
        <p:spPr>
          <a:xfrm>
            <a:off x="134225" y="2044305"/>
            <a:ext cx="2885224" cy="4338273"/>
          </a:xfrm>
          <a:prstGeom prst="rect">
            <a:avLst/>
          </a:prstGeom>
          <a:ln>
            <a:solidFill>
              <a:schemeClr val="tx1"/>
            </a:solidFill>
          </a:ln>
        </p:spPr>
        <p:txBody>
          <a:bodyPr vert="horz" lIns="91440" tIns="45720" rIns="91440" bIns="45720" rtlCol="0">
            <a:normAutofit fontScale="92500"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ClrTx/>
              <a:buNone/>
            </a:pPr>
            <a:r>
              <a:rPr lang="en-US" sz="1300" b="1" dirty="0">
                <a:effectLst/>
                <a:ea typeface="Calibri" panose="020F0502020204030204" pitchFamily="34" charset="0"/>
                <a:cs typeface="Times New Roman" panose="02020603050405020304" pitchFamily="18" charset="0"/>
              </a:rPr>
              <a:t>Strategic Outlook </a:t>
            </a:r>
          </a:p>
          <a:p>
            <a:pPr>
              <a:buClrTx/>
            </a:pPr>
            <a:r>
              <a:rPr lang="en-US" sz="900" dirty="0"/>
              <a:t>Strategically aligns, coordinates, and organizes ER efforts to fully support the College Mission, Vision, and Values including its initiatives and interests</a:t>
            </a:r>
          </a:p>
          <a:p>
            <a:pPr>
              <a:buClrTx/>
            </a:pPr>
            <a:r>
              <a:rPr lang="en-US" sz="900" dirty="0"/>
              <a:t>Reports to and serves as one of the principle advisors to the Provost regarding the AFT Contract. Makes recommendations regarding training, work allocations and problem resolution for AFT Union Members.</a:t>
            </a:r>
          </a:p>
          <a:p>
            <a:pPr>
              <a:buClrTx/>
            </a:pPr>
            <a:r>
              <a:rPr lang="en-US" sz="900" dirty="0"/>
              <a:t>Interprets, facilitates, and complies with the American Federation of Teachers (AFT) Collective Negotiations Agreement </a:t>
            </a:r>
            <a:r>
              <a:rPr lang="en-US" sz="800" dirty="0"/>
              <a:t>(CURRENT CONTRACT).  </a:t>
            </a:r>
            <a:endParaRPr lang="en-US" sz="900" dirty="0"/>
          </a:p>
          <a:p>
            <a:pPr>
              <a:buClrTx/>
            </a:pPr>
            <a:r>
              <a:rPr lang="en-US" sz="900" dirty="0"/>
              <a:t>Coordinates and collaborates with the College and Union Leadership including, Cabinet of Agents (COA), Faculty Leaders, AFT Leaders, Faculty Assembly (FA); Faculty Assembly Executive Council (FAEC), other Faculty Leaders to include Deans, Directors, Conveners and various Committee Chairs that will positively effectively and efficiently support the Faculty and Professional Staff   </a:t>
            </a:r>
          </a:p>
          <a:p>
            <a:pPr>
              <a:buClrTx/>
            </a:pPr>
            <a:r>
              <a:rPr lang="en-US" sz="900" dirty="0"/>
              <a:t>Oversees Faculty processes including, Career  Development, Promotions, Reappointments, Tenure, Sabbatical, Faculty Scholarship Funding, Professional Leaves, etc. . </a:t>
            </a:r>
          </a:p>
          <a:p>
            <a:pPr>
              <a:buClrTx/>
            </a:pPr>
            <a:r>
              <a:rPr lang="en-US" sz="900" dirty="0"/>
              <a:t>Provides staff assistance and streamlines the business processes practices of the Office of Employee Relations; strives for continuous process improvement </a:t>
            </a:r>
          </a:p>
          <a:p>
            <a:pPr>
              <a:buClrTx/>
            </a:pPr>
            <a:r>
              <a:rPr lang="en-US" sz="900" dirty="0"/>
              <a:t>Conducts Fact Finding Investigations</a:t>
            </a:r>
          </a:p>
          <a:p>
            <a:pPr>
              <a:buClrTx/>
            </a:pPr>
            <a:r>
              <a:rPr lang="en-US" sz="900" dirty="0"/>
              <a:t>Faculty Handbook Revisions</a:t>
            </a:r>
          </a:p>
          <a:p>
            <a:pPr>
              <a:buClrTx/>
            </a:pPr>
            <a:r>
              <a:rPr lang="en-US" sz="900" dirty="0"/>
              <a:t>Oversees ER Technological Advancement (Strives for automative enhancements for faculty and staff processes)</a:t>
            </a:r>
          </a:p>
          <a:p>
            <a:pPr>
              <a:buClrTx/>
            </a:pPr>
            <a:endParaRPr lang="en-US" sz="900" dirty="0"/>
          </a:p>
        </p:txBody>
      </p:sp>
      <p:sp>
        <p:nvSpPr>
          <p:cNvPr id="33" name="Text Placeholder 2">
            <a:extLst>
              <a:ext uri="{FF2B5EF4-FFF2-40B4-BE49-F238E27FC236}">
                <a16:creationId xmlns:a16="http://schemas.microsoft.com/office/drawing/2014/main" id="{C048F457-C26D-4CE7-9AF4-7A54E168A7D4}"/>
              </a:ext>
            </a:extLst>
          </p:cNvPr>
          <p:cNvSpPr txBox="1">
            <a:spLocks/>
          </p:cNvSpPr>
          <p:nvPr/>
        </p:nvSpPr>
        <p:spPr>
          <a:xfrm>
            <a:off x="3246284" y="1506946"/>
            <a:ext cx="2802094" cy="537357"/>
          </a:xfrm>
          <a:prstGeom prst="rect">
            <a:avLst/>
          </a:prstGeom>
          <a:solidFill>
            <a:srgbClr val="860020"/>
          </a:solidFill>
          <a:ln>
            <a:solidFill>
              <a:schemeClr val="tx1"/>
            </a:solidFill>
          </a:ln>
        </p:spPr>
        <p:txBody>
          <a:bodyPr vert="horz" lIns="91440" tIns="45720" rIns="91440" bIns="45720" rtlCol="0" anchor="b">
            <a:normAutofit/>
          </a:bodyPr>
          <a:lstStyle>
            <a:lvl1pPr marL="0" indent="0" algn="l" defTabSz="685800" rtl="0" eaLnBrk="1" latinLnBrk="0" hangingPunct="1">
              <a:lnSpc>
                <a:spcPct val="90000"/>
              </a:lnSpc>
              <a:spcBef>
                <a:spcPts val="750"/>
              </a:spcBef>
              <a:buFont typeface="Arial" panose="020B0604020202020204" pitchFamily="34" charset="0"/>
              <a:buNone/>
              <a:defRPr sz="1800" b="1" kern="1200">
                <a:solidFill>
                  <a:schemeClr val="tx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5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35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buClrTx/>
            </a:pPr>
            <a:r>
              <a:rPr lang="en-US" sz="1200" dirty="0">
                <a:solidFill>
                  <a:schemeClr val="bg1"/>
                </a:solidFill>
                <a:effectLst>
                  <a:outerShdw blurRad="38100" dist="38100" dir="2700000" algn="tl">
                    <a:srgbClr val="000000">
                      <a:alpha val="43137"/>
                    </a:srgbClr>
                  </a:outerShdw>
                </a:effectLst>
              </a:rPr>
              <a:t>Academic Operations</a:t>
            </a:r>
          </a:p>
          <a:p>
            <a:pPr algn="ctr">
              <a:buClrTx/>
            </a:pPr>
            <a:r>
              <a:rPr lang="en-US" sz="1200" dirty="0">
                <a:solidFill>
                  <a:schemeClr val="bg1"/>
                </a:solidFill>
                <a:effectLst>
                  <a:outerShdw blurRad="38100" dist="38100" dir="2700000" algn="tl">
                    <a:srgbClr val="000000">
                      <a:alpha val="43137"/>
                    </a:srgbClr>
                  </a:outerShdw>
                </a:effectLst>
              </a:rPr>
              <a:t>Rosemary “Ro” Cline x7526</a:t>
            </a:r>
            <a:endParaRPr lang="en-US" sz="1400" dirty="0">
              <a:solidFill>
                <a:schemeClr val="bg1"/>
              </a:solidFill>
              <a:effectLst>
                <a:outerShdw blurRad="38100" dist="38100" dir="2700000" algn="tl">
                  <a:srgbClr val="000000">
                    <a:alpha val="43137"/>
                  </a:srgbClr>
                </a:outerShdw>
              </a:effectLst>
            </a:endParaRPr>
          </a:p>
        </p:txBody>
      </p:sp>
      <p:sp>
        <p:nvSpPr>
          <p:cNvPr id="34" name="Content Placeholder 3">
            <a:extLst>
              <a:ext uri="{FF2B5EF4-FFF2-40B4-BE49-F238E27FC236}">
                <a16:creationId xmlns:a16="http://schemas.microsoft.com/office/drawing/2014/main" id="{BAB662F6-B728-41BE-A924-86B105CE064B}"/>
              </a:ext>
            </a:extLst>
          </p:cNvPr>
          <p:cNvSpPr txBox="1">
            <a:spLocks/>
          </p:cNvSpPr>
          <p:nvPr/>
        </p:nvSpPr>
        <p:spPr>
          <a:xfrm>
            <a:off x="3262377" y="2053094"/>
            <a:ext cx="2786002" cy="4329484"/>
          </a:xfrm>
          <a:prstGeom prst="rect">
            <a:avLst/>
          </a:prstGeom>
          <a:ln>
            <a:solidFill>
              <a:schemeClr val="tx1"/>
            </a:solidFill>
          </a:ln>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endParaRPr lang="en-US" dirty="0"/>
          </a:p>
        </p:txBody>
      </p:sp>
      <p:sp>
        <p:nvSpPr>
          <p:cNvPr id="15" name="Content Placeholder 3">
            <a:extLst>
              <a:ext uri="{FF2B5EF4-FFF2-40B4-BE49-F238E27FC236}">
                <a16:creationId xmlns:a16="http://schemas.microsoft.com/office/drawing/2014/main" id="{47C6F5FA-A152-4C01-8A4F-F66AAEDD4643}"/>
              </a:ext>
            </a:extLst>
          </p:cNvPr>
          <p:cNvSpPr txBox="1">
            <a:spLocks/>
          </p:cNvSpPr>
          <p:nvPr/>
        </p:nvSpPr>
        <p:spPr>
          <a:xfrm>
            <a:off x="3239146" y="1973062"/>
            <a:ext cx="2515702" cy="4330388"/>
          </a:xfrm>
          <a:prstGeom prst="rect">
            <a:avLst/>
          </a:prstGeom>
          <a:ln>
            <a:noFill/>
          </a:ln>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80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sym typeface="Arial"/>
              </a:rPr>
              <a:t>    Adjunct Focus</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800" b="0" i="0" u="none" strike="noStrike" kern="0" cap="none" spc="0" normalizeH="0" baseline="0" noProof="0" dirty="0">
                <a:ln>
                  <a:noFill/>
                </a:ln>
                <a:solidFill>
                  <a:srgbClr val="000000"/>
                </a:solidFill>
                <a:effectLst/>
                <a:uLnTx/>
                <a:uFillTx/>
                <a:latin typeface="Arial" panose="020B0604020202020204"/>
                <a:cs typeface="Arial" panose="020B0604020202020204" pitchFamily="34" charset="0"/>
                <a:sym typeface="Arial"/>
              </a:rPr>
              <a:t>Produce, process, track and monitor Adjunct Contracts </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800" b="0" i="0" u="none" strike="noStrike" kern="0" cap="none" spc="0" normalizeH="0" baseline="0" noProof="0" dirty="0">
              <a:ln>
                <a:noFill/>
              </a:ln>
              <a:solidFill>
                <a:srgbClr val="000000"/>
              </a:solidFill>
              <a:effectLst/>
              <a:uLnTx/>
              <a:uFillTx/>
              <a:latin typeface="Arial" panose="020B0604020202020204"/>
              <a:cs typeface="Arial" panose="020B0604020202020204" pitchFamily="34" charset="0"/>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800" b="0" i="0" u="none" strike="noStrike" kern="0" cap="none" spc="0" normalizeH="0" baseline="0" noProof="0" dirty="0">
                <a:ln>
                  <a:noFill/>
                </a:ln>
                <a:solidFill>
                  <a:srgbClr val="000000"/>
                </a:solidFill>
                <a:effectLst/>
                <a:uLnTx/>
                <a:uFillTx/>
                <a:latin typeface="Arial" panose="020B0604020202020204"/>
                <a:cs typeface="Arial" panose="020B0604020202020204" pitchFamily="34" charset="0"/>
                <a:sym typeface="Arial"/>
              </a:rPr>
              <a:t>Maintain accurate adjunct/professional staff teaching records</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800" b="0" i="0" u="none" strike="noStrike" kern="0" cap="none" spc="0" normalizeH="0" baseline="0" noProof="0" dirty="0">
              <a:ln>
                <a:noFill/>
              </a:ln>
              <a:solidFill>
                <a:srgbClr val="000000"/>
              </a:solidFill>
              <a:effectLst/>
              <a:uLnTx/>
              <a:uFillTx/>
              <a:latin typeface="Arial" panose="020B0604020202020204"/>
              <a:cs typeface="Arial" panose="020B0604020202020204" pitchFamily="34" charset="0"/>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800" b="0" i="0" u="none" strike="noStrike" kern="0" cap="none" spc="0" normalizeH="0" baseline="0" noProof="0" dirty="0">
                <a:ln>
                  <a:noFill/>
                </a:ln>
                <a:solidFill>
                  <a:srgbClr val="000000"/>
                </a:solidFill>
                <a:effectLst/>
                <a:uLnTx/>
                <a:uFillTx/>
                <a:latin typeface="Arial" panose="020B0604020202020204"/>
                <a:cs typeface="Arial" panose="020B0604020202020204" pitchFamily="34" charset="0"/>
                <a:sym typeface="Arial"/>
              </a:rPr>
              <a:t>Process accurate payments for adjuncts and professional staff for all semesters</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800" b="0" i="0" u="none" strike="noStrike" kern="0" cap="none" spc="0" normalizeH="0" baseline="0" noProof="0" dirty="0">
              <a:ln>
                <a:noFill/>
              </a:ln>
              <a:solidFill>
                <a:srgbClr val="000000"/>
              </a:solidFill>
              <a:effectLst/>
              <a:uLnTx/>
              <a:uFillTx/>
              <a:latin typeface="Arial" panose="020B0604020202020204"/>
              <a:cs typeface="Arial" panose="020B0604020202020204" pitchFamily="34" charset="0"/>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800" b="0" i="0" u="none" strike="noStrike" kern="0" cap="none" spc="0" normalizeH="0" baseline="0" noProof="0" dirty="0">
                <a:ln>
                  <a:noFill/>
                </a:ln>
                <a:solidFill>
                  <a:srgbClr val="000000"/>
                </a:solidFill>
                <a:effectLst/>
                <a:uLnTx/>
                <a:uFillTx/>
                <a:latin typeface="Arial" panose="020B0604020202020204"/>
                <a:cs typeface="Arial" panose="020B0604020202020204" pitchFamily="34" charset="0"/>
                <a:sym typeface="Arial"/>
              </a:rPr>
              <a:t>Process accurate payments for full-time faculty teaching during Winter/Summer sessions</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800" b="0" i="0" u="none" strike="noStrike" kern="0" cap="none" spc="0" normalizeH="0" baseline="0" noProof="0" dirty="0">
              <a:ln>
                <a:noFill/>
              </a:ln>
              <a:solidFill>
                <a:srgbClr val="000000"/>
              </a:solidFill>
              <a:effectLst/>
              <a:uLnTx/>
              <a:uFillTx/>
              <a:latin typeface="Arial" panose="020B0604020202020204"/>
              <a:cs typeface="Arial" panose="020B0604020202020204" pitchFamily="34" charset="0"/>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800" b="0" i="0" u="none" strike="noStrike" kern="0" cap="none" spc="0" normalizeH="0" baseline="0" noProof="0" dirty="0">
                <a:ln>
                  <a:noFill/>
                </a:ln>
                <a:solidFill>
                  <a:srgbClr val="000000"/>
                </a:solidFill>
                <a:effectLst/>
                <a:uLnTx/>
                <a:uFillTx/>
                <a:latin typeface="Arial" panose="020B0604020202020204"/>
                <a:cs typeface="Arial" panose="020B0604020202020204" pitchFamily="34" charset="0"/>
                <a:sym typeface="Arial"/>
              </a:rPr>
              <a:t>Work with various offices regarding  adjunct/faculty teaching loads and payments</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800" b="0" i="0" u="none" strike="noStrike" kern="0" cap="none" spc="0" normalizeH="0" baseline="0" noProof="0" dirty="0">
              <a:ln>
                <a:noFill/>
              </a:ln>
              <a:solidFill>
                <a:srgbClr val="000000"/>
              </a:solidFill>
              <a:effectLst/>
              <a:uLnTx/>
              <a:uFillTx/>
              <a:latin typeface="Arial" panose="020B0604020202020204"/>
              <a:cs typeface="Arial" panose="020B0604020202020204" pitchFamily="34" charset="0"/>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800" b="0" i="0" u="none" strike="noStrike" kern="0" cap="none" spc="0" normalizeH="0" baseline="0" noProof="0" dirty="0">
                <a:ln>
                  <a:noFill/>
                </a:ln>
                <a:solidFill>
                  <a:srgbClr val="000000"/>
                </a:solidFill>
                <a:effectLst/>
                <a:uLnTx/>
                <a:uFillTx/>
                <a:latin typeface="Arial" panose="020B0604020202020204"/>
                <a:cs typeface="Arial" panose="020B0604020202020204" pitchFamily="34" charset="0"/>
                <a:sym typeface="Arial"/>
              </a:rPr>
              <a:t>Work with POER. Registrar’s Office and Payroll regarding adjuncts, full-time faculty, and payrolls</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800" b="0" i="0" u="none" strike="noStrike" kern="0" cap="none" spc="0" normalizeH="0" baseline="0" noProof="0" dirty="0">
              <a:ln>
                <a:noFill/>
              </a:ln>
              <a:solidFill>
                <a:srgbClr val="000000"/>
              </a:solidFill>
              <a:effectLst/>
              <a:uLnTx/>
              <a:uFillTx/>
              <a:latin typeface="Arial" panose="020B0604020202020204"/>
              <a:cs typeface="Arial" panose="020B0604020202020204" pitchFamily="34" charset="0"/>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800" b="0" i="0" u="none" strike="noStrike" kern="0" cap="none" spc="0" normalizeH="0" baseline="0" noProof="0" dirty="0">
                <a:ln>
                  <a:noFill/>
                </a:ln>
                <a:solidFill>
                  <a:srgbClr val="000000"/>
                </a:solidFill>
                <a:effectLst/>
                <a:uLnTx/>
                <a:uFillTx/>
                <a:latin typeface="Arial" panose="020B0604020202020204"/>
                <a:cs typeface="Arial" panose="020B0604020202020204" pitchFamily="34" charset="0"/>
                <a:sym typeface="Arial"/>
              </a:rPr>
              <a:t>Monitor Overload requests and payments</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800" b="0" i="0" u="none" strike="noStrike" kern="0" cap="none" spc="0" normalizeH="0" baseline="0" noProof="0" dirty="0">
              <a:ln>
                <a:noFill/>
              </a:ln>
              <a:solidFill>
                <a:srgbClr val="000000"/>
              </a:solidFill>
              <a:effectLst/>
              <a:uLnTx/>
              <a:uFillTx/>
              <a:latin typeface="Arial" panose="020B0604020202020204"/>
              <a:cs typeface="Arial" panose="020B0604020202020204" pitchFamily="34" charset="0"/>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800" b="0" i="0" u="none" strike="noStrike" kern="0" cap="none" spc="0" normalizeH="0" baseline="0" noProof="0" dirty="0">
                <a:ln>
                  <a:noFill/>
                </a:ln>
                <a:solidFill>
                  <a:srgbClr val="000000"/>
                </a:solidFill>
                <a:effectLst/>
                <a:uLnTx/>
                <a:uFillTx/>
                <a:latin typeface="Arial" panose="020B0604020202020204"/>
                <a:cs typeface="Arial" panose="020B0604020202020204" pitchFamily="34" charset="0"/>
                <a:sym typeface="Arial"/>
              </a:rPr>
              <a:t>Support review of Special Payment Requests</a:t>
            </a:r>
          </a:p>
          <a:p>
            <a:pPr marL="0" marR="0" lvl="0" indent="0" algn="l" defTabSz="914400" rtl="0" eaLnBrk="1" fontAlgn="auto" latinLnBrk="0" hangingPunct="1">
              <a:lnSpc>
                <a:spcPct val="100000"/>
              </a:lnSpc>
              <a:spcBef>
                <a:spcPts val="0"/>
              </a:spcBef>
              <a:spcAft>
                <a:spcPts val="0"/>
              </a:spcAft>
              <a:buClr>
                <a:srgbClr val="000000"/>
              </a:buClr>
              <a:buSzTx/>
              <a:buNone/>
              <a:tabLst/>
              <a:defRPr/>
            </a:pPr>
            <a:endParaRPr kumimoji="0" lang="en-US" sz="800" b="0" i="0" u="none" strike="noStrike" kern="0" cap="none" spc="0" normalizeH="0" baseline="0" noProof="0" dirty="0">
              <a:ln>
                <a:noFill/>
              </a:ln>
              <a:solidFill>
                <a:srgbClr val="000000"/>
              </a:solidFill>
              <a:effectLst/>
              <a:uLnTx/>
              <a:uFillTx/>
              <a:latin typeface="Arial" panose="020B0604020202020204"/>
              <a:cs typeface="Arial" panose="020B0604020202020204" pitchFamily="34" charset="0"/>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US" sz="800" kern="0" dirty="0">
                <a:solidFill>
                  <a:srgbClr val="000000"/>
                </a:solidFill>
                <a:latin typeface="Arial" panose="020B0604020202020204"/>
                <a:cs typeface="Arial" panose="020B0604020202020204" pitchFamily="34" charset="0"/>
              </a:rPr>
              <a:t>Facilitate </a:t>
            </a:r>
            <a:r>
              <a:rPr kumimoji="0" lang="en-US" sz="800" b="0" i="0" u="none" strike="noStrike" kern="0" cap="none" spc="0" normalizeH="0" baseline="0" noProof="0" dirty="0">
                <a:ln>
                  <a:noFill/>
                </a:ln>
                <a:solidFill>
                  <a:srgbClr val="000000"/>
                </a:solidFill>
                <a:effectLst/>
                <a:uLnTx/>
                <a:uFillTx/>
                <a:latin typeface="Arial" panose="020B0604020202020204"/>
                <a:cs typeface="Arial" panose="020B0604020202020204" pitchFamily="34" charset="0"/>
                <a:sym typeface="Arial"/>
              </a:rPr>
              <a:t>Contract Season:</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US" sz="800" kern="0" dirty="0">
                <a:solidFill>
                  <a:srgbClr val="000000"/>
                </a:solidFill>
                <a:latin typeface="Arial" panose="020B0604020202020204"/>
                <a:cs typeface="Arial" panose="020B0604020202020204" pitchFamily="34" charset="0"/>
              </a:rPr>
              <a:t>Spring Adjuncts Contract Window: Oct-Jan  </a:t>
            </a:r>
          </a:p>
          <a:p>
            <a:pPr lvl="1" defTabSz="914400">
              <a:lnSpc>
                <a:spcPct val="100000"/>
              </a:lnSpc>
              <a:spcBef>
                <a:spcPts val="0"/>
              </a:spcBef>
              <a:buFont typeface="Courier New" panose="02070309020205020404" pitchFamily="49" charset="0"/>
              <a:buChar char="o"/>
              <a:defRPr/>
            </a:pPr>
            <a:r>
              <a:rPr lang="en-US" sz="800" kern="0" dirty="0">
                <a:solidFill>
                  <a:srgbClr val="000000"/>
                </a:solidFill>
                <a:latin typeface="Arial" panose="020B0604020202020204"/>
                <a:cs typeface="Arial" panose="020B0604020202020204" pitchFamily="34" charset="0"/>
              </a:rPr>
              <a:t>Winter:  Oct-Dec  </a:t>
            </a:r>
          </a:p>
          <a:p>
            <a:pPr lvl="1" defTabSz="914400">
              <a:lnSpc>
                <a:spcPct val="100000"/>
              </a:lnSpc>
              <a:spcBef>
                <a:spcPts val="0"/>
              </a:spcBef>
              <a:buFont typeface="Courier New" panose="02070309020205020404" pitchFamily="49" charset="0"/>
              <a:buChar char="o"/>
              <a:defRPr/>
            </a:pPr>
            <a:r>
              <a:rPr lang="en-US" sz="800" kern="0" dirty="0">
                <a:solidFill>
                  <a:srgbClr val="000000"/>
                </a:solidFill>
                <a:latin typeface="Arial" panose="020B0604020202020204"/>
                <a:cs typeface="Arial" panose="020B0604020202020204" pitchFamily="34" charset="0"/>
              </a:rPr>
              <a:t>Fall: Jul-Sep</a:t>
            </a:r>
          </a:p>
          <a:p>
            <a:pPr lvl="1" defTabSz="914400">
              <a:lnSpc>
                <a:spcPct val="100000"/>
              </a:lnSpc>
              <a:spcBef>
                <a:spcPts val="0"/>
              </a:spcBef>
              <a:buFont typeface="Courier New" panose="02070309020205020404" pitchFamily="49" charset="0"/>
              <a:buChar char="o"/>
              <a:defRPr/>
            </a:pPr>
            <a:r>
              <a:rPr lang="en-US" sz="800" kern="0" dirty="0">
                <a:solidFill>
                  <a:srgbClr val="000000"/>
                </a:solidFill>
                <a:latin typeface="Arial" panose="020B0604020202020204"/>
                <a:cs typeface="Arial" panose="020B0604020202020204" pitchFamily="34" charset="0"/>
              </a:rPr>
              <a:t>Summer I/II: Mar-Jul</a:t>
            </a:r>
          </a:p>
          <a:p>
            <a:pPr lvl="1" defTabSz="914400">
              <a:lnSpc>
                <a:spcPct val="100000"/>
              </a:lnSpc>
              <a:spcBef>
                <a:spcPts val="0"/>
              </a:spcBef>
              <a:buFont typeface="Courier New" panose="02070309020205020404" pitchFamily="49" charset="0"/>
              <a:buChar char="o"/>
              <a:defRPr/>
            </a:pPr>
            <a:r>
              <a:rPr lang="en-US" sz="800" kern="0" dirty="0">
                <a:solidFill>
                  <a:srgbClr val="000000"/>
                </a:solidFill>
                <a:latin typeface="Arial" panose="020B0604020202020204"/>
                <a:cs typeface="Arial" panose="020B0604020202020204" pitchFamily="34" charset="0"/>
              </a:rPr>
              <a:t>Contract: NLT April First; Full Time</a:t>
            </a:r>
          </a:p>
          <a:p>
            <a:pPr lvl="1" defTabSz="914400">
              <a:lnSpc>
                <a:spcPct val="100000"/>
              </a:lnSpc>
              <a:spcBef>
                <a:spcPts val="0"/>
              </a:spcBef>
              <a:buFont typeface="Courier New" panose="02070309020205020404" pitchFamily="49" charset="0"/>
              <a:buChar char="o"/>
              <a:defRPr/>
            </a:pPr>
            <a:r>
              <a:rPr kumimoji="0" lang="en-US" sz="800" b="0" i="0" u="none" strike="noStrike" kern="0" cap="none" spc="0" normalizeH="0" baseline="0" noProof="0" dirty="0">
                <a:ln>
                  <a:noFill/>
                </a:ln>
                <a:solidFill>
                  <a:srgbClr val="000000"/>
                </a:solidFill>
                <a:effectLst/>
                <a:uLnTx/>
                <a:uFillTx/>
                <a:latin typeface="Arial" panose="020B0604020202020204"/>
                <a:cs typeface="Arial" panose="020B0604020202020204" pitchFamily="34" charset="0"/>
                <a:sym typeface="Arial"/>
              </a:rPr>
              <a:t>Fall  Contracts: NLT October NLT Thanksgiving</a:t>
            </a:r>
          </a:p>
        </p:txBody>
      </p:sp>
      <p:sp>
        <p:nvSpPr>
          <p:cNvPr id="3" name="Text Placeholder 2">
            <a:extLst>
              <a:ext uri="{FF2B5EF4-FFF2-40B4-BE49-F238E27FC236}">
                <a16:creationId xmlns:a16="http://schemas.microsoft.com/office/drawing/2014/main" id="{9C9E744D-D97B-403A-B386-27F94B225AA9}"/>
              </a:ext>
            </a:extLst>
          </p:cNvPr>
          <p:cNvSpPr txBox="1">
            <a:spLocks/>
          </p:cNvSpPr>
          <p:nvPr/>
        </p:nvSpPr>
        <p:spPr>
          <a:xfrm>
            <a:off x="6144541" y="1504023"/>
            <a:ext cx="2825325" cy="537356"/>
          </a:xfrm>
          <a:prstGeom prst="rect">
            <a:avLst/>
          </a:prstGeom>
          <a:solidFill>
            <a:srgbClr val="860020"/>
          </a:solidFill>
          <a:ln>
            <a:solidFill>
              <a:schemeClr val="tx1"/>
            </a:solidFill>
          </a:ln>
        </p:spPr>
        <p:txBody>
          <a:bodyPr vert="horz" lIns="91440" tIns="45720" rIns="91440" bIns="45720" rtlCol="0" anchor="b">
            <a:normAutofit/>
          </a:bodyPr>
          <a:lstStyle>
            <a:lvl1pPr marL="0" indent="0" algn="l" defTabSz="685800" rtl="0" eaLnBrk="1" latinLnBrk="0" hangingPunct="1">
              <a:lnSpc>
                <a:spcPct val="90000"/>
              </a:lnSpc>
              <a:spcBef>
                <a:spcPts val="750"/>
              </a:spcBef>
              <a:buFont typeface="Arial" panose="020B0604020202020204" pitchFamily="34" charset="0"/>
              <a:buNone/>
              <a:defRPr sz="1800" b="1" kern="1200">
                <a:solidFill>
                  <a:schemeClr val="tx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5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35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buClrTx/>
            </a:pPr>
            <a:r>
              <a:rPr lang="en-US" sz="1200" dirty="0">
                <a:solidFill>
                  <a:schemeClr val="bg1"/>
                </a:solidFill>
                <a:effectLst>
                  <a:outerShdw blurRad="38100" dist="38100" dir="2700000" algn="tl">
                    <a:srgbClr val="000000">
                      <a:alpha val="43137"/>
                    </a:srgbClr>
                  </a:outerShdw>
                </a:effectLst>
              </a:rPr>
              <a:t>Administrative Operations</a:t>
            </a:r>
          </a:p>
          <a:p>
            <a:pPr algn="ctr">
              <a:buClrTx/>
            </a:pPr>
            <a:r>
              <a:rPr lang="en-US" sz="1200" dirty="0">
                <a:solidFill>
                  <a:schemeClr val="bg1"/>
                </a:solidFill>
              </a:rPr>
              <a:t>    Shahriyar “Shah” Ahmed	x7504</a:t>
            </a:r>
          </a:p>
        </p:txBody>
      </p:sp>
      <p:sp>
        <p:nvSpPr>
          <p:cNvPr id="5" name="Content Placeholder 3">
            <a:extLst>
              <a:ext uri="{FF2B5EF4-FFF2-40B4-BE49-F238E27FC236}">
                <a16:creationId xmlns:a16="http://schemas.microsoft.com/office/drawing/2014/main" id="{F32E3DA3-BCFE-45AD-8BAE-8F9B8DF85104}"/>
              </a:ext>
            </a:extLst>
          </p:cNvPr>
          <p:cNvSpPr txBox="1">
            <a:spLocks/>
          </p:cNvSpPr>
          <p:nvPr/>
        </p:nvSpPr>
        <p:spPr>
          <a:xfrm>
            <a:off x="6159266" y="2047239"/>
            <a:ext cx="2810600" cy="4338273"/>
          </a:xfrm>
          <a:prstGeom prst="rect">
            <a:avLst/>
          </a:prstGeom>
          <a:ln>
            <a:solidFill>
              <a:schemeClr val="tx1"/>
            </a:solidFill>
          </a:ln>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ClrTx/>
              <a:buNone/>
            </a:pPr>
            <a:r>
              <a:rPr lang="en-US" sz="1150" b="1" dirty="0">
                <a:effectLst/>
                <a:ea typeface="Calibri" panose="020F0502020204030204" pitchFamily="34" charset="0"/>
                <a:cs typeface="Times New Roman" panose="02020603050405020304" pitchFamily="18" charset="0"/>
              </a:rPr>
              <a:t>Faculty Resources/Professional Staff</a:t>
            </a:r>
          </a:p>
          <a:p>
            <a:pPr marL="0" indent="0" algn="ctr">
              <a:buClrTx/>
              <a:buNone/>
            </a:pPr>
            <a:r>
              <a:rPr lang="en-US" sz="1000" b="1" dirty="0">
                <a:effectLst/>
                <a:ea typeface="Calibri" panose="020F0502020204030204" pitchFamily="34" charset="0"/>
                <a:cs typeface="Times New Roman" panose="02020603050405020304" pitchFamily="18" charset="0"/>
              </a:rPr>
              <a:t> </a:t>
            </a:r>
            <a:r>
              <a:rPr lang="en-US" sz="800" dirty="0"/>
              <a:t>Supports the Executive Director in all assigned areas</a:t>
            </a:r>
          </a:p>
          <a:p>
            <a:pPr>
              <a:buClrTx/>
            </a:pPr>
            <a:r>
              <a:rPr lang="en-US" sz="800" dirty="0"/>
              <a:t>Faculty and Staff Personnel Process Calendar Revisions </a:t>
            </a:r>
          </a:p>
          <a:p>
            <a:pPr>
              <a:buClrTx/>
            </a:pPr>
            <a:r>
              <a:rPr lang="en-US" sz="800" dirty="0"/>
              <a:t>Supports all related AFT staff and faculty personnel processes calendars, administrative and academic regulations, related training sessions, and contractual reporting requirements; </a:t>
            </a:r>
          </a:p>
          <a:p>
            <a:pPr>
              <a:buClrTx/>
            </a:pPr>
            <a:r>
              <a:rPr lang="en-US" sz="800" dirty="0"/>
              <a:t>Performs related work, as required, within the context of established College policies, contracts, legal guidelines and procedures and stays abreast of policy and process changes as they occur and ensures compliance.  </a:t>
            </a:r>
          </a:p>
          <a:p>
            <a:pPr>
              <a:buClrTx/>
            </a:pPr>
            <a:r>
              <a:rPr lang="en-US" sz="800" dirty="0"/>
              <a:t>Support production of offer letters for faculty</a:t>
            </a:r>
          </a:p>
          <a:p>
            <a:pPr>
              <a:buClrTx/>
            </a:pPr>
            <a:r>
              <a:rPr lang="en-US" sz="800" dirty="0"/>
              <a:t>Support production of Faculty Personnel and Professional Staff Letters</a:t>
            </a:r>
          </a:p>
          <a:p>
            <a:pPr>
              <a:buClrTx/>
            </a:pPr>
            <a:r>
              <a:rPr lang="en-US" sz="800" dirty="0"/>
              <a:t>Support BOT products for committee meetings</a:t>
            </a:r>
          </a:p>
        </p:txBody>
      </p:sp>
    </p:spTree>
    <p:extLst>
      <p:ext uri="{BB962C8B-B14F-4D97-AF65-F5344CB8AC3E}">
        <p14:creationId xmlns:p14="http://schemas.microsoft.com/office/powerpoint/2010/main" val="2422163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2344859-57ED-4DB8-8193-2DCE18643E90}"/>
              </a:ext>
            </a:extLst>
          </p:cNvPr>
          <p:cNvSpPr>
            <a:spLocks noGrp="1"/>
          </p:cNvSpPr>
          <p:nvPr>
            <p:ph type="sldNum" sz="quarter" idx="12"/>
          </p:nvPr>
        </p:nvSpPr>
        <p:spPr/>
        <p:txBody>
          <a:bodyPr/>
          <a:lstStyle/>
          <a:p>
            <a:fld id="{871EC658-5955-2042-9124-E010C3F96FCB}" type="slidenum">
              <a:rPr lang="en-US" smtClean="0"/>
              <a:t>8</a:t>
            </a:fld>
            <a:endParaRPr lang="en-US" dirty="0"/>
          </a:p>
        </p:txBody>
      </p:sp>
      <p:sp>
        <p:nvSpPr>
          <p:cNvPr id="4" name="TextBox 3">
            <a:extLst>
              <a:ext uri="{FF2B5EF4-FFF2-40B4-BE49-F238E27FC236}">
                <a16:creationId xmlns:a16="http://schemas.microsoft.com/office/drawing/2014/main" id="{306DBB23-D27E-457C-AD5F-563100C7AFFC}"/>
              </a:ext>
            </a:extLst>
          </p:cNvPr>
          <p:cNvSpPr txBox="1"/>
          <p:nvPr/>
        </p:nvSpPr>
        <p:spPr>
          <a:xfrm>
            <a:off x="2841044" y="776623"/>
            <a:ext cx="5635869" cy="6017545"/>
          </a:xfrm>
          <a:prstGeom prst="rect">
            <a:avLst/>
          </a:prstGeom>
          <a:noFill/>
        </p:spPr>
        <p:txBody>
          <a:bodyPr wrap="square">
            <a:spAutoFit/>
          </a:body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lang="en-US" sz="1800" kern="1200" dirty="0">
              <a:latin typeface="Arial" panose="020B0604020202020204" pitchFamily="34" charset="0"/>
              <a:ea typeface="+mn-ea"/>
              <a:cs typeface="Arial" panose="020B0604020202020204" pitchFamily="34" charset="0"/>
            </a:endParaRPr>
          </a:p>
          <a:p>
            <a:pPr marL="0" marR="0" algn="ctr" fontAlgn="base">
              <a:spcBef>
                <a:spcPts val="0"/>
              </a:spcBef>
              <a:spcAft>
                <a:spcPts val="0"/>
              </a:spcAft>
            </a:pPr>
            <a:r>
              <a:rPr lang="en-US" b="1" i="0" dirty="0">
                <a:solidFill>
                  <a:srgbClr val="2F2F2F"/>
                </a:solidFill>
                <a:effectLst/>
                <a:latin typeface="inherit"/>
              </a:rPr>
              <a:t>Jennifer “Jenn” Hicks-McGowan</a:t>
            </a:r>
            <a:br>
              <a:rPr lang="en-US" b="1" i="0" dirty="0">
                <a:solidFill>
                  <a:srgbClr val="2F2F2F"/>
                </a:solidFill>
                <a:effectLst/>
                <a:latin typeface="inherit"/>
              </a:rPr>
            </a:br>
            <a:r>
              <a:rPr lang="en-US" b="1" i="0" dirty="0">
                <a:solidFill>
                  <a:srgbClr val="2F2F2F"/>
                </a:solidFill>
                <a:effectLst/>
                <a:latin typeface="inherit"/>
              </a:rPr>
              <a:t>Executive Director of Employee Relations and Faculty Resources </a:t>
            </a:r>
            <a:endParaRPr lang="en-US" b="0" i="0" dirty="0">
              <a:solidFill>
                <a:srgbClr val="2F2F2F"/>
              </a:solidFill>
              <a:effectLst/>
              <a:latin typeface="Sarabun"/>
            </a:endParaRPr>
          </a:p>
          <a:p>
            <a:pPr marL="0" marR="0" algn="ctr" fontAlgn="base">
              <a:spcBef>
                <a:spcPts val="0"/>
              </a:spcBef>
              <a:spcAft>
                <a:spcPts val="0"/>
              </a:spcAft>
            </a:pPr>
            <a:r>
              <a:rPr lang="en-US" b="0" i="0" u="none" strike="noStrike" dirty="0">
                <a:solidFill>
                  <a:srgbClr val="993300"/>
                </a:solidFill>
                <a:effectLst/>
                <a:latin typeface="Sarabun"/>
              </a:rPr>
              <a:t>jhicksmc@ramapo.edu</a:t>
            </a:r>
            <a:br>
              <a:rPr lang="en-US" b="0" i="0" dirty="0">
                <a:solidFill>
                  <a:srgbClr val="2F2F2F"/>
                </a:solidFill>
                <a:effectLst/>
                <a:latin typeface="Sarabun"/>
              </a:rPr>
            </a:br>
            <a:r>
              <a:rPr lang="en-US" b="0" i="0" dirty="0">
                <a:solidFill>
                  <a:srgbClr val="2F2F2F"/>
                </a:solidFill>
                <a:effectLst/>
                <a:latin typeface="Sarabun"/>
              </a:rPr>
              <a:t>Office: G-255 or G258</a:t>
            </a:r>
            <a:br>
              <a:rPr lang="en-US" b="0" i="0" dirty="0">
                <a:solidFill>
                  <a:srgbClr val="2F2F2F"/>
                </a:solidFill>
                <a:effectLst/>
                <a:latin typeface="Sarabun"/>
              </a:rPr>
            </a:br>
            <a:r>
              <a:rPr lang="en-US" b="0" i="0" dirty="0">
                <a:solidFill>
                  <a:srgbClr val="2F2F2F"/>
                </a:solidFill>
                <a:effectLst/>
                <a:latin typeface="Sarabun"/>
              </a:rPr>
              <a:t>Phone: (201) 684-7566 or x7589</a:t>
            </a:r>
          </a:p>
          <a:p>
            <a:pPr marL="0" marR="0" algn="ctr" fontAlgn="base">
              <a:lnSpc>
                <a:spcPts val="1950"/>
              </a:lnSpc>
              <a:spcBef>
                <a:spcPts val="0"/>
              </a:spcBef>
              <a:spcAft>
                <a:spcPts val="295"/>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fontAlgn="base">
              <a:spcBef>
                <a:spcPts val="0"/>
              </a:spcBef>
              <a:spcAft>
                <a:spcPts val="0"/>
              </a:spcAft>
            </a:pPr>
            <a:r>
              <a:rPr lang="en-US" sz="1600" b="1" i="0" dirty="0">
                <a:solidFill>
                  <a:srgbClr val="2F2F2F"/>
                </a:solidFill>
                <a:effectLst/>
                <a:latin typeface="inherit"/>
              </a:rPr>
              <a:t>Rosemarie “Ro” Cline</a:t>
            </a:r>
            <a:br>
              <a:rPr lang="en-US" sz="1600" b="1" i="0" dirty="0">
                <a:solidFill>
                  <a:srgbClr val="2F2F2F"/>
                </a:solidFill>
                <a:effectLst/>
                <a:latin typeface="inherit"/>
              </a:rPr>
            </a:br>
            <a:r>
              <a:rPr lang="en-US" sz="1600" b="1" i="0" dirty="0">
                <a:solidFill>
                  <a:srgbClr val="2F2F2F"/>
                </a:solidFill>
                <a:effectLst/>
                <a:latin typeface="inherit"/>
              </a:rPr>
              <a:t>Academic Operations</a:t>
            </a:r>
            <a:endParaRPr lang="en-US" sz="1600" b="0" i="0" dirty="0">
              <a:solidFill>
                <a:srgbClr val="2F2F2F"/>
              </a:solidFill>
              <a:effectLst/>
              <a:latin typeface="Sarabun"/>
            </a:endParaRPr>
          </a:p>
          <a:p>
            <a:pPr marL="0" marR="0" algn="ctr" fontAlgn="base">
              <a:spcBef>
                <a:spcPts val="0"/>
              </a:spcBef>
              <a:spcAft>
                <a:spcPts val="0"/>
              </a:spcAft>
            </a:pPr>
            <a:r>
              <a:rPr lang="en-US" sz="1600" b="0" i="0" dirty="0">
                <a:solidFill>
                  <a:srgbClr val="993300"/>
                </a:solidFill>
                <a:effectLst/>
                <a:latin typeface="Sarabun"/>
              </a:rPr>
              <a:t>rcline@ramapo.edu</a:t>
            </a:r>
            <a:endParaRPr lang="en-US" sz="1600" b="0" i="0" dirty="0">
              <a:solidFill>
                <a:srgbClr val="2F2F2F"/>
              </a:solidFill>
              <a:effectLst/>
              <a:latin typeface="Sarabun"/>
            </a:endParaRPr>
          </a:p>
          <a:p>
            <a:pPr marL="0" marR="0" algn="ctr" fontAlgn="base">
              <a:spcBef>
                <a:spcPts val="0"/>
              </a:spcBef>
              <a:spcAft>
                <a:spcPts val="0"/>
              </a:spcAft>
            </a:pPr>
            <a:r>
              <a:rPr lang="en-US" sz="1600" b="0" i="0" dirty="0">
                <a:solidFill>
                  <a:srgbClr val="2F2F2F"/>
                </a:solidFill>
                <a:effectLst/>
                <a:latin typeface="Sarabun"/>
              </a:rPr>
              <a:t>Office: G- 245</a:t>
            </a:r>
            <a:br>
              <a:rPr lang="en-US" sz="1600" b="0" i="0" dirty="0">
                <a:solidFill>
                  <a:srgbClr val="2F2F2F"/>
                </a:solidFill>
                <a:effectLst/>
                <a:latin typeface="Sarabun"/>
              </a:rPr>
            </a:br>
            <a:r>
              <a:rPr lang="en-US" sz="1600" b="0" i="0" dirty="0">
                <a:solidFill>
                  <a:srgbClr val="2F2F2F"/>
                </a:solidFill>
                <a:effectLst/>
                <a:latin typeface="Sarabun"/>
              </a:rPr>
              <a:t>Phone: (201) 684-7527</a:t>
            </a:r>
          </a:p>
          <a:p>
            <a:pPr marL="0" marR="0" algn="ctr" fontAlgn="base">
              <a:spcBef>
                <a:spcPts val="0"/>
              </a:spcBef>
              <a:spcAft>
                <a:spcPts val="0"/>
              </a:spcAft>
            </a:pPr>
            <a:endParaRPr lang="en-US" sz="1600" b="0" i="0" dirty="0">
              <a:solidFill>
                <a:srgbClr val="2F2F2F"/>
              </a:solidFill>
              <a:effectLst/>
              <a:latin typeface="Sarabun"/>
            </a:endParaRPr>
          </a:p>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Shahriyar Ahmed</a:t>
            </a:r>
          </a:p>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sz="1200" b="1" kern="1200" dirty="0">
                <a:latin typeface="Arial" panose="020B0604020202020204" pitchFamily="34" charset="0"/>
                <a:ea typeface="+mn-ea"/>
                <a:cs typeface="Arial" panose="020B0604020202020204" pitchFamily="34" charset="0"/>
              </a:rPr>
              <a:t>Administrative Operations</a:t>
            </a:r>
          </a:p>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12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sahmed</a:t>
            </a:r>
            <a:r>
              <a:rPr lang="en-US" sz="1200" b="1" kern="1200" dirty="0">
                <a:solidFill>
                  <a:srgbClr val="FF0000"/>
                </a:solidFill>
                <a:latin typeface="Arial" panose="020B0604020202020204" pitchFamily="34" charset="0"/>
                <a:ea typeface="+mn-ea"/>
                <a:cs typeface="Arial" panose="020B0604020202020204" pitchFamily="34" charset="0"/>
              </a:rPr>
              <a:t>16@ramapo.edu</a:t>
            </a:r>
            <a:r>
              <a:rPr kumimoji="0" lang="en-US" sz="1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p>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sz="1200" b="1" kern="1200" dirty="0">
                <a:latin typeface="Arial" panose="020B0604020202020204" pitchFamily="34" charset="0"/>
                <a:ea typeface="+mn-ea"/>
                <a:cs typeface="Arial" panose="020B0604020202020204" pitchFamily="34" charset="0"/>
              </a:rPr>
              <a:t>Office: G-254 </a:t>
            </a:r>
          </a:p>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Phone: (201) 684-7504</a:t>
            </a:r>
          </a:p>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Employee Relations:</a:t>
            </a:r>
          </a:p>
          <a:p>
            <a:pPr marR="0" lvl="0" algn="ctr" defTabSz="685800" rtl="0" eaLnBrk="1" fontAlgn="auto" latinLnBrk="0" hangingPunct="1">
              <a:lnSpc>
                <a:spcPct val="90000"/>
              </a:lnSpc>
              <a:spcBef>
                <a:spcPts val="750"/>
              </a:spcBef>
              <a:spcAft>
                <a:spcPts val="0"/>
              </a:spcAft>
              <a:buClrTx/>
              <a:buSzTx/>
              <a:tabLst/>
              <a:defRPr/>
            </a:pP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2"/>
              </a:rPr>
              <a:t>https://www.ramapo.edu/er/</a:t>
            </a:r>
            <a:endPar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R="0" lvl="0" algn="ctr" defTabSz="685800" rtl="0" eaLnBrk="1" fontAlgn="auto" latinLnBrk="0" hangingPunct="1">
              <a:lnSpc>
                <a:spcPct val="90000"/>
              </a:lnSpc>
              <a:spcBef>
                <a:spcPts val="750"/>
              </a:spcBef>
              <a:spcAft>
                <a:spcPts val="0"/>
              </a:spcAft>
              <a:buClrTx/>
              <a:buSzTx/>
              <a:tabLst/>
              <a:defRPr/>
            </a:pP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201-684-7566</a:t>
            </a:r>
          </a:p>
          <a:p>
            <a:pPr marR="0" lvl="0" algn="ctr" defTabSz="685800" rtl="0" eaLnBrk="1" fontAlgn="auto" latinLnBrk="0" hangingPunct="1">
              <a:lnSpc>
                <a:spcPct val="90000"/>
              </a:lnSpc>
              <a:spcBef>
                <a:spcPts val="750"/>
              </a:spcBef>
              <a:spcAft>
                <a:spcPts val="0"/>
              </a:spcAft>
              <a:buClrTx/>
              <a:buSzTx/>
              <a:tabLst/>
              <a:defRPr/>
            </a:pP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3"/>
              </a:rPr>
              <a:t>ER@ramapo.edu</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5C6EB73A-1083-447D-A49A-4FFDE4463107}"/>
              </a:ext>
            </a:extLst>
          </p:cNvPr>
          <p:cNvSpPr txBox="1"/>
          <p:nvPr/>
        </p:nvSpPr>
        <p:spPr>
          <a:xfrm>
            <a:off x="131884" y="2988502"/>
            <a:ext cx="2418369" cy="1211614"/>
          </a:xfrm>
          <a:prstGeom prst="rect">
            <a:avLst/>
          </a:prstGeom>
          <a:noFill/>
          <a:ln w="19050">
            <a:solidFill>
              <a:schemeClr val="tx1"/>
            </a:solidFill>
          </a:ln>
        </p:spPr>
        <p:txBody>
          <a:bodyPr wrap="square">
            <a:spAutoFit/>
          </a:body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1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Hours of Operation</a:t>
            </a:r>
          </a:p>
          <a:p>
            <a:pPr marL="171450" marR="0" lvl="0" indent="-171450" algn="ctr"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US" sz="1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Fall/Spring </a:t>
            </a: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Monday – Friday 8:30 am - 4:30 pm</a:t>
            </a:r>
          </a:p>
          <a:p>
            <a:pPr marL="171450" marR="0" lvl="0" indent="-171450" algn="ctr"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US" sz="1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Summer</a:t>
            </a: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Monday – Thursday 8:00 am - 5:15 pm                            (Closed on Fridays)</a:t>
            </a:r>
            <a:endParaRPr lang="en-US" sz="1100" dirty="0"/>
          </a:p>
        </p:txBody>
      </p:sp>
      <p:sp>
        <p:nvSpPr>
          <p:cNvPr id="7" name="Title 1">
            <a:extLst>
              <a:ext uri="{FF2B5EF4-FFF2-40B4-BE49-F238E27FC236}">
                <a16:creationId xmlns:a16="http://schemas.microsoft.com/office/drawing/2014/main" id="{02DE14D2-BD08-43D3-8FCB-189392CDB45B}"/>
              </a:ext>
            </a:extLst>
          </p:cNvPr>
          <p:cNvSpPr txBox="1">
            <a:spLocks/>
          </p:cNvSpPr>
          <p:nvPr/>
        </p:nvSpPr>
        <p:spPr>
          <a:xfrm>
            <a:off x="2378321" y="365128"/>
            <a:ext cx="6563459" cy="823912"/>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buClrTx/>
              <a:buFontTx/>
            </a:pPr>
            <a:r>
              <a:rPr lang="en-US" sz="2800" b="1" dirty="0">
                <a:latin typeface="+mn-lt"/>
              </a:rPr>
              <a:t>Contact Information</a:t>
            </a:r>
          </a:p>
        </p:txBody>
      </p:sp>
    </p:spTree>
    <p:extLst>
      <p:ext uri="{BB962C8B-B14F-4D97-AF65-F5344CB8AC3E}">
        <p14:creationId xmlns:p14="http://schemas.microsoft.com/office/powerpoint/2010/main" val="20115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5FC9DDE-BB66-4546-9CBD-8AAAE2E0BA55}"/>
              </a:ext>
            </a:extLst>
          </p:cNvPr>
          <p:cNvSpPr txBox="1">
            <a:spLocks/>
          </p:cNvSpPr>
          <p:nvPr/>
        </p:nvSpPr>
        <p:spPr>
          <a:xfrm>
            <a:off x="-223522" y="-124098"/>
            <a:ext cx="7767485" cy="735078"/>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ts val="0"/>
              </a:spcBef>
              <a:spcAft>
                <a:spcPts val="0"/>
              </a:spcAft>
              <a:buClrTx/>
              <a:buSzTx/>
              <a:buFontTx/>
              <a:buNone/>
              <a:tabLst/>
              <a:defRPr/>
            </a:pPr>
            <a:br>
              <a:rPr kumimoji="0" lang="en-US" sz="2400" b="0" i="0" u="none" strike="noStrike" kern="1200" cap="none" spc="0" normalizeH="0" baseline="0" noProof="0" dirty="0">
                <a:ln>
                  <a:noFill/>
                </a:ln>
                <a:solidFill>
                  <a:srgbClr val="000000"/>
                </a:solidFill>
                <a:effectLst/>
                <a:uLnTx/>
                <a:uFillTx/>
                <a:latin typeface="Century Gothic" panose="020B0502020202020204" pitchFamily="34" charset="0"/>
                <a:ea typeface="+mj-ea"/>
                <a:cs typeface="+mj-cs"/>
              </a:rPr>
            </a:br>
            <a:br>
              <a:rPr kumimoji="0" lang="en-US" sz="2000" b="0" i="0" u="none" strike="noStrike" kern="1200" cap="none" spc="0" normalizeH="0" baseline="0" noProof="0" dirty="0">
                <a:ln>
                  <a:noFill/>
                </a:ln>
                <a:solidFill>
                  <a:srgbClr val="000000"/>
                </a:solidFill>
                <a:effectLst/>
                <a:uLnTx/>
                <a:uFillTx/>
                <a:latin typeface="Arial" panose="020B0604020202020204"/>
                <a:ea typeface="+mj-ea"/>
                <a:cs typeface="+mj-cs"/>
              </a:rPr>
            </a:br>
            <a:r>
              <a:rPr kumimoji="0" lang="en-US" sz="2400" b="1" i="0" u="none" strike="noStrike" kern="1200" cap="none" spc="0" normalizeH="0" baseline="0" noProof="0" dirty="0">
                <a:ln>
                  <a:noFill/>
                </a:ln>
                <a:solidFill>
                  <a:srgbClr val="000000"/>
                </a:solidFill>
                <a:effectLst/>
                <a:uLnTx/>
                <a:uFillTx/>
                <a:latin typeface="Arial" panose="020B0604020202020204"/>
                <a:ea typeface="+mj-ea"/>
                <a:cs typeface="+mj-cs"/>
              </a:rPr>
              <a:t> </a:t>
            </a:r>
            <a:br>
              <a:rPr kumimoji="0" lang="en-US" sz="1400" b="1" i="0" u="none" strike="noStrike" kern="1200" cap="none" spc="0" normalizeH="0" baseline="0" noProof="0" dirty="0">
                <a:ln>
                  <a:noFill/>
                </a:ln>
                <a:solidFill>
                  <a:srgbClr val="000000"/>
                </a:solidFill>
                <a:effectLst/>
                <a:uLnTx/>
                <a:uFillTx/>
                <a:latin typeface="Arial Black" panose="020B0A04020102020204"/>
                <a:ea typeface="+mj-ea"/>
                <a:cs typeface="+mj-cs"/>
              </a:rPr>
            </a:br>
            <a:br>
              <a:rPr kumimoji="0" lang="en-US" sz="1400" b="1" i="0" u="none" strike="noStrike" kern="1200" cap="none" spc="0" normalizeH="0" baseline="0" noProof="0" dirty="0">
                <a:ln>
                  <a:noFill/>
                </a:ln>
                <a:solidFill>
                  <a:srgbClr val="000000"/>
                </a:solidFill>
                <a:effectLst/>
                <a:uLnTx/>
                <a:uFillTx/>
                <a:latin typeface="Arial Black" panose="020B0A04020102020204"/>
                <a:ea typeface="+mj-ea"/>
                <a:cs typeface="+mj-cs"/>
              </a:rPr>
            </a:br>
            <a:endParaRPr kumimoji="0" lang="en-US" sz="2800" b="1" i="0" u="none" strike="noStrike" kern="1200" cap="none" spc="0" normalizeH="0" baseline="0" noProof="0" dirty="0">
              <a:ln>
                <a:noFill/>
              </a:ln>
              <a:solidFill>
                <a:srgbClr val="000000"/>
              </a:solidFill>
              <a:effectLst/>
              <a:uLnTx/>
              <a:uFillTx/>
              <a:latin typeface="Century Gothic" panose="020B0502020202020204" pitchFamily="34" charset="0"/>
              <a:ea typeface="Open Sans Condensed" panose="020B0806030504020204" pitchFamily="34" charset="0"/>
              <a:cs typeface="Open Sans Condensed" panose="020B0806030504020204" pitchFamily="34" charset="0"/>
            </a:endParaRPr>
          </a:p>
        </p:txBody>
      </p:sp>
      <p:sp>
        <p:nvSpPr>
          <p:cNvPr id="18" name="TextBox 17">
            <a:extLst>
              <a:ext uri="{FF2B5EF4-FFF2-40B4-BE49-F238E27FC236}">
                <a16:creationId xmlns:a16="http://schemas.microsoft.com/office/drawing/2014/main" id="{F2701045-A06F-487A-840E-ADBF66E0AA35}"/>
              </a:ext>
            </a:extLst>
          </p:cNvPr>
          <p:cNvSpPr txBox="1"/>
          <p:nvPr/>
        </p:nvSpPr>
        <p:spPr>
          <a:xfrm>
            <a:off x="2204026" y="361152"/>
            <a:ext cx="6543040"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kern="1200" dirty="0">
                <a:ea typeface="+mn-ea"/>
                <a:cs typeface="+mn-cs"/>
              </a:rPr>
              <a:t>Employee Relations Website</a:t>
            </a:r>
            <a:endParaRPr kumimoji="0" lang="en-US" sz="40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A05BF052-A2CB-47B4-8784-EABE064216AA}"/>
              </a:ext>
            </a:extLst>
          </p:cNvPr>
          <p:cNvSpPr txBox="1"/>
          <p:nvPr/>
        </p:nvSpPr>
        <p:spPr>
          <a:xfrm>
            <a:off x="2681655" y="5180828"/>
            <a:ext cx="5712802" cy="307777"/>
          </a:xfrm>
          <a:prstGeom prst="rect">
            <a:avLst/>
          </a:prstGeom>
          <a:noFill/>
        </p:spPr>
        <p:txBody>
          <a:bodyPr wrap="square">
            <a:spAutoFit/>
          </a:bodyPr>
          <a:lstStyle/>
          <a:p>
            <a:r>
              <a:rPr lang="en-US" dirty="0">
                <a:hlinkClick r:id="rId2"/>
              </a:rPr>
              <a:t>Home - Employee Relations || Ramapo College of New Jersey</a:t>
            </a:r>
            <a:endParaRPr lang="en-US" dirty="0"/>
          </a:p>
        </p:txBody>
      </p:sp>
      <p:sp>
        <p:nvSpPr>
          <p:cNvPr id="12" name="TextBox 11">
            <a:extLst>
              <a:ext uri="{FF2B5EF4-FFF2-40B4-BE49-F238E27FC236}">
                <a16:creationId xmlns:a16="http://schemas.microsoft.com/office/drawing/2014/main" id="{A000BE69-86FF-4BFB-A214-EA9DA4F97C36}"/>
              </a:ext>
            </a:extLst>
          </p:cNvPr>
          <p:cNvSpPr txBox="1"/>
          <p:nvPr/>
        </p:nvSpPr>
        <p:spPr>
          <a:xfrm>
            <a:off x="4284054" y="5877635"/>
            <a:ext cx="2380516" cy="307777"/>
          </a:xfrm>
          <a:prstGeom prst="rect">
            <a:avLst/>
          </a:prstGeom>
          <a:noFill/>
        </p:spPr>
        <p:txBody>
          <a:bodyPr wrap="square">
            <a:spAutoFit/>
          </a:bodyPr>
          <a:lstStyle/>
          <a:p>
            <a:r>
              <a:rPr lang="en-US" dirty="0"/>
              <a:t>https://www.ramapo.edu/er/</a:t>
            </a:r>
          </a:p>
        </p:txBody>
      </p:sp>
      <p:pic>
        <p:nvPicPr>
          <p:cNvPr id="5" name="Picture 4">
            <a:extLst>
              <a:ext uri="{FF2B5EF4-FFF2-40B4-BE49-F238E27FC236}">
                <a16:creationId xmlns:a16="http://schemas.microsoft.com/office/drawing/2014/main" id="{808C4C8D-BB98-4893-9AF8-ED6DA819CA1F}"/>
              </a:ext>
            </a:extLst>
          </p:cNvPr>
          <p:cNvPicPr>
            <a:picLocks noChangeAspect="1"/>
          </p:cNvPicPr>
          <p:nvPr/>
        </p:nvPicPr>
        <p:blipFill rotWithShape="1">
          <a:blip r:embed="rId3"/>
          <a:srcRect l="50000" r="1731"/>
          <a:stretch/>
        </p:blipFill>
        <p:spPr>
          <a:xfrm>
            <a:off x="2848708" y="1684591"/>
            <a:ext cx="5205046" cy="3195140"/>
          </a:xfrm>
          <a:prstGeom prst="rect">
            <a:avLst/>
          </a:prstGeom>
        </p:spPr>
      </p:pic>
    </p:spTree>
    <p:extLst>
      <p:ext uri="{BB962C8B-B14F-4D97-AF65-F5344CB8AC3E}">
        <p14:creationId xmlns:p14="http://schemas.microsoft.com/office/powerpoint/2010/main" val="795981588"/>
      </p:ext>
    </p:extLst>
  </p:cSld>
  <p:clrMapOvr>
    <a:masterClrMapping/>
  </p:clrMapOvr>
</p:sld>
</file>

<file path=ppt/theme/theme1.xml><?xml version="1.0" encoding="utf-8"?>
<a:theme xmlns:a="http://schemas.openxmlformats.org/drawingml/2006/main" name="Office Theme">
  <a:themeElements>
    <a:clrScheme name="Ramapo Bold">
      <a:dk1>
        <a:srgbClr val="000000"/>
      </a:dk1>
      <a:lt1>
        <a:srgbClr val="FFFFFF"/>
      </a:lt1>
      <a:dk2>
        <a:srgbClr val="862633"/>
      </a:dk2>
      <a:lt2>
        <a:srgbClr val="FCFCFB"/>
      </a:lt2>
      <a:accent1>
        <a:srgbClr val="24282A"/>
      </a:accent1>
      <a:accent2>
        <a:srgbClr val="545658"/>
      </a:accent2>
      <a:accent3>
        <a:srgbClr val="D7D2CB"/>
      </a:accent3>
      <a:accent4>
        <a:srgbClr val="EAE9E5"/>
      </a:accent4>
      <a:accent5>
        <a:srgbClr val="CBA051"/>
      </a:accent5>
      <a:accent6>
        <a:srgbClr val="D50032"/>
      </a:accent6>
      <a:hlink>
        <a:srgbClr val="862633"/>
      </a:hlink>
      <a:folHlink>
        <a:srgbClr val="DAC09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Ramapo Bold">
      <a:dk1>
        <a:srgbClr val="000000"/>
      </a:dk1>
      <a:lt1>
        <a:srgbClr val="FFFFFF"/>
      </a:lt1>
      <a:dk2>
        <a:srgbClr val="862633"/>
      </a:dk2>
      <a:lt2>
        <a:srgbClr val="FCFCFB"/>
      </a:lt2>
      <a:accent1>
        <a:srgbClr val="24282A"/>
      </a:accent1>
      <a:accent2>
        <a:srgbClr val="545658"/>
      </a:accent2>
      <a:accent3>
        <a:srgbClr val="D7D2CB"/>
      </a:accent3>
      <a:accent4>
        <a:srgbClr val="EAE9E5"/>
      </a:accent4>
      <a:accent5>
        <a:srgbClr val="CBA051"/>
      </a:accent5>
      <a:accent6>
        <a:srgbClr val="D50032"/>
      </a:accent6>
      <a:hlink>
        <a:srgbClr val="862633"/>
      </a:hlink>
      <a:folHlink>
        <a:srgbClr val="DAC09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Ramapo Bold">
      <a:dk1>
        <a:srgbClr val="000000"/>
      </a:dk1>
      <a:lt1>
        <a:srgbClr val="FFFFFF"/>
      </a:lt1>
      <a:dk2>
        <a:srgbClr val="862633"/>
      </a:dk2>
      <a:lt2>
        <a:srgbClr val="FCFCFB"/>
      </a:lt2>
      <a:accent1>
        <a:srgbClr val="24282A"/>
      </a:accent1>
      <a:accent2>
        <a:srgbClr val="545658"/>
      </a:accent2>
      <a:accent3>
        <a:srgbClr val="D7D2CB"/>
      </a:accent3>
      <a:accent4>
        <a:srgbClr val="EAE9E5"/>
      </a:accent4>
      <a:accent5>
        <a:srgbClr val="CBA051"/>
      </a:accent5>
      <a:accent6>
        <a:srgbClr val="D50032"/>
      </a:accent6>
      <a:hlink>
        <a:srgbClr val="862633"/>
      </a:hlink>
      <a:folHlink>
        <a:srgbClr val="DAC093"/>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2C4D923D-21BF-B24E-AD2C-E332EFCA9A9E}" vid="{40A5D150-4C39-8D41-9905-AD34E21A2068}"/>
    </a:ext>
  </a:extLst>
</a:theme>
</file>

<file path=ppt/theme/theme4.xml><?xml version="1.0" encoding="utf-8"?>
<a:theme xmlns:a="http://schemas.openxmlformats.org/drawingml/2006/main" name="3_Office Theme">
  <a:themeElements>
    <a:clrScheme name="Ramapo Bold">
      <a:dk1>
        <a:srgbClr val="000000"/>
      </a:dk1>
      <a:lt1>
        <a:srgbClr val="FFFFFF"/>
      </a:lt1>
      <a:dk2>
        <a:srgbClr val="862633"/>
      </a:dk2>
      <a:lt2>
        <a:srgbClr val="FCFCFB"/>
      </a:lt2>
      <a:accent1>
        <a:srgbClr val="24282A"/>
      </a:accent1>
      <a:accent2>
        <a:srgbClr val="545658"/>
      </a:accent2>
      <a:accent3>
        <a:srgbClr val="D7D2CB"/>
      </a:accent3>
      <a:accent4>
        <a:srgbClr val="EAE9E5"/>
      </a:accent4>
      <a:accent5>
        <a:srgbClr val="CBA051"/>
      </a:accent5>
      <a:accent6>
        <a:srgbClr val="D50032"/>
      </a:accent6>
      <a:hlink>
        <a:srgbClr val="862633"/>
      </a:hlink>
      <a:folHlink>
        <a:srgbClr val="DAC09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811</TotalTime>
  <Words>1217</Words>
  <Application>Microsoft Office PowerPoint</Application>
  <PresentationFormat>On-screen Show (4:3)</PresentationFormat>
  <Paragraphs>126</Paragraphs>
  <Slides>10</Slides>
  <Notes>2</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10</vt:i4>
      </vt:variant>
    </vt:vector>
  </HeadingPairs>
  <TitlesOfParts>
    <vt:vector size="22" baseType="lpstr">
      <vt:lpstr>Courier New</vt:lpstr>
      <vt:lpstr>Calibri</vt:lpstr>
      <vt:lpstr>Arial Black</vt:lpstr>
      <vt:lpstr>Wingdings</vt:lpstr>
      <vt:lpstr>inherit</vt:lpstr>
      <vt:lpstr>Sarabun</vt:lpstr>
      <vt:lpstr>Arial</vt:lpstr>
      <vt:lpstr>Century Gothic</vt:lpstr>
      <vt:lpstr>Office Theme</vt:lpstr>
      <vt:lpstr>2_Office Theme</vt:lpstr>
      <vt:lpstr>1_Office Theme</vt:lpstr>
      <vt:lpstr>3_Office Theme</vt:lpstr>
      <vt:lpstr>Office of Employee Relations (ER)  and  Faculty Resources   2025-2026 New Faculty  of  Ramapo College  </vt:lpstr>
      <vt:lpstr>Agenda</vt:lpstr>
      <vt:lpstr>PowerPoint Presentation</vt:lpstr>
      <vt:lpstr>PowerPoint Presentation</vt:lpstr>
      <vt:lpstr>PowerPoint Presentation</vt:lpstr>
      <vt:lpstr>PowerPoint Presentation</vt:lpstr>
      <vt:lpstr>Office of Employee Relations   Key Duties and Responsibilities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People Operations &amp; Employee Resources (POER)</dc:title>
  <dc:creator>lzuccola@winads.ramapo.edu</dc:creator>
  <cp:lastModifiedBy>Rikki Abzug</cp:lastModifiedBy>
  <cp:revision>73</cp:revision>
  <cp:lastPrinted>2024-09-11T13:37:25Z</cp:lastPrinted>
  <dcterms:created xsi:type="dcterms:W3CDTF">2022-02-22T16:46:26Z</dcterms:created>
  <dcterms:modified xsi:type="dcterms:W3CDTF">2026-08-26T15:35:20Z</dcterms:modified>
</cp:coreProperties>
</file>