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1" r:id="rId3"/>
    <p:sldId id="257" r:id="rId4"/>
    <p:sldId id="258" r:id="rId5"/>
    <p:sldId id="259" r:id="rId6"/>
    <p:sldId id="260" r:id="rId7"/>
    <p:sldId id="267" r:id="rId8"/>
    <p:sldId id="265" r:id="rId9"/>
    <p:sldId id="264" r:id="rId10"/>
    <p:sldId id="266" r:id="rId11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400"/>
    <p:restoredTop sz="94625"/>
  </p:normalViewPr>
  <p:slideViewPr>
    <p:cSldViewPr snapToGrid="0" snapToObjects="1">
      <p:cViewPr varScale="1">
        <p:scale>
          <a:sx n="61" d="100"/>
          <a:sy n="61" d="100"/>
        </p:scale>
        <p:origin x="436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00AAEBC-E5DE-6E45-A42C-A1EA1BC2CDA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AB98B4E-2E3E-4347-A023-04027A075E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0486" y="1371601"/>
            <a:ext cx="6441622" cy="2885623"/>
          </a:xfrm>
        </p:spPr>
        <p:txBody>
          <a:bodyPr anchor="ctr" anchorCtr="0"/>
          <a:lstStyle>
            <a:lvl1pPr algn="l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708902E-C874-334E-B892-8F49CF0B86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8650" y="4550231"/>
            <a:ext cx="5829300" cy="1513113"/>
          </a:xfrm>
        </p:spPr>
        <p:txBody>
          <a:bodyPr anchor="ctr" anchorCtr="0"/>
          <a:lstStyle>
            <a:lvl1pPr marL="0" indent="0" algn="l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C4E7D9-7871-9C44-AEAB-2E9F150D81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862C9-745F-D148-9383-9FE007AA26B2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1AEE91-A16B-5C49-9DD3-B7BA6B1804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52932B-B978-D248-8210-9049FDE3DD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EC658-5955-2042-9124-E010C3F96FC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70908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CF25F56-C957-4647-9D39-C37665D0A5A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665720-E491-A34E-8E2F-60B1E641C3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862C9-745F-D148-9383-9FE007AA26B2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27574EC-90C6-9046-B64D-6882B45ACE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1D033F-EC83-034A-8D2F-DBC38AB379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EC658-5955-2042-9124-E010C3F96FC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91264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9C7930BA-CBF1-9A40-A4FC-C116E24A48C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9761AA6-9B2B-6C4C-9201-1E54FD130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99A98C-8A97-0A41-AF02-7B1A0F0A66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1363288"/>
            <a:ext cx="4629150" cy="449776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50B398-3B01-9542-A9E1-950C122FA7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DDEAE15-C206-FF4F-BC48-B5973A2E1A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862C9-745F-D148-9383-9FE007AA26B2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6C9699-9A75-D749-84C0-2A826E94C6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4BEC65-4294-EB48-83F1-7CC5430DB0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EC658-5955-2042-9124-E010C3F96FC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32547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4C2020F6-0188-FE47-925C-F5C2AC396B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07790D-AED3-C848-B102-F1A3C63EC9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1404852"/>
            <a:ext cx="2949178" cy="1915013"/>
          </a:xfrm>
        </p:spPr>
        <p:txBody>
          <a:bodyPr anchor="ctr" anchorCtr="0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FC902DA-6D77-5C42-9AE7-93B16066EAD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C283A11-BC70-7A4A-8134-411A8397E3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3424845"/>
            <a:ext cx="2949178" cy="2444143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62D0CB-EB7A-084F-91EA-CAAF8DCE2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862C9-745F-D148-9383-9FE007AA26B2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24D4A3-2E04-5A49-899D-80FB14C5FE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327CC1D-B58A-FE4B-BC37-D6ADCF9AD1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EC658-5955-2042-9124-E010C3F96FC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2086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EC18D46-CFB6-1C4B-9FC0-8EC07369A37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5552166-5EBE-7744-B409-EB93A1B0B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6050" y="365126"/>
            <a:ext cx="58293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B534865-2E41-1F4D-BED3-4B74C84604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A2C49B-4E0A-584D-9CC2-3B1E2C5273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862C9-745F-D148-9383-9FE007AA26B2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9C3C36-DFDA-4140-965F-2FA5844D9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68843B-8D37-F044-BDF1-79C5786C78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EC658-5955-2042-9124-E010C3F96FC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4069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9E7B534-5776-3847-93D8-84A27D7986C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Vertical Title 1">
            <a:extLst>
              <a:ext uri="{FF2B5EF4-FFF2-40B4-BE49-F238E27FC236}">
                <a16:creationId xmlns:a16="http://schemas.microsoft.com/office/drawing/2014/main" id="{9B2BE9DC-273B-194B-BC5E-FB06B8D9CAE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0CB4AC8-97E2-464D-9EC5-2754B234E3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1346661"/>
            <a:ext cx="5800725" cy="4830301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1FDCC4-9CA5-EA43-81E8-48D0444325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862C9-745F-D148-9383-9FE007AA26B2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C6C286-A8E2-714A-B5FC-85F5371A0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78022E-4C80-5F4E-B1F1-D892BA415B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EC658-5955-2042-9124-E010C3F96FC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7115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567BF438-3DE7-F54E-BEF5-EBA820CCF4C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8D20389-BA8F-704F-9750-7536177C8D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1" y="365126"/>
            <a:ext cx="5829299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1EFAA4-C7BB-604B-90CB-961AF003FE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340FFB-2868-514B-803F-DB2F1173C9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862C9-745F-D148-9383-9FE007AA26B2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E1BDC5-DDED-6146-879E-5D3E0014D3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DD39F8-25C0-C64F-AF6F-86AAF9B921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EC658-5955-2042-9124-E010C3F96FC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35889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1F7A746-610E-D44B-85AF-2BE80C30AC4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8D20389-BA8F-704F-9750-7536177C8D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6050" y="320676"/>
            <a:ext cx="58293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1EFAA4-C7BB-604B-90CB-961AF003FE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340FFB-2868-514B-803F-DB2F1173C9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862C9-745F-D148-9383-9FE007AA26B2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E1BDC5-DDED-6146-879E-5D3E0014D3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DD39F8-25C0-C64F-AF6F-86AAF9B921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EC658-5955-2042-9124-E010C3F96FC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71358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2E78E74-C4E2-3841-AC1C-E17441B88F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8D20389-BA8F-704F-9750-7536177C8D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1" y="365126"/>
            <a:ext cx="5829299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1EFAA4-C7BB-604B-90CB-961AF003FE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340FFB-2868-514B-803F-DB2F1173C9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862C9-745F-D148-9383-9FE007AA26B2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E1BDC5-DDED-6146-879E-5D3E0014D3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DD39F8-25C0-C64F-AF6F-86AAF9B921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EC658-5955-2042-9124-E010C3F96FC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8890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EAB6F14-D77A-A84A-8815-C76C756A355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8D20389-BA8F-704F-9750-7536177C8D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6050" y="363538"/>
            <a:ext cx="58293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1EFAA4-C7BB-604B-90CB-961AF003FE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340FFB-2868-514B-803F-DB2F1173C9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862C9-745F-D148-9383-9FE007AA26B2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E1BDC5-DDED-6146-879E-5D3E0014D3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DD39F8-25C0-C64F-AF6F-86AAF9B921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EC658-5955-2042-9124-E010C3F96FC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27783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5A2387C5-CB14-C74C-92FC-D4FBA419B45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718DBE9-072B-7241-8A87-71975F078E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ctr" anchorCtr="0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90ED09-B9EE-084E-82F8-32CFEFE5B0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526643-5CAD-CD44-B814-180BDDDDF0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862C9-745F-D148-9383-9FE007AA26B2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9FCC28-1FB5-E54C-9D07-7BE932DCAF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07225A-88E4-6E43-B0E8-EE0330BA2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EC658-5955-2042-9124-E010C3F96FC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2436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70EC56D-664E-1E4F-B6ED-7FE51EA0ACD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5CF4EEE-DC01-684F-83BF-8FCBEE302C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1" y="365126"/>
            <a:ext cx="5829299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C78EED-1FD4-D94A-97D0-F847F867955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6B8DD1-7C85-624C-B205-44A74D12AE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AEBE36-2F6E-0347-9313-4065B2C9C7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862C9-745F-D148-9383-9FE007AA26B2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D8711D-1157-DB4F-9CC3-187EDC717E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6C7687-6A98-7043-90C4-21063642E9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EC658-5955-2042-9124-E010C3F96FC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31190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F04227CD-9EF9-8549-84D6-FC28026F6CF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8B1DCE7-4BBF-2B49-B53B-0F4112F4B8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6049" y="365126"/>
            <a:ext cx="5830491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2CD234-176B-C840-B26F-FDA48DC0B2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ECF719-3078-6B42-8583-5BA3EFFDE2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E1E490F-C95E-0842-A74B-2D85F92481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A4FFC72-488A-944B-ADAF-AFD187635F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ADAE21-1C92-E24E-A06D-D4C4D93480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862C9-745F-D148-9383-9FE007AA26B2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4E98D20-7B5F-9F43-AFB2-8C28EE3641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7143AEA-3E6A-224E-9903-3F6EF9B99C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EC658-5955-2042-9124-E010C3F96FC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61805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2940111-8F89-D446-8524-09C45E25DB5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D851582-F1C5-4846-8D4D-A82356313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1" y="365126"/>
            <a:ext cx="58293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8F12522-5972-5544-B2B0-569B746225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862C9-745F-D148-9383-9FE007AA26B2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5DA1CB-FAF7-ED44-9564-1F0DCBCA05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C518600-5988-B84F-B98F-31918F31C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EC658-5955-2042-9124-E010C3F96FC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7138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5A5D83-D6EE-0D46-97E5-BD8C325770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A53595-CFB4-4F42-B39C-95BF25B4B0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A088D6-B061-7F4A-9C87-7DDB38C5A0F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E862C9-745F-D148-9383-9FE007AA26B2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6C2F4A-951D-5E4E-B60F-E3F96F17D1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7DC374-17D3-CB49-B67E-DD6B2AA544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1EC658-5955-2042-9124-E010C3F96FC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5293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62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ramapo.edu/oss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amapo.edu/oss/ossonline-instructor-portal-information/" TargetMode="Externa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amapo.edu/oss/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FCE3A2-AEA2-CF4F-9837-C07F02560ED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Office of Specialized Services (OSS) – Quick Overview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A286B83-20BA-4346-92EB-392DD2F982A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3600" dirty="0">
                <a:hlinkClick r:id="rId2"/>
              </a:rPr>
              <a:t>OSS Homepage Link</a:t>
            </a:r>
            <a:endParaRPr lang="en-US" sz="36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85524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OSSOnline</a:t>
            </a:r>
            <a:r>
              <a:rPr lang="en-US" dirty="0"/>
              <a:t> Instructor Portal Guide</a:t>
            </a:r>
          </a:p>
        </p:txBody>
      </p:sp>
      <p:pic>
        <p:nvPicPr>
          <p:cNvPr id="4" name="Content Placeholder 3" descr="OSSOnline-Instructor-Portal-Guide-1 crop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14291" y="1500326"/>
            <a:ext cx="3515418" cy="4676637"/>
          </a:xfrm>
        </p:spPr>
      </p:pic>
      <p:sp>
        <p:nvSpPr>
          <p:cNvPr id="6" name="TextBox 5"/>
          <p:cNvSpPr txBox="1"/>
          <p:nvPr/>
        </p:nvSpPr>
        <p:spPr>
          <a:xfrm>
            <a:off x="248575" y="2423604"/>
            <a:ext cx="19530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3"/>
              </a:rPr>
              <a:t>Instructor Portal Guide Link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FB148A-C619-4E40-9CDE-B683377EF0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1" y="365126"/>
            <a:ext cx="5829299" cy="1674689"/>
          </a:xfrm>
        </p:spPr>
        <p:txBody>
          <a:bodyPr>
            <a:normAutofit fontScale="90000"/>
          </a:bodyPr>
          <a:lstStyle/>
          <a:p>
            <a:r>
              <a:rPr lang="en-US" dirty="0"/>
              <a:t>Ramapo College is Nationally Recognized for Supporting Students with Disabilities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1BE113-6B0E-EF46-8C46-BCA3CDCFEA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039815"/>
            <a:ext cx="7886700" cy="4137148"/>
          </a:xfrm>
        </p:spPr>
        <p:txBody>
          <a:bodyPr/>
          <a:lstStyle/>
          <a:p>
            <a:endParaRPr lang="en-US" dirty="0"/>
          </a:p>
          <a:p>
            <a:r>
              <a:rPr lang="en-US" sz="2400" dirty="0"/>
              <a:t>“</a:t>
            </a:r>
            <a:r>
              <a:rPr lang="en-US" sz="2400" b="1" dirty="0"/>
              <a:t>10 Best Campuses for Students with Physical Disabilities</a:t>
            </a:r>
            <a:r>
              <a:rPr lang="en-US" sz="2400" dirty="0"/>
              <a:t>” - College Magazine March 2019</a:t>
            </a:r>
          </a:p>
          <a:p>
            <a:endParaRPr lang="en-US" sz="2400" dirty="0"/>
          </a:p>
          <a:p>
            <a:r>
              <a:rPr lang="en-US" sz="2400" b="1" dirty="0"/>
              <a:t>“30 Best Small Colleges for Students on Autism Spectrum”</a:t>
            </a:r>
            <a:r>
              <a:rPr lang="en-US" sz="2400" dirty="0"/>
              <a:t> - Applied Behavior Analysis Program January 2020</a:t>
            </a:r>
          </a:p>
          <a:p>
            <a:endParaRPr lang="en-US" sz="2400" dirty="0"/>
          </a:p>
          <a:p>
            <a:r>
              <a:rPr lang="en-US" sz="2400" dirty="0"/>
              <a:t>24th on a list of “</a:t>
            </a:r>
            <a:r>
              <a:rPr lang="en-US" sz="2400" b="1" dirty="0"/>
              <a:t>Disability Friendly Schools</a:t>
            </a:r>
            <a:r>
              <a:rPr lang="en-US" sz="2400" dirty="0"/>
              <a:t>” – Great Value Colleges July 2023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04615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FB148A-C619-4E40-9CDE-B683377EF0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OSS Student Population	 - Fall 2025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1BE113-6B0E-EF46-8C46-BCA3CDCFEA22}"/>
              </a:ext>
            </a:extLst>
          </p:cNvPr>
          <p:cNvSpPr>
            <a:spLocks noGrp="1"/>
          </p:cNvSpPr>
          <p:nvPr>
            <p:ph idx="1"/>
          </p:nvPr>
        </p:nvSpPr>
        <p:spPr>
          <a:noFill/>
        </p:spPr>
        <p:txBody>
          <a:bodyPr/>
          <a:lstStyle/>
          <a:p>
            <a:r>
              <a:rPr lang="en-US" sz="2000" dirty="0"/>
              <a:t>769 Students Affiliated at the end of the Spring Semester </a:t>
            </a:r>
          </a:p>
          <a:p>
            <a:pPr lvl="1"/>
            <a:r>
              <a:rPr lang="en-US" dirty="0"/>
              <a:t>713 Undergraduate Students</a:t>
            </a:r>
          </a:p>
          <a:p>
            <a:pPr lvl="1"/>
            <a:r>
              <a:rPr lang="en-US" dirty="0"/>
              <a:t>56 Graduate Students</a:t>
            </a:r>
          </a:p>
          <a:p>
            <a:pPr lvl="1"/>
            <a:endParaRPr lang="en-US" dirty="0"/>
          </a:p>
          <a:p>
            <a:r>
              <a:rPr lang="en-US" sz="2000" dirty="0"/>
              <a:t>Top 5 Disability Categories </a:t>
            </a:r>
          </a:p>
          <a:p>
            <a:pPr lvl="1"/>
            <a:r>
              <a:rPr lang="en-US" dirty="0"/>
              <a:t>Learning Disabilities (LD)</a:t>
            </a:r>
          </a:p>
          <a:p>
            <a:pPr lvl="1"/>
            <a:r>
              <a:rPr lang="en-US" dirty="0"/>
              <a:t>Psychological/Mental Health</a:t>
            </a:r>
          </a:p>
          <a:p>
            <a:pPr lvl="1"/>
            <a:r>
              <a:rPr lang="en-US" dirty="0"/>
              <a:t>Attention ADD/ADHD </a:t>
            </a:r>
          </a:p>
          <a:p>
            <a:pPr lvl="1"/>
            <a:r>
              <a:rPr lang="en-US" dirty="0"/>
              <a:t>Autism Spectrum Disorder (ASD)</a:t>
            </a:r>
          </a:p>
          <a:p>
            <a:pPr lvl="1"/>
            <a:r>
              <a:rPr lang="en-US" dirty="0"/>
              <a:t>Chronic Medical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4553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4E17FE-22C7-7A4B-9520-D7E78A5067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OSS Staffing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AD5469-744D-B242-98E2-349791BA97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7 Full – Time Staff Members (Director, Assistant Director, 4 Counselors, Office Coordinator)</a:t>
            </a:r>
          </a:p>
          <a:p>
            <a:r>
              <a:rPr lang="en-US" sz="2400" dirty="0"/>
              <a:t>Part – Time Graduate Assistant </a:t>
            </a:r>
          </a:p>
          <a:p>
            <a:r>
              <a:rPr lang="en-US" sz="2400" dirty="0"/>
              <a:t>Technology Specialist – Student Works</a:t>
            </a:r>
          </a:p>
          <a:p>
            <a:r>
              <a:rPr lang="en-US" sz="2400" dirty="0"/>
              <a:t>TRIO Student Support Grant funds:</a:t>
            </a:r>
          </a:p>
          <a:p>
            <a:pPr lvl="1"/>
            <a:r>
              <a:rPr lang="en-US" sz="1700" dirty="0"/>
              <a:t>Hourly Professional Writing Tutors</a:t>
            </a:r>
          </a:p>
          <a:p>
            <a:pPr lvl="1"/>
            <a:r>
              <a:rPr lang="en-US" sz="1700" dirty="0"/>
              <a:t>Hourly Peer Subject Tutors</a:t>
            </a:r>
          </a:p>
          <a:p>
            <a:pPr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5491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4DB86F-8989-9845-A461-693A1824C6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TRIO Student Support Services (SSS) Grant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580E3F-ABFB-B14C-BF2D-51A4D984C2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185 students are allowed to be part of Trio during the year</a:t>
            </a:r>
          </a:p>
          <a:p>
            <a:r>
              <a:rPr lang="en-US" sz="2400" dirty="0"/>
              <a:t>Trio includes the following services: </a:t>
            </a:r>
          </a:p>
          <a:p>
            <a:pPr lvl="1"/>
            <a:r>
              <a:rPr lang="en-US" sz="2000" dirty="0"/>
              <a:t>supplemental academic advisement</a:t>
            </a:r>
          </a:p>
          <a:p>
            <a:pPr lvl="1"/>
            <a:r>
              <a:rPr lang="en-US" sz="2000" dirty="0"/>
              <a:t>learning strategies instruction</a:t>
            </a:r>
          </a:p>
          <a:p>
            <a:pPr lvl="1"/>
            <a:r>
              <a:rPr lang="en-US" sz="2000" dirty="0"/>
              <a:t>career counseling</a:t>
            </a:r>
          </a:p>
          <a:p>
            <a:pPr lvl="1"/>
            <a:r>
              <a:rPr lang="en-US" sz="2000" dirty="0"/>
              <a:t>tutoring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99196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AE344B-5436-A74D-B145-C4FC39FB9A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Accommodations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4ECDE1-A6CE-1245-BF25-A57D80F316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Students must provided documentation of disability</a:t>
            </a:r>
          </a:p>
          <a:p>
            <a:r>
              <a:rPr lang="en-US" sz="2400" dirty="0"/>
              <a:t>OSS Staff view review accommodations request</a:t>
            </a:r>
          </a:p>
          <a:p>
            <a:r>
              <a:rPr lang="en-US" sz="2400" dirty="0"/>
              <a:t>Approved accommodations are recorded in students’ </a:t>
            </a:r>
            <a:r>
              <a:rPr lang="en-US" sz="2400" dirty="0" err="1"/>
              <a:t>OSSOnline</a:t>
            </a:r>
            <a:r>
              <a:rPr lang="en-US" sz="2400" dirty="0"/>
              <a:t> profile.</a:t>
            </a:r>
          </a:p>
          <a:p>
            <a:r>
              <a:rPr lang="en-US" sz="2400" dirty="0"/>
              <a:t>Students are able request to have Accommodation Notices sent to their professors via </a:t>
            </a:r>
            <a:r>
              <a:rPr lang="en-US" sz="2400" dirty="0" err="1"/>
              <a:t>OSSOnline</a:t>
            </a:r>
            <a:endParaRPr lang="en-US" sz="2400" dirty="0"/>
          </a:p>
          <a:p>
            <a:r>
              <a:rPr lang="en-US" sz="2400" dirty="0"/>
              <a:t>Professors receive Accommodation Notices via email and they are viewable in the Instructor Portal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67479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B41C41-E7EC-45DB-9739-DC22F5D69E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Accommodation are Exceptions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060471-DBA0-4AE0-9D33-C4C9708606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Most accommodations represent exceptions to the general rule for a class</a:t>
            </a:r>
          </a:p>
          <a:p>
            <a:r>
              <a:rPr lang="en-US" sz="2400" dirty="0"/>
              <a:t>Disability accommodations are intended to allow for equal access to the educational experience/environment</a:t>
            </a:r>
          </a:p>
          <a:p>
            <a:r>
              <a:rPr lang="en-US" sz="2400" dirty="0"/>
              <a:t>If a professor believes a student’s accommodation is not appropriate  for their class, the instructor should disuses the situation with the student’s OSS Counselor</a:t>
            </a:r>
          </a:p>
        </p:txBody>
      </p:sp>
    </p:spTree>
    <p:extLst>
      <p:ext uri="{BB962C8B-B14F-4D97-AF65-F5344CB8AC3E}">
        <p14:creationId xmlns:p14="http://schemas.microsoft.com/office/powerpoint/2010/main" val="29023834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Instructor Portal Features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en-US" sz="2000" dirty="0"/>
              <a:t>Enhances communications among students, OSS, and faculty</a:t>
            </a:r>
          </a:p>
          <a:p>
            <a:pPr fontAlgn="base">
              <a:buNone/>
            </a:pPr>
            <a:r>
              <a:rPr lang="en-US" sz="2000" dirty="0"/>
              <a:t> </a:t>
            </a:r>
          </a:p>
          <a:p>
            <a:pPr fontAlgn="base"/>
            <a:r>
              <a:rPr lang="en-US" sz="2000" dirty="0"/>
              <a:t>All the accommodation information in one place for Instructors:</a:t>
            </a:r>
          </a:p>
          <a:p>
            <a:pPr fontAlgn="base">
              <a:buNone/>
            </a:pPr>
            <a:endParaRPr lang="en-US" sz="2000" dirty="0"/>
          </a:p>
          <a:p>
            <a:pPr lvl="1" fontAlgn="base"/>
            <a:r>
              <a:rPr lang="en-US" sz="2000" dirty="0"/>
              <a:t>  View accommodation letters of students enrolled in a professors classes</a:t>
            </a:r>
          </a:p>
          <a:p>
            <a:pPr lvl="1" fontAlgn="base"/>
            <a:r>
              <a:rPr lang="en-US" sz="2000" dirty="0"/>
              <a:t>  Complete and view the Faculty Alternative Testing Agreements</a:t>
            </a:r>
          </a:p>
          <a:p>
            <a:pPr lvl="1" fontAlgn="base"/>
            <a:r>
              <a:rPr lang="en-US" sz="2000" dirty="0"/>
              <a:t>  View exam sign-ups by student per course, per exam</a:t>
            </a:r>
          </a:p>
          <a:p>
            <a:pPr lvl="1" fontAlgn="base"/>
            <a:r>
              <a:rPr lang="en-US" sz="2000" dirty="0"/>
              <a:t>  Upload exams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OSSOnline</a:t>
            </a:r>
            <a:r>
              <a:rPr lang="en-US" dirty="0"/>
              <a:t> Faculty Portal</a:t>
            </a:r>
          </a:p>
        </p:txBody>
      </p:sp>
      <p:pic>
        <p:nvPicPr>
          <p:cNvPr id="8" name="Content Placeholder 7" descr="OSS Home Page-crop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48429" y="1825625"/>
            <a:ext cx="7247141" cy="4351338"/>
          </a:xfrm>
        </p:spPr>
      </p:pic>
      <p:sp>
        <p:nvSpPr>
          <p:cNvPr id="9" name="TextBox 8"/>
          <p:cNvSpPr txBox="1"/>
          <p:nvPr/>
        </p:nvSpPr>
        <p:spPr>
          <a:xfrm>
            <a:off x="5843904" y="1689101"/>
            <a:ext cx="2753742" cy="369332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www.ramapo.edu/oss/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Ramapo Bold">
      <a:dk1>
        <a:srgbClr val="000000"/>
      </a:dk1>
      <a:lt1>
        <a:srgbClr val="FFFFFF"/>
      </a:lt1>
      <a:dk2>
        <a:srgbClr val="862633"/>
      </a:dk2>
      <a:lt2>
        <a:srgbClr val="FCFCFB"/>
      </a:lt2>
      <a:accent1>
        <a:srgbClr val="24282A"/>
      </a:accent1>
      <a:accent2>
        <a:srgbClr val="545658"/>
      </a:accent2>
      <a:accent3>
        <a:srgbClr val="D7D2CB"/>
      </a:accent3>
      <a:accent4>
        <a:srgbClr val="EAE9E5"/>
      </a:accent4>
      <a:accent5>
        <a:srgbClr val="CBA051"/>
      </a:accent5>
      <a:accent6>
        <a:srgbClr val="D50032"/>
      </a:accent6>
      <a:hlink>
        <a:srgbClr val="862633"/>
      </a:hlink>
      <a:folHlink>
        <a:srgbClr val="DAC093"/>
      </a:folHlink>
    </a:clrScheme>
    <a:fontScheme name="Arial Black-Arial">
      <a:majorFont>
        <a:latin typeface="Arial Black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6" id="{2C4D923D-21BF-B24E-AD2C-E332EFCA9A9E}" vid="{40A5D150-4C39-8D41-9905-AD34E21A206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202</TotalTime>
  <Words>385</Words>
  <Application>Microsoft Office PowerPoint</Application>
  <PresentationFormat>On-screen Show (4:3)</PresentationFormat>
  <Paragraphs>57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Arial Black</vt:lpstr>
      <vt:lpstr>Office Theme</vt:lpstr>
      <vt:lpstr>Office of Specialized Services (OSS) – Quick Overview</vt:lpstr>
      <vt:lpstr>Ramapo College is Nationally Recognized for Supporting Students with Disabilities</vt:lpstr>
      <vt:lpstr>OSS Student Population  - Fall 2025</vt:lpstr>
      <vt:lpstr>OSS Staffing</vt:lpstr>
      <vt:lpstr>TRIO Student Support Services (SSS) Grant</vt:lpstr>
      <vt:lpstr>Accommodations</vt:lpstr>
      <vt:lpstr>Accommodation are Exceptions </vt:lpstr>
      <vt:lpstr>Instructor Portal Features</vt:lpstr>
      <vt:lpstr>OSSOnline Faculty Portal</vt:lpstr>
      <vt:lpstr>OSSOnline Instructor Portal Guide</vt:lpstr>
    </vt:vector>
  </TitlesOfParts>
  <Company>RCNJ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Cromano@winads.ramapo.edu</dc:creator>
  <cp:lastModifiedBy>Rikki Abzug</cp:lastModifiedBy>
  <cp:revision>28</cp:revision>
  <cp:lastPrinted>2023-10-18T13:22:38Z</cp:lastPrinted>
  <dcterms:created xsi:type="dcterms:W3CDTF">2021-07-07T13:30:36Z</dcterms:created>
  <dcterms:modified xsi:type="dcterms:W3CDTF">2026-08-27T13:53:03Z</dcterms:modified>
</cp:coreProperties>
</file>