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69" r:id="rId16"/>
    <p:sldId id="272" r:id="rId17"/>
    <p:sldId id="274" r:id="rId18"/>
    <p:sldId id="273" r:id="rId19"/>
    <p:sldId id="270" r:id="rId20"/>
    <p:sldId id="271" r:id="rId2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Libre Franklin Medium" pitchFamily="2" charset="0"/>
      <p:regular r:id="rId28"/>
      <p:italic r:id="rId29"/>
    </p:embeddedFont>
    <p:embeddedFont>
      <p:font typeface="Oswald" panose="00000500000000000000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JSOYQqfxgW/fizbhxpXBTNXYR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2" autoAdjust="0"/>
    <p:restoredTop sz="86384" autoAdjust="0"/>
  </p:normalViewPr>
  <p:slideViewPr>
    <p:cSldViewPr snapToGrid="0">
      <p:cViewPr varScale="1">
        <p:scale>
          <a:sx n="37" d="100"/>
          <a:sy n="37" d="100"/>
        </p:scale>
        <p:origin x="4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ebbe3c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ebbe3c70d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eebbe3c70d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cfbefcdb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cfbefcdb3_0_3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ecfbefcdb3_0_3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ebbe3c70d_0_1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eebbe3c70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2ae8503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2ae850371_0_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f2ae850371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2ae8503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2ae850371_0_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f2ae850371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527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2ae8503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2ae850371_0_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f2ae850371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34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2ae8503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2ae850371_0_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f2ae850371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74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ebbe3c70d_0_1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eebbe3c7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2ae8503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2ae850371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f2ae850371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4df92b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44df92bfe_0_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f44df92bfe_0_6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cfbefcd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cfbefcdb3_0_2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ecfbefcd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 rot="5400000">
            <a:off x="-1028699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12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3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14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ar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ramapo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bitz@ramapo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mapo.edu/id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connell@ramapo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ccess@ramapo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connec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nast@ramapo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mapo.edu/os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web-resources/exam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eb.ramapo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r/wp-content/uploads/sites/52/2025/04/2025-Fast-Facts-Sprin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abzug@ramapo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cnjpublicsafety.omnigo.one/CESIReportExec/opr/OPRMain.aspx?IsAuth=1&amp;groupid=102&amp;groupname=PUBLIC+SAFE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academic-calenda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calend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mapoaf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jscl.org/membershipcard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d.shannon@ramapoaft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762000" y="234176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Start Here - WELCOME!</a:t>
            </a:r>
          </a:p>
        </p:txBody>
      </p:sp>
      <p:sp>
        <p:nvSpPr>
          <p:cNvPr id="99" name="Google Shape;99;p1"/>
          <p:cNvSpPr txBox="1">
            <a:spLocks noGrp="1"/>
          </p:cNvSpPr>
          <p:nvPr>
            <p:ph type="body" idx="1"/>
          </p:nvPr>
        </p:nvSpPr>
        <p:spPr>
          <a:xfrm>
            <a:off x="914400" y="2160513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Orientation to New Full-Time Faculty</a:t>
            </a:r>
          </a:p>
          <a:p>
            <a:pPr marL="274320" lvl="0" indent="-27432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Ramapo College of New Jersey</a:t>
            </a:r>
          </a:p>
        </p:txBody>
      </p:sp>
      <p:pic>
        <p:nvPicPr>
          <p:cNvPr id="100" name="Google Shape;100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1224" y="2270241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cfbefcdb3_0_25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Preparing Your Syllabi</a:t>
            </a:r>
            <a:endParaRPr dirty="0"/>
          </a:p>
        </p:txBody>
      </p:sp>
      <p:sp>
        <p:nvSpPr>
          <p:cNvPr id="145" name="Google Shape;145;g2ecfbefcdb3_0_25"/>
          <p:cNvSpPr txBox="1">
            <a:spLocks noGrp="1"/>
          </p:cNvSpPr>
          <p:nvPr>
            <p:ph type="body" idx="1"/>
          </p:nvPr>
        </p:nvSpPr>
        <p:spPr>
          <a:xfrm>
            <a:off x="762000" y="2302726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Unit (School) Secretaries ask for Syllabi 2 weeks before semester begins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Ask Conveners for Copies of Previous Syllabi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Academic Review Committee (ARC) Manual has specific guidance: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https://www.ramapo.edu/fa/arc/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Course Preparation Guidelines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Syllabus Checklist</a:t>
            </a:r>
          </a:p>
          <a:p>
            <a:pPr lvl="2">
              <a:spcBef>
                <a:spcPts val="0"/>
              </a:spcBef>
            </a:pPr>
            <a:r>
              <a:rPr lang="en-US" dirty="0"/>
              <a:t>Check for Accessibility</a:t>
            </a:r>
            <a:endParaRPr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ebbe3c70d_0_0"/>
          <p:cNvSpPr txBox="1">
            <a:spLocks noGrp="1"/>
          </p:cNvSpPr>
          <p:nvPr>
            <p:ph type="title"/>
          </p:nvPr>
        </p:nvSpPr>
        <p:spPr>
          <a:xfrm>
            <a:off x="800100" y="-300516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web.ramapo.edu</a:t>
            </a:r>
            <a:endParaRPr dirty="0"/>
          </a:p>
        </p:txBody>
      </p:sp>
      <p:sp>
        <p:nvSpPr>
          <p:cNvPr id="152" name="Google Shape;152;g2eebbe3c70d_0_0"/>
          <p:cNvSpPr txBox="1">
            <a:spLocks noGrp="1"/>
          </p:cNvSpPr>
          <p:nvPr>
            <p:ph type="body" idx="1"/>
          </p:nvPr>
        </p:nvSpPr>
        <p:spPr>
          <a:xfrm>
            <a:off x="800100" y="1789770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Our Intranet is the place to access most of what you will need, including class rosters, employee information, etc.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3" name="Google Shape;153;g2eebbe3c70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099" y="2769942"/>
            <a:ext cx="5849601" cy="32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cfbefcdb3_0_32"/>
          <p:cNvSpPr txBox="1">
            <a:spLocks noGrp="1"/>
          </p:cNvSpPr>
          <p:nvPr>
            <p:ph type="title"/>
          </p:nvPr>
        </p:nvSpPr>
        <p:spPr>
          <a:xfrm>
            <a:off x="800099" y="413212"/>
            <a:ext cx="7412247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Learning Management System </a:t>
            </a:r>
            <a:r>
              <a:rPr lang="en-US" sz="4400" u="sng" dirty="0">
                <a:solidFill>
                  <a:schemeClr val="hlink"/>
                </a:solidFill>
                <a:hlinkClick r:id="rId3"/>
              </a:rPr>
              <a:t>https://web.ramapo.edu/</a:t>
            </a:r>
            <a:r>
              <a:rPr lang="en-US" sz="4400" dirty="0"/>
              <a:t> </a:t>
            </a:r>
            <a:endParaRPr sz="4400" dirty="0"/>
          </a:p>
        </p:txBody>
      </p:sp>
      <p:sp>
        <p:nvSpPr>
          <p:cNvPr id="160" name="Google Shape;160;g2ecfbefcdb3_0_32"/>
          <p:cNvSpPr txBox="1">
            <a:spLocks noGrp="1"/>
          </p:cNvSpPr>
          <p:nvPr>
            <p:ph type="body" idx="1"/>
          </p:nvPr>
        </p:nvSpPr>
        <p:spPr>
          <a:xfrm>
            <a:off x="800100" y="2079151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We are a Canvas-based institution: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1" name="Google Shape;161;g2ecfbefcdb3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199" y="2540758"/>
            <a:ext cx="5849601" cy="323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g2ecfbefcdb3_0_32"/>
          <p:cNvCxnSpPr/>
          <p:nvPr/>
        </p:nvCxnSpPr>
        <p:spPr>
          <a:xfrm>
            <a:off x="2923372" y="2375068"/>
            <a:ext cx="1368000" cy="1003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762000" y="178419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762000" y="1945887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Get one-on-one support and attend workshops on Canvas, instructional design, and other technologies such as Kahoot, Turnitin, </a:t>
            </a:r>
            <a:r>
              <a:rPr lang="en-US" dirty="0" err="1"/>
              <a:t>Respondus</a:t>
            </a:r>
            <a:r>
              <a:rPr lang="en-US" dirty="0"/>
              <a:t>, and more.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Online office hours, or visit the IDC Lab in LC201</a:t>
            </a:r>
            <a:endParaRPr dirty="0"/>
          </a:p>
          <a:p>
            <a:pPr marL="594360" lvl="1" indent="-274319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Director: Michael </a:t>
            </a:r>
            <a:r>
              <a:rPr lang="en-US" dirty="0" err="1"/>
              <a:t>Bitz</a:t>
            </a:r>
            <a:r>
              <a:rPr lang="en-US" dirty="0"/>
              <a:t> (SSHS)</a:t>
            </a:r>
            <a:r>
              <a:rPr lang="en-US" sz="1300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 dirty="0">
                <a:solidFill>
                  <a:schemeClr val="hlink"/>
                </a:solid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mbitz@ramapo.edu</a:t>
            </a:r>
            <a:r>
              <a:rPr lang="en-US" u="sng" dirty="0">
                <a:solidFill>
                  <a:schemeClr val="hlink"/>
                </a:solidFill>
                <a:sym typeface="Arial"/>
              </a:rPr>
              <a:t> </a:t>
            </a:r>
            <a:endParaRPr u="sng" dirty="0">
              <a:solidFill>
                <a:schemeClr val="hlink"/>
              </a:solidFill>
            </a:endParaRPr>
          </a:p>
          <a:p>
            <a:pPr marL="594360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 dirty="0"/>
              <a:t>For more info:</a:t>
            </a:r>
            <a:endParaRPr dirty="0"/>
          </a:p>
          <a:p>
            <a:pPr marL="594360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http://www.ramapo.edu/idc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ebbe3c70d_0_15"/>
          <p:cNvSpPr txBox="1">
            <a:spLocks noGrp="1"/>
          </p:cNvSpPr>
          <p:nvPr>
            <p:ph type="title"/>
          </p:nvPr>
        </p:nvSpPr>
        <p:spPr>
          <a:xfrm>
            <a:off x="762000" y="200722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Instructional Design Center</a:t>
            </a:r>
            <a:endParaRPr dirty="0"/>
          </a:p>
        </p:txBody>
      </p:sp>
      <p:sp>
        <p:nvSpPr>
          <p:cNvPr id="174" name="Google Shape;174;g2eebbe3c70d_0_15"/>
          <p:cNvSpPr txBox="1">
            <a:spLocks noGrp="1"/>
          </p:cNvSpPr>
          <p:nvPr>
            <p:ph type="body" idx="1"/>
          </p:nvPr>
        </p:nvSpPr>
        <p:spPr>
          <a:xfrm>
            <a:off x="762000" y="1667107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9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Monday, August 24, 2026:</a:t>
            </a:r>
            <a:endParaRPr sz="2600" b="1" dirty="0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10am-10:50am: Getting Started with  Canvas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11am-11:50am: Gamify Your Course with Kahoot!</a:t>
            </a: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12:00pm-12.50pm: Ways to Embrace and Prevent AI: Faculty Panel Discussion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1:00pm-1:50pm: </a:t>
            </a:r>
            <a:r>
              <a:rPr lang="en-US" sz="2200" b="1" dirty="0">
                <a:solidFill>
                  <a:schemeClr val="dk1"/>
                </a:solidFill>
                <a:latin typeface="Oswald"/>
              </a:rPr>
              <a:t>Canvas Assignments, Quizzes, and Gradebook</a:t>
            </a:r>
            <a:endParaRPr sz="2200" b="1" dirty="0">
              <a:solidFill>
                <a:schemeClr val="dk1"/>
              </a:solidFill>
              <a:latin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2:00pm-2:50pm: Canvas Templates and Master Courses</a:t>
            </a: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3:00-3:50pm: ADA Accessibility for Digital Course Materials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2ae850371_0_12"/>
          <p:cNvSpPr txBox="1">
            <a:spLocks noGrp="1"/>
          </p:cNvSpPr>
          <p:nvPr>
            <p:ph type="title"/>
          </p:nvPr>
        </p:nvSpPr>
        <p:spPr>
          <a:xfrm>
            <a:off x="762000" y="1079405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Course Administration Through RCNJ Experience (Web Self-Service)</a:t>
            </a:r>
            <a:endParaRPr dirty="0"/>
          </a:p>
        </p:txBody>
      </p:sp>
      <p:sp>
        <p:nvSpPr>
          <p:cNvPr id="187" name="Google Shape;187;g2f2ae850371_0_12"/>
          <p:cNvSpPr txBox="1">
            <a:spLocks noGrp="1"/>
          </p:cNvSpPr>
          <p:nvPr>
            <p:ph type="body" idx="1"/>
          </p:nvPr>
        </p:nvSpPr>
        <p:spPr>
          <a:xfrm>
            <a:off x="762000" y="2285997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Experience Interface</a:t>
            </a:r>
          </a:p>
          <a:p>
            <a:pPr lvl="1"/>
            <a:r>
              <a:rPr lang="en-US" dirty="0"/>
              <a:t>Enter Secure Area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-US" dirty="0"/>
              <a:t>Faculty Services Includes:</a:t>
            </a:r>
            <a:endParaRPr dirty="0"/>
          </a:p>
          <a:p>
            <a:pPr lvl="3">
              <a:spcBef>
                <a:spcPts val="0"/>
              </a:spcBef>
            </a:pPr>
            <a:r>
              <a:rPr lang="en-US" dirty="0"/>
              <a:t>Grade Entry</a:t>
            </a:r>
            <a:endParaRPr dirty="0"/>
          </a:p>
          <a:p>
            <a:pPr lvl="3">
              <a:spcBef>
                <a:spcPts val="0"/>
              </a:spcBef>
            </a:pPr>
            <a:r>
              <a:rPr lang="en-US" dirty="0"/>
              <a:t>Student Search</a:t>
            </a:r>
            <a:endParaRPr dirty="0"/>
          </a:p>
          <a:p>
            <a:pPr lvl="3">
              <a:spcBef>
                <a:spcPts val="0"/>
              </a:spcBef>
            </a:pPr>
            <a:r>
              <a:rPr lang="en-US" dirty="0"/>
              <a:t>Overrides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8" name="Google Shape;188;g2f2ae85037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433" y="2514603"/>
            <a:ext cx="3824301" cy="28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2ae850371_0_12"/>
          <p:cNvSpPr txBox="1">
            <a:spLocks noGrp="1"/>
          </p:cNvSpPr>
          <p:nvPr>
            <p:ph type="title"/>
          </p:nvPr>
        </p:nvSpPr>
        <p:spPr>
          <a:xfrm>
            <a:off x="762000" y="390292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for Student Success (CSS)</a:t>
            </a:r>
            <a:endParaRPr dirty="0"/>
          </a:p>
        </p:txBody>
      </p:sp>
      <p:sp>
        <p:nvSpPr>
          <p:cNvPr id="187" name="Google Shape;187;g2f2ae850371_0_12"/>
          <p:cNvSpPr txBox="1">
            <a:spLocks noGrp="1"/>
          </p:cNvSpPr>
          <p:nvPr>
            <p:ph type="body" idx="1"/>
          </p:nvPr>
        </p:nvSpPr>
        <p:spPr>
          <a:xfrm>
            <a:off x="800100" y="2213809"/>
            <a:ext cx="7543800" cy="178067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ADVISEMENT, </a:t>
            </a:r>
            <a:br>
              <a:rPr lang="en-US" sz="2400" dirty="0"/>
            </a:br>
            <a:r>
              <a:rPr lang="en-US" sz="2400" dirty="0"/>
              <a:t>CAREER DEVELOPMENT, CONNECT, </a:t>
            </a:r>
            <a:br>
              <a:rPr lang="en-US" sz="2400" dirty="0"/>
            </a:br>
            <a:r>
              <a:rPr lang="en-US" sz="2400" dirty="0"/>
              <a:t>EOF, FIRST-GEN STUDENT CENTER, NEW STUDENT EXPERIENCE, STEM CENTER,  TESTING CENTER, TRANSFER CENTER AND VETERANS CENTER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28CD3-63BF-4C2D-A0DF-8F6A6AA94CDF}"/>
              </a:ext>
            </a:extLst>
          </p:cNvPr>
          <p:cNvSpPr txBox="1"/>
          <p:nvPr/>
        </p:nvSpPr>
        <p:spPr>
          <a:xfrm>
            <a:off x="926432" y="4217797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Contact information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Joseph Connell, AVP Student Success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jconnell@ramapo.edu</a:t>
            </a: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Center for Student Success, D207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(201) 684-7441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success@ramapo.edu</a:t>
            </a: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2ae850371_0_12"/>
          <p:cNvSpPr txBox="1">
            <a:spLocks noGrp="1"/>
          </p:cNvSpPr>
          <p:nvPr>
            <p:ph type="title"/>
          </p:nvPr>
        </p:nvSpPr>
        <p:spPr>
          <a:xfrm>
            <a:off x="762000" y="390292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for Student Success (CSS) CONNECT</a:t>
            </a:r>
            <a:endParaRPr dirty="0"/>
          </a:p>
        </p:txBody>
      </p:sp>
      <p:sp>
        <p:nvSpPr>
          <p:cNvPr id="187" name="Google Shape;187;g2f2ae850371_0_12"/>
          <p:cNvSpPr txBox="1">
            <a:spLocks noGrp="1"/>
          </p:cNvSpPr>
          <p:nvPr>
            <p:ph type="body" idx="1"/>
          </p:nvPr>
        </p:nvSpPr>
        <p:spPr>
          <a:xfrm>
            <a:off x="800100" y="2213809"/>
            <a:ext cx="7543800" cy="388620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endParaRPr lang="en-US" dirty="0"/>
          </a:p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endParaRPr lang="en-US" dirty="0"/>
          </a:p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US" dirty="0"/>
              <a:t>Academic Progress Survey Software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Accessible through web.ramapo.edu or Canvas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Displays students in your courses automatically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Monitor student progress and learning</a:t>
            </a:r>
          </a:p>
          <a:p>
            <a:pPr marL="822960" lvl="2" indent="-18288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dirty="0"/>
              <a:t>Raise academic progress items for excellent or concerning work</a:t>
            </a:r>
          </a:p>
          <a:p>
            <a:pPr marL="822960" lvl="2" indent="-18288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dirty="0"/>
              <a:t>Review academic progress items that have been raised about your students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dirty="0"/>
              <a:t>Professional staff and other faculty on campus who can intervene become aware</a:t>
            </a:r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 dirty="0"/>
              <a:t>Resource Website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http://www.ramapo.edu/connect</a:t>
            </a:r>
            <a:r>
              <a:rPr lang="en-US" u="sng" dirty="0">
                <a:solidFill>
                  <a:schemeClr val="hlink"/>
                </a:solidFill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365760" lvl="1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522CF-3F25-41C9-8FB2-37501993B727}"/>
              </a:ext>
            </a:extLst>
          </p:cNvPr>
          <p:cNvSpPr txBox="1"/>
          <p:nvPr/>
        </p:nvSpPr>
        <p:spPr>
          <a:xfrm>
            <a:off x="6075947" y="4715016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Tracey Bender, Senior Assistant Director of Student Success &amp; Testing 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tpastori@ramapo.edu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connect@ramapo.edu 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201-684-7480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2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2ae850371_0_12"/>
          <p:cNvSpPr txBox="1">
            <a:spLocks noGrp="1"/>
          </p:cNvSpPr>
          <p:nvPr>
            <p:ph type="title"/>
          </p:nvPr>
        </p:nvSpPr>
        <p:spPr>
          <a:xfrm>
            <a:off x="762000" y="390292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Office of Specialized Services (OSS)</a:t>
            </a:r>
            <a:endParaRPr dirty="0"/>
          </a:p>
        </p:txBody>
      </p:sp>
      <p:sp>
        <p:nvSpPr>
          <p:cNvPr id="187" name="Google Shape;187;g2f2ae850371_0_12"/>
          <p:cNvSpPr txBox="1">
            <a:spLocks noGrp="1"/>
          </p:cNvSpPr>
          <p:nvPr>
            <p:ph type="body" idx="1"/>
          </p:nvPr>
        </p:nvSpPr>
        <p:spPr>
          <a:xfrm>
            <a:off x="761999" y="2165685"/>
            <a:ext cx="7563853" cy="385010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F2F2F"/>
                </a:solidFill>
                <a:effectLst/>
                <a:latin typeface="Sarabun"/>
              </a:rPr>
              <a:t>The Office of Specialized Services (OSS) serves our population of students with disabilities.  This office offers multiple services to help these students (and their faculty members) succeed.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F2F2F"/>
                </a:solidFill>
                <a:effectLst/>
                <a:latin typeface="Sarabun"/>
              </a:rPr>
              <a:t>Contact: David Nast, OSS Director, </a:t>
            </a:r>
            <a:r>
              <a:rPr lang="sv-SE" b="0" i="0" u="none" strike="noStrike" dirty="0">
                <a:solidFill>
                  <a:srgbClr val="CB1E1E"/>
                </a:solidFill>
                <a:effectLst/>
                <a:latin typeface="Sarabun"/>
                <a:hlinkClick r:id="rId3"/>
              </a:rPr>
              <a:t>dnast@ramapo.edu</a:t>
            </a:r>
            <a:endParaRPr lang="sv-SE" b="0" i="0" dirty="0">
              <a:solidFill>
                <a:srgbClr val="2F2F2F"/>
              </a:solidFill>
              <a:effectLst/>
              <a:latin typeface="Sarabu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CB1E1E"/>
                </a:solidFill>
                <a:effectLst/>
                <a:latin typeface="Sarabun"/>
                <a:hlinkClick r:id="rId4"/>
              </a:rPr>
              <a:t>https://www.ramapo.edu/oss/</a:t>
            </a:r>
            <a:endParaRPr lang="sv-SE" b="0" i="0" dirty="0">
              <a:solidFill>
                <a:srgbClr val="2F2F2F"/>
              </a:solidFill>
              <a:effectLst/>
              <a:latin typeface="Sarabu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F2F2F"/>
              </a:solidFill>
              <a:effectLst/>
              <a:latin typeface="Sarabu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20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ebbe3c70d_0_10"/>
          <p:cNvSpPr txBox="1">
            <a:spLocks noGrp="1"/>
          </p:cNvSpPr>
          <p:nvPr>
            <p:ph type="title"/>
          </p:nvPr>
        </p:nvSpPr>
        <p:spPr>
          <a:xfrm>
            <a:off x="838200" y="-1143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Finishing Up the Semester</a:t>
            </a:r>
            <a:endParaRPr dirty="0"/>
          </a:p>
        </p:txBody>
      </p:sp>
      <p:sp>
        <p:nvSpPr>
          <p:cNvPr id="194" name="Google Shape;194;g2eebbe3c70d_0_10"/>
          <p:cNvSpPr txBox="1">
            <a:spLocks noGrp="1"/>
          </p:cNvSpPr>
          <p:nvPr>
            <p:ph type="body" idx="1"/>
          </p:nvPr>
        </p:nvSpPr>
        <p:spPr>
          <a:xfrm>
            <a:off x="762000" y="2313878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Course Evaluations</a:t>
            </a:r>
            <a:endParaRPr dirty="0"/>
          </a:p>
          <a:p>
            <a:pPr marL="594360" lvl="1" indent="-312419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Peer Evaluations</a:t>
            </a:r>
            <a:endParaRPr dirty="0"/>
          </a:p>
          <a:p>
            <a:pPr marL="594360" lvl="1" indent="-274319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Dean Evaluations</a:t>
            </a:r>
            <a:endParaRPr dirty="0"/>
          </a:p>
          <a:p>
            <a:pPr marL="594360" lvl="1" indent="-274319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Student Opinions</a:t>
            </a:r>
            <a:endParaRPr dirty="0"/>
          </a:p>
          <a:p>
            <a:pPr marL="594360" lvl="1" indent="-134619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Final Exam Schedule:</a:t>
            </a:r>
          </a:p>
          <a:p>
            <a:pPr marL="731520" lvl="1" indent="-274320">
              <a:spcBef>
                <a:spcPts val="480"/>
              </a:spcBef>
              <a:buSzPts val="2400"/>
            </a:pPr>
            <a:r>
              <a:rPr lang="en-US" dirty="0">
                <a:hlinkClick r:id="rId3"/>
              </a:rPr>
              <a:t>https://www.ramapo.edu/web-resources/exams/</a:t>
            </a:r>
            <a:endParaRPr lang="en-US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95" name="Google Shape;195;g2eebbe3c70d_0_1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3900" y="2313878"/>
            <a:ext cx="3435099" cy="25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728546" y="36799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Impact"/>
              <a:buNone/>
            </a:pPr>
            <a:r>
              <a:rPr lang="en-US" dirty="0"/>
              <a:t>Fast Facts about Ramapo </a:t>
            </a:r>
            <a:endParaRPr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728546" y="2122310"/>
            <a:ext cx="82329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i="1" dirty="0"/>
              <a:t>Ramapo College of New Jersey</a:t>
            </a:r>
            <a:endParaRPr dirty="0"/>
          </a:p>
          <a:p>
            <a:pPr marL="274320" lvl="0" indent="-1790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500"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Founded: 1969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Students: 6100  (~ 5500 UG; 500 G)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Average class size: 22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Just under 50% of our undergraduate students live on campus</a:t>
            </a:r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Just under 50% of student are First Generation College Students</a:t>
            </a:r>
            <a:endParaRPr dirty="0"/>
          </a:p>
          <a:p>
            <a:pPr marL="274320" lvl="0" indent="-2628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Four schools (Fall 2026); convening groups (not departments) housed within each college/school: </a:t>
            </a:r>
            <a:r>
              <a:rPr lang="en-US" dirty="0" err="1"/>
              <a:t>Anisfield</a:t>
            </a:r>
            <a:r>
              <a:rPr lang="en-US" dirty="0"/>
              <a:t> School of Business (ASB), School of Social Sciences and Social Work (SSSW), School of Science, Nursing, and Health (SNH), School of Arts, Humanities and Education (AHE) </a:t>
            </a:r>
            <a:endParaRPr dirty="0"/>
          </a:p>
          <a:p>
            <a:pPr marL="274320" lvl="0" indent="-22764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 dirty="0">
                <a:hlinkClick r:id="rId3"/>
              </a:rPr>
              <a:t>Ramapo College Fact Facts—Spring 2025</a:t>
            </a:r>
            <a:endParaRPr dirty="0"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762000" y="334537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762000" y="2180063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your convener!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your Unit secretary!</a:t>
            </a:r>
            <a:endParaRPr dirty="0"/>
          </a:p>
          <a:p>
            <a:pPr marL="27432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3622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Contact your Deans!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Contact me!  </a:t>
            </a:r>
            <a:r>
              <a:rPr lang="en-US"/>
              <a:t>Rikki Abzug: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Rabzug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@ramapo.edu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38200" y="-29046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Public Safety</a:t>
            </a:r>
            <a:endParaRPr dirty="0"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683941" y="1571154"/>
            <a:ext cx="7543800" cy="460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Location: C-102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Go to C-101 to get your ID card</a:t>
            </a:r>
            <a:endParaRPr dirty="0"/>
          </a:p>
          <a:p>
            <a:pPr marL="27432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Go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for </a:t>
            </a:r>
            <a:r>
              <a:rPr lang="en-US"/>
              <a:t>parking passes (</a:t>
            </a:r>
            <a:r>
              <a:rPr lang="en-US">
                <a:hlinkClick r:id="rId3"/>
              </a:rPr>
              <a:t>https://rcnjpublicsafety.omnigo.one/CESIReportExec/opr/OPRMain.aspx?IsAuth=1&amp;groupid=102&amp;groupname=PUBLIC+SAFETY</a:t>
            </a:r>
            <a:r>
              <a:rPr lang="en-US"/>
              <a:t>) 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Campus Public Safety Emergency: (201) 684-</a:t>
            </a:r>
            <a:r>
              <a:rPr lang="en-US" b="1" dirty="0"/>
              <a:t>6666</a:t>
            </a:r>
            <a:endParaRPr b="1"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Non-Emergency Calls: (201) 684-7432</a:t>
            </a:r>
            <a:br>
              <a:rPr lang="en-US" dirty="0"/>
            </a:br>
            <a:r>
              <a:rPr lang="en-US" dirty="0"/>
              <a:t>			   (201) 684-7433</a:t>
            </a:r>
            <a:endParaRPr dirty="0"/>
          </a:p>
        </p:txBody>
      </p:sp>
      <p:pic>
        <p:nvPicPr>
          <p:cNvPr id="113" name="Google Shape;113;p3" descr="Screen Shot 2015-08-12 at 12.50.30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030" y="505361"/>
            <a:ext cx="3311770" cy="291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21473" y="401444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 dirty="0"/>
              <a:t>Technology Problems?</a:t>
            </a:r>
            <a:endParaRPr dirty="0"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650488" y="2258122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Just dial </a:t>
            </a:r>
            <a:r>
              <a:rPr lang="en-US" b="1" u="sng" dirty="0"/>
              <a:t>201.684.7777</a:t>
            </a:r>
            <a:r>
              <a:rPr lang="en-US" b="1" dirty="0"/>
              <a:t> </a:t>
            </a:r>
            <a:r>
              <a:rPr lang="en-US" dirty="0"/>
              <a:t>or email</a:t>
            </a:r>
            <a:r>
              <a:rPr lang="en-US" b="1" dirty="0"/>
              <a:t> helpdesk@ramapo.edu</a:t>
            </a:r>
            <a:endParaRPr b="1" dirty="0"/>
          </a:p>
          <a:p>
            <a:pPr marL="27432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Tech Support Help Desk</a:t>
            </a:r>
            <a:endParaRPr dirty="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They are not always the answer to your problem, but they will connect you to the right person!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919976" y="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Academic Calendar</a:t>
            </a: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735980" y="1756316"/>
            <a:ext cx="7543800" cy="448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74320" lvl="0" indent="-28575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http://www.ramapo.edu/academic-calendars/</a:t>
            </a:r>
            <a:endParaRPr dirty="0"/>
          </a:p>
          <a:p>
            <a:pPr marL="274320" lvl="0" indent="-133350" algn="l" rtl="0">
              <a:spcBef>
                <a:spcPts val="444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Important Dates: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First Day of Classes: 8/26/26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Add/Drop Ends 9/1/26 (Full Semester Courses)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Last Day to give a “W” Grade 11/6//26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Thanksgiving Break (college closed) 11/25-11/29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Final Exams: 12/9-12/15</a:t>
            </a:r>
            <a:endParaRPr dirty="0"/>
          </a:p>
          <a:p>
            <a:pPr marL="594360" lvl="1" indent="-284797" algn="l" rtl="0"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Final Day to Give an “I” (Incomplete): 12/15</a:t>
            </a:r>
            <a:endParaRPr dirty="0"/>
          </a:p>
          <a:p>
            <a:pPr marL="594360" lvl="1" indent="-274319" algn="l" rtl="0">
              <a:spcBef>
                <a:spcPts val="407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Spring Break (college closed): 3/14/27-3/21/27</a:t>
            </a:r>
            <a:endParaRPr dirty="0"/>
          </a:p>
          <a:p>
            <a:pPr marL="594360" lvl="1" indent="-145097" algn="l" rtl="0">
              <a:spcBef>
                <a:spcPts val="407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274320" lvl="0" indent="-285750" algn="l" rtl="0"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Note: classes held, offices closed on certain days!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762000" y="11151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 dirty="0"/>
              <a:t>Meeting Schedule</a:t>
            </a:r>
            <a:endParaRPr dirty="0"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762000" y="1611351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Visit the following link to the Faculty Meeting Calendar: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https://www.ramapo.edu/fa/calendar/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-Faculty Assembly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-Unit Council Meetings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-AFT Union Meetings</a:t>
            </a:r>
            <a:endParaRPr dirty="0"/>
          </a:p>
          <a:p>
            <a:pPr marL="320040" lvl="1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	-Major/Minor Convening Group Meetings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2ae850371_0_0"/>
          <p:cNvSpPr txBox="1">
            <a:spLocks noGrp="1"/>
          </p:cNvSpPr>
          <p:nvPr>
            <p:ph type="title"/>
          </p:nvPr>
        </p:nvSpPr>
        <p:spPr>
          <a:xfrm>
            <a:off x="838200" y="345688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560" dirty="0"/>
              <a:t>Speaking of AFT (Local 2274)</a:t>
            </a:r>
            <a:endParaRPr sz="4560" dirty="0"/>
          </a:p>
        </p:txBody>
      </p:sp>
      <p:sp>
        <p:nvSpPr>
          <p:cNvPr id="138" name="Google Shape;138;g2f2ae850371_0_0"/>
          <p:cNvSpPr txBox="1">
            <a:spLocks noGrp="1"/>
          </p:cNvSpPr>
          <p:nvPr>
            <p:ph type="body" idx="1"/>
          </p:nvPr>
        </p:nvSpPr>
        <p:spPr>
          <a:xfrm>
            <a:off x="762000" y="2246971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Local 2274 negotiates with 8 other NJ state colleges and is part of a national union with 1.8 million members!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Collective bargaining has resulted in full-time employees receiving a 3.5% across-the-board increase in each year of the contract.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Learn more: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https://ramapoaft.org/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To join: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https://www.cnjscl.org/membershipcard.htm</a:t>
            </a:r>
            <a:endParaRPr dirty="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DDA3-8180-E5BD-FE83-C8481C8F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796B5-BA07-2129-DD09-DDBAA7E79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685799"/>
            <a:ext cx="7543800" cy="4447309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4800" dirty="0">
                <a:latin typeface="Impact" panose="020B0806030902050204" pitchFamily="34" charset="0"/>
              </a:rPr>
              <a:t>AFT Local 2274 Contacts</a:t>
            </a:r>
          </a:p>
          <a:p>
            <a:pPr marL="114300" indent="0">
              <a:buNone/>
            </a:pPr>
            <a:endParaRPr lang="en-US" sz="4800" dirty="0">
              <a:latin typeface="Impact" panose="020B0806030902050204" pitchFamily="34" charset="0"/>
            </a:endParaRP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3400" dirty="0"/>
              <a:t>Ed Shannon, President Local 2274</a:t>
            </a:r>
          </a:p>
          <a:p>
            <a:pPr marL="114300" indent="0">
              <a:buNone/>
            </a:pPr>
            <a:r>
              <a:rPr lang="en-US" sz="3400" dirty="0">
                <a:hlinkClick r:id="rId2" tooltip="jude.pernot@ramapoaft.org"/>
              </a:rPr>
              <a:t>ed.shannon@ramapoaft.org</a:t>
            </a:r>
            <a:endParaRPr lang="en-US" sz="3400" dirty="0"/>
          </a:p>
          <a:p>
            <a:pPr marL="114300" indent="0">
              <a:buNone/>
            </a:pPr>
            <a:endParaRPr lang="en-US" sz="3400" dirty="0"/>
          </a:p>
          <a:p>
            <a:pPr marL="114300" indent="0">
              <a:buNone/>
            </a:pPr>
            <a:r>
              <a:rPr lang="en-US" sz="3400" dirty="0"/>
              <a:t>AFT Office is ASB 102</a:t>
            </a:r>
          </a:p>
          <a:p>
            <a:pPr marL="114300" indent="0">
              <a:buNone/>
            </a:pPr>
            <a:r>
              <a:rPr lang="en-US" sz="3400" dirty="0"/>
              <a:t>201-684-7108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3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762000" y="278781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You Will Find in a Ramapo Classroom</a:t>
            </a:r>
            <a:endParaRPr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762000" y="1990493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Classrooms should have white (not smart!) boards. 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Ask Unit Secretary for Markers or Bring Your Own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Don’t necessarily expect erasers.  </a:t>
            </a:r>
            <a:endParaRPr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Again, ask Unit Secretary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Classrooms have audio/visual lecterns/podiums/units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All should have desktop computer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Should be ports to link your laptop–bring cords in case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All classrooms have </a:t>
            </a:r>
            <a:r>
              <a:rPr lang="en-US" dirty="0" err="1"/>
              <a:t>WiFi</a:t>
            </a:r>
            <a:endParaRPr lang="en-US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All computers use multi-factor </a:t>
            </a:r>
            <a:r>
              <a:rPr lang="en-US" dirty="0" err="1"/>
              <a:t>authentification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Should be DVD players and overhead projectors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Always have a Plan B!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1107</Words>
  <Application>Microsoft Office PowerPoint</Application>
  <PresentationFormat>On-screen Show (4:3)</PresentationFormat>
  <Paragraphs>188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Impact</vt:lpstr>
      <vt:lpstr>Oswald</vt:lpstr>
      <vt:lpstr>Calibri</vt:lpstr>
      <vt:lpstr>Sarabun</vt:lpstr>
      <vt:lpstr>Libre Franklin Medium</vt:lpstr>
      <vt:lpstr>Newsprint</vt:lpstr>
      <vt:lpstr>Start Here - WELCOME!</vt:lpstr>
      <vt:lpstr>Fast Facts about Ramapo </vt:lpstr>
      <vt:lpstr>Public Safety</vt:lpstr>
      <vt:lpstr>Technology Problems?</vt:lpstr>
      <vt:lpstr>Academic Calendar</vt:lpstr>
      <vt:lpstr>Meeting Schedule</vt:lpstr>
      <vt:lpstr>Speaking of AFT (Local 2274)</vt:lpstr>
      <vt:lpstr> </vt:lpstr>
      <vt:lpstr>What You Will Find in a Ramapo Classroom</vt:lpstr>
      <vt:lpstr>Preparing Your Syllabi</vt:lpstr>
      <vt:lpstr>web.ramapo.edu</vt:lpstr>
      <vt:lpstr>Learning Management System https://web.ramapo.edu/ </vt:lpstr>
      <vt:lpstr>Instructional Design Center</vt:lpstr>
      <vt:lpstr>Instructional Design Center</vt:lpstr>
      <vt:lpstr>Course Administration Through RCNJ Experience (Web Self-Service)</vt:lpstr>
      <vt:lpstr>Center for Student Success (CSS)</vt:lpstr>
      <vt:lpstr>Center for Student Success (CSS) CONNECT</vt:lpstr>
      <vt:lpstr>Office of Specialized Services (OSS)</vt:lpstr>
      <vt:lpstr>Finishing Up the Semester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Here - WELCOME!</dc:title>
  <dc:creator>Tammi Redd</dc:creator>
  <cp:lastModifiedBy>Rikki Abzug</cp:lastModifiedBy>
  <cp:revision>21</cp:revision>
  <dcterms:created xsi:type="dcterms:W3CDTF">2020-08-25T12:50:31Z</dcterms:created>
  <dcterms:modified xsi:type="dcterms:W3CDTF">2026-06-23T18:14:43Z</dcterms:modified>
</cp:coreProperties>
</file>