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65" r:id="rId11"/>
    <p:sldId id="266" r:id="rId12"/>
    <p:sldId id="267" r:id="rId13"/>
    <p:sldId id="268" r:id="rId14"/>
    <p:sldId id="278" r:id="rId15"/>
    <p:sldId id="271" r:id="rId16"/>
    <p:sldId id="279" r:id="rId17"/>
    <p:sldId id="274" r:id="rId18"/>
    <p:sldId id="280" r:id="rId19"/>
    <p:sldId id="272" r:id="rId20"/>
    <p:sldId id="273" r:id="rId21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Impact" panose="020B0806030902050204" pitchFamily="34" charset="0"/>
      <p:regular r:id="rId27"/>
    </p:embeddedFont>
    <p:embeddedFont>
      <p:font typeface="Libre Franklin Medium" pitchFamily="2" charset="0"/>
      <p:regular r:id="rId28"/>
      <p:italic r:id="rId29"/>
    </p:embeddedFont>
    <p:embeddedFont>
      <p:font typeface="Oswald" panose="00000500000000000000" pitchFamily="2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2" autoAdjust="0"/>
    <p:restoredTop sz="86384" autoAdjust="0"/>
  </p:normalViewPr>
  <p:slideViewPr>
    <p:cSldViewPr snapToGrid="0">
      <p:cViewPr varScale="1">
        <p:scale>
          <a:sx n="41" d="100"/>
          <a:sy n="41" d="100"/>
        </p:scale>
        <p:origin x="36" y="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9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1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eebbe3c7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2eebbe3c70d_0_0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g2eebbe3c70d_0_0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ecfbefcdb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2ecfbefcdb3_0_32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g2ecfbefcdb3_0_32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eebbe3c70d_0_15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2eebbe3c70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f2b0d3ae3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f2b0d3ae31_0_6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2f2b0d3ae31_0_6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f2ae85037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f2ae850371_0_12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f2ae850371_0_12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0527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f2ae85037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f2ae850371_0_12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f2ae850371_0_12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4342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f2ae85037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f2ae850371_0_12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f2ae850371_0_12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574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eebbe3c70d_0_10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g2eebbe3c70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f2b0d3ae31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f2b0d3ae31_1_6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2f2b0d3ae31_1_6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f44df92bf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f44df92bfe_0_6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2f44df92bfe_0_6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ecfbefcdb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2ecfbefcdb3_0_25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2ecfbefcdb3_0_25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762000" y="609601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2"/>
          </p:nvPr>
        </p:nvSpPr>
        <p:spPr>
          <a:xfrm>
            <a:off x="4648200" y="609601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 rot="5400000">
            <a:off x="2590800" y="-990600"/>
            <a:ext cx="3886200" cy="72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 rot="5400000">
            <a:off x="-1028699" y="2476500"/>
            <a:ext cx="5410199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 rot="5400000">
            <a:off x="3009900" y="266701"/>
            <a:ext cx="48768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5"/>
          <p:cNvSpPr txBox="1"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Impact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758952" y="1329264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3"/>
          </p:nvPr>
        </p:nvSpPr>
        <p:spPr>
          <a:xfrm>
            <a:off x="4645152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4"/>
          </p:nvPr>
        </p:nvSpPr>
        <p:spPr>
          <a:xfrm>
            <a:off x="4645152" y="1329264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9" name="Google Shape;59;p7"/>
          <p:cNvCxnSpPr/>
          <p:nvPr/>
        </p:nvCxnSpPr>
        <p:spPr>
          <a:xfrm>
            <a:off x="758952" y="1249362"/>
            <a:ext cx="3657600" cy="1588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" name="Google Shape;60;p7"/>
          <p:cNvCxnSpPr/>
          <p:nvPr/>
        </p:nvCxnSpPr>
        <p:spPr>
          <a:xfrm>
            <a:off x="4645152" y="1249362"/>
            <a:ext cx="3657600" cy="1588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3710866" y="457200"/>
            <a:ext cx="4594934" cy="41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762001" y="457200"/>
            <a:ext cx="2673657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3" name="Google Shape;73;p9"/>
          <p:cNvCxnSpPr/>
          <p:nvPr/>
        </p:nvCxnSpPr>
        <p:spPr>
          <a:xfrm rot="5400000">
            <a:off x="1677194" y="2514600"/>
            <a:ext cx="3810000" cy="1588"/>
          </a:xfrm>
          <a:prstGeom prst="straightConnector1">
            <a:avLst/>
          </a:prstGeom>
          <a:noFill/>
          <a:ln w="15875" cap="flat" cmpd="sng">
            <a:solidFill>
              <a:srgbClr val="97979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>
            <a:spLocks noGrp="1"/>
          </p:cNvSpPr>
          <p:nvPr>
            <p:ph type="pic" idx="2"/>
          </p:nvPr>
        </p:nvSpPr>
        <p:spPr>
          <a:xfrm>
            <a:off x="777240" y="457200"/>
            <a:ext cx="7543800" cy="2895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10"/>
          <p:cNvSpPr txBox="1">
            <a:spLocks noGrp="1"/>
          </p:cNvSpPr>
          <p:nvPr>
            <p:ph type="body" idx="1"/>
          </p:nvPr>
        </p:nvSpPr>
        <p:spPr>
          <a:xfrm>
            <a:off x="850392" y="3505200"/>
            <a:ext cx="7391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apo.edu/fa/arc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ramapo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bitz@ramapo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mapo.edu/id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apo.edu/idc/workshops-and-trainin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connell@ramapo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uccess@ramapo.ed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mapo.edu/connec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nast@ramapo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amapo.edu/os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apo.edu/web-resources/exam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eb.ramapo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apo.edu/ir/wp-content/uploads/sites/52/2025/04/2025-Fast-Facts-Spring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Rabzug@ramapo.ed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amapo.edu/frc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cnjpublicsafety.omnigo.one/CESIReportExec/opr/OPRMain.aspx?IsAuth=1&amp;groupid=102&amp;groupname=PUBLIC+SAFET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mapo.edu/academic-calendar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apo.edu/fa/calenda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amapoaft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njscl.org/membershipcard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d.shannon@ramapoaft.org" TargetMode="External"/><Relationship Id="rId2" Type="http://schemas.openxmlformats.org/officeDocument/2006/relationships/hyperlink" Target="mailto:tim.judge@ramapoaft.or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762000" y="-135635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 dirty="0"/>
              <a:t>Start Here - WELCOME! </a:t>
            </a:r>
            <a:endParaRPr dirty="0"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838200" y="2248830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Orientation for New Adjunct Faculty</a:t>
            </a:r>
            <a:endParaRPr sz="3000" b="1" dirty="0"/>
          </a:p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0" name="Google Shape;100;p13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2" y="2358558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762000" y="356839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Preparing Your Syllabi</a:t>
            </a:r>
            <a:endParaRPr dirty="0"/>
          </a:p>
        </p:txBody>
      </p:sp>
      <p:sp>
        <p:nvSpPr>
          <p:cNvPr id="159" name="Google Shape;159;p22"/>
          <p:cNvSpPr txBox="1">
            <a:spLocks noGrp="1"/>
          </p:cNvSpPr>
          <p:nvPr>
            <p:ph type="body" idx="1"/>
          </p:nvPr>
        </p:nvSpPr>
        <p:spPr>
          <a:xfrm>
            <a:off x="762000" y="2213517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Unit (School) Secretaries ask for Syllabi 2 weeks before semester begins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Ask Conveners for Copies of Previous Syllabi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Academic Review Committee (ARC) Manual has specific guidance: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https://www.ramapo.edu/fa/arc/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Course Preparation Guidelines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Syllabus Checklist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762000" y="-1143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web.ramapo.edu</a:t>
            </a:r>
            <a:endParaRPr dirty="0"/>
          </a:p>
        </p:txBody>
      </p:sp>
      <p:sp>
        <p:nvSpPr>
          <p:cNvPr id="166" name="Google Shape;166;p23"/>
          <p:cNvSpPr txBox="1">
            <a:spLocks noGrp="1"/>
          </p:cNvSpPr>
          <p:nvPr>
            <p:ph type="body" idx="1"/>
          </p:nvPr>
        </p:nvSpPr>
        <p:spPr>
          <a:xfrm>
            <a:off x="800099" y="1920823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Our Intranet is the place to access most of what you will need, including class rosters, employee information, etc.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167" name="Google Shape;16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7199" y="2796194"/>
            <a:ext cx="5849601" cy="323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xfrm>
            <a:off x="762000" y="142725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859" dirty="0"/>
              <a:t>Learning Management System: </a:t>
            </a:r>
            <a:r>
              <a:rPr lang="en-US" sz="3859" u="sng" dirty="0">
                <a:solidFill>
                  <a:schemeClr val="hlink"/>
                </a:solidFill>
                <a:hlinkClick r:id="rId3"/>
              </a:rPr>
              <a:t>https://web.ramapo.edu/</a:t>
            </a:r>
            <a:r>
              <a:rPr lang="en-US" sz="3859" dirty="0"/>
              <a:t> </a:t>
            </a:r>
            <a:endParaRPr sz="3859" dirty="0"/>
          </a:p>
        </p:txBody>
      </p:sp>
      <p:sp>
        <p:nvSpPr>
          <p:cNvPr id="174" name="Google Shape;174;p24"/>
          <p:cNvSpPr txBox="1">
            <a:spLocks noGrp="1"/>
          </p:cNvSpPr>
          <p:nvPr>
            <p:ph type="body" idx="1"/>
          </p:nvPr>
        </p:nvSpPr>
        <p:spPr>
          <a:xfrm>
            <a:off x="800100" y="1957039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We are a Canvas-based institution: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175" name="Google Shape;17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9050" y="2607114"/>
            <a:ext cx="5849601" cy="3236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24"/>
          <p:cNvCxnSpPr/>
          <p:nvPr/>
        </p:nvCxnSpPr>
        <p:spPr>
          <a:xfrm>
            <a:off x="2784900" y="2425800"/>
            <a:ext cx="1368000" cy="10032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>
            <a:spLocks noGrp="1"/>
          </p:cNvSpPr>
          <p:nvPr>
            <p:ph type="title"/>
          </p:nvPr>
        </p:nvSpPr>
        <p:spPr>
          <a:xfrm>
            <a:off x="762000" y="-114300"/>
            <a:ext cx="7341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Impact"/>
              <a:buNone/>
            </a:pPr>
            <a:r>
              <a:rPr lang="en-US" sz="4800" dirty="0"/>
              <a:t>Instructional Design Center</a:t>
            </a:r>
            <a:endParaRPr dirty="0"/>
          </a:p>
        </p:txBody>
      </p:sp>
      <p:sp>
        <p:nvSpPr>
          <p:cNvPr id="182" name="Google Shape;182;p25"/>
          <p:cNvSpPr txBox="1">
            <a:spLocks noGrp="1"/>
          </p:cNvSpPr>
          <p:nvPr>
            <p:ph type="body" idx="1"/>
          </p:nvPr>
        </p:nvSpPr>
        <p:spPr>
          <a:xfrm>
            <a:off x="762000" y="1901283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Get one-on-one support and attend workshops on Canvas, instructional design, and other technologies such as Kahoot, Turnitin, </a:t>
            </a:r>
            <a:r>
              <a:rPr lang="en-US" dirty="0" err="1"/>
              <a:t>Respondus</a:t>
            </a:r>
            <a:r>
              <a:rPr lang="en-US" dirty="0"/>
              <a:t>, and more.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Online office hours, or visit the IDC Lab in LC201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Director: Michael </a:t>
            </a:r>
            <a:r>
              <a:rPr lang="en-US" dirty="0" err="1"/>
              <a:t>Bitz</a:t>
            </a:r>
            <a:r>
              <a:rPr lang="en-US" dirty="0"/>
              <a:t> (SSHS)</a:t>
            </a:r>
            <a:r>
              <a:rPr lang="en-US" sz="1300" dirty="0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u="sng" dirty="0">
                <a:solidFill>
                  <a:schemeClr val="hlink"/>
                </a:solidFill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mbitz@ramapo.edu</a:t>
            </a:r>
            <a:r>
              <a:rPr lang="en-US" u="sng" dirty="0">
                <a:solidFill>
                  <a:schemeClr val="hlink"/>
                </a:solidFill>
                <a:sym typeface="Arial"/>
              </a:rPr>
              <a:t> </a:t>
            </a:r>
            <a:endParaRPr u="sng" dirty="0">
              <a:solidFill>
                <a:schemeClr val="hlink"/>
              </a:solidFill>
            </a:endParaRPr>
          </a:p>
          <a:p>
            <a:pPr marL="594360" lvl="1" indent="-13461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200" dirty="0"/>
              <a:t>For more info:</a:t>
            </a:r>
            <a:endParaRPr sz="2200" dirty="0"/>
          </a:p>
          <a:p>
            <a:pPr marL="594360" lvl="1" indent="-274318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http://www.ramapo.edu/idc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eebbe3c70d_0_15"/>
          <p:cNvSpPr txBox="1">
            <a:spLocks noGrp="1"/>
          </p:cNvSpPr>
          <p:nvPr>
            <p:ph type="title"/>
          </p:nvPr>
        </p:nvSpPr>
        <p:spPr>
          <a:xfrm>
            <a:off x="762000" y="200722"/>
            <a:ext cx="7341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Impact"/>
              <a:buNone/>
            </a:pPr>
            <a:r>
              <a:rPr lang="en-US" sz="4800" dirty="0"/>
              <a:t>Instructional Design Center</a:t>
            </a:r>
            <a:endParaRPr dirty="0"/>
          </a:p>
        </p:txBody>
      </p:sp>
      <p:sp>
        <p:nvSpPr>
          <p:cNvPr id="174" name="Google Shape;174;g2eebbe3c70d_0_15"/>
          <p:cNvSpPr txBox="1">
            <a:spLocks noGrp="1"/>
          </p:cNvSpPr>
          <p:nvPr>
            <p:ph type="body" idx="1"/>
          </p:nvPr>
        </p:nvSpPr>
        <p:spPr>
          <a:xfrm>
            <a:off x="762000" y="1667107"/>
            <a:ext cx="7543800" cy="45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lvl="0" indent="0" algn="l" rtl="0">
              <a:lnSpc>
                <a:spcPct val="134615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395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Upcoming IDC Workshops</a:t>
            </a:r>
            <a:endParaRPr sz="395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34615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862633"/>
                </a:solidFill>
                <a:latin typeface="Oswald"/>
                <a:ea typeface="Oswald"/>
                <a:cs typeface="Oswald"/>
                <a:sym typeface="Oswald"/>
              </a:rPr>
              <a:t>Monday, August 24, 2026:</a:t>
            </a:r>
            <a:endParaRPr sz="2600" b="1" dirty="0">
              <a:solidFill>
                <a:srgbClr val="86263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10am-10:50am: Getting Started with  Canvas</a:t>
            </a:r>
            <a:endParaRPr sz="22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11am-11:50am: Gamify Your Course with Kahoot!</a:t>
            </a:r>
          </a:p>
          <a:p>
            <a:pPr marL="457200" lvl="0" indent="-3683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12:00pm-12.50pm: Ways to Embrace and Prevent AI: Faculty Panel Discussion</a:t>
            </a:r>
            <a:endParaRPr sz="22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1:00pm-1:50pm: </a:t>
            </a:r>
            <a:r>
              <a:rPr lang="en-US" sz="2200" b="1" dirty="0">
                <a:solidFill>
                  <a:schemeClr val="dk1"/>
                </a:solidFill>
                <a:latin typeface="Oswald"/>
              </a:rPr>
              <a:t>Canvas Assignments, Quizzes, and Gradebook</a:t>
            </a:r>
            <a:endParaRPr sz="2200" b="1" dirty="0">
              <a:solidFill>
                <a:schemeClr val="dk1"/>
              </a:solidFill>
              <a:latin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2:00pm-2:50pm: Canvas Templates and Master Courses</a:t>
            </a:r>
          </a:p>
          <a:p>
            <a:pPr marL="457200" lvl="0" indent="-3683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3:00-3:50pm: ADA Accessibility for Digital Course Materials</a:t>
            </a:r>
            <a:endParaRPr sz="22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33333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Register in advance at: </a:t>
            </a:r>
            <a:r>
              <a:rPr lang="en-US" sz="2200" b="1" u="sng" dirty="0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3"/>
              </a:rPr>
              <a:t>https://www.ramapo.edu/idc/workshops-and-training/</a:t>
            </a:r>
            <a:endParaRPr sz="22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>
            <a:spLocks noGrp="1"/>
          </p:cNvSpPr>
          <p:nvPr>
            <p:ph type="title"/>
          </p:nvPr>
        </p:nvSpPr>
        <p:spPr>
          <a:xfrm>
            <a:off x="790767" y="1632594"/>
            <a:ext cx="6746568" cy="1071891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Course Administration Through RCNJ Experience (Web Self-Service)</a:t>
            </a:r>
            <a:endParaRPr dirty="0"/>
          </a:p>
        </p:txBody>
      </p:sp>
      <p:sp>
        <p:nvSpPr>
          <p:cNvPr id="201" name="Google Shape;201;p28"/>
          <p:cNvSpPr txBox="1">
            <a:spLocks noGrp="1"/>
          </p:cNvSpPr>
          <p:nvPr>
            <p:ph type="body" idx="1"/>
          </p:nvPr>
        </p:nvSpPr>
        <p:spPr>
          <a:xfrm>
            <a:off x="392151" y="2168540"/>
            <a:ext cx="7543800" cy="388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Enter Secure Area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Faculty Services Includes:</a:t>
            </a:r>
            <a:endParaRPr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Grade Entry</a:t>
            </a:r>
            <a:endParaRPr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Student Search</a:t>
            </a:r>
            <a:endParaRPr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Overrides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02" name="Google Shape;20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905715"/>
            <a:ext cx="3824301" cy="285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f2ae850371_0_12"/>
          <p:cNvSpPr txBox="1">
            <a:spLocks noGrp="1"/>
          </p:cNvSpPr>
          <p:nvPr>
            <p:ph type="title"/>
          </p:nvPr>
        </p:nvSpPr>
        <p:spPr>
          <a:xfrm>
            <a:off x="762000" y="390292"/>
            <a:ext cx="67818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Center for Student Success (CSS)</a:t>
            </a:r>
            <a:endParaRPr dirty="0"/>
          </a:p>
        </p:txBody>
      </p:sp>
      <p:sp>
        <p:nvSpPr>
          <p:cNvPr id="187" name="Google Shape;187;g2f2ae850371_0_12"/>
          <p:cNvSpPr txBox="1">
            <a:spLocks noGrp="1"/>
          </p:cNvSpPr>
          <p:nvPr>
            <p:ph type="body" idx="1"/>
          </p:nvPr>
        </p:nvSpPr>
        <p:spPr>
          <a:xfrm>
            <a:off x="800100" y="2213809"/>
            <a:ext cx="7543800" cy="1780671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dirty="0"/>
              <a:t>ADVISEMENT, </a:t>
            </a:r>
            <a:br>
              <a:rPr lang="en-US" sz="2400" dirty="0"/>
            </a:br>
            <a:r>
              <a:rPr lang="en-US" sz="2400" dirty="0"/>
              <a:t>CAREER DEVELOPMENT, CONNECT, </a:t>
            </a:r>
            <a:br>
              <a:rPr lang="en-US" sz="2400" dirty="0"/>
            </a:br>
            <a:r>
              <a:rPr lang="en-US" sz="2400" dirty="0"/>
              <a:t>EOF, FIRST-GEN STUDENT CENTER, NEW STUDENT EXPERIENCE, STEM CENTER,  TESTING CENTER, TRANSFER CENTER AND VETERANS CENTER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A28CD3-63BF-4C2D-A0DF-8F6A6AA94CDF}"/>
              </a:ext>
            </a:extLst>
          </p:cNvPr>
          <p:cNvSpPr txBox="1"/>
          <p:nvPr/>
        </p:nvSpPr>
        <p:spPr>
          <a:xfrm>
            <a:off x="926432" y="4217797"/>
            <a:ext cx="4572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sng" strike="noStrike" cap="none" dirty="0">
                <a:solidFill>
                  <a:schemeClr val="tx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Contact information</a:t>
            </a:r>
            <a:r>
              <a:rPr lang="en-US" sz="1400" b="0" i="0" u="none" strike="noStrike" cap="none" dirty="0">
                <a:solidFill>
                  <a:schemeClr val="tx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:</a:t>
            </a:r>
            <a:endParaRPr lang="en-US"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Joseph Connell, AVP Student Success</a:t>
            </a:r>
            <a:endParaRPr lang="en-US"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 dirty="0">
                <a:solidFill>
                  <a:schemeClr val="tx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jconnell@ramapo.edu</a:t>
            </a:r>
            <a:r>
              <a:rPr lang="en-US" sz="1400" dirty="0">
                <a:solidFill>
                  <a:schemeClr val="tx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tx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Center for Student Success, D207</a:t>
            </a:r>
            <a:endParaRPr lang="en-US"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(201) 684-7441</a:t>
            </a:r>
            <a:endParaRPr lang="en-US"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 dirty="0">
                <a:solidFill>
                  <a:schemeClr val="tx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success@ramapo.edu</a:t>
            </a:r>
            <a:r>
              <a:rPr lang="en-US" sz="1400" dirty="0">
                <a:solidFill>
                  <a:schemeClr val="tx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29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f2ae850371_0_12"/>
          <p:cNvSpPr txBox="1">
            <a:spLocks noGrp="1"/>
          </p:cNvSpPr>
          <p:nvPr>
            <p:ph type="title"/>
          </p:nvPr>
        </p:nvSpPr>
        <p:spPr>
          <a:xfrm>
            <a:off x="762000" y="390292"/>
            <a:ext cx="67818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Center for Student Success (CSS) CONNECT</a:t>
            </a:r>
            <a:endParaRPr dirty="0"/>
          </a:p>
        </p:txBody>
      </p:sp>
      <p:sp>
        <p:nvSpPr>
          <p:cNvPr id="187" name="Google Shape;187;g2f2ae850371_0_12"/>
          <p:cNvSpPr txBox="1">
            <a:spLocks noGrp="1"/>
          </p:cNvSpPr>
          <p:nvPr>
            <p:ph type="body" idx="1"/>
          </p:nvPr>
        </p:nvSpPr>
        <p:spPr>
          <a:xfrm>
            <a:off x="800100" y="2213809"/>
            <a:ext cx="7543800" cy="3886202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274320" lvl="0" indent="-228600" algn="l" rtl="0">
              <a:spcBef>
                <a:spcPts val="0"/>
              </a:spcBef>
              <a:spcAft>
                <a:spcPts val="0"/>
              </a:spcAft>
              <a:buSzPts val="2000"/>
              <a:buChar char="◼"/>
            </a:pPr>
            <a:endParaRPr lang="en-US" dirty="0"/>
          </a:p>
          <a:p>
            <a:pPr marL="274320" lvl="0" indent="-228600" algn="l" rtl="0">
              <a:spcBef>
                <a:spcPts val="0"/>
              </a:spcBef>
              <a:spcAft>
                <a:spcPts val="0"/>
              </a:spcAft>
              <a:buSzPts val="2000"/>
              <a:buChar char="◼"/>
            </a:pPr>
            <a:endParaRPr lang="en-US" dirty="0"/>
          </a:p>
          <a:p>
            <a:pPr marL="274320" lvl="0" indent="-228600" algn="l" rtl="0">
              <a:spcBef>
                <a:spcPts val="0"/>
              </a:spcBef>
              <a:spcAft>
                <a:spcPts val="0"/>
              </a:spcAft>
              <a:buSzPts val="2000"/>
              <a:buChar char="◼"/>
            </a:pPr>
            <a:r>
              <a:rPr lang="en-US" dirty="0"/>
              <a:t>Academic Progress Survey Software</a:t>
            </a:r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 dirty="0"/>
              <a:t>Accessible through web.ramapo.edu or Canvas</a:t>
            </a:r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 dirty="0"/>
              <a:t>Displays students in your courses automatically</a:t>
            </a:r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 dirty="0"/>
              <a:t>Monitor student progress and learning</a:t>
            </a:r>
          </a:p>
          <a:p>
            <a:pPr marL="822960" lvl="2" indent="-18288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</a:pPr>
            <a:r>
              <a:rPr lang="en-US" dirty="0"/>
              <a:t>Raise academic progress items for excellent or concerning work</a:t>
            </a:r>
          </a:p>
          <a:p>
            <a:pPr marL="822960" lvl="2" indent="-18288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</a:pPr>
            <a:r>
              <a:rPr lang="en-US" dirty="0"/>
              <a:t>Review academic progress items that have been raised about your students</a:t>
            </a:r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 dirty="0"/>
              <a:t>Professional staff and other faculty on campus who can intervene become aware</a:t>
            </a:r>
          </a:p>
          <a:p>
            <a:pPr marL="274320" lvl="0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◼"/>
            </a:pPr>
            <a:r>
              <a:rPr lang="en-US" dirty="0"/>
              <a:t>Resource Website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http://www.ramapo.edu/connect</a:t>
            </a:r>
            <a:r>
              <a:rPr lang="en-US" u="sng" dirty="0">
                <a:solidFill>
                  <a:schemeClr val="hlink"/>
                </a:solidFill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365760" lvl="1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lang="en-US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6522CF-3F25-41C9-8FB2-37501993B727}"/>
              </a:ext>
            </a:extLst>
          </p:cNvPr>
          <p:cNvSpPr txBox="1"/>
          <p:nvPr/>
        </p:nvSpPr>
        <p:spPr>
          <a:xfrm>
            <a:off x="6075947" y="4715016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Tracey Bender, Senior Assistant Director of Student Success &amp; Testing </a:t>
            </a:r>
            <a:endParaRPr lang="en-US"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tpastori@ramapo.edu</a:t>
            </a:r>
            <a:endParaRPr lang="en-US"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connect@ramapo.edu </a:t>
            </a:r>
            <a:endParaRPr lang="en-US"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201-684-7480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20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f2ae850371_0_12"/>
          <p:cNvSpPr txBox="1">
            <a:spLocks noGrp="1"/>
          </p:cNvSpPr>
          <p:nvPr>
            <p:ph type="title"/>
          </p:nvPr>
        </p:nvSpPr>
        <p:spPr>
          <a:xfrm>
            <a:off x="762000" y="390292"/>
            <a:ext cx="67818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Office of Specialized Services (OSS)</a:t>
            </a:r>
            <a:endParaRPr dirty="0"/>
          </a:p>
        </p:txBody>
      </p:sp>
      <p:sp>
        <p:nvSpPr>
          <p:cNvPr id="187" name="Google Shape;187;g2f2ae850371_0_12"/>
          <p:cNvSpPr txBox="1">
            <a:spLocks noGrp="1"/>
          </p:cNvSpPr>
          <p:nvPr>
            <p:ph type="body" idx="1"/>
          </p:nvPr>
        </p:nvSpPr>
        <p:spPr>
          <a:xfrm>
            <a:off x="761999" y="2165685"/>
            <a:ext cx="7563853" cy="385010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F2F2F"/>
                </a:solidFill>
                <a:effectLst/>
                <a:latin typeface="Sarabun"/>
              </a:rPr>
              <a:t>The Office of Specialized Services (OSS) serves our population of students with disabilities.  This office offers multiple services to help these students (and their faculty members) succeed.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2F2F2F"/>
                </a:solidFill>
                <a:effectLst/>
                <a:latin typeface="Sarabun"/>
              </a:rPr>
              <a:t>Contact: David Nast, OSS Director, </a:t>
            </a:r>
            <a:r>
              <a:rPr lang="sv-SE" b="0" i="0" u="none" strike="noStrike" dirty="0">
                <a:solidFill>
                  <a:srgbClr val="CB1E1E"/>
                </a:solidFill>
                <a:effectLst/>
                <a:latin typeface="Sarabun"/>
                <a:hlinkClick r:id="rId3"/>
              </a:rPr>
              <a:t>dnast@ramapo.edu</a:t>
            </a:r>
            <a:endParaRPr lang="sv-SE" b="0" i="0" dirty="0">
              <a:solidFill>
                <a:srgbClr val="2F2F2F"/>
              </a:solidFill>
              <a:effectLst/>
              <a:latin typeface="Sarabun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v-SE" b="0" i="0" u="none" strike="noStrike" dirty="0">
                <a:solidFill>
                  <a:srgbClr val="CB1E1E"/>
                </a:solidFill>
                <a:effectLst/>
                <a:latin typeface="Sarabun"/>
                <a:hlinkClick r:id="rId4"/>
              </a:rPr>
              <a:t>https://www.ramapo.edu/oss/</a:t>
            </a:r>
            <a:endParaRPr lang="sv-SE" b="0" i="0" dirty="0">
              <a:solidFill>
                <a:srgbClr val="2F2F2F"/>
              </a:solidFill>
              <a:effectLst/>
              <a:latin typeface="Sarabun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US" b="0" i="0" dirty="0">
              <a:solidFill>
                <a:srgbClr val="2F2F2F"/>
              </a:solidFill>
              <a:effectLst/>
              <a:latin typeface="Sarabun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2205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>
            <a:spLocks noGrp="1"/>
          </p:cNvSpPr>
          <p:nvPr>
            <p:ph type="title"/>
          </p:nvPr>
        </p:nvSpPr>
        <p:spPr>
          <a:xfrm>
            <a:off x="762000" y="-11162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Impact"/>
              <a:buNone/>
            </a:pPr>
            <a:r>
              <a:rPr lang="en-US" sz="4800" dirty="0"/>
              <a:t>Finishing Up the Semester</a:t>
            </a:r>
            <a:endParaRPr dirty="0"/>
          </a:p>
        </p:txBody>
      </p:sp>
      <p:sp>
        <p:nvSpPr>
          <p:cNvPr id="208" name="Google Shape;208;p29"/>
          <p:cNvSpPr txBox="1">
            <a:spLocks noGrp="1"/>
          </p:cNvSpPr>
          <p:nvPr>
            <p:ph type="body" idx="1"/>
          </p:nvPr>
        </p:nvSpPr>
        <p:spPr>
          <a:xfrm>
            <a:off x="762000" y="2079724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Course Evaluations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Peer Evaluations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Dean Evaluations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Student Opinions</a:t>
            </a:r>
            <a:endParaRPr dirty="0"/>
          </a:p>
          <a:p>
            <a:pPr marL="91440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endParaRPr dirty="0"/>
          </a:p>
          <a:p>
            <a:pPr marL="594360" lvl="1" indent="-13461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dirty="0"/>
          </a:p>
          <a:p>
            <a:pPr marL="32004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dirty="0"/>
          </a:p>
          <a:p>
            <a:pPr marL="27432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Final Exam Schedule:</a:t>
            </a:r>
          </a:p>
          <a:p>
            <a:pPr marL="731520" lvl="1" indent="-274320">
              <a:spcBef>
                <a:spcPts val="480"/>
              </a:spcBef>
              <a:buSzPts val="2400"/>
            </a:pPr>
            <a:r>
              <a:rPr lang="en-US" dirty="0">
                <a:hlinkClick r:id="rId3"/>
              </a:rPr>
              <a:t>https://www.ramapo.edu/web-resources/exams/</a:t>
            </a:r>
            <a:endParaRPr lang="en-US" dirty="0"/>
          </a:p>
        </p:txBody>
      </p:sp>
      <p:pic>
        <p:nvPicPr>
          <p:cNvPr id="209" name="Google Shape;209;p2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5563" y="2414206"/>
            <a:ext cx="3435099" cy="253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728546" y="36799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Impact"/>
              <a:buNone/>
            </a:pPr>
            <a:r>
              <a:rPr lang="en-US" dirty="0"/>
              <a:t>Fast Facts about Ramapo </a:t>
            </a:r>
            <a:endParaRPr dirty="0"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1"/>
          </p:nvPr>
        </p:nvSpPr>
        <p:spPr>
          <a:xfrm>
            <a:off x="728546" y="2122310"/>
            <a:ext cx="8232900" cy="4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800" b="1" i="1" dirty="0"/>
              <a:t>Ramapo College of New Jersey</a:t>
            </a:r>
            <a:endParaRPr dirty="0"/>
          </a:p>
          <a:p>
            <a:pPr marL="274320" lvl="0" indent="-17907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00000"/>
              <a:buNone/>
            </a:pPr>
            <a:endParaRPr sz="1500" dirty="0"/>
          </a:p>
          <a:p>
            <a:pPr marL="274320" lvl="0" indent="-2628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Founded: 1969</a:t>
            </a:r>
            <a:endParaRPr dirty="0"/>
          </a:p>
          <a:p>
            <a:pPr marL="274320" lvl="0" indent="-2628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Students: 6100  (~ 5500 UG; 500 G)</a:t>
            </a:r>
            <a:endParaRPr dirty="0"/>
          </a:p>
          <a:p>
            <a:pPr marL="274320" lvl="0" indent="-2628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Average class size: 22</a:t>
            </a:r>
            <a:endParaRPr dirty="0"/>
          </a:p>
          <a:p>
            <a:pPr marL="274320" lvl="0" indent="-2628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Just under 50% of our undergraduate students live on campus</a:t>
            </a:r>
          </a:p>
          <a:p>
            <a:pPr marL="274320" lvl="0" indent="-2628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Just under 50% of student are First Generation College Students</a:t>
            </a:r>
            <a:endParaRPr dirty="0"/>
          </a:p>
          <a:p>
            <a:pPr marL="274320" lvl="0" indent="-2628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Four schools (Fall 2026); convening groups (not departments) housed within each college/school: </a:t>
            </a:r>
            <a:r>
              <a:rPr lang="en-US" dirty="0" err="1"/>
              <a:t>Anisfield</a:t>
            </a:r>
            <a:r>
              <a:rPr lang="en-US" dirty="0"/>
              <a:t> School of Business (ASB), School of Social Sciences and Social Work (SSSW), School of Science, Nursing, and Health (SNH), School of Arts, Humanities and Education (AHE) </a:t>
            </a:r>
            <a:endParaRPr dirty="0"/>
          </a:p>
          <a:p>
            <a:pPr marL="274320" lvl="0" indent="-22764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75000"/>
              <a:buChar char="•"/>
            </a:pPr>
            <a:r>
              <a:rPr lang="en-US" dirty="0">
                <a:hlinkClick r:id="rId3"/>
              </a:rPr>
              <a:t>Ramapo College Fact Facts—Spring 2025</a:t>
            </a:r>
            <a:endParaRPr dirty="0"/>
          </a:p>
          <a:p>
            <a:pPr marL="27432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>
            <a:spLocks noGrp="1"/>
          </p:cNvSpPr>
          <p:nvPr>
            <p:ph type="title"/>
          </p:nvPr>
        </p:nvSpPr>
        <p:spPr>
          <a:xfrm>
            <a:off x="762000" y="256478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 dirty="0"/>
              <a:t>Questions?</a:t>
            </a:r>
            <a:endParaRPr dirty="0"/>
          </a:p>
        </p:txBody>
      </p:sp>
      <p:sp>
        <p:nvSpPr>
          <p:cNvPr id="215" name="Google Shape;215;p30"/>
          <p:cNvSpPr txBox="1">
            <a:spLocks noGrp="1"/>
          </p:cNvSpPr>
          <p:nvPr>
            <p:ph type="body" idx="1"/>
          </p:nvPr>
        </p:nvSpPr>
        <p:spPr>
          <a:xfrm>
            <a:off x="762000" y="2113156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Contact your convener!</a:t>
            </a:r>
            <a:endParaRPr dirty="0"/>
          </a:p>
          <a:p>
            <a:pPr marL="27432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27432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Contact your Unit secretary!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274320" lvl="0" indent="-2362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Contact your Deans!</a:t>
            </a:r>
            <a:endParaRPr dirty="0"/>
          </a:p>
          <a:p>
            <a:pPr marL="27432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27432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Contact me! Rikki Abzug: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Rabzug@ramapo.edu</a:t>
            </a:r>
            <a:endParaRPr lang="en-US" u="sng" dirty="0">
              <a:solidFill>
                <a:schemeClr val="hlink"/>
              </a:solidFill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endParaRPr lang="en-US" u="sng" dirty="0">
              <a:solidFill>
                <a:schemeClr val="hlink"/>
              </a:solidFill>
            </a:endParaRPr>
          </a:p>
          <a:p>
            <a:pPr marL="27432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hlinkClick r:id="rId4"/>
              </a:rPr>
              <a:t>Visit the Faculty Resource Center!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759071" y="362931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 dirty="0"/>
              <a:t>Public Safety</a:t>
            </a:r>
            <a:endParaRPr dirty="0"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762000" y="1574946"/>
            <a:ext cx="7543800" cy="4601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27432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27432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Location: C-102</a:t>
            </a:r>
            <a:endParaRPr dirty="0"/>
          </a:p>
          <a:p>
            <a:pPr marL="27432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27432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Go to C-101 to get your ID card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27432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Go 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 for parking passes (</a:t>
            </a:r>
            <a:r>
              <a:rPr lang="en-US" dirty="0">
                <a:hlinkClick r:id="rId3"/>
              </a:rPr>
              <a:t>https://rcnjpublicsafety.omnigo.one/CESIReportExec/opr/OPRMain.aspx?IsAuth=1&amp;groupid=102&amp;groupname=PUBLIC+SAFETY</a:t>
            </a:r>
            <a:r>
              <a:rPr lang="en-US" dirty="0"/>
              <a:t> )</a:t>
            </a:r>
            <a:endParaRPr dirty="0"/>
          </a:p>
          <a:p>
            <a:pPr marL="27432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27432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Campus Public Safety Emergency: (201) 684-</a:t>
            </a:r>
            <a:r>
              <a:rPr lang="en-US" b="1" dirty="0"/>
              <a:t>6666</a:t>
            </a:r>
            <a:endParaRPr b="1" dirty="0"/>
          </a:p>
          <a:p>
            <a:pPr marL="27432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27432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Non-Emergency Calls: (201) 684-7432</a:t>
            </a:r>
            <a:br>
              <a:rPr lang="en-US" dirty="0"/>
            </a:br>
            <a:r>
              <a:rPr lang="en-US" dirty="0"/>
              <a:t>			   (201) 684-7433</a:t>
            </a:r>
            <a:endParaRPr dirty="0"/>
          </a:p>
        </p:txBody>
      </p:sp>
      <p:pic>
        <p:nvPicPr>
          <p:cNvPr id="113" name="Google Shape;113;p15" descr="Screen Shot 2015-08-12 at 12.50.30 P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4030" y="505361"/>
            <a:ext cx="3311770" cy="2915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762000" y="334537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Impact"/>
              <a:buNone/>
            </a:pPr>
            <a:r>
              <a:rPr lang="en-US" sz="4800" dirty="0"/>
              <a:t>Technology Problems?</a:t>
            </a:r>
            <a:endParaRPr dirty="0"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1"/>
          </p:nvPr>
        </p:nvSpPr>
        <p:spPr>
          <a:xfrm>
            <a:off x="762000" y="2224668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Just dial </a:t>
            </a:r>
            <a:r>
              <a:rPr lang="en-US" b="1" u="sng" dirty="0"/>
              <a:t>201.684.7777</a:t>
            </a:r>
            <a:r>
              <a:rPr lang="en-US" b="1" dirty="0"/>
              <a:t> </a:t>
            </a:r>
            <a:r>
              <a:rPr lang="en-US" dirty="0"/>
              <a:t>or email</a:t>
            </a:r>
            <a:r>
              <a:rPr lang="en-US" b="1" dirty="0"/>
              <a:t> helpdesk@ramapo.edu</a:t>
            </a:r>
            <a:endParaRPr b="1" dirty="0"/>
          </a:p>
          <a:p>
            <a:pPr marL="2743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 dirty="0"/>
          </a:p>
          <a:p>
            <a:pPr marL="27432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Tech Support Help Desk</a:t>
            </a:r>
            <a:endParaRPr dirty="0"/>
          </a:p>
          <a:p>
            <a:pPr marL="27432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27432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They are not always the answer to your problem, but they will connect you to the right person!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919976" y="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 dirty="0"/>
              <a:t>Academic Calendar</a:t>
            </a:r>
            <a:endParaRPr dirty="0"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735980" y="1756316"/>
            <a:ext cx="7543800" cy="448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274320" lvl="0" indent="-28575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http://www.ramapo.edu/academic-calendars/</a:t>
            </a:r>
            <a:endParaRPr dirty="0"/>
          </a:p>
          <a:p>
            <a:pPr marL="274320" lvl="0" indent="-133350" algn="l" rtl="0">
              <a:spcBef>
                <a:spcPts val="444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274320" lvl="0" indent="-285750" algn="l" rtl="0">
              <a:spcBef>
                <a:spcPts val="444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Important Dates:</a:t>
            </a:r>
            <a:endParaRPr dirty="0"/>
          </a:p>
          <a:p>
            <a:pPr marL="594360" lvl="1" indent="-284797" algn="l" rtl="0">
              <a:spcBef>
                <a:spcPts val="407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First Day of Classes: 8/26/26</a:t>
            </a:r>
            <a:endParaRPr dirty="0"/>
          </a:p>
          <a:p>
            <a:pPr marL="594360" lvl="1" indent="-284797" algn="l" rtl="0">
              <a:spcBef>
                <a:spcPts val="407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Add/Drop Ends 9/1/26 (Full Semester Courses)</a:t>
            </a:r>
            <a:endParaRPr dirty="0"/>
          </a:p>
          <a:p>
            <a:pPr marL="594360" lvl="1" indent="-284797" algn="l" rtl="0">
              <a:spcBef>
                <a:spcPts val="407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Last Day to give a “W” Grade 11/6//26</a:t>
            </a:r>
            <a:endParaRPr dirty="0"/>
          </a:p>
          <a:p>
            <a:pPr marL="594360" lvl="1" indent="-284797" algn="l" rtl="0">
              <a:spcBef>
                <a:spcPts val="407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Thanksgiving Break (college closed) 11/25-11/29</a:t>
            </a:r>
            <a:endParaRPr dirty="0"/>
          </a:p>
          <a:p>
            <a:pPr marL="594360" lvl="1" indent="-284797" algn="l" rtl="0">
              <a:spcBef>
                <a:spcPts val="407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Final Exams: 12/9-12/15</a:t>
            </a:r>
            <a:endParaRPr dirty="0"/>
          </a:p>
          <a:p>
            <a:pPr marL="594360" lvl="1" indent="-284797" algn="l" rtl="0">
              <a:spcBef>
                <a:spcPts val="407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Final Day to Give an “I” (Incomplete): 12/15</a:t>
            </a:r>
            <a:endParaRPr dirty="0"/>
          </a:p>
          <a:p>
            <a:pPr marL="594360" lvl="1" indent="-274319" algn="l" rtl="0">
              <a:spcBef>
                <a:spcPts val="407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Spring Break (college closed): 3/14/27-3/21/27</a:t>
            </a:r>
            <a:endParaRPr dirty="0"/>
          </a:p>
          <a:p>
            <a:pPr marL="594360" lvl="1" indent="-145097" algn="l" rtl="0">
              <a:spcBef>
                <a:spcPts val="407"/>
              </a:spcBef>
              <a:spcAft>
                <a:spcPts val="0"/>
              </a:spcAft>
              <a:buSzPts val="2200"/>
              <a:buNone/>
            </a:pPr>
            <a:endParaRPr dirty="0"/>
          </a:p>
          <a:p>
            <a:pPr marL="274320" lvl="0" indent="-285750" algn="l" rtl="0">
              <a:spcBef>
                <a:spcPts val="444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Note: classes held, offices closed on certain days!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762000" y="256478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 dirty="0"/>
              <a:t>Meeting Schedule</a:t>
            </a:r>
            <a:endParaRPr dirty="0"/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>
            <a:off x="838200" y="2291576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4320" indent="-274320">
              <a:spcBef>
                <a:spcPts val="0"/>
              </a:spcBef>
              <a:buSzPts val="2400"/>
            </a:pPr>
            <a:r>
              <a:rPr lang="en-US" dirty="0"/>
              <a:t>Optional for Adjunct Faculty:</a:t>
            </a:r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Visit the following link to the Faculty Meeting Calendar:</a:t>
            </a:r>
            <a:endParaRPr dirty="0"/>
          </a:p>
          <a:p>
            <a:pPr marL="32004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https://www.ramapo.edu/fa/calendar/</a:t>
            </a:r>
            <a:endParaRPr dirty="0"/>
          </a:p>
          <a:p>
            <a:pPr marL="32004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dirty="0"/>
              <a:t>	-Faculty Assembly</a:t>
            </a:r>
            <a:endParaRPr dirty="0"/>
          </a:p>
          <a:p>
            <a:pPr marL="32004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dirty="0"/>
              <a:t>	-Unit Council Meetings</a:t>
            </a:r>
            <a:endParaRPr dirty="0"/>
          </a:p>
          <a:p>
            <a:pPr marL="32004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dirty="0"/>
              <a:t>	-AFT Union Meetings</a:t>
            </a:r>
            <a:endParaRPr dirty="0"/>
          </a:p>
          <a:p>
            <a:pPr marL="32004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dirty="0"/>
              <a:t>	-Major/Minor Convening Group Meetings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762000" y="345687"/>
            <a:ext cx="6781800" cy="133764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560" dirty="0"/>
              <a:t>Speaking of AFT (Local 2274)</a:t>
            </a:r>
            <a:endParaRPr sz="4560" dirty="0"/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1"/>
          </p:nvPr>
        </p:nvSpPr>
        <p:spPr>
          <a:xfrm>
            <a:off x="800100" y="2258122"/>
            <a:ext cx="7543800" cy="388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Local 2274 negotiates with 8 other NJ state colleges and is part of a national union with 1.8 million members!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Collective bargaining has resulted in adjunct faculty  receiving a 30% increase over the four years of the contract.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Learn more: 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https://ramapoaft.org/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To join: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https://www.cnjscl.org/membershipcard.htm</a:t>
            </a:r>
            <a:endParaRPr dirty="0">
              <a:solidFill>
                <a:schemeClr val="tx1"/>
              </a:solidFill>
            </a:endParaRPr>
          </a:p>
          <a:p>
            <a:pPr marL="9144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1DDA3-8180-E5BD-FE83-C8481C8F4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796B5-BA07-2129-DD09-DDBAA7E79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685799"/>
            <a:ext cx="7543800" cy="4447309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US" sz="4800" dirty="0">
                <a:latin typeface="Impact" panose="020B0806030902050204" pitchFamily="34" charset="0"/>
              </a:rPr>
              <a:t>AFT Local 2274 Contacts</a:t>
            </a:r>
          </a:p>
          <a:p>
            <a:pPr marL="114300" indent="0">
              <a:buNone/>
            </a:pPr>
            <a:endParaRPr lang="en-US" sz="4800" dirty="0">
              <a:latin typeface="Impact" panose="020B0806030902050204" pitchFamily="34" charset="0"/>
            </a:endParaRP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sz="3400" dirty="0"/>
              <a:t>Tim Judge, VP Adjuncts</a:t>
            </a:r>
          </a:p>
          <a:p>
            <a:pPr marL="114300" indent="0">
              <a:buNone/>
            </a:pPr>
            <a:r>
              <a:rPr lang="en-US" sz="3400" dirty="0">
                <a:hlinkClick r:id="rId2"/>
              </a:rPr>
              <a:t>tim.judge@ramapoaft.org</a:t>
            </a:r>
            <a:endParaRPr lang="en-US" sz="3400" dirty="0"/>
          </a:p>
          <a:p>
            <a:pPr marL="114300" indent="0">
              <a:buNone/>
            </a:pPr>
            <a:endParaRPr lang="en-US" sz="3400" dirty="0"/>
          </a:p>
          <a:p>
            <a:pPr marL="114300" indent="0">
              <a:buNone/>
            </a:pPr>
            <a:r>
              <a:rPr lang="en-US" sz="3400" dirty="0"/>
              <a:t>Ed Shannon, President Local 2274</a:t>
            </a:r>
          </a:p>
          <a:p>
            <a:pPr marL="114300" indent="0">
              <a:buNone/>
            </a:pPr>
            <a:r>
              <a:rPr lang="en-US" sz="3400" dirty="0">
                <a:hlinkClick r:id="rId3" tooltip="jude.pernot@ramapoaft.org"/>
              </a:rPr>
              <a:t>ed.shannon@ramapoaft.org</a:t>
            </a:r>
            <a:endParaRPr lang="en-US" sz="3400" dirty="0"/>
          </a:p>
          <a:p>
            <a:pPr marL="114300" indent="0">
              <a:buNone/>
            </a:pPr>
            <a:endParaRPr lang="en-US" sz="3400" dirty="0"/>
          </a:p>
          <a:p>
            <a:pPr marL="114300" indent="0">
              <a:buNone/>
            </a:pPr>
            <a:r>
              <a:rPr lang="en-US" sz="3400" dirty="0"/>
              <a:t>AFT Office is ASB 102</a:t>
            </a:r>
          </a:p>
          <a:p>
            <a:pPr marL="114300" indent="0">
              <a:buNone/>
            </a:pPr>
            <a:r>
              <a:rPr lang="en-US" sz="3400" dirty="0"/>
              <a:t>201-684-7108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630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762000" y="278781"/>
            <a:ext cx="67818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You Will Find in a Ramapo Classroom</a:t>
            </a:r>
            <a:endParaRPr dirty="0"/>
          </a:p>
        </p:txBody>
      </p:sp>
      <p:sp>
        <p:nvSpPr>
          <p:cNvPr id="145" name="Google Shape;145;p20"/>
          <p:cNvSpPr txBox="1">
            <a:spLocks noGrp="1"/>
          </p:cNvSpPr>
          <p:nvPr>
            <p:ph type="body" idx="1"/>
          </p:nvPr>
        </p:nvSpPr>
        <p:spPr>
          <a:xfrm>
            <a:off x="762000" y="1990493"/>
            <a:ext cx="7543800" cy="388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Classrooms should have white (not smart!) boards.  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Ask Unit Secretary for Markers or Bring Your Own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Don’t necessarily expect erasers.  </a:t>
            </a:r>
            <a:endParaRPr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Again, ask Unit Secretary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Classrooms have audio/visual lecterns/podiums/units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All should have desktop computer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Should be ports to link your laptop–bring cords in case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All classrooms have </a:t>
            </a:r>
            <a:r>
              <a:rPr lang="en-US" dirty="0" err="1"/>
              <a:t>WiFi</a:t>
            </a:r>
            <a:endParaRPr lang="en-US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All computers use multi-factor </a:t>
            </a:r>
            <a:r>
              <a:rPr lang="en-US" dirty="0" err="1"/>
              <a:t>authentification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Should be DVD players and overhead projectors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Always have a Plan B!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1121</Words>
  <Application>Microsoft Office PowerPoint</Application>
  <PresentationFormat>On-screen Show (4:3)</PresentationFormat>
  <Paragraphs>191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Times New Roman</vt:lpstr>
      <vt:lpstr>Impact</vt:lpstr>
      <vt:lpstr>Oswald</vt:lpstr>
      <vt:lpstr>Calibri</vt:lpstr>
      <vt:lpstr>Sarabun</vt:lpstr>
      <vt:lpstr>Libre Franklin Medium</vt:lpstr>
      <vt:lpstr>Newsprint</vt:lpstr>
      <vt:lpstr>Start Here - WELCOME! </vt:lpstr>
      <vt:lpstr>Fast Facts about Ramapo </vt:lpstr>
      <vt:lpstr>Public Safety</vt:lpstr>
      <vt:lpstr>Technology Problems?</vt:lpstr>
      <vt:lpstr>Academic Calendar</vt:lpstr>
      <vt:lpstr>Meeting Schedule</vt:lpstr>
      <vt:lpstr>Speaking of AFT (Local 2274)</vt:lpstr>
      <vt:lpstr> </vt:lpstr>
      <vt:lpstr>What You Will Find in a Ramapo Classroom</vt:lpstr>
      <vt:lpstr>Preparing Your Syllabi</vt:lpstr>
      <vt:lpstr>web.ramapo.edu</vt:lpstr>
      <vt:lpstr>Learning Management System: https://web.ramapo.edu/ </vt:lpstr>
      <vt:lpstr>Instructional Design Center</vt:lpstr>
      <vt:lpstr>Instructional Design Center</vt:lpstr>
      <vt:lpstr>Course Administration Through RCNJ Experience (Web Self-Service)</vt:lpstr>
      <vt:lpstr>Center for Student Success (CSS)</vt:lpstr>
      <vt:lpstr>Center for Student Success (CSS) CONNECT</vt:lpstr>
      <vt:lpstr>Office of Specialized Services (OSS)</vt:lpstr>
      <vt:lpstr>Finishing Up the Semester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Here - WELCOME!</dc:title>
  <dc:creator>Rikki Abzug</dc:creator>
  <cp:lastModifiedBy>Rikki Abzug</cp:lastModifiedBy>
  <cp:revision>19</cp:revision>
  <dcterms:modified xsi:type="dcterms:W3CDTF">2026-06-23T18:14:52Z</dcterms:modified>
</cp:coreProperties>
</file>