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ArialBlack-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88f1924f27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88f1924f2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88f1924f27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88f1924f2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88f1924f27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88f1924f2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88f1924f27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88f1924f2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88f1924f27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88f1924f2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88f1924f27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88f1924f2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88f1924f27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88f1924f2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68b8979fa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68b8979f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88f1924f27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88f1924f2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88f1924f27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88f1924f2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88f1924f27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88f1924f2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88f1924f27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88f1924f2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88f1924f27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88f1924f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88f1924f27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88f1924f2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88f1924f27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88f1924f2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3" name="Google Shape;13;p2"/>
          <p:cNvSpPr txBox="1"/>
          <p:nvPr>
            <p:ph type="ctrTitle"/>
          </p:nvPr>
        </p:nvSpPr>
        <p:spPr>
          <a:xfrm>
            <a:off x="620486" y="1371601"/>
            <a:ext cx="6441622" cy="288562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628650" y="4550231"/>
            <a:ext cx="5829300" cy="1513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pic>
        <p:nvPicPr>
          <p:cNvPr id="78" name="Google Shape;78;p1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9" name="Google Shape;79;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pic>
        <p:nvPicPr>
          <p:cNvPr id="83" name="Google Shape;83;p1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4" name="Google Shape;84;p1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a:off x="3887391" y="1363288"/>
            <a:ext cx="4629150" cy="44977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86" name="Google Shape;86;p1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87" name="Google Shape;8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2" name="Google Shape;92;p13"/>
          <p:cNvSpPr txBox="1"/>
          <p:nvPr>
            <p:ph type="title"/>
          </p:nvPr>
        </p:nvSpPr>
        <p:spPr>
          <a:xfrm>
            <a:off x="629841" y="1404852"/>
            <a:ext cx="2949178" cy="19150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3"/>
          <p:cNvSpPr/>
          <p:nvPr>
            <p:ph idx="2" type="pic"/>
          </p:nvPr>
        </p:nvSpPr>
        <p:spPr>
          <a:xfrm>
            <a:off x="3887391" y="987426"/>
            <a:ext cx="4629150" cy="4873625"/>
          </a:xfrm>
          <a:prstGeom prst="rect">
            <a:avLst/>
          </a:prstGeom>
          <a:noFill/>
          <a:ln>
            <a:noFill/>
          </a:ln>
        </p:spPr>
      </p:sp>
      <p:sp>
        <p:nvSpPr>
          <p:cNvPr id="94" name="Google Shape;94;p13"/>
          <p:cNvSpPr txBox="1"/>
          <p:nvPr>
            <p:ph idx="1" type="body"/>
          </p:nvPr>
        </p:nvSpPr>
        <p:spPr>
          <a:xfrm>
            <a:off x="629841" y="3424845"/>
            <a:ext cx="2949178" cy="24441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95" name="Google Shape;9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pic>
        <p:nvPicPr>
          <p:cNvPr id="99" name="Google Shape;99;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0" name="Google Shape;100;p14"/>
          <p:cNvSpPr txBox="1"/>
          <p:nvPr>
            <p:ph type="title"/>
          </p:nvPr>
        </p:nvSpPr>
        <p:spPr>
          <a:xfrm>
            <a:off x="2686050" y="365126"/>
            <a:ext cx="58293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pic>
        <p:nvPicPr>
          <p:cNvPr id="106" name="Google Shape;106;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7" name="Google Shape;107;p1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
          <p:cNvSpPr txBox="1"/>
          <p:nvPr>
            <p:ph idx="1" type="body"/>
          </p:nvPr>
        </p:nvSpPr>
        <p:spPr>
          <a:xfrm rot="5400000">
            <a:off x="1113862" y="861449"/>
            <a:ext cx="4830301"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 name="Google Shape;20;p3"/>
          <p:cNvSpPr txBox="1"/>
          <p:nvPr>
            <p:ph type="title"/>
          </p:nvPr>
        </p:nvSpPr>
        <p:spPr>
          <a:xfrm>
            <a:off x="628651" y="365126"/>
            <a:ext cx="58292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 name="Google Shape;27;p4"/>
          <p:cNvSpPr txBox="1"/>
          <p:nvPr>
            <p:ph type="title"/>
          </p:nvPr>
        </p:nvSpPr>
        <p:spPr>
          <a:xfrm>
            <a:off x="2686050" y="320676"/>
            <a:ext cx="58293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2"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4" name="Google Shape;34;p5"/>
          <p:cNvSpPr txBox="1"/>
          <p:nvPr>
            <p:ph type="title"/>
          </p:nvPr>
        </p:nvSpPr>
        <p:spPr>
          <a:xfrm>
            <a:off x="628651" y="365126"/>
            <a:ext cx="58292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9"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6"/>
          <p:cNvSpPr txBox="1"/>
          <p:nvPr>
            <p:ph type="title"/>
          </p:nvPr>
        </p:nvSpPr>
        <p:spPr>
          <a:xfrm>
            <a:off x="2686050" y="363538"/>
            <a:ext cx="58293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8" name="Google Shape;48;p7"/>
          <p:cNvSpPr txBox="1"/>
          <p:nvPr>
            <p:ph type="title"/>
          </p:nvPr>
        </p:nvSpPr>
        <p:spPr>
          <a:xfrm>
            <a:off x="623888" y="1709739"/>
            <a:ext cx="7886700" cy="28527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50" name="Google Shape;50;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5" name="Google Shape;55;p8"/>
          <p:cNvSpPr txBox="1"/>
          <p:nvPr>
            <p:ph type="title"/>
          </p:nvPr>
        </p:nvSpPr>
        <p:spPr>
          <a:xfrm>
            <a:off x="628651" y="365126"/>
            <a:ext cx="58292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7" name="Google Shape;57;p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3" name="Google Shape;63;p9"/>
          <p:cNvSpPr txBox="1"/>
          <p:nvPr>
            <p:ph type="title"/>
          </p:nvPr>
        </p:nvSpPr>
        <p:spPr>
          <a:xfrm>
            <a:off x="2686049" y="365126"/>
            <a:ext cx="58304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5" name="Google Shape;65;p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p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7" name="Google Shape;67;p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8" name="Google Shape;6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pic>
        <p:nvPicPr>
          <p:cNvPr id="72" name="Google Shape;72;p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3" name="Google Shape;73;p10"/>
          <p:cNvSpPr txBox="1"/>
          <p:nvPr>
            <p:ph type="title"/>
          </p:nvPr>
        </p:nvSpPr>
        <p:spPr>
          <a:xfrm>
            <a:off x="628651" y="365126"/>
            <a:ext cx="58293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Black"/>
              <a:buNone/>
              <a:defRPr b="0" i="0" sz="33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cmarti13@ramapo.edu" TargetMode="External"/><Relationship Id="rId4" Type="http://schemas.openxmlformats.org/officeDocument/2006/relationships/hyperlink" Target="mailto:sishak@ramapo.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ramapo.edu/provost/research-and-scholarship/institutional-review-board/"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ori.hhs.gov/education/products/montana_round1/research_ethics.html" TargetMode="External"/><Relationship Id="rId4" Type="http://schemas.openxmlformats.org/officeDocument/2006/relationships/hyperlink" Target="mailto:IRB@ramapo.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hhs.gov/ohrp/regulations-and-policy/regulations/common-rule/index.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ctrTitle"/>
          </p:nvPr>
        </p:nvSpPr>
        <p:spPr>
          <a:xfrm>
            <a:off x="620486" y="1371601"/>
            <a:ext cx="6441622" cy="288562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Arial Black"/>
              <a:buNone/>
            </a:pPr>
            <a:r>
              <a:rPr lang="en-US"/>
              <a:t>Institutional Review </a:t>
            </a:r>
            <a:endParaRPr/>
          </a:p>
          <a:p>
            <a:pPr indent="0" lvl="0" marL="0" rtl="0" algn="l">
              <a:lnSpc>
                <a:spcPct val="90000"/>
              </a:lnSpc>
              <a:spcBef>
                <a:spcPts val="0"/>
              </a:spcBef>
              <a:spcAft>
                <a:spcPts val="0"/>
              </a:spcAft>
              <a:buClr>
                <a:schemeClr val="dk1"/>
              </a:buClr>
              <a:buSzPts val="4500"/>
              <a:buFont typeface="Arial Black"/>
              <a:buNone/>
            </a:pPr>
            <a:r>
              <a:rPr lang="en-US"/>
              <a:t>Board 2025-2026</a:t>
            </a:r>
            <a:endParaRPr/>
          </a:p>
        </p:txBody>
      </p:sp>
      <p:sp>
        <p:nvSpPr>
          <p:cNvPr id="117" name="Google Shape;117;p16"/>
          <p:cNvSpPr txBox="1"/>
          <p:nvPr>
            <p:ph idx="1" type="subTitle"/>
          </p:nvPr>
        </p:nvSpPr>
        <p:spPr>
          <a:xfrm>
            <a:off x="628650" y="4550231"/>
            <a:ext cx="5829300" cy="15131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New faculty orientation</a:t>
            </a:r>
            <a:endParaRPr/>
          </a:p>
          <a:p>
            <a:pPr indent="0" lvl="0" marL="0" rtl="0" algn="l">
              <a:lnSpc>
                <a:spcPct val="90000"/>
              </a:lnSpc>
              <a:spcBef>
                <a:spcPts val="0"/>
              </a:spcBef>
              <a:spcAft>
                <a:spcPts val="0"/>
              </a:spcAft>
              <a:buClr>
                <a:schemeClr val="dk1"/>
              </a:buClr>
              <a:buSzPts val="1800"/>
              <a:buNone/>
            </a:pPr>
            <a:r>
              <a:rPr lang="en-US"/>
              <a:t>Colleen Martinez - chair</a:t>
            </a:r>
            <a:endParaRPr/>
          </a:p>
          <a:p>
            <a:pPr indent="0" lvl="0" marL="0" rtl="0" algn="l">
              <a:lnSpc>
                <a:spcPct val="90000"/>
              </a:lnSpc>
              <a:spcBef>
                <a:spcPts val="0"/>
              </a:spcBef>
              <a:spcAft>
                <a:spcPts val="0"/>
              </a:spcAft>
              <a:buClr>
                <a:schemeClr val="dk1"/>
              </a:buClr>
              <a:buSzPts val="1800"/>
              <a:buNone/>
            </a:pPr>
            <a:r>
              <a:rPr lang="en-US"/>
              <a:t>Kristin </a:t>
            </a:r>
            <a:r>
              <a:rPr lang="en-US"/>
              <a:t>Kenneavy</a:t>
            </a:r>
            <a:r>
              <a:rPr lang="en-US"/>
              <a:t> - </a:t>
            </a:r>
            <a:r>
              <a:rPr lang="en-US"/>
              <a:t>former</a:t>
            </a:r>
            <a:r>
              <a:rPr lang="en-US"/>
              <a:t> chair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IRB members</a:t>
            </a:r>
            <a:endParaRPr/>
          </a:p>
        </p:txBody>
      </p:sp>
      <p:sp>
        <p:nvSpPr>
          <p:cNvPr id="171" name="Google Shape;171;p25"/>
          <p:cNvSpPr txBox="1"/>
          <p:nvPr>
            <p:ph idx="1" type="body"/>
          </p:nvPr>
        </p:nvSpPr>
        <p:spPr>
          <a:xfrm>
            <a:off x="628650" y="1825625"/>
            <a:ext cx="7886700" cy="4351200"/>
          </a:xfrm>
          <a:prstGeom prst="rect">
            <a:avLst/>
          </a:prstGeom>
        </p:spPr>
        <p:txBody>
          <a:bodyPr anchorCtr="0" anchor="t" bIns="45700" lIns="91425" spcFirstLastPara="1" rIns="91425" wrap="square" tIns="45700">
            <a:normAutofit fontScale="77500" lnSpcReduction="10000"/>
          </a:bodyPr>
          <a:lstStyle/>
          <a:p>
            <a:pPr indent="0" lvl="0" marL="0" rtl="0" algn="l">
              <a:lnSpc>
                <a:spcPct val="200000"/>
              </a:lnSpc>
              <a:spcBef>
                <a:spcPts val="750"/>
              </a:spcBef>
              <a:spcAft>
                <a:spcPts val="0"/>
              </a:spcAft>
              <a:buNone/>
            </a:pPr>
            <a:r>
              <a:rPr lang="en-US"/>
              <a:t>20+ faculty from all disciplines</a:t>
            </a:r>
            <a:endParaRPr/>
          </a:p>
          <a:p>
            <a:pPr indent="0" lvl="0" marL="0" rtl="0" algn="l">
              <a:lnSpc>
                <a:spcPct val="200000"/>
              </a:lnSpc>
              <a:spcBef>
                <a:spcPts val="750"/>
              </a:spcBef>
              <a:spcAft>
                <a:spcPts val="0"/>
              </a:spcAft>
              <a:buNone/>
            </a:pPr>
            <a:r>
              <a:rPr lang="en-US"/>
              <a:t>need </a:t>
            </a:r>
            <a:r>
              <a:rPr lang="en-US"/>
              <a:t>more from TAS</a:t>
            </a:r>
            <a:endParaRPr/>
          </a:p>
          <a:p>
            <a:pPr indent="0" lvl="0" marL="0" rtl="0" algn="l">
              <a:lnSpc>
                <a:spcPct val="200000"/>
              </a:lnSpc>
              <a:spcBef>
                <a:spcPts val="750"/>
              </a:spcBef>
              <a:spcAft>
                <a:spcPts val="0"/>
              </a:spcAft>
              <a:buNone/>
            </a:pPr>
            <a:r>
              <a:rPr lang="en-US"/>
              <a:t>community members </a:t>
            </a:r>
            <a:endParaRPr/>
          </a:p>
          <a:p>
            <a:pPr indent="0" lvl="0" marL="0" rtl="0" algn="l">
              <a:lnSpc>
                <a:spcPct val="200000"/>
              </a:lnSpc>
              <a:spcBef>
                <a:spcPts val="750"/>
              </a:spcBef>
              <a:spcAft>
                <a:spcPts val="0"/>
              </a:spcAft>
              <a:buNone/>
            </a:pPr>
            <a:r>
              <a:rPr lang="en-US"/>
              <a:t>also need more community members</a:t>
            </a:r>
            <a:endParaRPr/>
          </a:p>
          <a:p>
            <a:pPr indent="0" lvl="0" marL="0" rtl="0" algn="l">
              <a:lnSpc>
                <a:spcPct val="200000"/>
              </a:lnSpc>
              <a:spcBef>
                <a:spcPts val="750"/>
              </a:spcBef>
              <a:spcAft>
                <a:spcPts val="0"/>
              </a:spcAft>
              <a:buNone/>
            </a:pPr>
            <a:r>
              <a:rPr lang="en-US"/>
              <a:t>low demand, high importance all college service</a:t>
            </a:r>
            <a:endParaRPr/>
          </a:p>
          <a:p>
            <a:pPr indent="0" lvl="0" marL="0" rtl="0" algn="l">
              <a:lnSpc>
                <a:spcPct val="200000"/>
              </a:lnSpc>
              <a:spcBef>
                <a:spcPts val="750"/>
              </a:spcBef>
              <a:spcAft>
                <a:spcPts val="0"/>
              </a:spcAft>
              <a:buNone/>
            </a:pPr>
            <a:r>
              <a:rPr lang="en-US"/>
              <a:t>average 3 applications to review per year</a:t>
            </a:r>
            <a:endParaRPr/>
          </a:p>
          <a:p>
            <a:pPr indent="0" lvl="0" marL="0" rtl="0" algn="l">
              <a:lnSpc>
                <a:spcPct val="200000"/>
              </a:lnSpc>
              <a:spcBef>
                <a:spcPts val="750"/>
              </a:spcBef>
              <a:spcAft>
                <a:spcPts val="0"/>
              </a:spcAft>
              <a:buNone/>
            </a:pPr>
            <a:r>
              <a:rPr lang="en-US"/>
              <a:t>all work done by email</a:t>
            </a:r>
            <a:endParaRPr/>
          </a:p>
          <a:p>
            <a:pPr indent="0" lvl="0" marL="0" rtl="0" algn="l">
              <a:lnSpc>
                <a:spcPct val="200000"/>
              </a:lnSpc>
              <a:spcBef>
                <a:spcPts val="750"/>
              </a:spcBef>
              <a:spcAft>
                <a:spcPts val="0"/>
              </a:spcAft>
              <a:buNone/>
            </a:pPr>
            <a:r>
              <a:rPr lang="en-US"/>
              <a:t>great way to learn about research and IRB processes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Exempt</a:t>
            </a:r>
            <a:endParaRPr/>
          </a:p>
        </p:txBody>
      </p:sp>
      <p:sp>
        <p:nvSpPr>
          <p:cNvPr id="177" name="Google Shape;177;p26"/>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-Exempt from further IRB review</a:t>
            </a:r>
            <a:endParaRPr/>
          </a:p>
          <a:p>
            <a:pPr indent="0" lvl="0" marL="0" rtl="0" algn="l">
              <a:spcBef>
                <a:spcPts val="750"/>
              </a:spcBef>
              <a:spcAft>
                <a:spcPts val="0"/>
              </a:spcAft>
              <a:buNone/>
            </a:pPr>
            <a:r>
              <a:rPr lang="en-US"/>
              <a:t>-Research involving children or prisoners cannot be exempt </a:t>
            </a:r>
            <a:endParaRPr/>
          </a:p>
          <a:p>
            <a:pPr indent="0" lvl="0" marL="0" rtl="0" algn="l">
              <a:spcBef>
                <a:spcPts val="750"/>
              </a:spcBef>
              <a:spcAft>
                <a:spcPts val="0"/>
              </a:spcAft>
              <a:buNone/>
            </a:pPr>
            <a:r>
              <a:rPr lang="en-US"/>
              <a:t>-Cannot be greater than minimal risk. “Minimal risk means that the probability and magnitude of harm or discomfort anticipated in the research are not greater in and of themselves than those ordinarily encountered in daily life or during the performance of routine physical or psychological examinations or tests.”</a:t>
            </a:r>
            <a:endParaRPr/>
          </a:p>
          <a:p>
            <a:pPr indent="0" lvl="0" marL="0" rtl="0" algn="l">
              <a:spcBef>
                <a:spcPts val="750"/>
              </a:spcBef>
              <a:spcAft>
                <a:spcPts val="0"/>
              </a:spcAft>
              <a:buNone/>
            </a:pPr>
            <a:r>
              <a:rPr lang="en-US"/>
              <a:t>-Submit an application and obtain an IRB approval number, even if you believe it’s exempt</a:t>
            </a:r>
            <a:endParaRPr/>
          </a:p>
          <a:p>
            <a:pPr indent="0" lvl="0" marL="0" rtl="0" algn="l">
              <a:spcBef>
                <a:spcPts val="750"/>
              </a:spcBef>
              <a:spcAft>
                <a:spcPts val="0"/>
              </a:spcAft>
              <a:buNone/>
            </a:pPr>
            <a:r>
              <a:rPr lang="en-US"/>
              <a:t>-May be required for publication, funding sources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Exempt</a:t>
            </a:r>
            <a:endParaRPr/>
          </a:p>
        </p:txBody>
      </p:sp>
      <p:sp>
        <p:nvSpPr>
          <p:cNvPr id="183" name="Google Shape;183;p27"/>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-Normal education practices</a:t>
            </a:r>
            <a:endParaRPr/>
          </a:p>
          <a:p>
            <a:pPr indent="0" lvl="0" marL="0" rtl="0" algn="l">
              <a:spcBef>
                <a:spcPts val="750"/>
              </a:spcBef>
              <a:spcAft>
                <a:spcPts val="0"/>
              </a:spcAft>
              <a:buNone/>
            </a:pPr>
            <a:r>
              <a:rPr lang="en-US"/>
              <a:t>-Educational tests, surveys, </a:t>
            </a:r>
            <a:r>
              <a:rPr lang="en-US"/>
              <a:t>interviews</a:t>
            </a:r>
            <a:endParaRPr/>
          </a:p>
          <a:p>
            <a:pPr indent="0" lvl="0" marL="0" rtl="0" algn="l">
              <a:spcBef>
                <a:spcPts val="750"/>
              </a:spcBef>
              <a:spcAft>
                <a:spcPts val="0"/>
              </a:spcAft>
              <a:buNone/>
            </a:pPr>
            <a:r>
              <a:rPr lang="en-US"/>
              <a:t>-Observation of public behavior</a:t>
            </a:r>
            <a:endParaRPr/>
          </a:p>
          <a:p>
            <a:pPr indent="0" lvl="0" marL="0" rtl="0" algn="l">
              <a:spcBef>
                <a:spcPts val="750"/>
              </a:spcBef>
              <a:spcAft>
                <a:spcPts val="0"/>
              </a:spcAft>
              <a:buNone/>
            </a:pPr>
            <a:r>
              <a:rPr lang="en-US"/>
              <a:t>-Secondary analysis</a:t>
            </a:r>
            <a:endParaRPr/>
          </a:p>
          <a:p>
            <a:pPr indent="0" lvl="0" marL="0" rtl="0" algn="l">
              <a:spcBef>
                <a:spcPts val="750"/>
              </a:spcBef>
              <a:spcAft>
                <a:spcPts val="0"/>
              </a:spcAft>
              <a:buNone/>
            </a:pPr>
            <a:r>
              <a:rPr lang="en-US"/>
              <a:t>-Minimal risk</a:t>
            </a:r>
            <a:endParaRPr/>
          </a:p>
          <a:p>
            <a:pPr indent="0" lvl="0" marL="0" rtl="0" algn="l">
              <a:spcBef>
                <a:spcPts val="750"/>
              </a:spcBef>
              <a:spcAft>
                <a:spcPts val="0"/>
              </a:spcAft>
              <a:buNone/>
            </a:pPr>
            <a:r>
              <a:rPr lang="en-US"/>
              <a:t>-Chair or co-chair review</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Expedited</a:t>
            </a:r>
            <a:endParaRPr/>
          </a:p>
        </p:txBody>
      </p:sp>
      <p:sp>
        <p:nvSpPr>
          <p:cNvPr id="189" name="Google Shape;189;p28"/>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-No </a:t>
            </a:r>
            <a:r>
              <a:rPr lang="en-US"/>
              <a:t>more than minimal risk</a:t>
            </a:r>
            <a:endParaRPr/>
          </a:p>
          <a:p>
            <a:pPr indent="0" lvl="0" marL="0" rtl="0" algn="l">
              <a:spcBef>
                <a:spcPts val="750"/>
              </a:spcBef>
              <a:spcAft>
                <a:spcPts val="0"/>
              </a:spcAft>
              <a:buNone/>
            </a:pPr>
            <a:r>
              <a:rPr lang="en-US"/>
              <a:t>-See regulations for specific categories, but typical non experimental research procedures</a:t>
            </a:r>
            <a:endParaRPr/>
          </a:p>
          <a:p>
            <a:pPr indent="0" lvl="0" marL="0" rtl="0" algn="l">
              <a:spcBef>
                <a:spcPts val="750"/>
              </a:spcBef>
              <a:spcAft>
                <a:spcPts val="0"/>
              </a:spcAft>
              <a:buNone/>
            </a:pPr>
            <a:r>
              <a:rPr lang="en-US"/>
              <a:t>-Chair or co-chair plus one (or more) IRB member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Full IRB Review</a:t>
            </a:r>
            <a:endParaRPr/>
          </a:p>
        </p:txBody>
      </p:sp>
      <p:sp>
        <p:nvSpPr>
          <p:cNvPr id="195" name="Google Shape;195;p29"/>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-Any research with more than minimal risk</a:t>
            </a:r>
            <a:endParaRPr/>
          </a:p>
          <a:p>
            <a:pPr indent="0" lvl="0" marL="0" rtl="0" algn="l">
              <a:spcBef>
                <a:spcPts val="750"/>
              </a:spcBef>
              <a:spcAft>
                <a:spcPts val="0"/>
              </a:spcAft>
              <a:buNone/>
            </a:pPr>
            <a:r>
              <a:rPr lang="en-US"/>
              <a:t>-Experimental</a:t>
            </a:r>
            <a:endParaRPr/>
          </a:p>
          <a:p>
            <a:pPr indent="0" lvl="0" marL="0" rtl="0" algn="l">
              <a:spcBef>
                <a:spcPts val="750"/>
              </a:spcBef>
              <a:spcAft>
                <a:spcPts val="0"/>
              </a:spcAft>
              <a:buNone/>
            </a:pPr>
            <a:r>
              <a:rPr lang="en-US"/>
              <a:t>-Touch</a:t>
            </a:r>
            <a:endParaRPr/>
          </a:p>
          <a:p>
            <a:pPr indent="0" lvl="0" marL="0" rtl="0" algn="l">
              <a:spcBef>
                <a:spcPts val="750"/>
              </a:spcBef>
              <a:spcAft>
                <a:spcPts val="0"/>
              </a:spcAft>
              <a:buNone/>
            </a:pPr>
            <a:r>
              <a:rPr lang="en-US"/>
              <a:t>-Interventions</a:t>
            </a:r>
            <a:endParaRPr/>
          </a:p>
          <a:p>
            <a:pPr indent="0" lvl="0" marL="0" rtl="0" algn="l">
              <a:spcBef>
                <a:spcPts val="750"/>
              </a:spcBef>
              <a:spcAft>
                <a:spcPts val="0"/>
              </a:spcAft>
              <a:buNone/>
            </a:pPr>
            <a:r>
              <a:rPr lang="en-US"/>
              <a:t>-Risk may be ok as long as the is an appropriate balance of potential risk/benefit</a:t>
            </a:r>
            <a:endParaRPr/>
          </a:p>
          <a:p>
            <a:pPr indent="0" lvl="0" marL="0" rtl="0" algn="l">
              <a:spcBef>
                <a:spcPts val="750"/>
              </a:spcBef>
              <a:spcAft>
                <a:spcPts val="0"/>
              </a:spcAft>
              <a:buNone/>
            </a:pPr>
            <a:r>
              <a:rPr lang="en-US"/>
              <a:t>-More eyes on the application is better</a:t>
            </a:r>
            <a:endParaRPr/>
          </a:p>
          <a:p>
            <a:pPr indent="0" lvl="0" marL="0" rtl="0" algn="l">
              <a:spcBef>
                <a:spcPts val="750"/>
              </a:spcBef>
              <a:spcAft>
                <a:spcPts val="0"/>
              </a:spcAft>
              <a:buNone/>
            </a:pPr>
            <a:r>
              <a:rPr lang="en-US"/>
              <a:t>-Chair or co-chair </a:t>
            </a:r>
            <a:r>
              <a:rPr lang="en-US"/>
              <a:t>plus 1 related faculty, 1 unrelated faculty, 1 community member</a:t>
            </a:r>
            <a:endParaRPr/>
          </a:p>
          <a:p>
            <a:pPr indent="0" lvl="0" marL="0" rtl="0" algn="l">
              <a:spcBef>
                <a:spcPts val="750"/>
              </a:spcBef>
              <a:spcAft>
                <a:spcPts val="0"/>
              </a:spcAft>
              <a:buNone/>
            </a:pPr>
            <a:r>
              <a:rPr lang="en-US"/>
              <a:t>-Typically same time frame</a:t>
            </a:r>
            <a:endParaRPr/>
          </a:p>
          <a:p>
            <a:pPr indent="0" lvl="0" marL="0" rtl="0" algn="l">
              <a:spcBef>
                <a:spcPts val="750"/>
              </a:spcBef>
              <a:spcAft>
                <a:spcPts val="0"/>
              </a:spcAft>
              <a:buNone/>
            </a:pPr>
            <a:r>
              <a:rPr lang="en-US"/>
              <a:t>-Funding question is important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Extension</a:t>
            </a:r>
            <a:endParaRPr/>
          </a:p>
        </p:txBody>
      </p:sp>
      <p:sp>
        <p:nvSpPr>
          <p:cNvPr id="201" name="Google Shape;201;p30"/>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a:t>
            </a:r>
            <a:r>
              <a:rPr lang="en-US"/>
              <a:t>Continuing</a:t>
            </a:r>
            <a:r>
              <a:rPr lang="en-US"/>
              <a:t> research after initial 1 year approval period</a:t>
            </a:r>
            <a:endParaRPr/>
          </a:p>
          <a:p>
            <a:pPr indent="0" lvl="0" marL="0" rtl="0" algn="l">
              <a:spcBef>
                <a:spcPts val="750"/>
              </a:spcBef>
              <a:spcAft>
                <a:spcPts val="0"/>
              </a:spcAft>
              <a:buNone/>
            </a:pPr>
            <a:r>
              <a:rPr lang="en-US"/>
              <a:t>-Submit before expiration</a:t>
            </a:r>
            <a:endParaRPr/>
          </a:p>
          <a:p>
            <a:pPr indent="0" lvl="0" marL="0" rtl="0" algn="l">
              <a:spcBef>
                <a:spcPts val="750"/>
              </a:spcBef>
              <a:spcAft>
                <a:spcPts val="0"/>
              </a:spcAft>
              <a:buNone/>
            </a:pPr>
            <a:r>
              <a:rPr lang="en-US"/>
              <a:t>-Indicate approval # in </a:t>
            </a:r>
            <a:r>
              <a:rPr lang="en-US"/>
              <a:t>email</a:t>
            </a:r>
            <a:r>
              <a:rPr lang="en-US"/>
              <a:t> request</a:t>
            </a:r>
            <a:endParaRPr/>
          </a:p>
          <a:p>
            <a:pPr indent="0" lvl="0" marL="0" rtl="0" algn="l">
              <a:spcBef>
                <a:spcPts val="750"/>
              </a:spcBef>
              <a:spcAft>
                <a:spcPts val="0"/>
              </a:spcAft>
              <a:buNone/>
            </a:pPr>
            <a:r>
              <a:rPr lang="en-US"/>
              <a:t>-Indicate if there are any changes to the study</a:t>
            </a:r>
            <a:endParaRPr/>
          </a:p>
          <a:p>
            <a:pPr indent="0" lvl="0" marL="0" rtl="0" algn="l">
              <a:spcBef>
                <a:spcPts val="750"/>
              </a:spcBef>
              <a:spcAft>
                <a:spcPts val="0"/>
              </a:spcAft>
              <a:buNone/>
            </a:pPr>
            <a:r>
              <a:rPr lang="en-US"/>
              <a:t>-Chair or co-chair review</a:t>
            </a:r>
            <a:endParaRPr/>
          </a:p>
          <a:p>
            <a:pPr indent="0" lvl="0" marL="0" rtl="0" algn="l">
              <a:spcBef>
                <a:spcPts val="750"/>
              </a:spcBef>
              <a:spcAft>
                <a:spcPts val="0"/>
              </a:spcAft>
              <a:buNone/>
            </a:pPr>
            <a:r>
              <a:rPr lang="en-US"/>
              <a:t>-Changes may require a new application</a:t>
            </a:r>
            <a:endParaRPr/>
          </a:p>
          <a:p>
            <a:pPr indent="0" lvl="0" marL="0" rtl="0" algn="l">
              <a:spcBef>
                <a:spcPts val="750"/>
              </a:spcBef>
              <a:spcAft>
                <a:spcPts val="0"/>
              </a:spcAft>
              <a:buNone/>
            </a:pPr>
            <a:r>
              <a:rPr lang="en-US"/>
              <a:t>-Expiration requires a new application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Additional items</a:t>
            </a:r>
            <a:endParaRPr/>
          </a:p>
        </p:txBody>
      </p:sp>
      <p:sp>
        <p:nvSpPr>
          <p:cNvPr id="207" name="Google Shape;207;p31"/>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-compensation to participants</a:t>
            </a:r>
            <a:endParaRPr/>
          </a:p>
          <a:p>
            <a:pPr indent="0" lvl="0" marL="0" rtl="0" algn="l">
              <a:spcBef>
                <a:spcPts val="750"/>
              </a:spcBef>
              <a:spcAft>
                <a:spcPts val="0"/>
              </a:spcAft>
              <a:buNone/>
            </a:pPr>
            <a:r>
              <a:rPr lang="en-US"/>
              <a:t>-no pressure for students to participate</a:t>
            </a:r>
            <a:endParaRPr/>
          </a:p>
          <a:p>
            <a:pPr indent="0" lvl="0" marL="0" rtl="0" algn="l">
              <a:spcBef>
                <a:spcPts val="750"/>
              </a:spcBef>
              <a:spcAft>
                <a:spcPts val="0"/>
              </a:spcAft>
              <a:buNone/>
            </a:pPr>
            <a:r>
              <a:rPr lang="en-US"/>
              <a:t>-psychology pool</a:t>
            </a:r>
            <a:endParaRPr/>
          </a:p>
          <a:p>
            <a:pPr indent="0" lvl="0" marL="0" rtl="0" algn="l">
              <a:spcBef>
                <a:spcPts val="750"/>
              </a:spcBef>
              <a:spcAft>
                <a:spcPts val="0"/>
              </a:spcAft>
              <a:buNone/>
            </a:pPr>
            <a:r>
              <a:rPr lang="en-US"/>
              <a:t>-informed consent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2686050" y="363550"/>
            <a:ext cx="6639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Elements of consent forms</a:t>
            </a:r>
            <a:endParaRPr/>
          </a:p>
        </p:txBody>
      </p:sp>
      <p:sp>
        <p:nvSpPr>
          <p:cNvPr id="213" name="Google Shape;213;p32"/>
          <p:cNvSpPr txBox="1"/>
          <p:nvPr>
            <p:ph idx="1" type="body"/>
          </p:nvPr>
        </p:nvSpPr>
        <p:spPr>
          <a:xfrm>
            <a:off x="569450" y="1445075"/>
            <a:ext cx="8343900" cy="5448900"/>
          </a:xfrm>
          <a:prstGeom prst="rect">
            <a:avLst/>
          </a:prstGeom>
        </p:spPr>
        <p:txBody>
          <a:bodyPr anchorCtr="0" anchor="t" bIns="45700" lIns="91425" spcFirstLastPara="1" rIns="91425" wrap="square" tIns="45700">
            <a:normAutofit fontScale="85000" lnSpcReduction="20000"/>
          </a:bodyPr>
          <a:lstStyle/>
          <a:p>
            <a:pPr indent="0" lvl="0" marL="0" rtl="0" algn="l">
              <a:spcBef>
                <a:spcPts val="750"/>
              </a:spcBef>
              <a:spcAft>
                <a:spcPts val="0"/>
              </a:spcAft>
              <a:buNone/>
            </a:pPr>
            <a:r>
              <a:rPr lang="en-US"/>
              <a:t>Make sure that your consent form addresses the following questions and issues in a form that is understandable by your potential participants.  </a:t>
            </a:r>
            <a:endParaRPr/>
          </a:p>
          <a:p>
            <a:pPr indent="0" lvl="0" marL="0" rtl="0" algn="l">
              <a:spcBef>
                <a:spcPts val="750"/>
              </a:spcBef>
              <a:spcAft>
                <a:spcPts val="0"/>
              </a:spcAft>
              <a:buNone/>
            </a:pPr>
            <a:r>
              <a:rPr lang="en-US"/>
              <a:t>1. In brief, what is the purpose of the research? </a:t>
            </a:r>
            <a:endParaRPr/>
          </a:p>
          <a:p>
            <a:pPr indent="0" lvl="0" marL="0" rtl="0" algn="l">
              <a:spcBef>
                <a:spcPts val="750"/>
              </a:spcBef>
              <a:spcAft>
                <a:spcPts val="0"/>
              </a:spcAft>
              <a:buNone/>
            </a:pPr>
            <a:r>
              <a:rPr lang="en-US"/>
              <a:t>2. How many participants will be needed? </a:t>
            </a:r>
            <a:endParaRPr/>
          </a:p>
          <a:p>
            <a:pPr indent="0" lvl="0" marL="0" rtl="0" algn="l">
              <a:spcBef>
                <a:spcPts val="750"/>
              </a:spcBef>
              <a:spcAft>
                <a:spcPts val="0"/>
              </a:spcAft>
              <a:buNone/>
            </a:pPr>
            <a:r>
              <a:rPr lang="en-US"/>
              <a:t>3. What is the expected duration of the participation for each participant? </a:t>
            </a:r>
            <a:endParaRPr/>
          </a:p>
          <a:p>
            <a:pPr indent="0" lvl="0" marL="0" rtl="0" algn="l">
              <a:spcBef>
                <a:spcPts val="750"/>
              </a:spcBef>
              <a:spcAft>
                <a:spcPts val="0"/>
              </a:spcAft>
              <a:buNone/>
            </a:pPr>
            <a:r>
              <a:rPr lang="en-US"/>
              <a:t>4. What will the participant be asked to do? </a:t>
            </a:r>
            <a:endParaRPr/>
          </a:p>
          <a:p>
            <a:pPr indent="0" lvl="0" marL="0" rtl="0" algn="l">
              <a:spcBef>
                <a:spcPts val="750"/>
              </a:spcBef>
              <a:spcAft>
                <a:spcPts val="0"/>
              </a:spcAft>
              <a:buNone/>
            </a:pPr>
            <a:r>
              <a:rPr lang="en-US"/>
              <a:t>5. What are the reasonably foreseeable risks or discomforts to the participant? </a:t>
            </a:r>
            <a:endParaRPr/>
          </a:p>
          <a:p>
            <a:pPr indent="0" lvl="0" marL="0" rtl="0" algn="l">
              <a:spcBef>
                <a:spcPts val="750"/>
              </a:spcBef>
              <a:spcAft>
                <a:spcPts val="0"/>
              </a:spcAft>
              <a:buNone/>
            </a:pPr>
            <a:r>
              <a:rPr lang="en-US"/>
              <a:t>6. What are the benefits to the participant or to others which may reasonably be expected from the research? </a:t>
            </a:r>
            <a:endParaRPr/>
          </a:p>
          <a:p>
            <a:pPr indent="0" lvl="0" marL="0" rtl="0" algn="l">
              <a:spcBef>
                <a:spcPts val="750"/>
              </a:spcBef>
              <a:spcAft>
                <a:spcPts val="0"/>
              </a:spcAft>
              <a:buNone/>
            </a:pPr>
            <a:r>
              <a:rPr lang="en-US"/>
              <a:t>7. How will the confidentiality of records identifying the participant be maintained? </a:t>
            </a:r>
            <a:endParaRPr/>
          </a:p>
          <a:p>
            <a:pPr indent="0" lvl="0" marL="0" rtl="0" algn="l">
              <a:spcBef>
                <a:spcPts val="750"/>
              </a:spcBef>
              <a:spcAft>
                <a:spcPts val="0"/>
              </a:spcAft>
              <a:buNone/>
            </a:pPr>
            <a:r>
              <a:rPr lang="en-US"/>
              <a:t>8. Who to contact for answers to pertinent questions about the research and research participants’ rights, and who to contact in the event of a research-related injury to the participant. </a:t>
            </a:r>
            <a:endParaRPr/>
          </a:p>
          <a:p>
            <a:pPr indent="0" lvl="0" marL="0" rtl="0" algn="l">
              <a:spcBef>
                <a:spcPts val="750"/>
              </a:spcBef>
              <a:spcAft>
                <a:spcPts val="0"/>
              </a:spcAft>
              <a:buNone/>
            </a:pPr>
            <a:r>
              <a:rPr lang="en-US"/>
              <a:t>9. A statement that participation is voluntary, refusal to participate will involve no penalty or loss of benefits to which the participant is otherwise entitled. The participant may discontinue participation at any time without penalty or loss of benefits to which they are otherwise entitled. </a:t>
            </a:r>
            <a:endParaRPr/>
          </a:p>
          <a:p>
            <a:pPr indent="0" lvl="0" marL="0" rtl="0" algn="l">
              <a:spcBef>
                <a:spcPts val="750"/>
              </a:spcBef>
              <a:spcAft>
                <a:spcPts val="0"/>
              </a:spcAft>
              <a:buNone/>
            </a:pPr>
            <a:r>
              <a:rPr lang="en-US"/>
              <a:t>10. Statement of Consent: I am at least 18 years old and I have read the above information. I have asked questions and have received answers. I consent to participate in the study. </a:t>
            </a:r>
            <a:endParaRPr/>
          </a:p>
          <a:p>
            <a:pPr indent="0" lvl="0" marL="0" rtl="0" algn="l">
              <a:spcBef>
                <a:spcPts val="750"/>
              </a:spcBef>
              <a:spcAft>
                <a:spcPts val="0"/>
              </a:spcAft>
              <a:buNone/>
            </a:pPr>
            <a:r>
              <a:rPr lang="en-US"/>
              <a:t>Include spaces for signatures and date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ph type="title"/>
          </p:nvPr>
        </p:nvSpPr>
        <p:spPr>
          <a:xfrm>
            <a:off x="2686050" y="363550"/>
            <a:ext cx="6394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Considerations in reviews</a:t>
            </a:r>
            <a:endParaRPr/>
          </a:p>
        </p:txBody>
      </p:sp>
      <p:sp>
        <p:nvSpPr>
          <p:cNvPr id="219" name="Google Shape;219;p33"/>
          <p:cNvSpPr txBox="1"/>
          <p:nvPr>
            <p:ph idx="1" type="body"/>
          </p:nvPr>
        </p:nvSpPr>
        <p:spPr>
          <a:xfrm>
            <a:off x="477600" y="1580700"/>
            <a:ext cx="8388600" cy="4778400"/>
          </a:xfrm>
          <a:prstGeom prst="rect">
            <a:avLst/>
          </a:prstGeom>
        </p:spPr>
        <p:txBody>
          <a:bodyPr anchorCtr="0" anchor="t" bIns="45700" lIns="91425" spcFirstLastPara="1" rIns="91425" wrap="square" tIns="45700">
            <a:noAutofit/>
          </a:bodyPr>
          <a:lstStyle/>
          <a:p>
            <a:pPr indent="-310410" lvl="0" marL="457200" rtl="0" algn="l">
              <a:lnSpc>
                <a:spcPct val="200000"/>
              </a:lnSpc>
              <a:spcBef>
                <a:spcPts val="0"/>
              </a:spcBef>
              <a:spcAft>
                <a:spcPts val="0"/>
              </a:spcAft>
              <a:buSzPts val="1288"/>
              <a:buAutoNum type="arabicPeriod"/>
            </a:pPr>
            <a:r>
              <a:rPr lang="en-US" sz="1288"/>
              <a:t>Risks to subjects are minimized.</a:t>
            </a:r>
            <a:endParaRPr sz="1288"/>
          </a:p>
          <a:p>
            <a:pPr indent="-310410" lvl="0" marL="457200" rtl="0" algn="l">
              <a:lnSpc>
                <a:spcPct val="100000"/>
              </a:lnSpc>
              <a:spcBef>
                <a:spcPts val="0"/>
              </a:spcBef>
              <a:spcAft>
                <a:spcPts val="0"/>
              </a:spcAft>
              <a:buSzPts val="1288"/>
              <a:buAutoNum type="arabicPeriod"/>
            </a:pPr>
            <a:r>
              <a:rPr lang="en-US" sz="1288"/>
              <a:t>Risks to subjects are reasonable in relation to anticipated benefits, if any, to subjects, and the importance of the knowledge that may reasonably be expected to result. </a:t>
            </a:r>
            <a:endParaRPr sz="1288"/>
          </a:p>
          <a:p>
            <a:pPr indent="0" lvl="0" marL="457200" rtl="0" algn="l">
              <a:lnSpc>
                <a:spcPct val="100000"/>
              </a:lnSpc>
              <a:spcBef>
                <a:spcPts val="0"/>
              </a:spcBef>
              <a:spcAft>
                <a:spcPts val="0"/>
              </a:spcAft>
              <a:buSzPts val="770"/>
              <a:buNone/>
            </a:pPr>
            <a:r>
              <a:t/>
            </a:r>
            <a:endParaRPr sz="1288"/>
          </a:p>
          <a:p>
            <a:pPr indent="-310410" lvl="0" marL="457200" rtl="0" algn="l">
              <a:lnSpc>
                <a:spcPct val="200000"/>
              </a:lnSpc>
              <a:spcBef>
                <a:spcPts val="0"/>
              </a:spcBef>
              <a:spcAft>
                <a:spcPts val="0"/>
              </a:spcAft>
              <a:buSzPts val="1288"/>
              <a:buAutoNum type="arabicPeriod"/>
            </a:pPr>
            <a:r>
              <a:rPr lang="en-US" sz="1288"/>
              <a:t>Selection of subjects is equitable.</a:t>
            </a:r>
            <a:endParaRPr sz="1288"/>
          </a:p>
          <a:p>
            <a:pPr indent="-310410" lvl="0" marL="457200" rtl="0" algn="l">
              <a:lnSpc>
                <a:spcPct val="200000"/>
              </a:lnSpc>
              <a:spcBef>
                <a:spcPts val="0"/>
              </a:spcBef>
              <a:spcAft>
                <a:spcPts val="0"/>
              </a:spcAft>
              <a:buSzPts val="1288"/>
              <a:buAutoNum type="arabicPeriod"/>
            </a:pPr>
            <a:r>
              <a:rPr lang="en-US" sz="1288"/>
              <a:t>Consent document: Is the consent form clear in describing the essential elements?</a:t>
            </a:r>
            <a:endParaRPr sz="1288"/>
          </a:p>
          <a:p>
            <a:pPr indent="-310410" lvl="0" marL="457200" rtl="0" algn="l">
              <a:lnSpc>
                <a:spcPct val="200000"/>
              </a:lnSpc>
              <a:spcBef>
                <a:spcPts val="0"/>
              </a:spcBef>
              <a:spcAft>
                <a:spcPts val="0"/>
              </a:spcAft>
              <a:buSzPts val="1288"/>
              <a:buAutoNum type="arabicPeriod"/>
            </a:pPr>
            <a:r>
              <a:rPr lang="en-US" sz="1288"/>
              <a:t>Consent process: Is the process for obtaining consent adequately described and appropriate?</a:t>
            </a:r>
            <a:endParaRPr sz="1288"/>
          </a:p>
          <a:p>
            <a:pPr indent="-310410" lvl="0" marL="457200" rtl="0" algn="l">
              <a:lnSpc>
                <a:spcPct val="100000"/>
              </a:lnSpc>
              <a:spcBef>
                <a:spcPts val="0"/>
              </a:spcBef>
              <a:spcAft>
                <a:spcPts val="0"/>
              </a:spcAft>
              <a:buSzPts val="1288"/>
              <a:buAutoNum type="arabicPeriod"/>
            </a:pPr>
            <a:r>
              <a:rPr lang="en-US" sz="1288"/>
              <a:t>It is clear from the consent process and setup that participation is voluntary and participants can opt out at any time?</a:t>
            </a:r>
            <a:endParaRPr sz="1288"/>
          </a:p>
          <a:p>
            <a:pPr indent="0" lvl="0" marL="457200" rtl="0" algn="l">
              <a:lnSpc>
                <a:spcPct val="100000"/>
              </a:lnSpc>
              <a:spcBef>
                <a:spcPts val="0"/>
              </a:spcBef>
              <a:spcAft>
                <a:spcPts val="0"/>
              </a:spcAft>
              <a:buNone/>
            </a:pPr>
            <a:r>
              <a:t/>
            </a:r>
            <a:endParaRPr sz="1288"/>
          </a:p>
          <a:p>
            <a:pPr indent="-310410" lvl="0" marL="457200" rtl="0" algn="l">
              <a:lnSpc>
                <a:spcPct val="100000"/>
              </a:lnSpc>
              <a:spcBef>
                <a:spcPts val="0"/>
              </a:spcBef>
              <a:spcAft>
                <a:spcPts val="0"/>
              </a:spcAft>
              <a:buSzPts val="1288"/>
              <a:buAutoNum type="arabicPeriod"/>
            </a:pPr>
            <a:r>
              <a:rPr lang="en-US" sz="1288"/>
              <a:t>The research plan makes adequate provision for monitoring the data or procedures to ensure the safety of subjects.</a:t>
            </a:r>
            <a:endParaRPr sz="1288"/>
          </a:p>
          <a:p>
            <a:pPr indent="0" lvl="0" marL="457200" rtl="0" algn="l">
              <a:lnSpc>
                <a:spcPct val="100000"/>
              </a:lnSpc>
              <a:spcBef>
                <a:spcPts val="0"/>
              </a:spcBef>
              <a:spcAft>
                <a:spcPts val="0"/>
              </a:spcAft>
              <a:buNone/>
            </a:pPr>
            <a:r>
              <a:t/>
            </a:r>
            <a:endParaRPr sz="1288"/>
          </a:p>
          <a:p>
            <a:pPr indent="-310410" lvl="0" marL="457200" rtl="0" algn="l">
              <a:lnSpc>
                <a:spcPct val="200000"/>
              </a:lnSpc>
              <a:spcBef>
                <a:spcPts val="0"/>
              </a:spcBef>
              <a:spcAft>
                <a:spcPts val="0"/>
              </a:spcAft>
              <a:buSzPts val="1288"/>
              <a:buAutoNum type="arabicPeriod"/>
            </a:pPr>
            <a:r>
              <a:rPr lang="en-US" sz="1288"/>
              <a:t>There are adequate provisions to protect the privacy of subjects and to maintain the confidentiality of data. </a:t>
            </a:r>
            <a:endParaRPr sz="1288"/>
          </a:p>
          <a:p>
            <a:pPr indent="-310410" lvl="0" marL="457200" rtl="0" algn="l">
              <a:lnSpc>
                <a:spcPct val="100000"/>
              </a:lnSpc>
              <a:spcBef>
                <a:spcPts val="0"/>
              </a:spcBef>
              <a:spcAft>
                <a:spcPts val="0"/>
              </a:spcAft>
              <a:buSzPts val="1288"/>
              <a:buAutoNum type="arabicPeriod"/>
            </a:pPr>
            <a:r>
              <a:rPr lang="en-US" sz="1288"/>
              <a:t>When some or all of the subjects are likely to be vulnerable to coercion or undue influence, such as children, prisoners, individuals with impaired decision-making capacity, or economically disadvantaged persons, additional safeguards have been included  in the study to protect the rights and welfare of these subjects. </a:t>
            </a:r>
            <a:endParaRPr sz="1288"/>
          </a:p>
          <a:p>
            <a:pPr indent="0" lvl="0" marL="0" rtl="0" algn="l">
              <a:spcBef>
                <a:spcPts val="750"/>
              </a:spcBef>
              <a:spcAft>
                <a:spcPts val="0"/>
              </a:spcAft>
              <a:buSzPts val="770"/>
              <a:buNone/>
            </a:pPr>
            <a:r>
              <a:t/>
            </a:r>
            <a:endParaRPr sz="147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Outcomes </a:t>
            </a:r>
            <a:endParaRPr/>
          </a:p>
        </p:txBody>
      </p:sp>
      <p:sp>
        <p:nvSpPr>
          <p:cNvPr id="225" name="Google Shape;225;p34"/>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lnSpc>
                <a:spcPct val="200000"/>
              </a:lnSpc>
              <a:spcBef>
                <a:spcPts val="0"/>
              </a:spcBef>
              <a:spcAft>
                <a:spcPts val="0"/>
              </a:spcAft>
              <a:buClr>
                <a:schemeClr val="dk1"/>
              </a:buClr>
              <a:buSzPts val="1100"/>
              <a:buFont typeface="Arial"/>
              <a:buNone/>
            </a:pPr>
            <a:r>
              <a:rPr lang="en-US" sz="1400"/>
              <a:t>____  I have no ethical concerns and approve this study</a:t>
            </a:r>
            <a:endParaRPr sz="1400"/>
          </a:p>
          <a:p>
            <a:pPr indent="0" lvl="0" marL="0" rtl="0" algn="l">
              <a:lnSpc>
                <a:spcPct val="200000"/>
              </a:lnSpc>
              <a:spcBef>
                <a:spcPts val="0"/>
              </a:spcBef>
              <a:spcAft>
                <a:spcPts val="0"/>
              </a:spcAft>
              <a:buClr>
                <a:schemeClr val="dk1"/>
              </a:buClr>
              <a:buSzPts val="1100"/>
              <a:buFont typeface="Arial"/>
              <a:buNone/>
            </a:pPr>
            <a:r>
              <a:rPr lang="en-US" sz="1400"/>
              <a:t>____ Feedback/suggestions for the PI (anonymously shared)</a:t>
            </a:r>
            <a:endParaRPr sz="1400"/>
          </a:p>
          <a:p>
            <a:pPr indent="0" lvl="0" marL="0" rtl="0" algn="l">
              <a:lnSpc>
                <a:spcPct val="200000"/>
              </a:lnSpc>
              <a:spcBef>
                <a:spcPts val="0"/>
              </a:spcBef>
              <a:spcAft>
                <a:spcPts val="0"/>
              </a:spcAft>
              <a:buClr>
                <a:schemeClr val="dk1"/>
              </a:buClr>
              <a:buSzPts val="1100"/>
              <a:buFont typeface="Arial"/>
              <a:buNone/>
            </a:pPr>
            <a:r>
              <a:rPr lang="en-US" sz="1400"/>
              <a:t>____ I have questions/concerns to share with the chair (and possibly anonymously with the PI)</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628651" y="365126"/>
            <a:ext cx="58292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Arial Black"/>
              <a:buNone/>
            </a:pPr>
            <a:r>
              <a:rPr lang="en-US"/>
              <a:t>IRB@ramapo.edu</a:t>
            </a:r>
            <a:endParaRPr/>
          </a:p>
        </p:txBody>
      </p:sp>
      <p:sp>
        <p:nvSpPr>
          <p:cNvPr id="123" name="Google Shape;123;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None/>
            </a:pPr>
            <a:r>
              <a:rPr lang="en-US"/>
              <a:t>Chair: Colleen Martinez (social work) </a:t>
            </a:r>
            <a:r>
              <a:rPr lang="en-US" u="sng">
                <a:solidFill>
                  <a:schemeClr val="hlink"/>
                </a:solidFill>
                <a:hlinkClick r:id="rId3"/>
              </a:rPr>
              <a:t>cmarti13@ramapo.edu</a:t>
            </a:r>
            <a:r>
              <a:rPr lang="en-US"/>
              <a:t> </a:t>
            </a:r>
            <a:endParaRPr/>
          </a:p>
          <a:p>
            <a:pPr indent="-38100" lvl="0" marL="171450" rtl="0" algn="l">
              <a:lnSpc>
                <a:spcPct val="90000"/>
              </a:lnSpc>
              <a:spcBef>
                <a:spcPts val="0"/>
              </a:spcBef>
              <a:spcAft>
                <a:spcPts val="0"/>
              </a:spcAft>
              <a:buClr>
                <a:schemeClr val="dk1"/>
              </a:buClr>
              <a:buSzPts val="2100"/>
              <a:buNone/>
            </a:pPr>
            <a:r>
              <a:rPr lang="en-US"/>
              <a:t>Co-Chair: Shaziela Ishak (psychology) </a:t>
            </a:r>
            <a:r>
              <a:rPr lang="en-US" u="sng">
                <a:solidFill>
                  <a:schemeClr val="hlink"/>
                </a:solidFill>
                <a:hlinkClick r:id="rId4"/>
              </a:rPr>
              <a:t>sishak@ramapo.edu</a:t>
            </a:r>
            <a:endParaRPr/>
          </a:p>
          <a:p>
            <a:pPr indent="-38100" lvl="0" marL="171450" rtl="0" algn="l">
              <a:lnSpc>
                <a:spcPct val="90000"/>
              </a:lnSpc>
              <a:spcBef>
                <a:spcPts val="0"/>
              </a:spcBef>
              <a:spcAft>
                <a:spcPts val="0"/>
              </a:spcAft>
              <a:buClr>
                <a:schemeClr val="dk1"/>
              </a:buClr>
              <a:buSzPts val="2100"/>
              <a:buNone/>
            </a:pPr>
            <a:r>
              <a:t/>
            </a:r>
            <a:endParaRPr/>
          </a:p>
          <a:p>
            <a:pPr indent="-38100" lvl="0" marL="171450" rtl="0" algn="l">
              <a:lnSpc>
                <a:spcPct val="90000"/>
              </a:lnSpc>
              <a:spcBef>
                <a:spcPts val="0"/>
              </a:spcBef>
              <a:spcAft>
                <a:spcPts val="0"/>
              </a:spcAft>
              <a:buClr>
                <a:schemeClr val="dk1"/>
              </a:buClr>
              <a:buSzPts val="2100"/>
              <a:buNone/>
            </a:pPr>
            <a:r>
              <a:t/>
            </a:r>
            <a:endParaRPr/>
          </a:p>
          <a:p>
            <a:pPr indent="-38100" lvl="0" marL="171450" rtl="0" algn="l">
              <a:lnSpc>
                <a:spcPct val="90000"/>
              </a:lnSpc>
              <a:spcBef>
                <a:spcPts val="0"/>
              </a:spcBef>
              <a:spcAft>
                <a:spcPts val="0"/>
              </a:spcAft>
              <a:buClr>
                <a:schemeClr val="dk1"/>
              </a:buClr>
              <a:buSzPts val="2100"/>
              <a:buNone/>
            </a:pPr>
            <a:r>
              <a:t/>
            </a:r>
            <a:endParaRPr/>
          </a:p>
          <a:p>
            <a:pPr indent="-38100" lvl="0" marL="171450" rtl="0" algn="l">
              <a:lnSpc>
                <a:spcPct val="90000"/>
              </a:lnSpc>
              <a:spcBef>
                <a:spcPts val="0"/>
              </a:spcBef>
              <a:spcAft>
                <a:spcPts val="0"/>
              </a:spcAft>
              <a:buClr>
                <a:schemeClr val="dk1"/>
              </a:buClr>
              <a:buSzPts val="2100"/>
              <a:buNone/>
            </a:pPr>
            <a:r>
              <a:rPr lang="en-US"/>
              <a:t>Questions are always welcomed!  </a:t>
            </a:r>
            <a:endParaRPr/>
          </a:p>
          <a:p>
            <a:pPr indent="-38100" lvl="0" marL="171450" rtl="0" algn="l">
              <a:lnSpc>
                <a:spcPct val="90000"/>
              </a:lnSpc>
              <a:spcBef>
                <a:spcPts val="0"/>
              </a:spcBef>
              <a:spcAft>
                <a:spcPts val="0"/>
              </a:spcAft>
              <a:buClr>
                <a:schemeClr val="dk1"/>
              </a:buClr>
              <a:buSzPts val="2100"/>
              <a:buNone/>
            </a:pPr>
            <a:r>
              <a:t/>
            </a:r>
            <a:endParaRPr/>
          </a:p>
          <a:p>
            <a:pPr indent="-38100" lvl="0" marL="171450" rtl="0" algn="l">
              <a:lnSpc>
                <a:spcPct val="90000"/>
              </a:lnSpc>
              <a:spcBef>
                <a:spcPts val="0"/>
              </a:spcBef>
              <a:spcAft>
                <a:spcPts val="0"/>
              </a:spcAft>
              <a:buClr>
                <a:schemeClr val="dk1"/>
              </a:buClr>
              <a:buSzPts val="2100"/>
              <a:buNone/>
            </a:pPr>
            <a:r>
              <a:t/>
            </a:r>
            <a:endParaRPr/>
          </a:p>
          <a:p>
            <a:pPr indent="-38100" lvl="0" marL="171450" rtl="0" algn="l">
              <a:lnSpc>
                <a:spcPct val="90000"/>
              </a:lnSpc>
              <a:spcBef>
                <a:spcPts val="0"/>
              </a:spcBef>
              <a:spcAft>
                <a:spcPts val="0"/>
              </a:spcAft>
              <a:buClr>
                <a:schemeClr val="dk1"/>
              </a:buClr>
              <a:buSzPts val="2100"/>
              <a:buNone/>
            </a:pPr>
            <a:r>
              <a:t/>
            </a:r>
            <a:endParaRPr/>
          </a:p>
          <a:p>
            <a:pPr indent="-38100" lvl="0" marL="171450" rtl="0" algn="l">
              <a:lnSpc>
                <a:spcPct val="90000"/>
              </a:lnSpc>
              <a:spcBef>
                <a:spcPts val="0"/>
              </a:spcBef>
              <a:spcAft>
                <a:spcPts val="0"/>
              </a:spcAft>
              <a:buClr>
                <a:schemeClr val="dk1"/>
              </a:buClr>
              <a:buSzPts val="2100"/>
              <a:buNone/>
            </a:pPr>
            <a:r>
              <a:rPr lang="en-US"/>
              <a:t>Colleen’s Fall 2025 office hours </a:t>
            </a:r>
            <a:endParaRPr/>
          </a:p>
          <a:p>
            <a:pPr indent="-38100" lvl="0" marL="171450" rtl="0" algn="l">
              <a:lnSpc>
                <a:spcPct val="90000"/>
              </a:lnSpc>
              <a:spcBef>
                <a:spcPts val="0"/>
              </a:spcBef>
              <a:spcAft>
                <a:spcPts val="0"/>
              </a:spcAft>
              <a:buClr>
                <a:schemeClr val="dk1"/>
              </a:buClr>
              <a:buSzPts val="2100"/>
              <a:buNone/>
            </a:pPr>
            <a:r>
              <a:rPr lang="en-US"/>
              <a:t>Monday 12-1, 2-3, and by appointment</a:t>
            </a:r>
            <a:endParaRPr/>
          </a:p>
          <a:p>
            <a:pPr indent="-38100" lvl="0" marL="171450" rtl="0" algn="l">
              <a:lnSpc>
                <a:spcPct val="90000"/>
              </a:lnSpc>
              <a:spcBef>
                <a:spcPts val="0"/>
              </a:spcBef>
              <a:spcAft>
                <a:spcPts val="0"/>
              </a:spcAft>
              <a:buClr>
                <a:schemeClr val="dk1"/>
              </a:buClr>
              <a:buSzPts val="2100"/>
              <a:buNone/>
            </a:pPr>
            <a:r>
              <a:rPr lang="en-US"/>
              <a:t>G262 or WebEx by request</a:t>
            </a:r>
            <a:endParaRPr/>
          </a:p>
          <a:p>
            <a:pPr indent="-38100" lvl="0" marL="171450" rtl="0" algn="l">
              <a:lnSpc>
                <a:spcPct val="90000"/>
              </a:lnSpc>
              <a:spcBef>
                <a:spcPts val="0"/>
              </a:spcBef>
              <a:spcAft>
                <a:spcPts val="0"/>
              </a:spcAft>
              <a:buClr>
                <a:schemeClr val="dk1"/>
              </a:buClr>
              <a:buSzPts val="2100"/>
              <a:buNone/>
            </a:pPr>
            <a:r>
              <a:rPr lang="en-US"/>
              <a:t>x7849</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Questions?</a:t>
            </a:r>
            <a:endParaRPr/>
          </a:p>
        </p:txBody>
      </p:sp>
      <p:sp>
        <p:nvSpPr>
          <p:cNvPr id="231" name="Google Shape;231;p35"/>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307201" y="1"/>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000"/>
              <a:t>Human Subjects Research</a:t>
            </a:r>
            <a:endParaRPr sz="3000"/>
          </a:p>
        </p:txBody>
      </p:sp>
      <p:sp>
        <p:nvSpPr>
          <p:cNvPr id="129" name="Google Shape;129;p18"/>
          <p:cNvSpPr txBox="1"/>
          <p:nvPr>
            <p:ph idx="1" type="body"/>
          </p:nvPr>
        </p:nvSpPr>
        <p:spPr>
          <a:xfrm>
            <a:off x="385750" y="1325700"/>
            <a:ext cx="9144000" cy="4961400"/>
          </a:xfrm>
          <a:prstGeom prst="rect">
            <a:avLst/>
          </a:prstGeom>
        </p:spPr>
        <p:txBody>
          <a:bodyPr anchorCtr="0" anchor="t" bIns="45700" lIns="91425" spcFirstLastPara="1" rIns="91425" wrap="square" tIns="45700">
            <a:normAutofit fontScale="25000" lnSpcReduction="20000"/>
          </a:bodyPr>
          <a:lstStyle/>
          <a:p>
            <a:pPr indent="0" lvl="0" marL="0" marR="736600" rtl="0" algn="l">
              <a:lnSpc>
                <a:spcPct val="100000"/>
              </a:lnSpc>
              <a:spcBef>
                <a:spcPts val="2500"/>
              </a:spcBef>
              <a:spcAft>
                <a:spcPts val="0"/>
              </a:spcAft>
              <a:buNone/>
            </a:pPr>
            <a:r>
              <a:rPr lang="en-US" sz="5600">
                <a:solidFill>
                  <a:srgbClr val="2F2F2F"/>
                </a:solidFill>
                <a:highlight>
                  <a:srgbClr val="F7F7F5"/>
                </a:highlight>
              </a:rPr>
              <a:t>Does your research involve </a:t>
            </a:r>
            <a:r>
              <a:rPr lang="en-US" sz="5600" u="sng">
                <a:solidFill>
                  <a:srgbClr val="2F2F2F"/>
                </a:solidFill>
                <a:highlight>
                  <a:srgbClr val="F7F7F5"/>
                </a:highlight>
              </a:rPr>
              <a:t>live humans</a:t>
            </a:r>
            <a:r>
              <a:rPr lang="en-US" sz="5600">
                <a:solidFill>
                  <a:srgbClr val="2F2F2F"/>
                </a:solidFill>
                <a:highlight>
                  <a:srgbClr val="F7F7F5"/>
                </a:highlight>
              </a:rPr>
              <a:t> at Ramapo College or affiliated sites about whom the investigator obtains data? If yes, continue, if no, IRB approval not needed. (“obtaining data” is defined as gaining information through intervention, interaction, or in any way gaining identifiable private information).Examples of categories of research with human subject that need IRB approval:</a:t>
            </a:r>
            <a:endParaRPr sz="5600">
              <a:solidFill>
                <a:srgbClr val="2F2F2F"/>
              </a:solidFill>
              <a:highlight>
                <a:srgbClr val="F7F7F5"/>
              </a:highlight>
            </a:endParaRPr>
          </a:p>
          <a:p>
            <a:pPr indent="0" lvl="0" marL="0" marR="736600" rtl="0" algn="l">
              <a:lnSpc>
                <a:spcPct val="100000"/>
              </a:lnSpc>
              <a:spcBef>
                <a:spcPts val="2500"/>
              </a:spcBef>
              <a:spcAft>
                <a:spcPts val="0"/>
              </a:spcAft>
              <a:buNone/>
            </a:pPr>
            <a:r>
              <a:rPr lang="en-US" sz="5600">
                <a:solidFill>
                  <a:srgbClr val="2F2F2F"/>
                </a:solidFill>
                <a:highlight>
                  <a:srgbClr val="F7F7F5"/>
                </a:highlight>
              </a:rPr>
              <a:t>Faculty or staff research projects (including those which are funded).</a:t>
            </a:r>
            <a:endParaRPr sz="5600">
              <a:solidFill>
                <a:srgbClr val="2F2F2F"/>
              </a:solidFill>
              <a:highlight>
                <a:srgbClr val="F7F7F5"/>
              </a:highlight>
            </a:endParaRPr>
          </a:p>
          <a:p>
            <a:pPr indent="0" lvl="0" marL="0" marR="736600" rtl="0" algn="l">
              <a:lnSpc>
                <a:spcPct val="100000"/>
              </a:lnSpc>
              <a:spcBef>
                <a:spcPts val="2500"/>
              </a:spcBef>
              <a:spcAft>
                <a:spcPts val="0"/>
              </a:spcAft>
              <a:buNone/>
            </a:pPr>
            <a:r>
              <a:rPr lang="en-US" sz="5600">
                <a:solidFill>
                  <a:srgbClr val="2F2F2F"/>
                </a:solidFill>
                <a:highlight>
                  <a:srgbClr val="F7F7F5"/>
                </a:highlight>
              </a:rPr>
              <a:t>Research by an investigator not affiliated with Ramapo College of New Jersey who proposes to involve Ramapo College of New Jersey students, staff, or faculty as subjects in the proposed research project.</a:t>
            </a:r>
            <a:endParaRPr sz="5600">
              <a:solidFill>
                <a:srgbClr val="2F2F2F"/>
              </a:solidFill>
              <a:highlight>
                <a:srgbClr val="F7F7F5"/>
              </a:highlight>
            </a:endParaRPr>
          </a:p>
          <a:p>
            <a:pPr indent="0" lvl="0" marL="0" marR="736600" rtl="0" algn="l">
              <a:lnSpc>
                <a:spcPct val="100000"/>
              </a:lnSpc>
              <a:spcBef>
                <a:spcPts val="2500"/>
              </a:spcBef>
              <a:spcAft>
                <a:spcPts val="0"/>
              </a:spcAft>
              <a:buNone/>
            </a:pPr>
            <a:r>
              <a:rPr lang="en-US" sz="5600">
                <a:solidFill>
                  <a:srgbClr val="2F2F2F"/>
                </a:solidFill>
                <a:highlight>
                  <a:srgbClr val="F7F7F5"/>
                </a:highlight>
              </a:rPr>
              <a:t>Undergraduate student research within Honors and independent study projects.</a:t>
            </a:r>
            <a:endParaRPr sz="5600">
              <a:solidFill>
                <a:srgbClr val="2F2F2F"/>
              </a:solidFill>
              <a:highlight>
                <a:srgbClr val="F7F7F5"/>
              </a:highlight>
            </a:endParaRPr>
          </a:p>
          <a:p>
            <a:pPr indent="0" lvl="0" marL="0" marR="736600" rtl="0" algn="l">
              <a:lnSpc>
                <a:spcPct val="100000"/>
              </a:lnSpc>
              <a:spcBef>
                <a:spcPts val="2500"/>
              </a:spcBef>
              <a:spcAft>
                <a:spcPts val="0"/>
              </a:spcAft>
              <a:buNone/>
            </a:pPr>
            <a:r>
              <a:rPr lang="en-US" sz="5600">
                <a:solidFill>
                  <a:srgbClr val="2F2F2F"/>
                </a:solidFill>
                <a:highlight>
                  <a:srgbClr val="F7F7F5"/>
                </a:highlight>
              </a:rPr>
              <a:t>Graduate student research projects.</a:t>
            </a:r>
            <a:endParaRPr sz="5600">
              <a:solidFill>
                <a:srgbClr val="2F2F2F"/>
              </a:solidFill>
              <a:highlight>
                <a:srgbClr val="F7F7F5"/>
              </a:highlight>
            </a:endParaRPr>
          </a:p>
          <a:p>
            <a:pPr indent="0" lvl="0" marL="0" marR="736600" rtl="0" algn="l">
              <a:lnSpc>
                <a:spcPct val="100000"/>
              </a:lnSpc>
              <a:spcBef>
                <a:spcPts val="2500"/>
              </a:spcBef>
              <a:spcAft>
                <a:spcPts val="0"/>
              </a:spcAft>
              <a:buNone/>
            </a:pPr>
            <a:r>
              <a:rPr lang="en-US" sz="5600">
                <a:solidFill>
                  <a:srgbClr val="2F2F2F"/>
                </a:solidFill>
                <a:highlight>
                  <a:srgbClr val="F7F7F5"/>
                </a:highlight>
              </a:rPr>
              <a:t>Studies expected to result in publication, presentation outside the college, or public dissemination in some other form.</a:t>
            </a:r>
            <a:endParaRPr sz="5600">
              <a:solidFill>
                <a:srgbClr val="2F2F2F"/>
              </a:solidFill>
              <a:highlight>
                <a:srgbClr val="F7F7F5"/>
              </a:highlight>
            </a:endParaRPr>
          </a:p>
          <a:p>
            <a:pPr indent="0" lvl="0" marL="0" marR="736600" rtl="0" algn="l">
              <a:lnSpc>
                <a:spcPct val="100000"/>
              </a:lnSpc>
              <a:spcBef>
                <a:spcPts val="2500"/>
              </a:spcBef>
              <a:spcAft>
                <a:spcPts val="0"/>
              </a:spcAft>
              <a:buNone/>
            </a:pPr>
            <a:r>
              <a:rPr lang="en-US" sz="5600">
                <a:solidFill>
                  <a:srgbClr val="2F2F2F"/>
                </a:solidFill>
                <a:highlight>
                  <a:srgbClr val="F7F7F5"/>
                </a:highlight>
              </a:rPr>
              <a:t>Research conducted outside the college if it involves: minors (i.e. persons under the age of 18); a targeted population of adults whose ability to freely give informed consent may be compromised (i.e. persons who are socio-economically, educationally, or linguistically disadvantaged, cognitively impaired, elderly, terminally ill, or incarcerated); pregnant women and/or fetuses who may be put at risk of physical harm; a topic of a sensitive or personal nature, the examination or reporting of which may place the research participant at more than minimal risk, or any type of activity that places research participants at more than minimal risk.</a:t>
            </a:r>
            <a:endParaRPr sz="5600">
              <a:solidFill>
                <a:srgbClr val="2F2F2F"/>
              </a:solidFill>
              <a:highlight>
                <a:srgbClr val="F7F7F5"/>
              </a:highlight>
            </a:endParaRPr>
          </a:p>
          <a:p>
            <a:pPr indent="0" lvl="0" marL="0" marR="736600" rtl="0" algn="l">
              <a:lnSpc>
                <a:spcPct val="100000"/>
              </a:lnSpc>
              <a:spcBef>
                <a:spcPts val="2500"/>
              </a:spcBef>
              <a:spcAft>
                <a:spcPts val="0"/>
              </a:spcAft>
              <a:buNone/>
            </a:pPr>
            <a:r>
              <a:t/>
            </a:r>
            <a:endParaRPr sz="1692">
              <a:solidFill>
                <a:srgbClr val="2F2F2F"/>
              </a:solidFill>
              <a:highlight>
                <a:srgbClr val="F7F7F5"/>
              </a:highlight>
            </a:endParaRPr>
          </a:p>
          <a:p>
            <a:pPr indent="0" lvl="0" marL="0" rtl="0" algn="l">
              <a:lnSpc>
                <a:spcPct val="100000"/>
              </a:lnSpc>
              <a:spcBef>
                <a:spcPts val="25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628651" y="365126"/>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35" name="Google Shape;135;p19"/>
          <p:cNvSpPr txBox="1"/>
          <p:nvPr>
            <p:ph idx="1" type="body"/>
          </p:nvPr>
        </p:nvSpPr>
        <p:spPr>
          <a:xfrm>
            <a:off x="628650" y="1825625"/>
            <a:ext cx="8712300" cy="4563900"/>
          </a:xfrm>
          <a:prstGeom prst="rect">
            <a:avLst/>
          </a:prstGeom>
        </p:spPr>
        <p:txBody>
          <a:bodyPr anchorCtr="0" anchor="t" bIns="45700" lIns="91425" spcFirstLastPara="1" rIns="91425" wrap="square" tIns="45700">
            <a:normAutofit fontScale="62500" lnSpcReduction="20000"/>
          </a:bodyPr>
          <a:lstStyle/>
          <a:p>
            <a:pPr indent="0" lvl="0" marL="0" marR="736600" rtl="0" algn="l">
              <a:lnSpc>
                <a:spcPct val="100000"/>
              </a:lnSpc>
              <a:spcBef>
                <a:spcPts val="2500"/>
              </a:spcBef>
              <a:spcAft>
                <a:spcPts val="0"/>
              </a:spcAft>
              <a:buClr>
                <a:schemeClr val="dk1"/>
              </a:buClr>
              <a:buSzPct val="27499"/>
              <a:buFont typeface="Arial"/>
              <a:buNone/>
            </a:pPr>
            <a:r>
              <a:rPr lang="en-US" sz="4000">
                <a:solidFill>
                  <a:srgbClr val="2F2F2F"/>
                </a:solidFill>
                <a:highlight>
                  <a:srgbClr val="F7F7F5"/>
                </a:highlight>
              </a:rPr>
              <a:t>Undergraduate research projects that have a low likelihood of being presented in a forum outside of the College do not need to undergo IRB review unless the risk exceeds minimal risk. However, all human subject research done by undergraduates is the responsibility of the course instructor, who is required to undergo the online training provisions listed in section 6.7 of the Ramapo College IRB Policy. (If the data collected in the context of a course is for classroom use only, the Ramapo IRB suggests the instructor use a “best practices” instructor course research approval form and that the instructor act as the research review chair with responsibility for reviewing the project).</a:t>
            </a:r>
            <a:endParaRPr sz="4000">
              <a:solidFill>
                <a:srgbClr val="2F2F2F"/>
              </a:solidFill>
              <a:highlight>
                <a:srgbClr val="F7F7F5"/>
              </a:highlight>
            </a:endParaRPr>
          </a:p>
          <a:p>
            <a:pPr indent="0" lvl="0" marL="0" rtl="0" algn="l">
              <a:spcBef>
                <a:spcPts val="25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2686050" y="320676"/>
            <a:ext cx="58293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US" u="sng">
                <a:solidFill>
                  <a:schemeClr val="hlink"/>
                </a:solidFill>
                <a:hlinkClick r:id="rId3"/>
              </a:rPr>
              <a:t>https://www.ramapo.edu/provost/research-and-scholarship/institutional-review-board/</a:t>
            </a:r>
            <a:r>
              <a:rPr lang="en-US"/>
              <a:t> </a:t>
            </a:r>
            <a:endParaRPr/>
          </a:p>
        </p:txBody>
      </p:sp>
      <p:sp>
        <p:nvSpPr>
          <p:cNvPr id="141" name="Google Shape;141;p2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None/>
            </a:pPr>
            <a:r>
              <a:t/>
            </a:r>
            <a:endParaRPr/>
          </a:p>
        </p:txBody>
      </p:sp>
      <p:pic>
        <p:nvPicPr>
          <p:cNvPr id="142" name="Google Shape;142;p20"/>
          <p:cNvPicPr preferRelativeResize="0"/>
          <p:nvPr/>
        </p:nvPicPr>
        <p:blipFill rotWithShape="1">
          <a:blip r:embed="rId4">
            <a:alphaModFix/>
          </a:blip>
          <a:srcRect b="15879" l="29374" r="31661" t="16083"/>
          <a:stretch/>
        </p:blipFill>
        <p:spPr>
          <a:xfrm>
            <a:off x="2429738" y="2019725"/>
            <a:ext cx="4284525" cy="467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idx="1" type="body"/>
          </p:nvPr>
        </p:nvSpPr>
        <p:spPr>
          <a:xfrm>
            <a:off x="628650" y="1368550"/>
            <a:ext cx="7886700" cy="5618100"/>
          </a:xfrm>
          <a:prstGeom prst="rect">
            <a:avLst/>
          </a:prstGeom>
        </p:spPr>
        <p:txBody>
          <a:bodyPr anchorCtr="0" anchor="t" bIns="45700" lIns="91425" spcFirstLastPara="1" rIns="91425" wrap="square" tIns="45700">
            <a:normAutofit fontScale="77500" lnSpcReduction="20000"/>
          </a:bodyPr>
          <a:lstStyle/>
          <a:p>
            <a:pPr indent="0" lvl="0" marL="0" rtl="0" algn="l">
              <a:lnSpc>
                <a:spcPct val="150000"/>
              </a:lnSpc>
              <a:spcBef>
                <a:spcPts val="1500"/>
              </a:spcBef>
              <a:spcAft>
                <a:spcPts val="0"/>
              </a:spcAft>
              <a:buClr>
                <a:schemeClr val="dk1"/>
              </a:buClr>
              <a:buSzPct val="59459"/>
              <a:buFont typeface="Arial"/>
              <a:buNone/>
            </a:pPr>
            <a:r>
              <a:rPr lang="en-US" sz="1850">
                <a:solidFill>
                  <a:srgbClr val="2F2F2F"/>
                </a:solidFill>
              </a:rPr>
              <a:t>The IRB assures that the rights of determination, privacy, and confidentiality are maintained through its procedures, and it strives to protect subjects from undue harm by upholding the minimum risk requirement. The IRB will review applications for the use of human subjects and it will evaluate each within the guidelines of the Ramapo College Human Subjects Policy. The committee must review and approve the proposed human research project giving consideration to:</a:t>
            </a:r>
            <a:endParaRPr sz="1850">
              <a:solidFill>
                <a:srgbClr val="2F2F2F"/>
              </a:solidFill>
            </a:endParaRPr>
          </a:p>
          <a:p>
            <a:pPr indent="-319643" lvl="0" marL="774700" marR="317500" rtl="0" algn="l">
              <a:lnSpc>
                <a:spcPct val="150000"/>
              </a:lnSpc>
              <a:spcBef>
                <a:spcPts val="2600"/>
              </a:spcBef>
              <a:spcAft>
                <a:spcPts val="0"/>
              </a:spcAft>
              <a:buClr>
                <a:srgbClr val="2F2F2F"/>
              </a:buClr>
              <a:buSzPct val="100000"/>
              <a:buChar char="●"/>
            </a:pPr>
            <a:r>
              <a:rPr lang="en-US" sz="1850">
                <a:solidFill>
                  <a:srgbClr val="2F2F2F"/>
                </a:solidFill>
              </a:rPr>
              <a:t>Sensitivity to students’ ability to give informed consent within faculty research while they are enrolled in that faculty member’s course(s).</a:t>
            </a:r>
            <a:endParaRPr sz="1850">
              <a:solidFill>
                <a:srgbClr val="2F2F2F"/>
              </a:solidFill>
            </a:endParaRPr>
          </a:p>
          <a:p>
            <a:pPr indent="-319643" lvl="0" marL="774700" marR="317500" rtl="0" algn="l">
              <a:lnSpc>
                <a:spcPct val="150000"/>
              </a:lnSpc>
              <a:spcBef>
                <a:spcPts val="0"/>
              </a:spcBef>
              <a:spcAft>
                <a:spcPts val="0"/>
              </a:spcAft>
              <a:buClr>
                <a:srgbClr val="2F2F2F"/>
              </a:buClr>
              <a:buSzPct val="100000"/>
              <a:buChar char="●"/>
            </a:pPr>
            <a:r>
              <a:rPr lang="en-US" sz="1850">
                <a:solidFill>
                  <a:srgbClr val="2F2F2F"/>
                </a:solidFill>
              </a:rPr>
              <a:t>The degree of risk and whether the benefits outweigh the risks.</a:t>
            </a:r>
            <a:endParaRPr sz="1850">
              <a:solidFill>
                <a:srgbClr val="2F2F2F"/>
              </a:solidFill>
            </a:endParaRPr>
          </a:p>
          <a:p>
            <a:pPr indent="-319643" lvl="0" marL="774700" marR="317500" rtl="0" algn="l">
              <a:lnSpc>
                <a:spcPct val="150000"/>
              </a:lnSpc>
              <a:spcBef>
                <a:spcPts val="0"/>
              </a:spcBef>
              <a:spcAft>
                <a:spcPts val="0"/>
              </a:spcAft>
              <a:buClr>
                <a:srgbClr val="2F2F2F"/>
              </a:buClr>
              <a:buSzPct val="100000"/>
              <a:buChar char="●"/>
            </a:pPr>
            <a:r>
              <a:rPr lang="en-US" sz="1850">
                <a:solidFill>
                  <a:srgbClr val="2F2F2F"/>
                </a:solidFill>
              </a:rPr>
              <a:t>Protecting human rights and welfare.</a:t>
            </a:r>
            <a:endParaRPr sz="1850">
              <a:solidFill>
                <a:srgbClr val="2F2F2F"/>
              </a:solidFill>
            </a:endParaRPr>
          </a:p>
          <a:p>
            <a:pPr indent="-319643" lvl="0" marL="774700" marR="317500" rtl="0" algn="l">
              <a:lnSpc>
                <a:spcPct val="150000"/>
              </a:lnSpc>
              <a:spcBef>
                <a:spcPts val="0"/>
              </a:spcBef>
              <a:spcAft>
                <a:spcPts val="0"/>
              </a:spcAft>
              <a:buClr>
                <a:srgbClr val="2F2F2F"/>
              </a:buClr>
              <a:buSzPct val="100000"/>
              <a:buChar char="●"/>
            </a:pPr>
            <a:r>
              <a:rPr lang="en-US" sz="1850">
                <a:solidFill>
                  <a:srgbClr val="2F2F2F"/>
                </a:solidFill>
              </a:rPr>
              <a:t>Obtaining voluntary informed consent.</a:t>
            </a:r>
            <a:endParaRPr sz="1850">
              <a:solidFill>
                <a:srgbClr val="2F2F2F"/>
              </a:solidFill>
            </a:endParaRPr>
          </a:p>
          <a:p>
            <a:pPr indent="-319643" lvl="0" marL="774700" marR="317500" rtl="0" algn="l">
              <a:lnSpc>
                <a:spcPct val="150000"/>
              </a:lnSpc>
              <a:spcBef>
                <a:spcPts val="0"/>
              </a:spcBef>
              <a:spcAft>
                <a:spcPts val="0"/>
              </a:spcAft>
              <a:buClr>
                <a:srgbClr val="2F2F2F"/>
              </a:buClr>
              <a:buSzPct val="100000"/>
              <a:buChar char="●"/>
            </a:pPr>
            <a:r>
              <a:rPr lang="en-US" sz="1850">
                <a:solidFill>
                  <a:srgbClr val="2F2F2F"/>
                </a:solidFill>
              </a:rPr>
              <a:t>Providing debriefing about protocol and contact information for possible complaints, as appropriate.</a:t>
            </a:r>
            <a:endParaRPr sz="1850">
              <a:solidFill>
                <a:srgbClr val="2F2F2F"/>
              </a:solidFill>
            </a:endParaRPr>
          </a:p>
          <a:p>
            <a:pPr indent="-319643" lvl="0" marL="774700" marR="317500" rtl="0" algn="l">
              <a:lnSpc>
                <a:spcPct val="150000"/>
              </a:lnSpc>
              <a:spcBef>
                <a:spcPts val="0"/>
              </a:spcBef>
              <a:spcAft>
                <a:spcPts val="0"/>
              </a:spcAft>
              <a:buClr>
                <a:srgbClr val="2F2F2F"/>
              </a:buClr>
              <a:buSzPct val="100000"/>
              <a:buChar char="●"/>
            </a:pPr>
            <a:r>
              <a:rPr lang="en-US" sz="1850">
                <a:solidFill>
                  <a:srgbClr val="2F2F2F"/>
                </a:solidFill>
              </a:rPr>
              <a:t>Whether researchers are competent and qualified.</a:t>
            </a:r>
            <a:endParaRPr sz="1850">
              <a:solidFill>
                <a:srgbClr val="2F2F2F"/>
              </a:solidFill>
            </a:endParaRPr>
          </a:p>
          <a:p>
            <a:pPr indent="-319643" lvl="0" marL="774700" marR="317500" rtl="0" algn="l">
              <a:lnSpc>
                <a:spcPct val="150000"/>
              </a:lnSpc>
              <a:spcBef>
                <a:spcPts val="0"/>
              </a:spcBef>
              <a:spcAft>
                <a:spcPts val="0"/>
              </a:spcAft>
              <a:buClr>
                <a:srgbClr val="2F2F2F"/>
              </a:buClr>
              <a:buSzPct val="100000"/>
              <a:buChar char="●"/>
            </a:pPr>
            <a:r>
              <a:rPr lang="en-US" sz="1850">
                <a:solidFill>
                  <a:srgbClr val="2F2F2F"/>
                </a:solidFill>
              </a:rPr>
              <a:t>The overarching considerations stipulated by the Belmont report and the Common Rule: Respect for persons, beneficence, and justice.</a:t>
            </a:r>
            <a:endParaRPr sz="1850">
              <a:solidFill>
                <a:srgbClr val="2F2F2F"/>
              </a:solidFill>
            </a:endParaRPr>
          </a:p>
          <a:p>
            <a:pPr indent="0" lvl="0" marL="0" rtl="0" algn="l">
              <a:spcBef>
                <a:spcPts val="2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628651" y="365126"/>
            <a:ext cx="58292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Arial Black"/>
              <a:buNone/>
            </a:pPr>
            <a:r>
              <a:rPr lang="en-US"/>
              <a:t>IRB applications</a:t>
            </a:r>
            <a:endParaRPr/>
          </a:p>
        </p:txBody>
      </p:sp>
      <p:sp>
        <p:nvSpPr>
          <p:cNvPr id="153" name="Google Shape;153;p2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38100" lvl="0" marL="171450" rtl="0" algn="l">
              <a:lnSpc>
                <a:spcPct val="100000"/>
              </a:lnSpc>
              <a:spcBef>
                <a:spcPts val="0"/>
              </a:spcBef>
              <a:spcAft>
                <a:spcPts val="0"/>
              </a:spcAft>
              <a:buClr>
                <a:schemeClr val="dk1"/>
              </a:buClr>
              <a:buSzPts val="2100"/>
              <a:buNone/>
            </a:pPr>
            <a:r>
              <a:rPr lang="en-US"/>
              <a:t>-reviewed on a rolling basis September to June 1</a:t>
            </a:r>
            <a:endParaRPr/>
          </a:p>
          <a:p>
            <a:pPr indent="-38100" lvl="0" marL="171450" rtl="0" algn="l">
              <a:lnSpc>
                <a:spcPct val="100000"/>
              </a:lnSpc>
              <a:spcBef>
                <a:spcPts val="0"/>
              </a:spcBef>
              <a:spcAft>
                <a:spcPts val="0"/>
              </a:spcAft>
              <a:buClr>
                <a:schemeClr val="dk1"/>
              </a:buClr>
              <a:buSzPts val="2100"/>
              <a:buNone/>
            </a:pPr>
            <a:r>
              <a:rPr lang="en-US"/>
              <a:t>-applications </a:t>
            </a:r>
            <a:r>
              <a:rPr lang="en-US"/>
              <a:t>received</a:t>
            </a:r>
            <a:r>
              <a:rPr lang="en-US"/>
              <a:t> in the summer will be reviewed in September</a:t>
            </a:r>
            <a:endParaRPr/>
          </a:p>
          <a:p>
            <a:pPr indent="-38100" lvl="0" marL="171450" rtl="0" algn="l">
              <a:lnSpc>
                <a:spcPct val="100000"/>
              </a:lnSpc>
              <a:spcBef>
                <a:spcPts val="0"/>
              </a:spcBef>
              <a:spcAft>
                <a:spcPts val="0"/>
              </a:spcAft>
              <a:buClr>
                <a:schemeClr val="dk1"/>
              </a:buClr>
              <a:buSzPts val="2100"/>
              <a:buNone/>
            </a:pPr>
            <a:r>
              <a:rPr lang="en-US"/>
              <a:t>-CURRENT application and policies on the website</a:t>
            </a:r>
            <a:endParaRPr/>
          </a:p>
          <a:p>
            <a:pPr indent="-38100" lvl="0" marL="171450" rtl="0" algn="l">
              <a:lnSpc>
                <a:spcPct val="100000"/>
              </a:lnSpc>
              <a:spcBef>
                <a:spcPts val="0"/>
              </a:spcBef>
              <a:spcAft>
                <a:spcPts val="0"/>
              </a:spcAft>
              <a:buClr>
                <a:schemeClr val="dk1"/>
              </a:buClr>
              <a:buSzPts val="2100"/>
              <a:buNone/>
            </a:pPr>
            <a:r>
              <a:rPr lang="en-US"/>
              <a:t>-CURRENT ethics training required </a:t>
            </a:r>
            <a:r>
              <a:rPr lang="en-US" u="sng">
                <a:solidFill>
                  <a:schemeClr val="hlink"/>
                </a:solidFill>
                <a:hlinkClick r:id="rId3"/>
              </a:rPr>
              <a:t>https://ori.hhs.gov/education/products/montana_round1/research_ethics.html</a:t>
            </a:r>
            <a:r>
              <a:rPr lang="en-US"/>
              <a:t> “the Montana training”</a:t>
            </a:r>
            <a:endParaRPr/>
          </a:p>
          <a:p>
            <a:pPr indent="-38100" lvl="0" marL="171450" rtl="0" algn="l">
              <a:lnSpc>
                <a:spcPct val="100000"/>
              </a:lnSpc>
              <a:spcBef>
                <a:spcPts val="0"/>
              </a:spcBef>
              <a:spcAft>
                <a:spcPts val="0"/>
              </a:spcAft>
              <a:buClr>
                <a:schemeClr val="dk1"/>
              </a:buClr>
              <a:buSzPts val="2100"/>
              <a:buNone/>
            </a:pPr>
            <a:r>
              <a:rPr lang="en-US"/>
              <a:t>-fill out completely, include informed consent, survey materials, outreach materials</a:t>
            </a:r>
            <a:endParaRPr/>
          </a:p>
          <a:p>
            <a:pPr indent="-38100" lvl="0" marL="171450" rtl="0" algn="l">
              <a:lnSpc>
                <a:spcPct val="100000"/>
              </a:lnSpc>
              <a:spcBef>
                <a:spcPts val="0"/>
              </a:spcBef>
              <a:spcAft>
                <a:spcPts val="0"/>
              </a:spcAft>
              <a:buClr>
                <a:schemeClr val="dk1"/>
              </a:buClr>
              <a:buSzPts val="2100"/>
              <a:buNone/>
            </a:pPr>
            <a:r>
              <a:rPr lang="en-US"/>
              <a:t>-email to </a:t>
            </a:r>
            <a:r>
              <a:rPr lang="en-US" u="sng">
                <a:solidFill>
                  <a:schemeClr val="hlink"/>
                </a:solidFill>
                <a:hlinkClick r:id="rId4"/>
              </a:rPr>
              <a:t>IRB@ramapo.edu</a:t>
            </a:r>
            <a:endParaRPr/>
          </a:p>
          <a:p>
            <a:pPr indent="-38100" lvl="0" marL="171450" rtl="0" algn="l">
              <a:lnSpc>
                <a:spcPct val="100000"/>
              </a:lnSpc>
              <a:spcBef>
                <a:spcPts val="0"/>
              </a:spcBef>
              <a:spcAft>
                <a:spcPts val="0"/>
              </a:spcAft>
              <a:buClr>
                <a:schemeClr val="dk1"/>
              </a:buClr>
              <a:buSzPts val="2100"/>
              <a:buNone/>
            </a:pPr>
            <a:r>
              <a:rPr lang="en-US"/>
              <a:t>-always ok to follow up</a:t>
            </a:r>
            <a:endParaRPr/>
          </a:p>
          <a:p>
            <a:pPr indent="-38100" lvl="0" marL="171450" rtl="0" algn="l">
              <a:lnSpc>
                <a:spcPct val="100000"/>
              </a:lnSpc>
              <a:spcBef>
                <a:spcPts val="0"/>
              </a:spcBef>
              <a:spcAft>
                <a:spcPts val="0"/>
              </a:spcAft>
              <a:buClr>
                <a:schemeClr val="dk1"/>
              </a:buClr>
              <a:buSzPts val="21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2686050" y="363538"/>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Arial Black"/>
              <a:buNone/>
            </a:pPr>
            <a:r>
              <a:rPr lang="en-US"/>
              <a:t>Reviews</a:t>
            </a:r>
            <a:endParaRPr/>
          </a:p>
        </p:txBody>
      </p:sp>
      <p:sp>
        <p:nvSpPr>
          <p:cNvPr id="159" name="Google Shape;159;p2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None/>
            </a:pPr>
            <a:r>
              <a:rPr lang="en-US"/>
              <a:t>-we need to </a:t>
            </a:r>
            <a:r>
              <a:rPr lang="en-US"/>
              <a:t>ensure</a:t>
            </a:r>
            <a:r>
              <a:rPr lang="en-US"/>
              <a:t> all regulations and ethics standards are met</a:t>
            </a:r>
            <a:endParaRPr/>
          </a:p>
          <a:p>
            <a:pPr indent="-38100" lvl="0" marL="171450" rtl="0" algn="l">
              <a:lnSpc>
                <a:spcPct val="90000"/>
              </a:lnSpc>
              <a:spcBef>
                <a:spcPts val="0"/>
              </a:spcBef>
              <a:spcAft>
                <a:spcPts val="0"/>
              </a:spcAft>
              <a:buClr>
                <a:schemeClr val="dk1"/>
              </a:buClr>
              <a:buSzPts val="2100"/>
              <a:buNone/>
            </a:pPr>
            <a:r>
              <a:rPr lang="en-US"/>
              <a:t>-exempt, expedited, full, extension</a:t>
            </a:r>
            <a:endParaRPr/>
          </a:p>
          <a:p>
            <a:pPr indent="-38100" lvl="0" marL="171450" rtl="0" algn="l">
              <a:lnSpc>
                <a:spcPct val="90000"/>
              </a:lnSpc>
              <a:spcBef>
                <a:spcPts val="0"/>
              </a:spcBef>
              <a:spcAft>
                <a:spcPts val="0"/>
              </a:spcAft>
              <a:buClr>
                <a:schemeClr val="dk1"/>
              </a:buClr>
              <a:buSzPts val="2100"/>
              <a:buNone/>
            </a:pPr>
            <a:r>
              <a:rPr lang="en-US"/>
              <a:t>-same process just # reviewers varies</a:t>
            </a:r>
            <a:endParaRPr/>
          </a:p>
          <a:p>
            <a:pPr indent="-38100" lvl="0" marL="171450" rtl="0" algn="l">
              <a:lnSpc>
                <a:spcPct val="90000"/>
              </a:lnSpc>
              <a:spcBef>
                <a:spcPts val="0"/>
              </a:spcBef>
              <a:spcAft>
                <a:spcPts val="0"/>
              </a:spcAft>
              <a:buClr>
                <a:schemeClr val="dk1"/>
              </a:buClr>
              <a:buSzPts val="2100"/>
              <a:buNone/>
            </a:pPr>
            <a:r>
              <a:rPr lang="en-US"/>
              <a:t>-same experience from applicant perspective</a:t>
            </a:r>
            <a:endParaRPr/>
          </a:p>
          <a:p>
            <a:pPr indent="-38100" lvl="0" marL="171450" rtl="0" algn="l">
              <a:lnSpc>
                <a:spcPct val="90000"/>
              </a:lnSpc>
              <a:spcBef>
                <a:spcPts val="0"/>
              </a:spcBef>
              <a:spcAft>
                <a:spcPts val="0"/>
              </a:spcAft>
              <a:buClr>
                <a:schemeClr val="dk1"/>
              </a:buClr>
              <a:buSzPts val="2100"/>
              <a:buNone/>
            </a:pPr>
            <a:r>
              <a:rPr lang="en-US"/>
              <a:t>-chair or co-chair review, then IRB </a:t>
            </a:r>
            <a:r>
              <a:rPr lang="en-US"/>
              <a:t>member(s)</a:t>
            </a:r>
            <a:r>
              <a:rPr lang="en-US"/>
              <a:t> review</a:t>
            </a:r>
            <a:endParaRPr/>
          </a:p>
          <a:p>
            <a:pPr indent="-38100" lvl="0" marL="171450" rtl="0" algn="l">
              <a:lnSpc>
                <a:spcPct val="90000"/>
              </a:lnSpc>
              <a:spcBef>
                <a:spcPts val="0"/>
              </a:spcBef>
              <a:spcAft>
                <a:spcPts val="0"/>
              </a:spcAft>
              <a:buClr>
                <a:schemeClr val="dk1"/>
              </a:buClr>
              <a:buSzPts val="2100"/>
              <a:buNone/>
            </a:pPr>
            <a:r>
              <a:rPr lang="en-US"/>
              <a:t>-all communications between chair or co-chair and PI by email</a:t>
            </a:r>
            <a:endParaRPr/>
          </a:p>
          <a:p>
            <a:pPr indent="-38100" lvl="0" marL="171450" rtl="0" algn="l">
              <a:spcBef>
                <a:spcPts val="0"/>
              </a:spcBef>
              <a:spcAft>
                <a:spcPts val="0"/>
              </a:spcAft>
              <a:buClr>
                <a:schemeClr val="dk1"/>
              </a:buClr>
              <a:buSzPts val="2100"/>
              <a:buNone/>
            </a:pPr>
            <a:r>
              <a:rPr lang="en-US"/>
              <a:t>-applications usually require editing, updating</a:t>
            </a:r>
            <a:endParaRPr/>
          </a:p>
          <a:p>
            <a:pPr indent="-38100" lvl="0" marL="171450" rtl="0" algn="l">
              <a:lnSpc>
                <a:spcPct val="90000"/>
              </a:lnSpc>
              <a:spcBef>
                <a:spcPts val="0"/>
              </a:spcBef>
              <a:spcAft>
                <a:spcPts val="0"/>
              </a:spcAft>
              <a:buClr>
                <a:schemeClr val="dk1"/>
              </a:buClr>
              <a:buSzPts val="2100"/>
              <a:buNone/>
            </a:pPr>
            <a:r>
              <a:rPr lang="en-US"/>
              <a:t>-work with you until approval if possible</a:t>
            </a:r>
            <a:endParaRPr/>
          </a:p>
          <a:p>
            <a:pPr indent="-38100" lvl="0" marL="171450" rtl="0" algn="l">
              <a:lnSpc>
                <a:spcPct val="90000"/>
              </a:lnSpc>
              <a:spcBef>
                <a:spcPts val="0"/>
              </a:spcBef>
              <a:spcAft>
                <a:spcPts val="0"/>
              </a:spcAft>
              <a:buClr>
                <a:schemeClr val="dk1"/>
              </a:buClr>
              <a:buSzPts val="2100"/>
              <a:buNone/>
            </a:pPr>
            <a:r>
              <a:rPr lang="en-US"/>
              <a:t>-once application (including all materials) is complete we aim for a 2 week turn around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2686050" y="363538"/>
            <a:ext cx="582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Federal Regulations</a:t>
            </a:r>
            <a:endParaRPr/>
          </a:p>
        </p:txBody>
      </p:sp>
      <p:sp>
        <p:nvSpPr>
          <p:cNvPr id="165" name="Google Shape;165;p24"/>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u="sng">
                <a:solidFill>
                  <a:schemeClr val="hlink"/>
                </a:solidFill>
                <a:hlinkClick r:id="rId3"/>
              </a:rPr>
              <a:t>https://www.hhs.gov/ohrp/regulations-and-policy/regulations/common-rule/index.html</a:t>
            </a: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amapo Bold">
      <a:dk1>
        <a:srgbClr val="000000"/>
      </a:dk1>
      <a:lt1>
        <a:srgbClr val="FFFFFF"/>
      </a:lt1>
      <a:dk2>
        <a:srgbClr val="862633"/>
      </a:dk2>
      <a:lt2>
        <a:srgbClr val="FCFCFB"/>
      </a:lt2>
      <a:accent1>
        <a:srgbClr val="24282A"/>
      </a:accent1>
      <a:accent2>
        <a:srgbClr val="545658"/>
      </a:accent2>
      <a:accent3>
        <a:srgbClr val="D7D2CB"/>
      </a:accent3>
      <a:accent4>
        <a:srgbClr val="EAE9E5"/>
      </a:accent4>
      <a:accent5>
        <a:srgbClr val="CBA051"/>
      </a:accent5>
      <a:accent6>
        <a:srgbClr val="D50032"/>
      </a:accent6>
      <a:hlink>
        <a:srgbClr val="862633"/>
      </a:hlink>
      <a:folHlink>
        <a:srgbClr val="DAC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