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5E1802-20A9-4AEF-ABEE-99D0AC85F04B}">
  <a:tblStyle styleId="{345E1802-20A9-4AEF-ABEE-99D0AC85F04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e0279c70e_0_25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fe0279c70e_0_25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9c29268b7_0_0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9c29268b7_0_0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e0279c70e_0_14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e0279c70e_0_14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e0279c70e_0_1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e0279c70e_0_1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70d418411_0_14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70d418411_0_14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e0279c70e_0_31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e0279c70e_0_31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e0279c70e_0_38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fe0279c70e_0_38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e0279c70e_0_44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fe0279c70e_0_44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aaee9cbf6_0_0:notes"/>
          <p:cNvSpPr/>
          <p:nvPr>
            <p:ph idx="2" type="sldImg"/>
          </p:nvPr>
        </p:nvSpPr>
        <p:spPr>
          <a:xfrm>
            <a:off x="1168625" y="697225"/>
            <a:ext cx="46737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aaee9cbf6_0_0:notes"/>
          <p:cNvSpPr txBox="1"/>
          <p:nvPr>
            <p:ph idx="1" type="body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82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8;p1"/>
          <p:cNvCxnSpPr/>
          <p:nvPr/>
        </p:nvCxnSpPr>
        <p:spPr>
          <a:xfrm>
            <a:off x="685800" y="3398837"/>
            <a:ext cx="7848600" cy="158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9" name="Google Shape;9;p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ramapo.edu/library/course-reserves/" TargetMode="External"/><Relationship Id="rId4" Type="http://schemas.openxmlformats.org/officeDocument/2006/relationships/hyperlink" Target="https://www.ramapo.edu/library/contact-form-rgr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ramapo.edu/library/research-help-services/" TargetMode="External"/><Relationship Id="rId4" Type="http://schemas.openxmlformats.org/officeDocument/2006/relationships/hyperlink" Target="https://www.ramapo.edu/library/staff-directory/" TargetMode="External"/><Relationship Id="rId5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ramapo.edu/library/" TargetMode="External"/><Relationship Id="rId4" Type="http://schemas.openxmlformats.org/officeDocument/2006/relationships/hyperlink" Target="https://www.facebook.com/RCNJLibrary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twitter.com/rcnjlibrary" TargetMode="External"/><Relationship Id="rId6" Type="http://schemas.openxmlformats.org/officeDocument/2006/relationships/hyperlink" Target="https://www.instagram.com/rcnjlibrary/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ramapo.edu/library/interlibrary-lo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0" i="0" lang="en-US" sz="5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CAN THE LIBRARY DO FOR YOU?</a:t>
            </a:r>
            <a:endParaRPr sz="5200"/>
          </a:p>
        </p:txBody>
      </p:sp>
      <p:sp>
        <p:nvSpPr>
          <p:cNvPr id="74" name="Google Shape;74;p11"/>
          <p:cNvSpPr txBox="1"/>
          <p:nvPr>
            <p:ph idx="1" type="subTitle"/>
          </p:nvPr>
        </p:nvSpPr>
        <p:spPr>
          <a:xfrm>
            <a:off x="685800" y="3505200"/>
            <a:ext cx="8077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b="0" i="0" lang="en-US" sz="22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Christina Connor, MA, MSIS</a:t>
            </a:r>
            <a:endParaRPr b="0" i="0" sz="220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b="0" i="0" lang="en-US" sz="22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Assessment &amp; Instruction Librarian</a:t>
            </a:r>
            <a:endParaRPr b="0" i="0" sz="220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 sz="2200">
                <a:solidFill>
                  <a:srgbClr val="404040"/>
                </a:solidFill>
              </a:rPr>
              <a:t>cconnor@ramapo.edu</a:t>
            </a:r>
            <a:endParaRPr sz="22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 b="0" i="0" sz="220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b="1" i="0" lang="en-US" sz="2200" u="none">
                <a:solidFill>
                  <a:srgbClr val="404040"/>
                </a:solidFill>
              </a:rPr>
              <a:t>New Faculty Orientation</a:t>
            </a:r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48006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Course Reserve Items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457200" y="1600200"/>
            <a:ext cx="85191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review the Reserve Guidelines before filling out a Reserve Request</a:t>
            </a:r>
            <a:r>
              <a:rPr lang="en-US" sz="2200"/>
              <a:t>: </a:t>
            </a:r>
            <a:r>
              <a:rPr b="1" lang="en-US" sz="2200" u="sng">
                <a:solidFill>
                  <a:schemeClr val="hlink"/>
                </a:solidFill>
                <a:hlinkClick r:id="rId3"/>
              </a:rPr>
              <a:t>https://www.ramapo.edu/library/course-reserves/</a:t>
            </a:r>
            <a:r>
              <a:rPr b="1" lang="en-US" sz="2200"/>
              <a:t> </a:t>
            </a:r>
            <a:endParaRPr b="1" sz="2200"/>
          </a:p>
          <a:p>
            <a:pPr indent="-63817" lvl="0" marL="1825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/>
              <a:t>For newly purchased </a:t>
            </a:r>
            <a:r>
              <a:rPr lang="en-US" sz="2200"/>
              <a:t>items</a:t>
            </a:r>
            <a:r>
              <a:rPr lang="en-US" sz="2200"/>
              <a:t>, a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llow at least </a:t>
            </a:r>
            <a:r>
              <a:rPr b="1" i="0" lang="en-US" sz="22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one week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process items and </a:t>
            </a:r>
            <a:r>
              <a:rPr b="1" i="0" lang="en-US" sz="22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two weeks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start of the semester.</a:t>
            </a:r>
            <a:endParaRPr/>
          </a:p>
          <a:p>
            <a:pPr indent="-63817" lvl="0" marL="1825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members are responsible for 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compliance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63817" lvl="0" marL="1825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Photocopies under 25 pages are automatically processed as E-Reserves. </a:t>
            </a:r>
            <a:r>
              <a:rPr b="1" i="0" lang="en-US" sz="22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cannot process e-reserves over 25 pages.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20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/>
              <a:t>Questions? Contact </a:t>
            </a:r>
            <a:r>
              <a:rPr b="1" lang="en-US" sz="2200">
                <a:solidFill>
                  <a:schemeClr val="accent1"/>
                </a:solidFill>
              </a:rPr>
              <a:t>Robert Graham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rgraham6@ramapo.edu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Information Literacy Sessions</a:t>
            </a:r>
            <a:endParaRPr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Librarians focus on </a:t>
            </a:r>
            <a:r>
              <a:rPr b="1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three main learning outcomes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appropriate to the level of the course: </a:t>
            </a:r>
            <a:endParaRPr/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1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Determines a manageable idea/paper topic</a:t>
            </a:r>
            <a:endParaRPr/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2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Constructs and implements a search strategy and uses various information resources to obtain information in the library and beyond</a:t>
            </a:r>
            <a:endParaRPr/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3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Understands the difference between types of sources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literacy is taught developmentally at the Potter Library.</a:t>
            </a:r>
            <a:endParaRPr/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100-200 level classes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focus on the fundamental skills of information literacy and basic library resources.</a:t>
            </a:r>
            <a:endParaRPr/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300-400 level classes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 to discipline-specific and non-traditional resources and advanced search methods.</a:t>
            </a:r>
            <a:endParaRPr/>
          </a:p>
          <a:p>
            <a:pPr indent="-74613" lvl="0" marL="182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About the Information Literacy Sessions</a:t>
            </a:r>
            <a:endParaRPr/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Sessions are faculty requested.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your request at least </a:t>
            </a:r>
            <a:r>
              <a:rPr b="1" i="0" lang="en-US" sz="2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two weeks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before the desired date of the session.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do not request a specific librarian, one will be assigned to the class.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Sessions are tailored to the specific objectives of the class and needs of the students.</a:t>
            </a:r>
            <a:endParaRPr/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library sessions are assessed using a librarian-developed assessment tool. </a:t>
            </a:r>
            <a:endParaRPr/>
          </a:p>
          <a:p>
            <a:pPr indent="-273050" lvl="0" marL="273050" marR="0" rtl="0" algn="ctr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Arial"/>
              <a:buNone/>
            </a:pPr>
            <a:r>
              <a:t/>
            </a:r>
            <a:endParaRPr b="0" i="0" sz="2600" u="sng">
              <a:solidFill>
                <a:srgbClr val="AF9E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Arial"/>
              <a:buNone/>
            </a:pPr>
            <a:r>
              <a:rPr b="1" i="0" lang="en-US" sz="3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Please attend the session</a:t>
            </a:r>
            <a:r>
              <a:rPr b="1" i="0" lang="en-US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endParaRPr/>
          </a:p>
          <a:p>
            <a:pPr indent="-273050" lvl="0" marL="273050" marR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Arial"/>
              <a:buNone/>
            </a:pPr>
            <a:r>
              <a:rPr b="1" i="0" lang="en-US" sz="36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participation is important!</a:t>
            </a:r>
            <a:endParaRPr/>
          </a:p>
          <a:p>
            <a:pPr indent="0" lvl="0" marL="182563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Arial"/>
              <a:buNone/>
            </a:pPr>
            <a:r>
              <a:t/>
            </a:r>
            <a:endParaRPr b="1" i="0" sz="3600" u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After the Session</a:t>
            </a:r>
            <a:endParaRPr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supplement to your library session, librarians create </a:t>
            </a:r>
            <a:r>
              <a:rPr b="1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customized research guides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class, specific to the needs of course assignments.  Students are able to access these materials any time after the session. </a:t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63" y="3160150"/>
            <a:ext cx="5286274" cy="33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 about Information Literacy</a:t>
            </a:r>
            <a:endParaRPr/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Librarians are here to support you and your students!</a:t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n-US" sz="2600"/>
              <a:t>Library sessions can be held </a:t>
            </a:r>
            <a:r>
              <a:rPr b="1" lang="en-US" sz="2600">
                <a:solidFill>
                  <a:srgbClr val="980000"/>
                </a:solidFill>
              </a:rPr>
              <a:t>remotely</a:t>
            </a:r>
            <a:r>
              <a:rPr b="1" lang="en-US" sz="2600">
                <a:solidFill>
                  <a:srgbClr val="980000"/>
                </a:solidFill>
              </a:rPr>
              <a:t> </a:t>
            </a:r>
            <a:r>
              <a:rPr lang="en-US" sz="2600" u="sng"/>
              <a:t>or</a:t>
            </a:r>
            <a:r>
              <a:rPr lang="en-US" sz="2600"/>
              <a:t> </a:t>
            </a:r>
            <a:r>
              <a:rPr b="1" lang="en-US" sz="2600">
                <a:solidFill>
                  <a:srgbClr val="980000"/>
                </a:solidFill>
              </a:rPr>
              <a:t>in-person</a:t>
            </a:r>
            <a:r>
              <a:rPr lang="en-US" sz="2600"/>
              <a:t>, but we see the </a:t>
            </a:r>
            <a:r>
              <a:rPr lang="en-US" sz="2600"/>
              <a:t>benefit</a:t>
            </a:r>
            <a:r>
              <a:rPr lang="en-US" sz="2600"/>
              <a:t> to in-person sessions.  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3271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E3737"/>
              </a:buClr>
              <a:buSzPts val="221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questions related to our Information Literacy Program, please contact our Information Literacy Coordinator, </a:t>
            </a:r>
            <a:r>
              <a:rPr b="1" lang="en-US" sz="2600">
                <a:solidFill>
                  <a:schemeClr val="accent1"/>
                </a:solidFill>
              </a:rPr>
              <a:t>Christina Connor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at </a:t>
            </a:r>
            <a:r>
              <a:rPr lang="en-US" sz="2600" u="sng">
                <a:solidFill>
                  <a:srgbClr val="0000FF"/>
                </a:solidFill>
              </a:rPr>
              <a:t>cconnor</a:t>
            </a:r>
            <a:r>
              <a:rPr b="0" i="0" lang="en-US" sz="26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@ramapo.edu</a:t>
            </a: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42227" lvl="0" marL="18256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Requests for Purchase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are encouraged to make suggestions for the collection!</a:t>
            </a:r>
            <a:endParaRPr/>
          </a:p>
          <a:p>
            <a:pPr indent="-53022" lvl="0" marL="1825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core collection is intended to serve the broadest possible audience,</a:t>
            </a:r>
            <a:r>
              <a:rPr lang="en-US"/>
              <a:t> </a:t>
            </a:r>
            <a:r>
              <a:rPr b="1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an emphasis on undergraduate research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each discipline and for the long term. </a:t>
            </a:r>
            <a:endParaRPr/>
          </a:p>
          <a:p>
            <a:pPr indent="-53022" lvl="0" marL="1825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contact your </a:t>
            </a:r>
            <a:r>
              <a:rPr b="1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unit liaison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regarding requests OR fill out the </a:t>
            </a:r>
            <a:r>
              <a:rPr b="1" i="0" lang="en-US" sz="2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appropriate request form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found on the library website. </a:t>
            </a:r>
            <a:endParaRPr/>
          </a:p>
          <a:p>
            <a:pPr indent="-53022" lvl="0" marL="1825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</a:t>
            </a:r>
            <a:r>
              <a:rPr b="0" i="0" lang="en-US" sz="24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colldev@ramapo.edu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Unit 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Liaisons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ASB</a:t>
            </a:r>
            <a:r>
              <a:rPr lang="en-US"/>
              <a:t>)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Christina Connor</a:t>
            </a:r>
            <a:endParaRPr b="1" i="0" sz="2400" u="none">
              <a:solidFill>
                <a:schemeClr val="dk1"/>
              </a:solidFill>
            </a:endParaRPr>
          </a:p>
          <a:p>
            <a:pPr indent="-182562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cconnor@ramapo.edu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CA</a:t>
            </a:r>
            <a:r>
              <a:rPr lang="en-US"/>
              <a:t>) Madel Tisi</a:t>
            </a:r>
            <a:endParaRPr b="1" i="0" sz="2400" u="none">
              <a:solidFill>
                <a:schemeClr val="dk1"/>
              </a:solidFill>
            </a:endParaRPr>
          </a:p>
          <a:p>
            <a:pPr indent="-182562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mtisi@ramapo.edu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SSHS</a:t>
            </a:r>
            <a:r>
              <a:rPr lang="en-US"/>
              <a:t>)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Shirley Knight</a:t>
            </a:r>
            <a:endParaRPr b="1"/>
          </a:p>
          <a:p>
            <a:pPr indent="-182562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sknight@ramapo.edu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HGS</a:t>
            </a:r>
            <a:r>
              <a:rPr lang="en-US"/>
              <a:t>)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Susan Kurzmann</a:t>
            </a:r>
            <a:endParaRPr b="1" i="0" sz="2400" u="none">
              <a:solidFill>
                <a:schemeClr val="dk1"/>
              </a:solidFill>
            </a:endParaRPr>
          </a:p>
          <a:p>
            <a:pPr indent="-182562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skurzman@ramapo.edu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TAS</a:t>
            </a:r>
            <a:r>
              <a:rPr lang="en-US"/>
              <a:t>)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Samantha Wittenberg</a:t>
            </a:r>
            <a:endParaRPr b="1" i="0" sz="2400" u="none">
              <a:solidFill>
                <a:schemeClr val="dk1"/>
              </a:solidFill>
            </a:endParaRPr>
          </a:p>
          <a:p>
            <a:pPr indent="-182562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switten1@ramapo.edu</a:t>
            </a:r>
            <a:endParaRPr/>
          </a:p>
          <a:p>
            <a:pPr indent="-5302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022" lvl="0" marL="1825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705" y="990598"/>
            <a:ext cx="427762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General Questions?</a:t>
            </a:r>
            <a:endParaRPr/>
          </a:p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Visit,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chat, email, or te</a:t>
            </a:r>
            <a:r>
              <a:rPr lang="en-US"/>
              <a:t>xt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Research Help Desk</a:t>
            </a:r>
            <a:r>
              <a:rPr lang="en-US"/>
              <a:t>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https://www.ramapo.edu/library/research-help-services/</a:t>
            </a:r>
            <a:r>
              <a:rPr lang="en-US" sz="2200"/>
              <a:t> 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/>
          </a:p>
          <a:p>
            <a:pPr indent="-5302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your Unit Liaison or the appropriate service coordinator: </a:t>
            </a:r>
            <a:r>
              <a:rPr b="0" i="0" lang="en-US" sz="2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https://www.ramapo.edu/library/staff-directory/</a:t>
            </a: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/>
          </a:p>
          <a:p>
            <a:pPr indent="-5302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 our Faculty Resources page: </a:t>
            </a:r>
            <a:endParaRPr/>
          </a:p>
          <a:p>
            <a:pPr indent="-21431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b="0" i="0" lang="en-US" sz="2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http://www.ramapo.edu/library/faculty-resources/ </a:t>
            </a:r>
            <a:endParaRPr sz="2200"/>
          </a:p>
          <a:p>
            <a:pPr indent="-74613" lvl="0" marL="182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r>
              <a:t/>
            </a:r>
            <a:endParaRPr b="0" i="0" sz="20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connor\AppData\Local\Microsoft\Windows\Temporary Internet Files\Content.IE5\43U0XK3L\large-Books-with-question-mark-66.6-1987[1].gif" id="189" name="Google Shape;18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200" y="4699000"/>
            <a:ext cx="2173287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To Keep Updated </a:t>
            </a:r>
            <a:endParaRPr sz="3500"/>
          </a:p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b="1" lang="en-US"/>
              <a:t>Library Website: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https://www.ramapo.edu/library/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b="1" lang="en-US"/>
              <a:t>Library Social Media</a:t>
            </a:r>
            <a:r>
              <a:rPr b="1" lang="en-US"/>
              <a:t>: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51155" lvl="1" marL="914400" rtl="0" algn="l">
              <a:spcBef>
                <a:spcPts val="360"/>
              </a:spcBef>
              <a:spcAft>
                <a:spcPts val="0"/>
              </a:spcAft>
              <a:buSzPts val="1930"/>
              <a:buChar char="○"/>
            </a:pPr>
            <a:r>
              <a:rPr lang="en-US" sz="2400"/>
              <a:t>Facebook 		    </a:t>
            </a:r>
            <a:r>
              <a:rPr lang="en-US" sz="1500" u="sng">
                <a:solidFill>
                  <a:schemeClr val="hlink"/>
                </a:solidFill>
                <a:hlinkClick r:id="rId4"/>
              </a:rPr>
              <a:t>https://www.facebook.com/RCNJLibrary</a:t>
            </a:r>
            <a:r>
              <a:rPr lang="en-US" sz="1500"/>
              <a:t> </a:t>
            </a:r>
            <a:endParaRPr sz="1500"/>
          </a:p>
          <a:p>
            <a:pPr indent="-351155" lvl="1" marL="914400" rtl="0" algn="l">
              <a:spcBef>
                <a:spcPts val="0"/>
              </a:spcBef>
              <a:spcAft>
                <a:spcPts val="0"/>
              </a:spcAft>
              <a:buSzPts val="1930"/>
              <a:buChar char="○"/>
            </a:pPr>
            <a:r>
              <a:rPr lang="en-US" sz="2400"/>
              <a:t>Twitter				    </a:t>
            </a:r>
            <a:r>
              <a:rPr lang="en-US" sz="1500" u="sng">
                <a:solidFill>
                  <a:schemeClr val="hlink"/>
                </a:solidFill>
                <a:hlinkClick r:id="rId5"/>
              </a:rPr>
              <a:t>https://twitter.com/rcnjlibrary</a:t>
            </a:r>
            <a:r>
              <a:rPr lang="en-US" sz="1500"/>
              <a:t> </a:t>
            </a:r>
            <a:endParaRPr sz="1500"/>
          </a:p>
          <a:p>
            <a:pPr indent="-351155" lvl="1" marL="914400" rtl="0" algn="l">
              <a:spcBef>
                <a:spcPts val="0"/>
              </a:spcBef>
              <a:spcAft>
                <a:spcPts val="0"/>
              </a:spcAft>
              <a:buSzPts val="1930"/>
              <a:buChar char="○"/>
            </a:pPr>
            <a:r>
              <a:rPr lang="en-US" sz="2400"/>
              <a:t>Instagram 		    </a:t>
            </a:r>
            <a:r>
              <a:rPr lang="en-US" sz="1500" u="sng">
                <a:solidFill>
                  <a:schemeClr val="hlink"/>
                </a:solidFill>
                <a:hlinkClick r:id="rId6"/>
              </a:rPr>
              <a:t>https://www.instagram.com/rcnjlibrary/</a:t>
            </a:r>
            <a:r>
              <a:rPr lang="en-US" sz="1500"/>
              <a:t> </a:t>
            </a:r>
            <a:endParaRPr sz="15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Reach out to your </a:t>
            </a:r>
            <a:r>
              <a:rPr b="1" lang="en-US"/>
              <a:t>Unit </a:t>
            </a:r>
            <a:r>
              <a:rPr b="1" lang="en-US"/>
              <a:t>Liaison</a:t>
            </a:r>
            <a:endParaRPr b="1"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12213" y="3429000"/>
            <a:ext cx="1004763" cy="6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77625" y="4046200"/>
            <a:ext cx="473950" cy="4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77613" y="2955050"/>
            <a:ext cx="473950" cy="4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-1967950" y="1282150"/>
            <a:ext cx="12861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228600" y="990600"/>
            <a:ext cx="8534400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  <a:p>
            <a:pPr indent="0" lvl="1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/>
          </a:p>
          <a:p>
            <a:pPr indent="0" lvl="1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b="1" i="1" lang="en-US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Welcome to Ramapo!</a:t>
            </a:r>
            <a:endParaRPr/>
          </a:p>
        </p:txBody>
      </p:sp>
      <p:sp>
        <p:nvSpPr>
          <p:cNvPr descr="data:image/jpeg;base64,/9j/4AAQSkZJRgABAQAAAQABAAD/2wCEAAkGBxMQEhUQEBAVFhUXEBAYEhgSGBgVERYWFRUXGBYWFhgYHSgsGB4lHRUXIjEkJSkrLi4uGB8zODUsNygtLisBCgoKDg0OGxAQGTclHR8rLS0rNS03Nys3KystLTUrLS8rLTcwLSstLS01Ny0rLS0tLSsrLSs3Ky0tLS0rNS03Lf/AABEIAOEA4QMBIgACEQEDEQH/xAAcAAEAAgIDAQAAAAAAAAAAAAAABgcBBQMECAL/xABKEAABAwIDBQMFDAcIAQUAAAABAAIDBBEFEiEGBxMxQRRRYSIycYGRIzM0U3JzdJKxsrPRCBU1UoKhwyQlQlRiY5Ph4jZDorTB/8QAGgEBAAIDAQAAAAAAAAAAAAAAAAEDAgQGBf/EACkRAQACAQMDAwMFAQAAAAAAAAABAgMEETESITNBUXETFVIUMoGhsQX/2gAMAwEAAhEDEQA/ALxREQEREBERAREQEREBEWCgyvlzrc1xzTtYLvcGjQam2pNgNVTW8bbWWaWWjhdlgaXRyWteU8ngno3pYc1EzsuwYLZbbQuljgeS+l562O2wmw5zWg3py+8kdh185zT0d/I2V+U1YyTzXg2DbgEXGYBwuOlwQfWEid2WfT2wztPDsosArKlriIiAiIgIiICIiAiIgIiICIiAiIgIiICIsEoMrF1qsc2jpqIXqJmsNtG85HfJYNSq02i3rSyXZRRiNuvuklnSH5Lb2b67qJmIXYtPkyfthaeKYtDTM4k8rI2/6jYnwA5k+AVc7Q72Rqyhiv8A7kwIHpazn7behVlXVsk7zJNI6Rx5l5JP/XoXXWM2eni/59K9795WPu9p6jE6zttXK6SOB1xmPk8Ui7Q1g0Fgc2g/dUc29wOSkq5czTkkke+J/wDhcHkuIv3gki3rU73LV7DTy09wJGzl9upY5jAHe1hHsXDvtnbwqePMM/Fe63XKG2vbuuQEnhXTJauq6Yjtx/Cs8HwqWrlbBCwuc492jR1c49AFZm8nA5aZsNdRvex0MUcUrmEh2RtmxuNuYBNje/MdxWr3KSNFTO0uALoG5QT5Rs/Ww62uPap3vGxFkFBOHkXkjMcbernP00HhqT4BIjsanNb9RFYjtH97oPs9vWljsytj4g+MjAbJ6S3QO9VvWrKwLaOmrRenna49W8pG+lp1C82r6ikcxwcxxa4ci0kOHoI5KIsuy6Cl+9e0vUwKyqQ2e3nVVPZtQBOzvPkzD0OGh9Y9as3Z/bOkrbNilAkP/tyeRJ6gfO9V1nExLzMulyY+Y7JEiwCsqWuIiICIiAiIgIiICIiAiIgIiIOGrlLGlwY55A0a22Y+AzED2lV5tHiGNTZm09HwI9bkSRumI782bydO4X8VZJXDVeY75DvsUSsx3ik77b/Ly/NK57i97i5xN3Fxu4nxJ5r4QIqnSxwIiIlyU8743B8b3McOTmEtcPQQs1FQ+RxfI9z3Hm55LnH1lcSKUbRvu+o5C0hzXFrgbgtJDge8Ecly1dbJMQ6WV7yBYF7i4gdwvyXAiG0b7iIihIiIiFkbF4pjIibJDF2mnJcGiV7QfJJaQ15Nxq0jUFWphdW+VmaWndC7q15Y72OYTcexRvdN+zIfl1P48imAVsQ57U2ickxtttLKIilriIiAiIgIiICIiAiIgIiIC4qrzH/Id9i5Vw1fmP8AkO+xExy8uBFgLKpdRAiK293ewDWNbV1jLvNnRRuHksHRzx1d1seWnXlMRupzZ64q7yg+AbEVlYA+OLJGeT5jkafkjm70gWUxpdz+nutZr/tx6e1zlaYavpZ9MPJvr8tuJ2VVVbn9PcqzX/cj09rXKIY/sLW0YLnxcSMc3wnMB6W+cPTa3ivQi+S1T0wimvy1nv3eWEVv7wtgGytdVUceWQAukjb5sgHMtHR/o5+lVAq5jZ6+DPXNXeBERQvXxum/ZkPy6n8eRTAKH7pv2ZD8up/HkUwCthzeo8tvmWURFKkREQEREBERAREQEREBERAXDWe9v+Q/7CuZcNZ72/5D/sKJh5basrDeSyqXUQle7TBBV1rc4vHEOI/uJBAY0/xa/wAKv1qq/cfEMlU/rxIW+oNcf/1WgFbXh4WuvNs0x7MoiKWmIiIMFUPvRwQUtYXMFo5mmQW5B97SD22P8SvlVpvuhBgp5Oone31OZc/zYFFuG3orzXNEe6oURFU99fG6b9mQ/Lqfx5FMAofum/ZkPy6n8eRTAK2HN6jy2+ZZREUqRERAREQEREBERAREQEREBaHbHHo6GmfJJqS0tjbfV73A2A8OpPQBb1x0VH70dpoq2VkcNyITKC8+a4uy3y+ALefX+aiZ2bGmw/UyRHp6oOERFU6Fbe4/3qp+ei+4VZoVZbj/AHqp+ei+4VZoVteHP6vzWZREUtYREQFXG+z4LB9K/pvVjquN9nwWD6V/Teotw2NL5qqdREVTolybn8cidTCivaWN0pAP+Nr3ufdvfbMQR4XVirzZsri4oqqKqcwvDC+7QQCQ5jmaX6+UvQ2DYlHVQsqITdjxdvQ9xBHQggj1Kys9nha7DNMnVHE/67qIiyaQiIgIiICIiAiIgIiIC6WNYmykhfUS3yMALsou6xIGg9JC7qjO8n9m1PyGfiNRlSOq0RPrLUv3p0BBHu2oI97/APJUvVtYHuETi5mY5C4ZXFvS46FcSKqZ3dBh01MO/T6iIihsLb3H+9VPz0X3CrNCrLcf71U/PRfcKs0K2vDntX5rMoiKWsIiICrjfZ8Fg+lf03qx1XG+z4LB9K/pvUW4bGl81VOoiKp0QrY2T27oKGljps0zi3MXO4ehc4kusM2guVU6KYnZRmwVyxtZ6P2Y2lhxBj30+ezHhrs7cpuRfvPQrdKttx/weo+kN/DarJVkPBz0imSax6CIilUIiICIiAiIgIiICjO8n9m1PyGfiNUmUZ3k/s2p+Qz8RqSsxeSvzDz4iIqXTCIiC29x/vVT89F9wqzQqy3H+9VPz0X3CrNCtrw57V+azKIilrCIiAq432fBYPpX9N6sdVxvs+CwfSv6b1FuGxpfNVTqIiqdEIiILg3IfB6j6Q38NqslVtuQ+D1H0hv4bVZKtjhzur81vkREUtcREQEREBERAREQFG94zC7DakNBJLG2AFyfLbyAUkWHBGVbdNon2eXuxS/EyfUd+Sdil+Jk+o78l6gDUssOh6P3KfxeX+xS/EyfUd+Sdil+Jk+o78l6gslk6D7nP4q33KQuZFUh7XNvLHbMC0nyD3qyQsAL6WcdmhlyfUvNvcRERWIiICrvfRE51LAGtc49p5NBJtw366KxF8kXTbdZiv8ATvFvZ5f7FL8TJ9R35J2KX4mT6jvyXqCyWWHQ3/uc/i8v9il+Jk+o78k7FL8TJ9R35L1BZLJ0H3OfxV3uUic2nqA5rmntDfOBafe296sZYaFlZtDLk+pebe4iIisREQEREBERAREQFH9s6Wd1PJLT1klO+KKZ44bY3NeWtuA8SNOnk9Lc1IFrdpfgdT9FqPw3IKf3T47iOMSTsnxSdgiZG5vCZT3OYuBvmiPcm0O3WJYFiApqucVkDmskBdG2OUxOLm6FlgHAtcOoNul9NJuGx6mopKp1XO2IOihyl19crnE8gufamjftPiodQNJpoo4oXzuGWMAOe9zgHak+WQBa5sOQ1QegaaUPa17Tdrmtc094cLj7VpMf2wpqKopqWcu4lS8tjygFrdWtBkJIsCXACwPVbumhEbGxt81rWtb6Giw+xUFvXw99XC/G2k2ZW8CGx0FNHdjZB6Zg4g9zgg9AkqE4nvSoKWbs9Tx4pLi4khc3Qmwdfq3x8Fu9i8bFfRU9VcXkibxLchI3yZB9YFV3v1wN1bLSxxD3RtLiEjbDVwhETiz1gut4oLfY4EXHLouri2Ix0sMlRM7LHGxz3nnYNHQdT4KBbj9qu20Igkdeamysdfm6M+9O9gLf4PFarfliMk8MlHAbMgijqK08x5Tw2CE+JOZ/oYEE32X23psSJ7KydzQSC90TmxAgXy5j18FvcQrWQRPnlNmRxve89zWgk/yCgO4If3S36RP9oW528j7VwMLBIFVITOWmzm00AD5OXLM7hs/jKDbbKbSQ4lTtq6fMGOc9tpAA9pabEOAJA6HnyIXNj2Mso4zNJHK5gDi8wsMha1oJLnAchYc1Ue4utdR1lZg8xsRI9zAdLviOSS3ym5D6Gq29p/gdT9FqPw3II7hm82jqmvfTxVUrY7cQxwPdluCRe3oK2uzW2lFiJc2lnDntF3McCyQDlfK4Aka8wq0/RpPuVb85TfdkWo2bh4+1UklEPcmVNQ6VzfMDchbIT4OkJA7y4FBeOM43BRx8WplbG29hfUuJ5NY0auPgAtJW7dxws40tDXMgtczOhHDDf3nNz52j0sCrXZyvOM7SufP5UVL2g08btWARODGOAPIlxEnpA7gr0cwEEEAggggi4IPMFB0cFxqCsiE9LK2SM9WHke4jm0+BWwXnzZec4PtJLQwk8CacRlnQCVokh9bS8C/dfvXoNAREQEREBERAREQEREBa3aU/2Sp+i1H4blslpdpdn+3R8I1dRCwte14pnRt4gfYEOL43Hv5W5nmgpr9HKFr5K1j2hzTBCCCLggueCFr6SrfsvjL4nZuyyFtxqc1O8nhvHe6M3HjlcOqtDZzdTT4fIZaStrY3EAOs+Etc0G+VwMOoW5212GpcWaxtTna6MnI+EtbIAebbuaQWnTQjogxtnjZioS+mcHSz8OGkLSCHSVFmxuB6gB2b0NWjqdiq51CcN7dS8Ds4iA7K8Os0ANObjnyrgG9jrquSDdXCwQNbiOIBtNJnpwZIS2N173AMOvrvzPep0+K7cudwOUgOFswNrZhcWv11FvBBTf6PWMuYanC5tHxvdIxpOosQyZvqcGnTvKnGPH++cN+jYn92Fa6j3S00NSa2OurmzmR7zIHwXLnkl5I4Fje5uLWW1xLYYT1TK12IVrZY+JwcjqcMja/RzWtMBuLaeVcm2t0FT4w92zWOGeNjjTTtc7I3k6OQnMwX0u2QXA7svepXtVhL4MArJqnWqqTHPVHue+RmWMdwY2zQPA96n+N7L09a6nfUNLnU0wljOmrgOT9NWkhriBbVo6aLh2u2UZicfAlqaiOIgZ2QGJofY3BcXxuOh7iAgjG4P9ks+kT/AGhctBFV11bU19JUQxRscaSHjQumzMhN5XstI2wdKXDlrw2rYYJu9ZRQOpabEa5kTs3kh1OS0utctcYLtJtbQ9VttkNmGYZD2eGeaSPMS0TljiwuJLspYxvMknW6Cldv6WpwfF6bFJpGSGR7XvdDGYmnh2jlZlL3amMjW+tyrwx+Zr6Goe0gtdRzFpHIgxOII9S1O2uwMOLOYamoqGtjvkZEYmsBPN3lREknTmbaLNPsO2Oj/V7MQrBFYtvmgMgjLS0xBxh0Zr6R0NtEFZ7gMKiqqetinDyzjUxIZJJFfyJRZxjc0ubr5puD3aK6cIwWno2cOlgjibe5EbQ2573H/EfEqNbIbuYMKeXUtXV5XFpkje6F0cmW9s3uIItc+aQVNEHnjZhpwfaV0U/kslkmY1ztAWTnPC4E87uDGnxuOi9DArRbWbI0mJx8OrizEXyPacsrL88jvVyNx4LoxbIS5OA/Fq10NsuX3Bshb+66YRZ+WlwQdeaCs8Fw84ntPPVxXMFPO1z3jzc0TBGxoP8Aqcy/oBV8LXYJgkFFE2ClibHG3kG9T1c4nVx8TqtigIiICIiAiIgIiICIiAtVtJtBBh8DqmpdlY2w01c5x5NYOpP/AGtqqG/STrH8Wkgv5Ajlkt0Li4NufQB/MoJ9s5jeJYpH2mJsFFTvJ4PFY6pqJADbPYPY1gNtOfs1P3X4ziFBPTMqRBU089TDAZYmOglifK7K0vaXvDhr0I/mFLcIp2xQRRMFmshiawDkGtaAB7AuWpga8eWwOAc1wDgD5THBzSAeocAQehAQRPaXbjg1UeG0cInrJLEtLskMLbXzzPAPTWwF7ekXziseMRRmaGejne0XMHZ5Ig62rgyTjuObna4sqv3HVZqcZqqiU3kfBUP173TR3t6NB6F6AIQQrYjbxmMQyNhAgqmNOeOUGRrTyD7AtL2X0IuCOSitFt5ismLHB/7EHCSRpl4MxbZkZkvl43UDlfqozhLTSbWOjhJDX1UwcByLZozI4W7gXXHyQu3hH/rF/wA7U/8A1HoL4hBDRmIJsLkCwJtqQLmwv0uVU28rb3EsHnjjb2OVkoe6MmKVr2gOtld7tqdRqLX10CtxUJ+kh8JovmpfvtQXdhLJ2sAqpInyXNzCx0cdugAc9xPpv6lE95+0FbhkBrKZ1M6MOja6OaOQyZnG2YPbKBblpl79VOVXe/kf3RJ8/T/fCD72SxfFsRoo61k1CziCWzHQTmxZI9li4T9cnd1W92Sx2SWh7VXiOJ7HVIqMt2xM4Mj2OPlE2ADL3uq32X2kq6TZ1ppqCU5IKrLUB8PDZeaW8mTMXHISTq23k92qkW/mtfHhJawkcWeFjyP3dXkessCDsYHtpU4vLIMMjjjponZXVNU17y9xHKOFrm9LHV3Ii9r2Xa2gq8VoIHVTZKasZGC6WPgvp5cgHlGNwleDbU2I5DquPchA1uD05bbynTucR1dxXDX1AD1LbY3ttQUpdFVzGPVzTxYZgx3QhrjHZ49BIQZ2hxOpbQmuo3QtLaV07mVDHyBzRFxMgLHtynx1UR3d7XYpjEUsrX0UPDkDLGCZ97tzXuJwpLiWM09XhVY6kcTG2gqQ08N8bLcB+XJna3MLDm24VabicUngpakQUEtSDO0kxyQsAIjFmniPB9gKC0NkMTrZJ6umr2wZoDTmJ1O17WvZKHnMQ97v3bW6EHnzUpWh2GxGSqooaicESPEheCLFp4rxktYeba3qW+QEREBERAREQEREBERAVab7dipMRp456ZmeaAv8gec+N9swb3uBAIHXXrYGy1goIPu321iq6eOCeQR1cTGxzxS+RKXMFi8Nda4NgTbkSQu3tPtpHBJFSUr2zVU00TGsZ7oI2ue1r5ZcvmhoJ529lyJDW4TTzG81PFIenEY15/8AkCuSjw+KEWhijjHdG1rB7GgIKNq8Kl2bxnt3Dc6gldIHPYMwjZKbuY63IsdYi/MDS5va4Kvayijg7UauIxEXaWuDi8/usaNXO/0gXW5ewOFiAR1B1C6VPglNE7PHSwsd+8yNjXe0BBWG7fZiV9bUY/iDDDnfM+nZNZr2Nkv5b7+YAw5RfxPdeKYbjFOzat1S6eMQ8accXMOFrTuYPL5WzaX5L0NJG1wLXAEEag6gjuIPNdT9T0/+Wh/42fkgjW1239NTQkU1TDNUyFrKaON7ZLyPOVpeGHRoJub25WGqq79IeuikqqVscrHujilEgY4OLDnGjrHQ6HQ9yvduE04IIp4gQQQRGwEHvGiOwmnJJNPESSSSWMJJOpJNkGsqttsOjiMxr6fJlv5MjXPItewYDcnwtdVxvK2kFXgDZJXMZLPMySKLMOJweO/hHLcknhtaSeV7q2f1PT/5aH/jZ+S+n4XA614IjYAC7GmwHIDTQeCCu90mO0IwaGnqKmnBDals0c72DyXzSmz2vOrS1w8CCuXFZGbSQV9JTOaYYeziml1s+pbne/X4u3DZy6uIvop7+p6b/LQ/8bPyXPT0scYtGxjATchgDQT36IKm3ObQGga7B8SBp5WSOdT8byGva83cxrjoSHXIsdc2nJcX6RWIxPpaenZI10pqs+RpDnZRG9tyByuXj0q3auhimGWWJkg7pGh49jguCkwamiOaKmhYe+ONjT7QEEVrKqODAA2Z7YycHLWiQhri/stsrQebr9BqoL+j3jtNBBUwz1EUTzMx7RK9rMzclrjMRfUfzV2VFJHJYSRsfbUZ2h1vEX5Lg/U9N/lof+Nn5II7R7X08tdFh9A+KRoiqJal0VnRsAIygFuhc577nn/NTBdWnoIYzmjijYbWuxrWm3dcDwC7SAiIgIiICIiAiIgIiICjO8Pi9idwuJl41P2jg5uN2fit4+TLrfJfzdbXspMiCB7HGE18pw0/2HscefJfs3aeIQOFfTNkvmy/6b6r5xahdNjrfcopGsw6lf7sXAMIq5fLjsCC/Qc7chqp8iDAUR3kUr5mUcUcr4nOxKECSPzmHhTEOt1AIGh0Kl6IIVsNVzy1db2uIxzMjoY5AL8JzmCa8kXex+jh1F7HULTunjZj8/FfA3SgEQnDzK5zo3C1OQQGuuRe4PRWaiCH7xKg0zKfEWhx7LUgyNZcl0UzTE8WHOxcx38KjmzFHUMrIcNqHPeYpDiD3nzTxIQwsJ+kSTOA6ZOtlaaICim0ziMRwoAmxnrr+P8AY5DqpWurJh0bpW1DmAyMa9rHHUta+2YN7r2F/Qggm9hzRNh/EdC2PjVWc1Ic6ntwDbiBpF9bW152W+2pkBwiqfE4Efq2oLDHfL7w7KWdbcrKTogr7dhE6KarikAjdw6FzYYy4wcN0RtOwu6vdmDgALGPrzPzjckcWMwvDmzySGKIwEO49MMr3CphPIRnk/1a9FYaIIHvacBBS5nMa39Yw5zMHGHLkkvxQ0glvfqpPgjIpaSNrTG+J0Ib7iCIS22UhgJuG8xzW1RBA93GGva+czSmTskslFS5hYthYWvzO18pzszGk90TfFTxEQEREBERAREQEREBERAREQEREBERAREQEREBERAREQEREBERAREQEREBERAREQf/2Q==" id="205" name="Google Shape;205;p29"/>
          <p:cNvSpPr txBox="1"/>
          <p:nvPr/>
        </p:nvSpPr>
        <p:spPr>
          <a:xfrm>
            <a:off x="155575" y="-1828800"/>
            <a:ext cx="38100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5712" y="4876800"/>
            <a:ext cx="1766887" cy="176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533400"/>
            <a:ext cx="85494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A Peek at the Library/Learning Commons</a:t>
            </a:r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25" y="2719450"/>
            <a:ext cx="4856675" cy="358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687" y="1810777"/>
            <a:ext cx="3163400" cy="161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/>
          <p:nvPr/>
        </p:nvSpPr>
        <p:spPr>
          <a:xfrm>
            <a:off x="5593950" y="4763800"/>
            <a:ext cx="3531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Connectivity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(Printing on every floor, ITS Help Desk on 4th)</a:t>
            </a:r>
            <a:endParaRPr b="1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457200" y="533400"/>
            <a:ext cx="84645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A Peek at the Library/Learning Commons</a:t>
            </a:r>
            <a:endParaRPr sz="3700"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400"/>
            <a:ext cx="4696424" cy="34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224" y="1676400"/>
            <a:ext cx="3990377" cy="262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9586" y="4448816"/>
            <a:ext cx="3073657" cy="22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811275" y="5631700"/>
            <a:ext cx="455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Various study options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(Cafe in the lobby with select hours)</a:t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533400"/>
            <a:ext cx="84645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A Peek at the Library/Learning Commons</a:t>
            </a:r>
            <a:endParaRPr sz="3800"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75" y="1613075"/>
            <a:ext cx="4354225" cy="305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100" y="3581925"/>
            <a:ext cx="4267200" cy="3079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688350" y="2084750"/>
            <a:ext cx="442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Leisure Reading and Research Help Desk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3rd Floor</a:t>
            </a:r>
            <a:endParaRPr b="1"/>
          </a:p>
        </p:txBody>
      </p:sp>
      <p:sp>
        <p:nvSpPr>
          <p:cNvPr id="101" name="Google Shape;101;p14"/>
          <p:cNvSpPr txBox="1"/>
          <p:nvPr/>
        </p:nvSpPr>
        <p:spPr>
          <a:xfrm>
            <a:off x="2009300" y="6018425"/>
            <a:ext cx="543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462150" y="5402825"/>
            <a:ext cx="3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Center for Reading and Writing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4th Floor</a:t>
            </a:r>
            <a:endParaRPr b="1"/>
          </a:p>
        </p:txBody>
      </p:sp>
      <p:sp>
        <p:nvSpPr>
          <p:cNvPr id="103" name="Google Shape;103;p14"/>
          <p:cNvSpPr/>
          <p:nvPr/>
        </p:nvSpPr>
        <p:spPr>
          <a:xfrm rot="-2700000">
            <a:off x="2838714" y="1601899"/>
            <a:ext cx="1861671" cy="1174787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980000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Research Help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about the Learning Commons</a:t>
            </a:r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In addition to the Library, the Learning Commons contains: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Center for Reading and Writing 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Instructional Design Center (IDC)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Faculty Resource Center (FRC)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An ITS Help Desk 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Jane Addams Papers Project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Gross Center for Holocaust and Genocide Studies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Investigative Genetic </a:t>
            </a:r>
            <a:r>
              <a:rPr lang="en-US"/>
              <a:t>Genealogy</a:t>
            </a:r>
            <a:r>
              <a:rPr lang="en-US"/>
              <a:t> Center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899" y="4696725"/>
            <a:ext cx="4771601" cy="19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Main Areas of Support for Faculty</a:t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b="1" lang="en-US"/>
              <a:t>Unit Liaisons</a:t>
            </a:r>
            <a:endParaRPr b="1"/>
          </a:p>
          <a:p>
            <a:pPr indent="-5302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-214947" lvl="0" marL="182562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b="1" lang="en-US"/>
              <a:t>Accessing Materials</a:t>
            </a:r>
            <a:endParaRPr b="1"/>
          </a:p>
          <a:p>
            <a:pPr indent="-5302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R</a:t>
            </a:r>
            <a:r>
              <a:rPr b="1" lang="en-US"/>
              <a:t>esources for Course Reserves</a:t>
            </a:r>
            <a:endParaRPr b="1"/>
          </a:p>
          <a:p>
            <a:pPr indent="-5302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-214947" lvl="0" marL="182562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b="1" lang="en-US"/>
              <a:t>Information Literacy Sessions</a:t>
            </a:r>
            <a:endParaRPr b="1"/>
          </a:p>
          <a:p>
            <a:pPr indent="-5302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b="1" lang="en-US"/>
              <a:t>Requests for Purchase</a:t>
            </a:r>
            <a:endParaRPr b="1"/>
          </a:p>
          <a:p>
            <a:pPr indent="-53022" lvl="0" marL="1825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connor\AppData\Local\Microsoft\Windows\Temporary Internet Files\Content.IE5\N4TC00RX\Twitter-Help[1].jpg" id="117" name="Google Shape;1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2819400"/>
            <a:ext cx="2919411" cy="313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Unit 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Liaisons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ASB</a:t>
            </a:r>
            <a:r>
              <a:rPr lang="en-US"/>
              <a:t>)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Christina Connor</a:t>
            </a:r>
            <a:endParaRPr b="1" i="0" sz="2400" u="none">
              <a:solidFill>
                <a:schemeClr val="dk1"/>
              </a:solidFill>
            </a:endParaRPr>
          </a:p>
          <a:p>
            <a:pPr indent="-182562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cconnor@ramapo.edu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CA</a:t>
            </a:r>
            <a:r>
              <a:rPr lang="en-US"/>
              <a:t>) Madel Tisi</a:t>
            </a:r>
            <a:endParaRPr b="1" i="0" sz="2400" u="none">
              <a:solidFill>
                <a:schemeClr val="dk1"/>
              </a:solidFill>
            </a:endParaRPr>
          </a:p>
          <a:p>
            <a:pPr indent="-182562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mtisi@ramapo.edu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SSHS</a:t>
            </a:r>
            <a:r>
              <a:rPr lang="en-US"/>
              <a:t>)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Shirley Knight</a:t>
            </a:r>
            <a:endParaRPr b="1"/>
          </a:p>
          <a:p>
            <a:pPr indent="-182562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sknight@ramapo.edu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HGS</a:t>
            </a:r>
            <a:r>
              <a:rPr lang="en-US"/>
              <a:t>)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Susan Kurzmann</a:t>
            </a:r>
            <a:endParaRPr b="1" i="0" sz="2400" u="none">
              <a:solidFill>
                <a:schemeClr val="dk1"/>
              </a:solidFill>
            </a:endParaRPr>
          </a:p>
          <a:p>
            <a:pPr indent="-182562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skurzman@ramapo.edu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b="1" lang="en-US"/>
              <a:t>TAS</a:t>
            </a:r>
            <a:r>
              <a:rPr lang="en-US"/>
              <a:t>)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Samantha Wittenberg</a:t>
            </a:r>
            <a:endParaRPr b="1" i="0" sz="2400" u="none">
              <a:solidFill>
                <a:schemeClr val="dk1"/>
              </a:solidFill>
            </a:endParaRPr>
          </a:p>
          <a:p>
            <a:pPr indent="-182562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switten1@ramapo.edu</a:t>
            </a:r>
            <a:endParaRPr/>
          </a:p>
          <a:p>
            <a:pPr indent="-5302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3022" lvl="0" marL="1825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705" y="990598"/>
            <a:ext cx="427762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type="title"/>
          </p:nvPr>
        </p:nvSpPr>
        <p:spPr>
          <a:xfrm>
            <a:off x="457200" y="533400"/>
            <a:ext cx="8549400" cy="99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Accessing Materials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400"/>
            <a:ext cx="6802782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7310800" y="3207325"/>
            <a:ext cx="1831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Collections throughout the building</a:t>
            </a:r>
            <a:endParaRPr b="1"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Accessing Materials</a:t>
            </a:r>
            <a:endParaRPr/>
          </a:p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>
            <a:off x="457200" y="1462575"/>
            <a:ext cx="8229600" cy="51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2" lvl="0" marL="1825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70"/>
              <a:buChar char="•"/>
            </a:pPr>
            <a:r>
              <a:rPr b="1" i="0" lang="en-US" sz="2100" u="none">
                <a:solidFill>
                  <a:schemeClr val="dk1"/>
                </a:solidFill>
              </a:rPr>
              <a:t>Loan Periods:</a:t>
            </a:r>
            <a:endParaRPr b="1" sz="2300"/>
          </a:p>
          <a:p>
            <a:pPr indent="-63817" lvl="0" marL="1825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817" lvl="0" marL="1825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817" lvl="0" marL="1825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817" lvl="0" marL="1825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817" lvl="0" marL="1825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817" lvl="0" marL="1825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2" lvl="0" marL="1825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70"/>
              <a:buChar char="•"/>
            </a:pPr>
            <a:r>
              <a:rPr b="1" i="0" lang="en-US" sz="2100" u="none">
                <a:solidFill>
                  <a:schemeClr val="dk1"/>
                </a:solidFill>
              </a:rPr>
              <a:t>Interlibrary Loan:</a:t>
            </a:r>
            <a:endParaRPr b="1" sz="2300"/>
          </a:p>
          <a:p>
            <a:pPr indent="-176212" lvl="1" marL="4572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515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log in to our ILL system from our website to place book/article requests and to manage your requests.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https://www.ramapo.edu/library/interlibrary-loan/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/>
          </a:p>
          <a:p>
            <a:pPr indent="-63817" lvl="0" marL="1825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2" lvl="0" marL="1825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7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</a:rPr>
              <a:t>Reciprocal Borrowing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you and your students: Please visit the Research Help Desk. </a:t>
            </a:r>
            <a:endParaRPr sz="2300"/>
          </a:p>
        </p:txBody>
      </p:sp>
      <p:graphicFrame>
        <p:nvGraphicFramePr>
          <p:cNvPr id="138" name="Google Shape;138;p19"/>
          <p:cNvGraphicFramePr/>
          <p:nvPr/>
        </p:nvGraphicFramePr>
        <p:xfrm>
          <a:off x="1016000" y="197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{345E1802-20A9-4AEF-ABEE-99D0AC85F04B}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</a:tblGrid>
              <a:tr h="6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Patrons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Books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Course Reserves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Videos/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DVDs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Bestsellers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Ramapo Faculty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 of semester; no limit, no renewals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days, limit 3, no renewals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days, limit 3, no renewals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days, limit 2, 1 renewal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Ramapo Adjunct Faculty &amp; Staff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days; no limit, no renewals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hours, limit 1, no renewals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days, limit 3, no renewals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days, limit 2, 1 renewal</a:t>
                      </a:r>
                      <a:endParaRPr/>
                    </a:p>
                  </a:txBody>
                  <a:tcPr marT="45625" marB="456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larity">
  <a:themeElements>
    <a:clrScheme name="Custom 10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ustom 10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