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Oswald" panose="00000500000000000000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JSOYQqfxgW/fizbhxpXBTNXYR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384" autoAdjust="0"/>
  </p:normalViewPr>
  <p:slideViewPr>
    <p:cSldViewPr snapToGrid="0">
      <p:cViewPr varScale="1">
        <p:scale>
          <a:sx n="53" d="100"/>
          <a:sy n="53" d="100"/>
        </p:scale>
        <p:origin x="5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cfbefcd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cfbefcdb3_0_3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ecfbefcd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ebbe3c70d_0_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ebbe3c7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ebbe3c70d_0_3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ebbe3c7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ebbe3c70d_0_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eebbe3c7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ae850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2ae850371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f2ae850371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cfbefcd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cfbefcdb3_0_2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ecfbefcd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ebbe3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ebbe3c70d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eebbe3c70d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12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14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bitz@ramapo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id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web-resources/fall-2015-exam-schedul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eb.ramapo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abzug@ramapo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r/wp-content/uploads/sites/52/2024/04/2024-Fast-Facts-Springv2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cnjpublicsafety.omnigo.one/CESIReportExec/opr/OPRMain.aspx?IsAuth=1&amp;groupid=102&amp;groupname=PUBLIC+SAFE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academic-calend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calend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af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scl.org/membershipcard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762000" y="234176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Start Here - WELCOME!</a:t>
            </a:r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914400" y="2160513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Orientation to New Full-Time Faculty</a:t>
            </a:r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Ramapo College of New Jersey</a:t>
            </a:r>
          </a:p>
        </p:txBody>
      </p:sp>
      <p:pic>
        <p:nvPicPr>
          <p:cNvPr id="100" name="Google Shape;100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1224" y="227024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cfbefcdb3_0_32"/>
          <p:cNvSpPr txBox="1">
            <a:spLocks noGrp="1"/>
          </p:cNvSpPr>
          <p:nvPr>
            <p:ph type="title"/>
          </p:nvPr>
        </p:nvSpPr>
        <p:spPr>
          <a:xfrm>
            <a:off x="800100" y="41321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Management System</a:t>
            </a:r>
            <a:endParaRPr dirty="0"/>
          </a:p>
        </p:txBody>
      </p:sp>
      <p:sp>
        <p:nvSpPr>
          <p:cNvPr id="160" name="Google Shape;160;g2ecfbefcdb3_0_32"/>
          <p:cNvSpPr txBox="1">
            <a:spLocks noGrp="1"/>
          </p:cNvSpPr>
          <p:nvPr>
            <p:ph type="body" idx="1"/>
          </p:nvPr>
        </p:nvSpPr>
        <p:spPr>
          <a:xfrm>
            <a:off x="800100" y="2079151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We are a Canvas-based institution: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1" name="Google Shape;161;g2ecfbefcdb3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199" y="2540758"/>
            <a:ext cx="5849601" cy="323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g2ecfbefcdb3_0_32"/>
          <p:cNvCxnSpPr/>
          <p:nvPr/>
        </p:nvCxnSpPr>
        <p:spPr>
          <a:xfrm>
            <a:off x="2923372" y="2375068"/>
            <a:ext cx="1368000" cy="100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762000" y="178419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762000" y="1945887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Get one-on-one support and attend workshops on Canvas, instructional design, and other technologies such as Kahoot, Turnitin, </a:t>
            </a:r>
            <a:r>
              <a:rPr lang="en-US" dirty="0" err="1"/>
              <a:t>Respondus</a:t>
            </a:r>
            <a:r>
              <a:rPr lang="en-US" dirty="0"/>
              <a:t>, and more.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Online office hours, or visit the IDC Lab in LC201</a:t>
            </a:r>
            <a:endParaRPr dirty="0"/>
          </a:p>
          <a:p>
            <a:pPr marL="594360" lvl="1" indent="-274319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Director: Michael </a:t>
            </a:r>
            <a:r>
              <a:rPr lang="en-US" dirty="0" err="1"/>
              <a:t>Bitz</a:t>
            </a:r>
            <a:r>
              <a:rPr lang="en-US" dirty="0"/>
              <a:t> (SSHS)</a:t>
            </a:r>
            <a:r>
              <a:rPr lang="en-US" sz="1300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 dirty="0">
                <a:solidFill>
                  <a:schemeClr val="hlink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mbitz@ramapo.edu</a:t>
            </a:r>
            <a:r>
              <a:rPr lang="en-US" u="sng" dirty="0">
                <a:solidFill>
                  <a:schemeClr val="hlink"/>
                </a:solidFill>
                <a:sym typeface="Arial"/>
              </a:rPr>
              <a:t> </a:t>
            </a:r>
            <a:endParaRPr u="sng" dirty="0">
              <a:solidFill>
                <a:schemeClr val="hlink"/>
              </a:solidFill>
            </a:endParaRPr>
          </a:p>
          <a:p>
            <a:pPr marL="594360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dirty="0"/>
              <a:t>For more info:</a:t>
            </a:r>
            <a:endParaRPr dirty="0"/>
          </a:p>
          <a:p>
            <a:pPr marL="594360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http://www.ramapo.edu/idc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ebbe3c70d_0_15"/>
          <p:cNvSpPr txBox="1">
            <a:spLocks noGrp="1"/>
          </p:cNvSpPr>
          <p:nvPr>
            <p:ph type="title"/>
          </p:nvPr>
        </p:nvSpPr>
        <p:spPr>
          <a:xfrm>
            <a:off x="762000" y="200722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74" name="Google Shape;174;g2eebbe3c70d_0_15"/>
          <p:cNvSpPr txBox="1">
            <a:spLocks noGrp="1"/>
          </p:cNvSpPr>
          <p:nvPr>
            <p:ph type="body" idx="1"/>
          </p:nvPr>
        </p:nvSpPr>
        <p:spPr>
          <a:xfrm>
            <a:off x="762000" y="1667107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9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Wednesday, August 20, 2025:</a:t>
            </a:r>
            <a:endParaRPr sz="2600" b="1" dirty="0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Course AI Policy: Getting it Right for Your Students and You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Getting Started with  Canvas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Canvas Assignments, Gradebook &amp; </a:t>
            </a:r>
            <a:r>
              <a:rPr lang="en-US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Speedgrader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1:00pm-2:00pm: Navigating the New Course Template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2:00pm-3:00pm: Designing for Student Engagement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ebbe3c70d_0_30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80" name="Google Shape;180;g2eebbe3c70d_0_30"/>
          <p:cNvSpPr txBox="1">
            <a:spLocks noGrp="1"/>
          </p:cNvSpPr>
          <p:nvPr>
            <p:ph type="body" idx="1"/>
          </p:nvPr>
        </p:nvSpPr>
        <p:spPr>
          <a:xfrm>
            <a:off x="800100" y="1455235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9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Thursday, August 21, 2025:</a:t>
            </a:r>
            <a:endParaRPr sz="2600" b="1" dirty="0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AI Prompt Engineering 101 for College Faculty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Turnitin in Canvas: What’s New &amp; How to Use It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Panopto + Canvas: Supercharge Your Course With Engaging Video and Lecture Capture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1:00pm-2:00pm: Utilizing Master Courses: What, Why, and How</a:t>
            </a: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2:00pm-3:00pm: Gamify Your Course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Course Administration Through Web Self-Service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762000" y="2285997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Enter Secure Area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Faculty Services Includes: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Grade Entry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Student Search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Overrides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8" name="Google Shape;188;g2f2ae85037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433" y="2514603"/>
            <a:ext cx="3824301" cy="28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ebbe3c70d_0_10"/>
          <p:cNvSpPr txBox="1">
            <a:spLocks noGrp="1"/>
          </p:cNvSpPr>
          <p:nvPr>
            <p:ph type="title"/>
          </p:nvPr>
        </p:nvSpPr>
        <p:spPr>
          <a:xfrm>
            <a:off x="838200" y="-1143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Finishing Up the Semester</a:t>
            </a:r>
            <a:endParaRPr dirty="0"/>
          </a:p>
        </p:txBody>
      </p:sp>
      <p:sp>
        <p:nvSpPr>
          <p:cNvPr id="194" name="Google Shape;194;g2eebbe3c70d_0_10"/>
          <p:cNvSpPr txBox="1">
            <a:spLocks noGrp="1"/>
          </p:cNvSpPr>
          <p:nvPr>
            <p:ph type="body" idx="1"/>
          </p:nvPr>
        </p:nvSpPr>
        <p:spPr>
          <a:xfrm>
            <a:off x="762000" y="2313878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Course Evaluations</a:t>
            </a:r>
            <a:endParaRPr dirty="0"/>
          </a:p>
          <a:p>
            <a:pPr marL="594360" lvl="1" indent="-312419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Peer Evaluations</a:t>
            </a:r>
            <a:endParaRPr dirty="0"/>
          </a:p>
          <a:p>
            <a:pPr marL="594360" lvl="1" indent="-274319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Dean Evaluations</a:t>
            </a:r>
            <a:endParaRPr dirty="0"/>
          </a:p>
          <a:p>
            <a:pPr marL="594360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Student Opinions</a:t>
            </a:r>
            <a:endParaRPr dirty="0"/>
          </a:p>
          <a:p>
            <a:pPr marL="594360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 Exam Schedule:</a:t>
            </a:r>
            <a:endParaRPr dirty="0"/>
          </a:p>
          <a:p>
            <a:pPr marL="594360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http://www.ramapo.edu/web-resources/exams/</a:t>
            </a:r>
            <a:endParaRPr dirty="0"/>
          </a:p>
        </p:txBody>
      </p:sp>
      <p:pic>
        <p:nvPicPr>
          <p:cNvPr id="195" name="Google Shape;195;g2eebbe3c70d_0_1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900" y="2313878"/>
            <a:ext cx="3435099" cy="2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762000" y="334537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62000" y="2180063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convener!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Unit secretary!</a:t>
            </a:r>
            <a:endParaRPr dirty="0"/>
          </a:p>
          <a:p>
            <a:pPr marL="27432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3622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Contact your Deans!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me!  </a:t>
            </a:r>
            <a:r>
              <a:rPr lang="en-US"/>
              <a:t>Rikki Abzug: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Rabzug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@ramapo.edu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78059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 dirty="0"/>
              <a:t>Fast Facts about Ramapo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2001644"/>
            <a:ext cx="7543800" cy="436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i="1" dirty="0"/>
              <a:t>Ramapo College of New Jersey</a:t>
            </a:r>
            <a:endParaRPr dirty="0"/>
          </a:p>
          <a:p>
            <a:pPr marL="274320" lvl="0" indent="-179070" algn="l" rtl="0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500" dirty="0"/>
          </a:p>
          <a:p>
            <a:pPr marL="274320" lvl="0" indent="-251459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Founded: 1969</a:t>
            </a:r>
            <a:endParaRPr dirty="0"/>
          </a:p>
          <a:p>
            <a:pPr marL="274320" lvl="0" indent="-251459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Students: 6,110 (~ 5600 UG; 500 G)</a:t>
            </a:r>
            <a:endParaRPr dirty="0"/>
          </a:p>
          <a:p>
            <a:pPr marL="274320" lvl="0" indent="-251459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Average class size: 21</a:t>
            </a:r>
            <a:endParaRPr dirty="0"/>
          </a:p>
          <a:p>
            <a:pPr marL="274320" lvl="0" indent="-251459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Just under 50% of our students live on campus</a:t>
            </a:r>
            <a:endParaRPr dirty="0"/>
          </a:p>
          <a:p>
            <a:pPr marL="274320" lvl="0" indent="-251459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Five colleges/schools; convening groups (not departments) housed within each college/school: ASB, CA, HGS, SSHS, TAS</a:t>
            </a:r>
            <a:endParaRPr dirty="0"/>
          </a:p>
          <a:p>
            <a:pPr marL="274320" lvl="0" indent="-251459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Primarily undergraduate, but there are 9 graduate programs</a:t>
            </a:r>
            <a:endParaRPr dirty="0"/>
          </a:p>
          <a:p>
            <a:pPr marL="274320" lvl="0" indent="-257175" algn="l" rtl="0"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Emerging Hispanic Serving Institution (HSI)!</a:t>
            </a:r>
            <a:endParaRPr dirty="0"/>
          </a:p>
          <a:p>
            <a:pPr marL="274320" lvl="0" indent="-257175" algn="l" rtl="0"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Ramapo College of New Jersey FAST FACTS - SPRING 2024</a:t>
            </a:r>
            <a:r>
              <a:rPr lang="en-US" dirty="0"/>
              <a:t> 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8200" y="-29046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Public Safety</a:t>
            </a:r>
            <a:endParaRPr dirty="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683941" y="1571154"/>
            <a:ext cx="7543800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Location: C-102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to C-101 to get your ID card</a:t>
            </a:r>
            <a:endParaRPr dirty="0"/>
          </a:p>
          <a:p>
            <a:pPr marL="27432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</a:t>
            </a:r>
            <a:r>
              <a:rPr lang="en-US"/>
              <a:t>parking passes (</a:t>
            </a:r>
            <a:r>
              <a:rPr lang="en-US">
                <a:hlinkClick r:id="rId3"/>
              </a:rPr>
              <a:t>https://rcnjpublicsafety.omnigo.one/CESIReportExec/opr/OPRMain.aspx?IsAuth=1&amp;groupid=102&amp;groupname=PUBLIC+SAFETY</a:t>
            </a:r>
            <a:r>
              <a:rPr lang="en-US"/>
              <a:t>) 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Campus Public Safety Emergency: (201) 684-</a:t>
            </a:r>
            <a:r>
              <a:rPr lang="en-US" b="1" dirty="0"/>
              <a:t>6666</a:t>
            </a:r>
            <a:endParaRPr b="1"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Non-Emergency Calls: (201) 684-7432</a:t>
            </a:r>
            <a:br>
              <a:rPr lang="en-US" dirty="0"/>
            </a:br>
            <a:r>
              <a:rPr lang="en-US" dirty="0"/>
              <a:t>			   (201) 684-7433</a:t>
            </a:r>
            <a:endParaRPr dirty="0"/>
          </a:p>
        </p:txBody>
      </p:sp>
      <p:pic>
        <p:nvPicPr>
          <p:cNvPr id="113" name="Google Shape;113;p3" descr="Screen Shot 2015-08-12 at 12.50.30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030" y="505361"/>
            <a:ext cx="3311770" cy="291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21473" y="401444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Technology Problems?</a:t>
            </a:r>
            <a:endParaRPr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650488" y="2258122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Just dial </a:t>
            </a:r>
            <a:r>
              <a:rPr lang="en-US" b="1" u="sng" dirty="0"/>
              <a:t>201.684.7777</a:t>
            </a:r>
            <a:r>
              <a:rPr lang="en-US" b="1" dirty="0"/>
              <a:t> </a:t>
            </a:r>
            <a:r>
              <a:rPr lang="en-US" dirty="0"/>
              <a:t>or email</a:t>
            </a:r>
            <a:r>
              <a:rPr lang="en-US" b="1" dirty="0"/>
              <a:t> helpdesk@ramapo.edu</a:t>
            </a:r>
            <a:endParaRPr b="1" dirty="0"/>
          </a:p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Tech Support Help Desk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They are not always the answer to your problem, but they will connect you to the right person!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919976" y="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Academic Calendar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35980" y="1756316"/>
            <a:ext cx="7543800" cy="448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857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http://www.ramapo.edu/academic-calendars/</a:t>
            </a:r>
            <a:endParaRPr dirty="0"/>
          </a:p>
          <a:p>
            <a:pPr marL="274320" lvl="0" indent="-133350" algn="l" rtl="0"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Important Dates: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First Day of Classes: 8/27/25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Add/Drop Ends 9/2/25 (Full Semester Courses)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Last Day to give a “W” Grade 11/25/25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Thanksgiving Break (college closed) 11/26-11/30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Exams: 12/10-12/16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Day to Give an “I” (Incomplete): 12/16</a:t>
            </a:r>
            <a:endParaRPr dirty="0"/>
          </a:p>
          <a:p>
            <a:pPr marL="594360" lvl="1" indent="-274319" algn="l" rtl="0">
              <a:spcBef>
                <a:spcPts val="407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Spring Break (college closed): 3/15/26-3/22/26</a:t>
            </a:r>
            <a:endParaRPr dirty="0"/>
          </a:p>
          <a:p>
            <a:pPr marL="594360" lvl="1" indent="-145097" algn="l" rtl="0">
              <a:spcBef>
                <a:spcPts val="407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Note: classes held, offices closed on certain days!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762000" y="11151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Meeting Schedule</a:t>
            </a:r>
            <a:endParaRPr dirty="0"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762000" y="1611351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Visit the following link to the Faculty Meeting Calendar: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https://www.ramapo.edu/fa/calendar/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-Faculty Assembly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-Unit Council Meetings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-AFT Union Meetings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-Major/Minor Convening Group Meetings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ae850371_0_0"/>
          <p:cNvSpPr txBox="1">
            <a:spLocks noGrp="1"/>
          </p:cNvSpPr>
          <p:nvPr>
            <p:ph type="title"/>
          </p:nvPr>
        </p:nvSpPr>
        <p:spPr>
          <a:xfrm>
            <a:off x="838200" y="345688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 dirty="0"/>
              <a:t>Speaking of AFT (Local 2274)</a:t>
            </a:r>
            <a:endParaRPr sz="4560" dirty="0"/>
          </a:p>
        </p:txBody>
      </p:sp>
      <p:sp>
        <p:nvSpPr>
          <p:cNvPr id="138" name="Google Shape;138;g2f2ae850371_0_0"/>
          <p:cNvSpPr txBox="1">
            <a:spLocks noGrp="1"/>
          </p:cNvSpPr>
          <p:nvPr>
            <p:ph type="body" idx="1"/>
          </p:nvPr>
        </p:nvSpPr>
        <p:spPr>
          <a:xfrm>
            <a:off x="762000" y="2246971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Local 2274 negotiates with 8 other NJ state colleges and is part of a national union with 1.8 million members!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Collective bargaining has resulted in full-time employees receiving a 3.5% across-the-board increase in each year of the contract.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Learn more: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https://ramapoaft.org/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 join: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https://www.cnjscl.org/membershipcard.htm</a:t>
            </a:r>
            <a:endParaRPr dirty="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cfbefcdb3_0_25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Preparing Your Syllabi</a:t>
            </a:r>
            <a:endParaRPr dirty="0"/>
          </a:p>
        </p:txBody>
      </p:sp>
      <p:sp>
        <p:nvSpPr>
          <p:cNvPr id="145" name="Google Shape;145;g2ecfbefcdb3_0_25"/>
          <p:cNvSpPr txBox="1">
            <a:spLocks noGrp="1"/>
          </p:cNvSpPr>
          <p:nvPr>
            <p:ph type="body" idx="1"/>
          </p:nvPr>
        </p:nvSpPr>
        <p:spPr>
          <a:xfrm>
            <a:off x="762000" y="2302726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Unit (School) Secretaries ask for Syllabi 2 weeks before semester begins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Conveners for Copies of Previous Syllabi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Academic Review Committee (ARC) Manual has specific guidance: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https://www.ramapo.edu/fa/arc/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Course Preparation Guidelines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Syllabus Checklist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ebbe3c70d_0_0"/>
          <p:cNvSpPr txBox="1">
            <a:spLocks noGrp="1"/>
          </p:cNvSpPr>
          <p:nvPr>
            <p:ph type="title"/>
          </p:nvPr>
        </p:nvSpPr>
        <p:spPr>
          <a:xfrm>
            <a:off x="800100" y="-300516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web.ramapo.edu</a:t>
            </a:r>
            <a:endParaRPr dirty="0"/>
          </a:p>
        </p:txBody>
      </p:sp>
      <p:sp>
        <p:nvSpPr>
          <p:cNvPr id="152" name="Google Shape;152;g2eebbe3c70d_0_0"/>
          <p:cNvSpPr txBox="1">
            <a:spLocks noGrp="1"/>
          </p:cNvSpPr>
          <p:nvPr>
            <p:ph type="body" idx="1"/>
          </p:nvPr>
        </p:nvSpPr>
        <p:spPr>
          <a:xfrm>
            <a:off x="800100" y="178977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Our Intranet is the place to access most of what you will need, including class rosters, employee information, etc.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3" name="Google Shape;153;g2eebbe3c70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099" y="2769942"/>
            <a:ext cx="5849601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800</Words>
  <Application>Microsoft Office PowerPoint</Application>
  <PresentationFormat>On-screen Show (4:3)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Oswald</vt:lpstr>
      <vt:lpstr>Calibri</vt:lpstr>
      <vt:lpstr>Impact</vt:lpstr>
      <vt:lpstr>Newsprint</vt:lpstr>
      <vt:lpstr>Start Here - WELCOME!</vt:lpstr>
      <vt:lpstr>Fast Facts about Ramapo</vt:lpstr>
      <vt:lpstr>Public Safety</vt:lpstr>
      <vt:lpstr>Technology Problems?</vt:lpstr>
      <vt:lpstr>Academic Calendar</vt:lpstr>
      <vt:lpstr>Meeting Schedule</vt:lpstr>
      <vt:lpstr>Speaking of AFT (Local 2274)</vt:lpstr>
      <vt:lpstr>Preparing Your Syllabi</vt:lpstr>
      <vt:lpstr>web.ramapo.edu</vt:lpstr>
      <vt:lpstr>Learning Management System</vt:lpstr>
      <vt:lpstr>Instructional Design Center</vt:lpstr>
      <vt:lpstr>Instructional Design Center</vt:lpstr>
      <vt:lpstr>Instructional Design Center</vt:lpstr>
      <vt:lpstr>Course Administration Through Web Self-Service</vt:lpstr>
      <vt:lpstr>Finishing Up the Semester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- WELCOME!</dc:title>
  <dc:creator>Tammi Redd</dc:creator>
  <cp:lastModifiedBy>Rikki Abzug</cp:lastModifiedBy>
  <cp:revision>11</cp:revision>
  <dcterms:created xsi:type="dcterms:W3CDTF">2020-08-25T12:50:31Z</dcterms:created>
  <dcterms:modified xsi:type="dcterms:W3CDTF">2025-07-25T15:01:04Z</dcterms:modified>
</cp:coreProperties>
</file>