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6" r:id="rId3"/>
    <p:sldId id="347" r:id="rId4"/>
    <p:sldId id="354" r:id="rId5"/>
    <p:sldId id="345" r:id="rId6"/>
    <p:sldId id="341" r:id="rId7"/>
    <p:sldId id="355" r:id="rId8"/>
    <p:sldId id="346" r:id="rId9"/>
    <p:sldId id="349" r:id="rId10"/>
    <p:sldId id="350" r:id="rId11"/>
    <p:sldId id="351" r:id="rId12"/>
    <p:sldId id="352" r:id="rId13"/>
    <p:sldId id="337" r:id="rId14"/>
    <p:sldId id="338" r:id="rId15"/>
    <p:sldId id="339" r:id="rId16"/>
    <p:sldId id="340" r:id="rId17"/>
    <p:sldId id="343" r:id="rId18"/>
    <p:sldId id="353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oewrig@rcnj-ads.ramapo.edu" initials="k" lastIdx="4" clrIdx="0">
    <p:extLst>
      <p:ext uri="{19B8F6BF-5375-455C-9EA6-DF929625EA0E}">
        <p15:presenceInfo xmlns:p15="http://schemas.microsoft.com/office/powerpoint/2012/main" userId="S-1-5-21-1321007158-2064244493-1923854219-316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77558" autoAdjust="0"/>
  </p:normalViewPr>
  <p:slideViewPr>
    <p:cSldViewPr snapToGrid="0" snapToObjects="1">
      <p:cViewPr varScale="1">
        <p:scale>
          <a:sx n="87" d="100"/>
          <a:sy n="87" d="100"/>
        </p:scale>
        <p:origin x="22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110FBB-3D92-4650-97DE-9D83B1EFF8A2}" type="datetimeFigureOut">
              <a:rPr lang="en-US" smtClean="0"/>
              <a:t>8/26/2025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9F83AB-1325-45DF-BB8C-29B7DDDE6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40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E603E7-6988-41AE-85DE-0B440DF2CB8E}" type="datetimeFigureOut">
              <a:rPr lang="en-US" smtClean="0"/>
              <a:t>8/26/2025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7C8CC6-4AF9-45A5-8FC7-593D5DF937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5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8CC6-4AF9-45A5-8FC7-593D5DF937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8DE118B-EA6F-4205-B7C7-CD39B21EEE6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91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AFCE8D-D334-4F1F-95DB-DAE8DB63BC72}" type="slidenum">
              <a:rPr lang="en-US" altLang="en-US" smtClean="0">
                <a:latin typeface="Lucida Sans Unicode" panose="020B0602030504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dirty="0"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31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2C4839-8711-44C7-8BBD-EB2E0D9F2568}" type="slidenum">
              <a:rPr lang="en-US" altLang="en-US" smtClean="0">
                <a:latin typeface="Lucida Sans Unicode" panose="020B0602030504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dirty="0"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28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55FA03-92C9-4B86-88BE-D3BA491F4482}" type="slidenum">
              <a:rPr lang="en-US" altLang="en-US" smtClean="0">
                <a:latin typeface="Lucida Sans Unicode" panose="020B0602030504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dirty="0"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30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247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1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23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95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67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39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11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D86FF-EAF0-48F2-ABAE-2B296D2C5616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2429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027097-D5CD-4DD3-A3A6-BD85E4498DD9}" type="slidenum">
              <a:rPr lang="en-US" altLang="en-US" smtClean="0">
                <a:latin typeface="Lucida Sans Unicode" panose="020B0602030504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1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CE8195-CDE4-4805-9EBE-8F851D4FD907}" type="slidenum">
              <a:rPr lang="en-US" altLang="en-US" smtClean="0">
                <a:latin typeface="Lucida Sans Unicode" panose="020B0602030504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dirty="0"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64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A7766A-90B2-4214-BFBC-03E76CF280EF}" type="slidenum">
              <a:rPr lang="en-US" altLang="en-US" smtClean="0">
                <a:latin typeface="Lucida Sans Unicode" panose="020B0602030504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16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16:1 Student teacher average class size 21 .  Just opened a new Learning Commons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F5CE48-9889-4483-A505-F6F3F70507F8}" type="slidenum">
              <a:rPr lang="en-US" altLang="en-US" smtClean="0">
                <a:latin typeface="Lucida Sans Unicode" panose="020B0602030504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9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740623-7799-487C-AA37-D2D7EDDCF697}" type="slidenum">
              <a:rPr lang="en-US" altLang="en-US" smtClean="0">
                <a:latin typeface="Lucida Sans Unicode" panose="020B0602030504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dirty="0"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6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A90108-5931-4E07-9556-A907F1FF932E}" type="slidenum">
              <a:rPr lang="en-US" altLang="en-US" smtClean="0">
                <a:latin typeface="Lucida Sans Unicode" panose="020B0602030504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1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55ECD7-B602-4268-9A31-32A2AE393CE4}" type="slidenum">
              <a:rPr lang="en-US" altLang="en-US" smtClean="0">
                <a:latin typeface="Lucida Sans Unicode" panose="020B0602030504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62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F2CB66-AD6C-41D3-B89C-85F587A684BC}" type="slidenum">
              <a:rPr lang="en-US" altLang="en-US" smtClean="0">
                <a:latin typeface="Lucida Sans Unicode" panose="020B0602030504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0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8DB9A5E-75B5-4291-80BD-B43DAED0FA6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30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0AAEBC-E5DE-6E45-A42C-A1EA1BC2C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B98B4E-2E3E-4347-A023-04027A075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486" y="1371601"/>
            <a:ext cx="6441622" cy="2885623"/>
          </a:xfrm>
        </p:spPr>
        <p:txBody>
          <a:bodyPr anchor="ctr" anchorCtr="0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8902E-C874-334E-B892-8F49CF0B8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550231"/>
            <a:ext cx="5829300" cy="1513113"/>
          </a:xfrm>
        </p:spPr>
        <p:txBody>
          <a:bodyPr anchor="ctr" anchorCtr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4E7D9-7871-9C44-AEAB-2E9F150D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88DF-BE31-4910-97DD-D95B24CDF7CA}" type="datetime1">
              <a:rPr lang="en-US" smtClean="0"/>
              <a:t>8/26/2025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AEE91-A16B-5C49-9DD3-B7BA6B18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932B-B978-D248-8210-9049FDE3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F25F56-C957-4647-9D39-C37665D0A5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665720-E491-A34E-8E2F-60B1E641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8D75-AB2B-4C02-A490-1A21390051F3}" type="datetime1">
              <a:rPr lang="en-US" smtClean="0"/>
              <a:t>8/26/2025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574EC-90C6-9046-B64D-6882B45A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D033F-EC83-034A-8D2F-DBC38AB3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2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7930BA-CBF1-9A40-A4FC-C116E24A4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761AA6-9B2B-6C4C-9201-1E54FD13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9A98C-8A97-0A41-AF02-7B1A0F0A6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363288"/>
            <a:ext cx="4629150" cy="44977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0B398-3B01-9542-A9E1-950C122FA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EAE15-C206-FF4F-BC48-B5973A2E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DBB7-5CEB-4072-B8A3-8984DBEC84D4}" type="datetime1">
              <a:rPr lang="en-US" smtClean="0"/>
              <a:t>8/26/2025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C9699-9A75-D749-84C0-2A826E94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BEC65-4294-EB48-83F1-7CC5430D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5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2020F6-0188-FE47-925C-F5C2AC396B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7790D-AED3-C848-B102-F1A3C63E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404852"/>
            <a:ext cx="2949178" cy="191501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902DA-6D77-5C42-9AE7-93B16066E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83A11-BC70-7A4A-8134-411A8397E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424845"/>
            <a:ext cx="2949178" cy="244414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2D0CB-EB7A-084F-91EA-CAAF8DCE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797C-4CDC-46FC-AF8A-E319423A497A}" type="datetime1">
              <a:rPr lang="en-US" smtClean="0"/>
              <a:t>8/26/2025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4D4A3-2E04-5A49-899D-80FB14C5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7CC1D-B58A-FE4B-BC37-D6ADCF9A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0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C18D46-CFB6-1C4B-9FC0-8EC07369A3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52166-5EBE-7744-B409-EB93A1B0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365126"/>
            <a:ext cx="58293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34865-2E41-1F4D-BED3-4B74C8460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C49B-4E0A-584D-9CC2-3B1E2C52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AB22-0CEA-40E7-95CA-71AA96D7A1B6}" type="datetime1">
              <a:rPr lang="en-US" smtClean="0"/>
              <a:t>8/26/2025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3C36-DFDA-4140-965F-2FA5844D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8843B-8D37-F044-BDF1-79C5786C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0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E7B534-5776-3847-93D8-84A27D7986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BE9DC-273B-194B-BC5E-FB06B8D9C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B4AC8-97E2-464D-9EC5-2754B234E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46661"/>
            <a:ext cx="5800725" cy="48303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FDCC4-9CA5-EA43-81E8-48D04443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A532-B59F-4E36-A7BB-DF275FE54DEF}" type="datetime1">
              <a:rPr lang="en-US" smtClean="0"/>
              <a:t>8/26/2025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6C286-A8E2-714A-B5FC-85F5371A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8022E-4C80-5F4E-B1F1-D892BA41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1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7BF438-3DE7-F54E-BEF5-EBA820CCF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582929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7593-93F7-4EE5-8E61-E18BAA19AD94}" type="datetime1">
              <a:rPr lang="en-US" smtClean="0"/>
              <a:t>8/26/2025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8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F7A746-610E-D44B-85AF-2BE80C30A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320676"/>
            <a:ext cx="58293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A6E7-FCB5-4E87-A5FA-1AC29A9B672E}" type="datetime1">
              <a:rPr lang="en-US" smtClean="0"/>
              <a:t>8/26/2025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E78E74-C4E2-3841-AC1C-E17441B88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582929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1D1-1997-469F-AAB7-E3EA41850752}" type="datetime1">
              <a:rPr lang="en-US" smtClean="0"/>
              <a:t>8/26/2025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AB6F14-D77A-A84A-8815-C76C756A3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363538"/>
            <a:ext cx="58293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547E-1779-4334-BEA4-FD39D3ABB3C5}" type="datetime1">
              <a:rPr lang="en-US" smtClean="0"/>
              <a:t>8/26/2025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7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2387C5-CB14-C74C-92FC-D4FBA419B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8DBE9-072B-7241-8A87-71975F07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0ED09-B9EE-084E-82F8-32CFEFE5B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26643-5CAD-CD44-B814-180BDDDD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B0CC-F534-4BDC-A39C-AA442ED60882}" type="datetime1">
              <a:rPr lang="en-US" smtClean="0"/>
              <a:t>8/26/2025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FCC28-1FB5-E54C-9D07-7BE932DC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7225A-88E4-6E43-B0E8-EE0330BA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4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0EC56D-664E-1E4F-B6ED-7FE51EA0A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F4EEE-DC01-684F-83BF-8FCBEE30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582929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78EED-1FD4-D94A-97D0-F847F8679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B8DD1-7C85-624C-B205-44A74D12A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EBE36-2F6E-0347-9313-4065B2C9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57E8-3724-46B1-925B-BE6B48F2DE94}" type="datetime1">
              <a:rPr lang="en-US" smtClean="0"/>
              <a:t>8/26/2025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8711D-1157-DB4F-9CC3-187EDC71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C7687-6A98-7043-90C4-21063642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1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4227CD-9EF9-8549-84D6-FC28026F6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1DCE7-4BBF-2B49-B53B-0F4112F4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49" y="365126"/>
            <a:ext cx="583049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CD234-176B-C840-B26F-FDA48DC0B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CF719-3078-6B42-8583-5BA3EFFDE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E490F-C95E-0842-A74B-2D85F9248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FFC72-488A-944B-ADAF-AFD187635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ADAE21-1C92-E24E-A06D-D4C4D934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06BC-4849-4BAA-8472-2EAFFB0DACBD}" type="datetime1">
              <a:rPr lang="en-US" smtClean="0"/>
              <a:t>8/26/2025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98D20-7B5F-9F43-AFB2-8C28EE36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43AEA-3E6A-224E-9903-3F6EF9B9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8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940111-8F89-D446-8524-09C45E25DB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851582-F1C5-4846-8D4D-A8235631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58293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12522-5972-5544-B2B0-569B7462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BA17-6CC5-4B84-B671-BBB7BA01CED1}" type="datetime1">
              <a:rPr lang="en-US" smtClean="0"/>
              <a:t>8/26/2025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DA1CB-FAF7-ED44-9564-1F0DCBCA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18600-5988-B84F-B98F-31918F31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A5D83-D6EE-0D46-97E5-BD8C3257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53595-CFB4-4F42-B39C-95BF25B4B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088D6-B061-7F4A-9C87-7DDB38C5A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D9E42-7348-43EF-B8BC-D65352854788}" type="datetime1">
              <a:rPr lang="en-US" smtClean="0"/>
              <a:t>8/26/2025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C2F4A-951D-5E4E-B60F-E3F96F17D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DC374-17D3-CB49-B67E-DD6B2AA54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EC658-5955-2042-9124-E010C3F96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2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publicsafet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ramapo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amapo.edu/ams/" TargetMode="External"/><Relationship Id="rId4" Type="http://schemas.openxmlformats.org/officeDocument/2006/relationships/hyperlink" Target="https://www.ramapo.edu/it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ramapo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mapo.edu/id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mapo.edu/hr/news-hot-topics/" TargetMode="External"/><Relationship Id="rId3" Type="http://schemas.openxmlformats.org/officeDocument/2006/relationships/hyperlink" Target="https://www.ramapo.edu/hr/employee-assistance/" TargetMode="External"/><Relationship Id="rId7" Type="http://schemas.openxmlformats.org/officeDocument/2006/relationships/hyperlink" Target="https://www.ramapo.edu/hr/learning-and-developmen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mapo.edu/hr/wellness/" TargetMode="External"/><Relationship Id="rId5" Type="http://schemas.openxmlformats.org/officeDocument/2006/relationships/hyperlink" Target="https://www.ramapo.edu/hr/alcohol-screening/" TargetMode="External"/><Relationship Id="rId4" Type="http://schemas.openxmlformats.org/officeDocument/2006/relationships/hyperlink" Target="https://www.ramapo.edu/hr/managing-stress/" TargetMode="External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mapo.edu/er/" TargetMode="External"/><Relationship Id="rId3" Type="http://schemas.openxmlformats.org/officeDocument/2006/relationships/hyperlink" Target="https://www.ramapo.edu/hr/" TargetMode="External"/><Relationship Id="rId7" Type="http://schemas.openxmlformats.org/officeDocument/2006/relationships/hyperlink" Target="mailto:payroll@ramapo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mapo.edu/payroll/" TargetMode="External"/><Relationship Id="rId5" Type="http://schemas.openxmlformats.org/officeDocument/2006/relationships/hyperlink" Target="mailto:mbachma3@ramapo.edu" TargetMode="External"/><Relationship Id="rId4" Type="http://schemas.openxmlformats.org/officeDocument/2006/relationships/hyperlink" Target="mailto:jburton@ramapo.ed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ipayne@ramapo.edu" TargetMode="External"/><Relationship Id="rId3" Type="http://schemas.openxmlformats.org/officeDocument/2006/relationships/hyperlink" Target="mailto:vgaldier@ramapo.edu" TargetMode="External"/><Relationship Id="rId7" Type="http://schemas.openxmlformats.org/officeDocument/2006/relationships/hyperlink" Target="mailto:jburton@ramapo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robles2@ramapo.edu" TargetMode="External"/><Relationship Id="rId5" Type="http://schemas.openxmlformats.org/officeDocument/2006/relationships/hyperlink" Target="mailto:lcioffi@ramapo.edu" TargetMode="External"/><Relationship Id="rId10" Type="http://schemas.openxmlformats.org/officeDocument/2006/relationships/hyperlink" Target="mailto:payroll@ramapo.edu" TargetMode="External"/><Relationship Id="rId4" Type="http://schemas.openxmlformats.org/officeDocument/2006/relationships/hyperlink" Target="mailto:jcbrown@ramapo.edu" TargetMode="External"/><Relationship Id="rId9" Type="http://schemas.openxmlformats.org/officeDocument/2006/relationships/hyperlink" Target="mailto:jehlerma@ramapo.ed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magard@ramapo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mailto:cthampik@ramapo.edu" TargetMode="External"/><Relationship Id="rId4" Type="http://schemas.openxmlformats.org/officeDocument/2006/relationships/hyperlink" Target="mailto:kmcgee@ramapo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E3A2-AEA2-CF4F-9837-C07F02560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486" y="1371601"/>
            <a:ext cx="6212576" cy="288562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People Operations &amp; Employee Resources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(POER)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86B83-20BA-4346-92EB-392DD2F982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New Faculty/Adjunct Orientation Training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5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585118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Campus Closing Information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Alert Me Now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Closing Number - 201- 236-2902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Campus Outreach</a:t>
            </a:r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Crime Reporting</a:t>
            </a:r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Parking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Sexual Assault Resources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400" dirty="0">
              <a:latin typeface="Arial" charset="0"/>
              <a:cs typeface="Arial" charset="0"/>
            </a:endParaRP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Contact Number – Ext.6666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US" altLang="en-US" sz="2400" dirty="0">
              <a:latin typeface="Arial" charset="0"/>
              <a:cs typeface="Arial" charset="0"/>
            </a:endParaRP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Website - </a:t>
            </a:r>
            <a:r>
              <a:rPr lang="en-US" altLang="en-US" sz="2400" dirty="0">
                <a:latin typeface="Arial" charset="0"/>
                <a:cs typeface="Arial" charset="0"/>
                <a:hlinkClick r:id="rId3"/>
              </a:rPr>
              <a:t>https://www.ramapo.edu/publicsafety/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400" dirty="0">
              <a:latin typeface="Arial" charset="0"/>
              <a:cs typeface="Arial" charset="0"/>
            </a:endParaRPr>
          </a:p>
        </p:txBody>
      </p:sp>
      <p:sp>
        <p:nvSpPr>
          <p:cNvPr id="38915" name="Title 2"/>
          <p:cNvSpPr>
            <a:spLocks noGrp="1"/>
          </p:cNvSpPr>
          <p:nvPr>
            <p:ph type="title"/>
          </p:nvPr>
        </p:nvSpPr>
        <p:spPr>
          <a:xfrm>
            <a:off x="1905000" y="317799"/>
            <a:ext cx="3484581" cy="792163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+mn-lt"/>
              </a:rPr>
              <a:t>Public Safety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19400"/>
            <a:ext cx="1643231" cy="176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9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852108" y="333487"/>
            <a:ext cx="4462631" cy="1272092"/>
          </a:xfrm>
        </p:spPr>
        <p:txBody>
          <a:bodyPr>
            <a:noAutofit/>
          </a:bodyPr>
          <a:lstStyle/>
          <a:p>
            <a:pPr algn="ctr"/>
            <a:r>
              <a:rPr lang="en-US" altLang="en-US" b="1" dirty="0">
                <a:latin typeface="+mn-lt"/>
              </a:rPr>
              <a:t>Information Technology Services (ITS)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504" y="2012951"/>
            <a:ext cx="8229600" cy="4525962"/>
          </a:xfrm>
        </p:spPr>
        <p:txBody>
          <a:bodyPr/>
          <a:lstStyle/>
          <a:p>
            <a:pPr marL="0" indent="0" defTabSz="295741">
              <a:spcBef>
                <a:spcPts val="2109"/>
              </a:spcBef>
              <a:buFont typeface="Wingdings 3" pitchFamily="18" charset="2"/>
              <a:buNone/>
              <a:defRPr sz="2304"/>
            </a:pPr>
            <a:r>
              <a:rPr lang="en-US" sz="2000" b="1" dirty="0"/>
              <a:t>Help Desk:</a:t>
            </a:r>
            <a:r>
              <a:rPr lang="en-US" sz="2000" dirty="0"/>
              <a:t> ext. 7777, or </a:t>
            </a:r>
            <a:r>
              <a:rPr lang="en-US" sz="2000" u="sng" dirty="0">
                <a:hlinkClick r:id="rId3"/>
              </a:rPr>
              <a:t>helpdesk@ramapo.edu</a:t>
            </a:r>
          </a:p>
          <a:p>
            <a:pPr marL="225020" indent="-225020" defTabSz="295741">
              <a:spcBef>
                <a:spcPts val="2109"/>
              </a:spcBef>
              <a:buFont typeface="Arial" charset="0"/>
              <a:buChar char="•"/>
              <a:defRPr sz="2304"/>
            </a:pPr>
            <a:r>
              <a:rPr lang="en-US" sz="2000" dirty="0"/>
              <a:t>Client Services</a:t>
            </a:r>
          </a:p>
          <a:p>
            <a:pPr marL="225020" indent="-225020" defTabSz="295741">
              <a:spcBef>
                <a:spcPts val="2109"/>
              </a:spcBef>
              <a:buFont typeface="Arial" charset="0"/>
              <a:buChar char="•"/>
              <a:defRPr sz="2304"/>
            </a:pPr>
            <a:r>
              <a:rPr lang="en-US" sz="2000" dirty="0"/>
              <a:t>Banner application development</a:t>
            </a:r>
          </a:p>
          <a:p>
            <a:pPr marL="225020" indent="-225020" defTabSz="295741">
              <a:spcBef>
                <a:spcPts val="2109"/>
              </a:spcBef>
              <a:buFont typeface="Arial" charset="0"/>
              <a:buChar char="•"/>
              <a:defRPr sz="2304"/>
            </a:pPr>
            <a:r>
              <a:rPr lang="en-US" sz="2000" dirty="0"/>
              <a:t>Networking Infrastructure (network, telephone, servers)</a:t>
            </a:r>
          </a:p>
          <a:p>
            <a:pPr marL="225020" indent="-225020" defTabSz="295741">
              <a:spcBef>
                <a:spcPts val="2109"/>
              </a:spcBef>
              <a:buFont typeface="Arial" charset="0"/>
              <a:buChar char="•"/>
              <a:defRPr sz="2304"/>
            </a:pPr>
            <a:r>
              <a:rPr lang="en-US" sz="2000" dirty="0"/>
              <a:t>Learning Commons – 4</a:t>
            </a:r>
            <a:r>
              <a:rPr lang="en-US" sz="2000" baseline="30000" dirty="0"/>
              <a:t>th</a:t>
            </a:r>
            <a:r>
              <a:rPr lang="en-US" sz="2000" dirty="0"/>
              <a:t> Floor    </a:t>
            </a:r>
            <a:r>
              <a:rPr lang="en-US" sz="2000" u="sng" dirty="0">
                <a:hlinkClick r:id="rId4"/>
              </a:rPr>
              <a:t>www.ramapo.edu/its/</a:t>
            </a:r>
          </a:p>
          <a:p>
            <a:pPr marL="0" indent="0" algn="ctr" defTabSz="295741">
              <a:spcBef>
                <a:spcPts val="2109"/>
              </a:spcBef>
              <a:buFont typeface="Wingdings 3" pitchFamily="18" charset="2"/>
              <a:buNone/>
              <a:defRPr sz="3456" b="1">
                <a:solidFill>
                  <a:schemeClr val="accent5">
                    <a:lumOff val="-29866"/>
                  </a:schemeClr>
                </a:solidFill>
              </a:defRPr>
            </a:pPr>
            <a:r>
              <a:rPr lang="en-US" sz="2000" b="1" dirty="0">
                <a:solidFill>
                  <a:srgbClr val="800000"/>
                </a:solidFill>
              </a:rPr>
              <a:t>Academic Media Services (AMS)</a:t>
            </a:r>
          </a:p>
          <a:p>
            <a:pPr marL="115725" indent="-115725" defTabSz="295741">
              <a:spcBef>
                <a:spcPts val="2109"/>
              </a:spcBef>
              <a:buSzPct val="100000"/>
              <a:buFont typeface="Arial" charset="0"/>
              <a:buChar char="•"/>
              <a:defRPr sz="2304"/>
            </a:pPr>
            <a:r>
              <a:rPr lang="en-US" sz="2000" dirty="0"/>
              <a:t>Audio/video equipment and production for campus events</a:t>
            </a:r>
          </a:p>
          <a:p>
            <a:pPr marL="115725" indent="-115725" defTabSz="295741">
              <a:spcBef>
                <a:spcPts val="2109"/>
              </a:spcBef>
              <a:buSzPct val="100000"/>
              <a:buFont typeface="Arial" charset="0"/>
              <a:buChar char="•"/>
              <a:defRPr sz="2304"/>
            </a:pPr>
            <a:r>
              <a:rPr lang="en-US" sz="2000" dirty="0"/>
              <a:t>Located in H-205, ext. 7400     •    </a:t>
            </a:r>
            <a:r>
              <a:rPr lang="en-US" sz="2000" u="sng" dirty="0">
                <a:hlinkClick r:id="rId5"/>
              </a:rPr>
              <a:t>www.ramapo.edu/ams/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64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4474285" cy="868362"/>
          </a:xfrm>
        </p:spPr>
        <p:txBody>
          <a:bodyPr>
            <a:noAutofit/>
          </a:bodyPr>
          <a:lstStyle/>
          <a:p>
            <a:pPr algn="ctr"/>
            <a:r>
              <a:rPr lang="en-US" altLang="en-US" b="1" dirty="0">
                <a:latin typeface="+mn-lt"/>
              </a:rPr>
              <a:t>Instructional Design Center (IDC)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Attend our technology workshop series: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training.ramapo.edu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Drop in our lab for one-on-one assistance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our specialized computer equipment (scanners, printers, software)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Request department training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ext. 7103     •  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www.ramapo.edu/idc</a:t>
            </a: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1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checklist provides access to important benefits and new hire information/resources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Checklist is in steps to assist you with completing the required forms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Step 1 - Required Forms: 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Sheet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Federal and State Tax forms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Direct Deposit Form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Notification of Receipt of Policies including Gender Equity notification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I-9 Employment Eligibility Verification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Pension Enrollment 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Step 2- Policies and Procedures: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Please read the policies and procedures and sign and </a:t>
            </a:r>
          </a:p>
          <a:p>
            <a:pPr marL="1085850" lvl="2" indent="-1714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Return the Notification of Receipt of Polices ( located in step 1)</a:t>
            </a:r>
          </a:p>
          <a:p>
            <a:pPr marL="1085850" lvl="2" indent="-1714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Step 3 – Electronic Services, Parking and ID Cards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Register for your Parking Permit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Email Activation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Access the My Ramapo portal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lvl="2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en-US" sz="1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If you have already completed the checklist and met with the Benefits Office, no further action is required</a:t>
            </a:r>
            <a:br>
              <a:rPr lang="en-US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200" dirty="0"/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274638"/>
            <a:ext cx="6072692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New Hire Checklist</a:t>
            </a:r>
            <a:b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https://www.ramapo.edu/newhires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590800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33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1820731" y="350071"/>
            <a:ext cx="4472492" cy="8763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POER Web Page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E525A8-E3DD-4F2F-8DDC-AFB3E949B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449" y="1421176"/>
            <a:ext cx="8559102" cy="4600517"/>
          </a:xfrm>
        </p:spPr>
      </p:pic>
    </p:spTree>
    <p:extLst>
      <p:ext uri="{BB962C8B-B14F-4D97-AF65-F5344CB8AC3E}">
        <p14:creationId xmlns:p14="http://schemas.microsoft.com/office/powerpoint/2010/main" val="3218241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828800" y="15875"/>
            <a:ext cx="4550485" cy="1143000"/>
          </a:xfrm>
        </p:spPr>
        <p:txBody>
          <a:bodyPr/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Web Self-Service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96209"/>
            <a:ext cx="8686800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E62A7-32F2-4E97-8D79-D514BED4D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1550"/>
            <a:ext cx="9144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97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457200" y="117316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en-US" altLang="en-US" dirty="0">
              <a:latin typeface="Arial" charset="0"/>
              <a:cs typeface="Arial" charset="0"/>
              <a:hlinkClick r:id="rId3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FF9900"/>
                </a:solidFill>
                <a:latin typeface="Arial" charset="0"/>
                <a:cs typeface="Arial" charset="0"/>
                <a:hlinkClick r:id="rId3"/>
              </a:rPr>
              <a:t>Employee Assistance</a:t>
            </a:r>
            <a:r>
              <a:rPr lang="en-US" alt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 (EAP) – Dr. Kahn – 888-291-1524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FF9900"/>
                </a:solidFill>
                <a:latin typeface="Arial" charset="0"/>
                <a:cs typeface="Arial" charset="0"/>
                <a:hlinkClick r:id="rId4"/>
              </a:rPr>
              <a:t>Managing Stress</a:t>
            </a:r>
            <a:endParaRPr lang="en-US" altLang="en-US" sz="2400" dirty="0">
              <a:solidFill>
                <a:srgbClr val="FF99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FF9900"/>
                </a:solidFill>
                <a:latin typeface="Arial" charset="0"/>
                <a:cs typeface="Arial" charset="0"/>
                <a:hlinkClick r:id="rId5"/>
              </a:rPr>
              <a:t>Alcohol Screening</a:t>
            </a:r>
            <a:endParaRPr lang="en-US" altLang="en-US" sz="2400" dirty="0">
              <a:solidFill>
                <a:srgbClr val="FF99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FF9900"/>
                </a:solidFill>
                <a:latin typeface="Arial" charset="0"/>
                <a:cs typeface="Arial" charset="0"/>
                <a:hlinkClick r:id="rId6"/>
              </a:rPr>
              <a:t>Wellness</a:t>
            </a:r>
            <a:endParaRPr lang="en-US" altLang="en-US" sz="2400" dirty="0">
              <a:solidFill>
                <a:srgbClr val="FF99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FF9900"/>
                </a:solidFill>
                <a:latin typeface="Arial" charset="0"/>
                <a:cs typeface="Arial" charset="0"/>
                <a:hlinkClick r:id="rId7"/>
              </a:rPr>
              <a:t>Learning &amp; Development</a:t>
            </a:r>
            <a:r>
              <a:rPr lang="en-US" alt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FF9900"/>
                </a:solidFill>
                <a:latin typeface="Arial" charset="0"/>
                <a:cs typeface="Arial" charset="0"/>
                <a:hlinkClick r:id="rId8"/>
              </a:rPr>
              <a:t>News / Hot Topics</a:t>
            </a:r>
            <a:endParaRPr lang="en-US" altLang="en-US" sz="2400" dirty="0">
              <a:solidFill>
                <a:srgbClr val="FF9900"/>
              </a:solidFill>
              <a:latin typeface="Arial" charset="0"/>
              <a:cs typeface="Arial" charset="0"/>
            </a:endParaRP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871370" y="274638"/>
            <a:ext cx="5550946" cy="7921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Employee Resources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51699"/>
            <a:ext cx="2022437" cy="139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87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570207" cy="868362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35424"/>
            <a:ext cx="8229600" cy="4525963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Benefits: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https://www.ramapo.edu/hr/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201-684-7230 or 201-684-7781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jburton@ramapo.edu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mbachma3@ramapo.edu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Payroll: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https://www.ramapo.edu/payroll/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201-684-7783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payroll@ramapo.edu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Employee Relations:</a:t>
            </a:r>
          </a:p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https://www.ramapo.edu/er/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201-684-7566</a:t>
            </a:r>
          </a:p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ER@ramapo.edu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Hours: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Fall/Spring - Monday – Friday 8:30 am - 4:30 pm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Summer - Monday – Thursday 8:00 am - 5:15 pm (Closed on Fridays)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03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Questions?</a:t>
            </a:r>
            <a:br>
              <a:rPr lang="en-US" altLang="en-US" dirty="0">
                <a:latin typeface="Arial" charset="0"/>
                <a:cs typeface="Arial" charset="0"/>
              </a:rPr>
            </a:br>
            <a:endParaRPr lang="en-US" dirty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25563"/>
            <a:ext cx="7567613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>
          <a:xfrm>
            <a:off x="553123" y="1714948"/>
            <a:ext cx="8229600" cy="4343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purpose of this section of the presentation is to provide an overview of the POER website, POER services and introduce the team.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 presentation will cover the following topics: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President &amp; Core Leaders</a:t>
            </a:r>
          </a:p>
          <a:p>
            <a:pPr marL="857250" lvl="1"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pPr marL="857250" lvl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POER Team</a:t>
            </a:r>
          </a:p>
          <a:p>
            <a:pPr marL="857250" lvl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POER Mission</a:t>
            </a:r>
          </a:p>
          <a:p>
            <a:pPr marL="857250" lvl="1"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Collaborating Units</a:t>
            </a:r>
          </a:p>
          <a:p>
            <a:pPr marL="857250" lvl="1"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New Hire Checklist</a:t>
            </a:r>
          </a:p>
          <a:p>
            <a:pPr marL="857250" lvl="1"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Website Landing Pages</a:t>
            </a:r>
          </a:p>
          <a:p>
            <a:pPr marL="857250" lvl="1"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Wellness Benefits</a:t>
            </a:r>
          </a:p>
          <a:p>
            <a:pPr marL="857250" lvl="1"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marL="857250" lvl="1" eaLnBrk="1" hangingPunct="1">
              <a:buFont typeface="Wingdings" panose="05000000000000000000" pitchFamily="2" charset="2"/>
              <a:buChar char="Ø"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2889" y="274638"/>
            <a:ext cx="4916245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 Hire Overview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2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371138" y="1401184"/>
            <a:ext cx="8229600" cy="450215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Dr. Cindy R.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Jebb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became Ramapo College’s fifth president on July 6, 2021</a:t>
            </a:r>
          </a:p>
          <a:p>
            <a:pPr eaLnBrk="1" hangingPunct="1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/>
              <a:t>Dr. </a:t>
            </a:r>
            <a:r>
              <a:rPr lang="en-US" altLang="en-US" sz="2400" dirty="0" err="1"/>
              <a:t>Jebb</a:t>
            </a:r>
            <a:r>
              <a:rPr lang="en-US" altLang="en-US" sz="2400" dirty="0"/>
              <a:t> earned a B.S. from the United States Military Academy at West Point, a M.A. in Political Science from Duke, an M.A. in National Security and Strategic Studies from the Naval War College, and a Ph.D. in Political Science from Duke University </a:t>
            </a:r>
          </a:p>
          <a:p>
            <a:pPr eaLnBrk="1" hangingPunct="1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2133600" y="434181"/>
            <a:ext cx="4213412" cy="563563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+mn-lt"/>
              </a:rPr>
              <a:t>President</a:t>
            </a: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09" y="4513366"/>
            <a:ext cx="2135393" cy="220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2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39" y="365126"/>
            <a:ext cx="6368526" cy="68912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latin typeface="+mn-lt"/>
              </a:rPr>
              <a:t>Mission Element Team</a:t>
            </a:r>
            <a:br>
              <a:rPr lang="en-US" altLang="en-US" b="1" dirty="0">
                <a:latin typeface="+mn-lt"/>
              </a:rPr>
            </a:br>
            <a:r>
              <a:rPr lang="en-US" altLang="en-US" b="1" dirty="0">
                <a:latin typeface="+mn-lt"/>
              </a:rPr>
              <a:t>(MET)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0009"/>
            <a:ext cx="9057939" cy="34424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900" b="1" dirty="0"/>
              <a:t>President</a:t>
            </a:r>
            <a:r>
              <a:rPr lang="en-US" sz="1900" dirty="0"/>
              <a:t> – Cindy </a:t>
            </a:r>
            <a:r>
              <a:rPr lang="en-US" sz="1900" dirty="0" err="1"/>
              <a:t>Jebb</a:t>
            </a:r>
            <a:r>
              <a:rPr lang="en-US" sz="1900" dirty="0"/>
              <a:t>, PhD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b="1" dirty="0"/>
              <a:t>Provost </a:t>
            </a:r>
            <a:r>
              <a:rPr lang="en-US" sz="1900" dirty="0"/>
              <a:t>– Michael Middleton, PhD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b="1" dirty="0"/>
              <a:t>VP For People Operations &amp; Employee Resources</a:t>
            </a:r>
            <a:r>
              <a:rPr lang="en-US" sz="1900" dirty="0"/>
              <a:t> – Virginia </a:t>
            </a:r>
            <a:r>
              <a:rPr lang="en-US" sz="1900" dirty="0" err="1"/>
              <a:t>Galdieri</a:t>
            </a:r>
            <a:r>
              <a:rPr lang="en-US" sz="1900" dirty="0"/>
              <a:t>, MBA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b="1" dirty="0"/>
              <a:t>VP Fiscal Health &amp; Chief Financial Officer </a:t>
            </a:r>
            <a:r>
              <a:rPr lang="en-US" sz="1900" dirty="0"/>
              <a:t>– Colleen O’Keefe, CPA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b="1" dirty="0"/>
              <a:t>VP Chief Equity &amp; Diversity Officer </a:t>
            </a:r>
            <a:r>
              <a:rPr lang="en-US" sz="1900" dirty="0"/>
              <a:t>- Nicole Morgan Agard, Esq.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VP for Strategic Enrollment, Outreach &amp; Engagement </a:t>
            </a:r>
            <a:r>
              <a:rPr lang="en-US" sz="1800" dirty="0"/>
              <a:t>- Christopher Romano, </a:t>
            </a:r>
            <a:r>
              <a:rPr lang="en-US" sz="1800" dirty="0" err="1"/>
              <a:t>EdD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900" b="1" dirty="0"/>
              <a:t>VP for Student Well-being, Dean of Students </a:t>
            </a:r>
            <a:r>
              <a:rPr lang="en-US" sz="1900" dirty="0"/>
              <a:t>- Melissa Van Der Wall, MPA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b="1" dirty="0"/>
              <a:t>VP Chief of Staff &amp; Board Liaison </a:t>
            </a:r>
            <a:r>
              <a:rPr lang="en-US" sz="1900" dirty="0"/>
              <a:t>- Brittany Williams-Goldstein, EdD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b="1" dirty="0"/>
              <a:t>VP for Operation &amp; Administrative Integration </a:t>
            </a:r>
            <a:r>
              <a:rPr lang="en-US" sz="1900" dirty="0"/>
              <a:t>-  Michael </a:t>
            </a:r>
            <a:r>
              <a:rPr lang="en-US" sz="1900" dirty="0" err="1"/>
              <a:t>Yankovich</a:t>
            </a:r>
            <a:r>
              <a:rPr lang="en-US" sz="1900" dirty="0"/>
              <a:t>, PhD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3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446088" y="990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Established in 1969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Accredited by Middle States Association of Colleges and School in 1975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Today - Enrollment is approximately 6,000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Organized into five interdisciplinary schools with more than 500 course offerings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Eleven programs are offered leading to a master's degree and one </a:t>
            </a:r>
            <a:r>
              <a:rPr lang="en-US" altLang="en-US" sz="2000" dirty="0"/>
              <a:t>doctoral program: the Doctor of Nursing Practice (DNP) 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Five interdisciplinary schools </a:t>
            </a:r>
          </a:p>
          <a:p>
            <a:pPr marL="342900" lvl="1" indent="0" eaLnBrk="1" hangingPunct="1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Anisfield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School of Business, </a:t>
            </a:r>
          </a:p>
          <a:p>
            <a:pPr marL="914400" lvl="1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School of Contemporary Arts</a:t>
            </a:r>
          </a:p>
          <a:p>
            <a:pPr marL="914400" lvl="1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School of Humanities and Global Studies</a:t>
            </a:r>
          </a:p>
          <a:p>
            <a:pPr marL="914400" lvl="1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School of Social Science and Human Services</a:t>
            </a:r>
          </a:p>
          <a:p>
            <a:pPr marL="914400" lvl="1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School of Theoretical and Applied Science.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1981200" y="228600"/>
            <a:ext cx="4516419" cy="6858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+mn-lt"/>
              </a:rPr>
              <a:t>History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0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2" y="301214"/>
            <a:ext cx="6314738" cy="9669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4000" dirty="0"/>
            </a:br>
            <a:r>
              <a:rPr lang="en-US" sz="4000" dirty="0"/>
              <a:t>		</a:t>
            </a:r>
            <a:r>
              <a:rPr lang="en-US" sz="4600" b="1" dirty="0"/>
              <a:t>  </a:t>
            </a:r>
            <a:r>
              <a:rPr lang="en-US" sz="3600" b="1" dirty="0">
                <a:latin typeface="+mn-lt"/>
              </a:rPr>
              <a:t>People Operations &amp; Employee Resources </a:t>
            </a:r>
            <a:r>
              <a:rPr lang="en-US" sz="3600" b="1" dirty="0">
                <a:latin typeface="+mn-lt"/>
                <a:cs typeface="Arial" panose="020B0604020202020204" pitchFamily="34" charset="0"/>
              </a:rPr>
              <a:t>Team</a:t>
            </a:r>
            <a:br>
              <a:rPr lang="en-US" sz="3600" b="1" dirty="0">
                <a:latin typeface="+mn-lt"/>
                <a:cs typeface="Arial" panose="020B0604020202020204" pitchFamily="34" charset="0"/>
              </a:rPr>
            </a:br>
            <a:r>
              <a:rPr lang="en-US" sz="3600" b="1" dirty="0">
                <a:latin typeface="+mn-lt"/>
                <a:cs typeface="Arial" panose="020B0604020202020204" pitchFamily="34" charset="0"/>
              </a:rPr>
              <a:t>(POER)</a:t>
            </a:r>
            <a:br>
              <a:rPr lang="en-US" sz="3600" b="1" dirty="0">
                <a:latin typeface="+mn-lt"/>
                <a:cs typeface="Arial" panose="020B0604020202020204" pitchFamily="34" charset="0"/>
              </a:rPr>
            </a:b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07" y="1549100"/>
            <a:ext cx="8229600" cy="53088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Virginia Galdieri,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Vice President, People Operations &amp; Employee Resources -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vgaldier@ramapo.edu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(201) 684-7506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Jill Brown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Director of People Operations -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jcbrown@ramapo.edu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(201) 684-7507</a:t>
            </a:r>
          </a:p>
          <a:p>
            <a:pPr marL="685800" lvl="1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Lauren Cioffi,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Associate Director Professional Development , Training and Compensation </a:t>
            </a: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lcioffi@ramapo.edu</a:t>
            </a: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(201)-684-7231</a:t>
            </a:r>
          </a:p>
          <a:p>
            <a:pPr marL="285750" lvl="1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Cindy Robles, Associate Director Employment Operations, Payroll &amp; Benefits - </a:t>
            </a:r>
            <a:r>
              <a:rPr lang="en-US" altLang="en-US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crobles2@ramapo.edu</a:t>
            </a:r>
            <a:r>
              <a:rPr lang="en-US" altLang="en-US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(201) 684-7502</a:t>
            </a:r>
          </a:p>
          <a:p>
            <a:pPr marL="285750" lvl="1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Johnie Burton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Benefits Supervisor -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jburton@ramapo.edu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(201) 684-7230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Ivy Payne, Benefits Specialist –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ipayne@ramapo.edu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(201) 684-7617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Joanne Ehlermann –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Talent Acquisition &amp; Onboarding Mgr.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jehlerma@ramapo.edu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Betty Ann Dobson -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Payroll –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payroll@ramapo.edu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(201)684-7770</a:t>
            </a: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sz="6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3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POER Mission Statement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513653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Through strategic partnerships and collaboration with the Ramapo College Community, the People Operations and Employee Resources Department supports the College’s financial strength and institutional sustainability by recruiting, developing, and retaining a high performing and diverse workforce. People Operations and Employee Resources Department (POERD) fosters a healthy, safe and productive work environment by promoting teamwork, communication, leadership, integrity and trust.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Ramapo College Mascot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6135" y="2738607"/>
            <a:ext cx="3429000" cy="204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8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815116" y="1688951"/>
            <a:ext cx="5833334" cy="404665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Nicole Morgan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Agard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Esq., Chief Equity and Diversity Officer/ Director of Employee Relations</a:t>
            </a:r>
            <a:b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Email: 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nmagard@ramapo.edu</a:t>
            </a:r>
            <a:b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Office: D-106</a:t>
            </a:r>
            <a:b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Phone: (201) 684-6693</a:t>
            </a:r>
          </a:p>
          <a:p>
            <a:pPr eaLnBrk="1" hangingPunct="1"/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Kat McGee, J.D., Director of Title IX, ADA and Compliance Training</a:t>
            </a:r>
            <a:b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E-mail: 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kmcgee@ramapo.edu</a:t>
            </a:r>
            <a:b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Office: D-104A</a:t>
            </a:r>
            <a:b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Phone: (201) 684-7220</a:t>
            </a:r>
          </a:p>
          <a:p>
            <a:pPr eaLnBrk="1" hangingPunct="1"/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Costin Thampikutty, Associate Director, Equity &amp; Diversity</a:t>
            </a:r>
            <a:b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E-mail: </a:t>
            </a:r>
            <a:r>
              <a:rPr lang="en-US" sz="1500" b="0" i="0" u="sng" dirty="0">
                <a:solidFill>
                  <a:srgbClr val="CB1E1E"/>
                </a:solidFill>
                <a:effectLst/>
                <a:latin typeface="Sarabun"/>
                <a:hlinkClick r:id="rId5"/>
              </a:rPr>
              <a:t>cthampik@ramapo.edu</a:t>
            </a:r>
            <a:b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Office: D-104</a:t>
            </a:r>
            <a:b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Phone: (201) 684-7487</a:t>
            </a:r>
          </a:p>
          <a:p>
            <a:pPr eaLnBrk="1" hangingPunct="1"/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Vacant, Equity &amp; Compliance Investigator</a:t>
            </a:r>
            <a:b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E-mail: </a:t>
            </a:r>
            <a:b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Office: D - </a:t>
            </a:r>
            <a:b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Phone: (201) 684-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xfrm>
            <a:off x="903642" y="161364"/>
            <a:ext cx="5357308" cy="14307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b="1" dirty="0">
                <a:latin typeface="+mn-lt"/>
              </a:rPr>
              <a:t>Equity, Diversity, Inclusion &amp; Compliance Team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83" y="5509691"/>
            <a:ext cx="1676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37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mapo Bold">
      <a:dk1>
        <a:srgbClr val="000000"/>
      </a:dk1>
      <a:lt1>
        <a:srgbClr val="FFFFFF"/>
      </a:lt1>
      <a:dk2>
        <a:srgbClr val="862633"/>
      </a:dk2>
      <a:lt2>
        <a:srgbClr val="FCFCFB"/>
      </a:lt2>
      <a:accent1>
        <a:srgbClr val="24282A"/>
      </a:accent1>
      <a:accent2>
        <a:srgbClr val="545658"/>
      </a:accent2>
      <a:accent3>
        <a:srgbClr val="D7D2CB"/>
      </a:accent3>
      <a:accent4>
        <a:srgbClr val="EAE9E5"/>
      </a:accent4>
      <a:accent5>
        <a:srgbClr val="CBA051"/>
      </a:accent5>
      <a:accent6>
        <a:srgbClr val="D50032"/>
      </a:accent6>
      <a:hlink>
        <a:srgbClr val="862633"/>
      </a:hlink>
      <a:folHlink>
        <a:srgbClr val="DAC09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2C4D923D-21BF-B24E-AD2C-E332EFCA9A9E}" vid="{40A5D150-4C39-8D41-9905-AD34E21A20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8063</TotalTime>
  <Words>1188</Words>
  <Application>Microsoft Office PowerPoint</Application>
  <PresentationFormat>On-screen Show (4:3)</PresentationFormat>
  <Paragraphs>188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Lucida Sans Unicode</vt:lpstr>
      <vt:lpstr>Sarabun</vt:lpstr>
      <vt:lpstr>Wingdings</vt:lpstr>
      <vt:lpstr>Wingdings 2</vt:lpstr>
      <vt:lpstr>Wingdings 3</vt:lpstr>
      <vt:lpstr>Office Theme</vt:lpstr>
      <vt:lpstr>People Operations &amp; Employee Resources (POER)</vt:lpstr>
      <vt:lpstr>New Hire Overview </vt:lpstr>
      <vt:lpstr>President</vt:lpstr>
      <vt:lpstr>Mission Element Team (MET)</vt:lpstr>
      <vt:lpstr>History</vt:lpstr>
      <vt:lpstr>     People Operations &amp; Employee Resources Team (POER) </vt:lpstr>
      <vt:lpstr>POER Mission Statement </vt:lpstr>
      <vt:lpstr>Ramapo College Mascot</vt:lpstr>
      <vt:lpstr>Equity, Diversity, Inclusion &amp; Compliance Team</vt:lpstr>
      <vt:lpstr>Public Safety</vt:lpstr>
      <vt:lpstr>Information Technology Services (ITS)</vt:lpstr>
      <vt:lpstr>Instructional Design Center (IDC)</vt:lpstr>
      <vt:lpstr>New Hire Checklist https://www.ramapo.edu/newhires/  </vt:lpstr>
      <vt:lpstr>POER Web Page</vt:lpstr>
      <vt:lpstr>Web Self-Service</vt:lpstr>
      <vt:lpstr>Employee Resources</vt:lpstr>
      <vt:lpstr>Contact Us</vt:lpstr>
      <vt:lpstr>Questions? </vt:lpstr>
    </vt:vector>
  </TitlesOfParts>
  <Company>RCNJ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lzuccola@winads.ramapo.edu</dc:creator>
  <cp:lastModifiedBy>Joanne Ehlermann</cp:lastModifiedBy>
  <cp:revision>320</cp:revision>
  <cp:lastPrinted>2022-07-05T15:26:30Z</cp:lastPrinted>
  <dcterms:created xsi:type="dcterms:W3CDTF">2022-02-22T16:46:26Z</dcterms:created>
  <dcterms:modified xsi:type="dcterms:W3CDTF">2025-08-26T16:10:30Z</dcterms:modified>
</cp:coreProperties>
</file>