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77" r:id="rId9"/>
    <p:sldId id="263" r:id="rId10"/>
    <p:sldId id="265" r:id="rId11"/>
    <p:sldId id="266" r:id="rId12"/>
    <p:sldId id="267" r:id="rId13"/>
    <p:sldId id="268" r:id="rId14"/>
    <p:sldId id="275" r:id="rId15"/>
    <p:sldId id="276" r:id="rId16"/>
    <p:sldId id="271" r:id="rId17"/>
    <p:sldId id="272" r:id="rId18"/>
    <p:sldId id="273" r:id="rId19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Oswald" panose="00000500000000000000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384" autoAdjust="0"/>
  </p:normalViewPr>
  <p:slideViewPr>
    <p:cSldViewPr snapToGrid="0">
      <p:cViewPr varScale="1">
        <p:scale>
          <a:sx n="53" d="100"/>
          <a:sy n="53" d="100"/>
        </p:scale>
        <p:origin x="5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ebbe3c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eebbe3c70d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eebbe3c70d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cfbefcdb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2ecfbefcdb3_0_3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ecfbefcdb3_0_3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ebbe3c70d_0_1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eebbe3c70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ebbe3c70d_0_3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eebbe3c70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2b0d3ae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2b0d3ae31_0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f2b0d3ae31_0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ebbe3c70d_0_1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2eebbe3c7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2b0d3ae3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2b0d3ae31_1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f2b0d3ae31_1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44df92b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44df92bfe_0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f44df92bfe_0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cfbefcd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ecfbefcdb3_0_2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ecfbefcdb3_0_25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 rot="5400000">
            <a:off x="-1028699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7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9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arc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ramapo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bitz@ramapo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mapo.edu/id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dc/workshops-and-trai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dc/workshops-and-train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web-resources/fall-2015-exam-schedul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eb.ramapo.ed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abzug@ramapo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r/wp-content/uploads/sites/52/2024/04/2024-Fast-Facts-Springv2-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cnjpublicsafety.omnigo.one/CESIReportExec/opr/OPRMain.aspx?IsAuth=1&amp;groupid=102&amp;groupname=PUBLIC+SAFE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academic-calenda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calend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mapoaf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jscl.org/membershipcard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ude.pernot@ramapoaft.org" TargetMode="External"/><Relationship Id="rId2" Type="http://schemas.openxmlformats.org/officeDocument/2006/relationships/hyperlink" Target="mailto:tim.judge@ramapoaft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.shannon@ramapoaft.or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762000" y="-135635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Start Here - WELCOME! </a:t>
            </a:r>
            <a:endParaRPr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838200" y="2248830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Orientation for New Adjunct Faculty</a:t>
            </a:r>
            <a:endParaRPr sz="3000" b="1" dirty="0"/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0" name="Google Shape;100;p1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2" y="2358558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762000" y="356839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Preparing Your Syllabi</a:t>
            </a:r>
            <a:endParaRPr dirty="0"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762000" y="2213517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Unit (School) Secretaries ask for Syllabi 2 weeks before semester begins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Ask Conveners for Copies of Previous Syllabi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Academic Review Committee (ARC) Manual has specific guidance: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https://www.ramapo.edu/fa/arc/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Course Preparation Guidelines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Syllabus Checklist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762000" y="-1143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web.ramapo.edu</a:t>
            </a:r>
            <a:endParaRPr dirty="0"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800099" y="1920823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Our Intranet is the place to access most of what you will need, including class rosters, employee information, etc.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199" y="2796194"/>
            <a:ext cx="5849601" cy="32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762000" y="142725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859" dirty="0"/>
              <a:t>Learning Management System: </a:t>
            </a:r>
            <a:r>
              <a:rPr lang="en-US" sz="3859" u="sng" dirty="0">
                <a:solidFill>
                  <a:schemeClr val="hlink"/>
                </a:solidFill>
                <a:hlinkClick r:id="rId3"/>
              </a:rPr>
              <a:t>https://web.ramapo.edu/</a:t>
            </a:r>
            <a:r>
              <a:rPr lang="en-US" sz="3859" dirty="0"/>
              <a:t> </a:t>
            </a:r>
            <a:endParaRPr sz="3859" dirty="0"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800100" y="1957039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We are a Canvas-based institution: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9050" y="2607114"/>
            <a:ext cx="5849601" cy="323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4"/>
          <p:cNvCxnSpPr/>
          <p:nvPr/>
        </p:nvCxnSpPr>
        <p:spPr>
          <a:xfrm>
            <a:off x="2784900" y="2425800"/>
            <a:ext cx="1368000" cy="1003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762000" y="-114300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Instructional Design Center</a:t>
            </a:r>
            <a:endParaRPr dirty="0"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762000" y="1901283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Get one-on-one support and attend workshops on Canvas, instructional design, and other technologies such as Kahoot, Turnitin, </a:t>
            </a:r>
            <a:r>
              <a:rPr lang="en-US" dirty="0" err="1"/>
              <a:t>Respondus</a:t>
            </a:r>
            <a:r>
              <a:rPr lang="en-US" dirty="0"/>
              <a:t>, and more.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Online office hours, or visit the IDC Lab in LC201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Director: Michael </a:t>
            </a:r>
            <a:r>
              <a:rPr lang="en-US" dirty="0" err="1"/>
              <a:t>Bitz</a:t>
            </a:r>
            <a:r>
              <a:rPr lang="en-US" dirty="0"/>
              <a:t> (SSHS)</a:t>
            </a:r>
            <a:r>
              <a:rPr lang="en-US" sz="1300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 dirty="0">
                <a:solidFill>
                  <a:schemeClr val="hlink"/>
                </a:solidFill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mbitz@ramapo.edu</a:t>
            </a:r>
            <a:r>
              <a:rPr lang="en-US" u="sng" dirty="0">
                <a:solidFill>
                  <a:schemeClr val="hlink"/>
                </a:solidFill>
                <a:sym typeface="Arial"/>
              </a:rPr>
              <a:t> </a:t>
            </a:r>
            <a:endParaRPr u="sng" dirty="0">
              <a:solidFill>
                <a:schemeClr val="hlink"/>
              </a:solidFill>
            </a:endParaRPr>
          </a:p>
          <a:p>
            <a:pPr marL="594360" lvl="1" indent="-1346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 dirty="0"/>
              <a:t>For more info:</a:t>
            </a:r>
            <a:endParaRPr sz="2200" dirty="0"/>
          </a:p>
          <a:p>
            <a:pPr marL="594360" lvl="1" indent="-27431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http://www.ramapo.edu/idc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ebbe3c70d_0_15"/>
          <p:cNvSpPr txBox="1">
            <a:spLocks noGrp="1"/>
          </p:cNvSpPr>
          <p:nvPr>
            <p:ph type="title"/>
          </p:nvPr>
        </p:nvSpPr>
        <p:spPr>
          <a:xfrm>
            <a:off x="762000" y="200722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Instructional Design Center</a:t>
            </a:r>
            <a:endParaRPr dirty="0"/>
          </a:p>
        </p:txBody>
      </p:sp>
      <p:sp>
        <p:nvSpPr>
          <p:cNvPr id="174" name="Google Shape;174;g2eebbe3c70d_0_15"/>
          <p:cNvSpPr txBox="1">
            <a:spLocks noGrp="1"/>
          </p:cNvSpPr>
          <p:nvPr>
            <p:ph type="body" idx="1"/>
          </p:nvPr>
        </p:nvSpPr>
        <p:spPr>
          <a:xfrm>
            <a:off x="762000" y="1667107"/>
            <a:ext cx="7543800" cy="4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9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IDC Workshops</a:t>
            </a:r>
            <a:endParaRPr sz="39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862633"/>
                </a:solidFill>
                <a:latin typeface="Oswald"/>
                <a:ea typeface="Oswald"/>
                <a:cs typeface="Oswald"/>
                <a:sym typeface="Oswald"/>
              </a:rPr>
              <a:t>Wednesday, August 20, 2025:</a:t>
            </a:r>
            <a:endParaRPr sz="2600" b="1" dirty="0">
              <a:solidFill>
                <a:srgbClr val="8626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9am-10am: Course AI Policy: Getting it Right for Your Students and You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10am-11am: Getting Started with  Canvas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11am-12pm: Canvas Assignments, Gradebook &amp; </a:t>
            </a:r>
            <a:r>
              <a:rPr lang="en-US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Speedgrader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1:00pm-2:00pm: Navigating the New Course Template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2:00pm-3:00pm: Designing for Student Engagement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33333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Register in advance at: </a:t>
            </a:r>
            <a:r>
              <a:rPr lang="en-US" sz="2200" b="1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https://www.ramapo.edu/idc/workshops-and-training/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ebbe3c70d_0_30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Instructional Design Center</a:t>
            </a:r>
            <a:endParaRPr dirty="0"/>
          </a:p>
        </p:txBody>
      </p:sp>
      <p:sp>
        <p:nvSpPr>
          <p:cNvPr id="180" name="Google Shape;180;g2eebbe3c70d_0_30"/>
          <p:cNvSpPr txBox="1">
            <a:spLocks noGrp="1"/>
          </p:cNvSpPr>
          <p:nvPr>
            <p:ph type="body" idx="1"/>
          </p:nvPr>
        </p:nvSpPr>
        <p:spPr>
          <a:xfrm>
            <a:off x="800100" y="1455235"/>
            <a:ext cx="7543800" cy="4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9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IDC Workshops</a:t>
            </a:r>
            <a:endParaRPr sz="39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862633"/>
                </a:solidFill>
                <a:latin typeface="Oswald"/>
                <a:ea typeface="Oswald"/>
                <a:cs typeface="Oswald"/>
                <a:sym typeface="Oswald"/>
              </a:rPr>
              <a:t>Thursday, August 21, 2025:</a:t>
            </a:r>
            <a:endParaRPr sz="2600" b="1" dirty="0">
              <a:solidFill>
                <a:srgbClr val="8626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9am-10am: AI Prompt Engineering 101 for College Faculty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10am-11am: Turnitin in Canvas: What’s New &amp; How to Use It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11am-12pm: Panopto + Canvas: Supercharge Your Course With Engaging Video and Lecture Capture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1:00pm-2:00pm: Utilizing Master Courses: What, Why, and How</a:t>
            </a: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2:00pm-3:00pm: Gamify Your Course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33333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Register in advance at: </a:t>
            </a:r>
            <a:r>
              <a:rPr lang="en-US" sz="2200" b="1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https://www.ramapo.edu/idc/workshops-and-training/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773151" y="412595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Course Administration Through Web Self-Service</a:t>
            </a:r>
            <a:endParaRPr dirty="0"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392151" y="2168540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Enter Secure Area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Faculty Services Includes: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Grade Entry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Student Search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Overrides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905715"/>
            <a:ext cx="3824301" cy="28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762000" y="-11162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Finishing Up the Semester</a:t>
            </a:r>
            <a:endParaRPr dirty="0"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762000" y="2079724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Course Evaluations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Peer Evaluations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Dean Evaluations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Student Opinions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/>
          </a:p>
          <a:p>
            <a:pPr marL="594360" lvl="1" indent="-1346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Final Exam Schedule: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http://www.ramapo.edu/web-resources/exams/</a:t>
            </a:r>
            <a:endParaRPr dirty="0"/>
          </a:p>
        </p:txBody>
      </p:sp>
      <p:pic>
        <p:nvPicPr>
          <p:cNvPr id="209" name="Google Shape;209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5563" y="2414206"/>
            <a:ext cx="3435099" cy="25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762000" y="256478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762000" y="2113156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your convener!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your Unit secretary!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Contact your Deans!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me! Rikki </a:t>
            </a:r>
            <a:r>
              <a:rPr lang="en-US"/>
              <a:t>Abzug: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Rabzug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@ramapo.edu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728546" y="36799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Impact"/>
              <a:buNone/>
            </a:pPr>
            <a:r>
              <a:rPr lang="en-US" dirty="0"/>
              <a:t>Fast Facts about Ramapo </a:t>
            </a:r>
            <a:endParaRPr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728546" y="2122310"/>
            <a:ext cx="8232900" cy="4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 i="1" dirty="0"/>
              <a:t>Ramapo College of New Jersey</a:t>
            </a:r>
            <a:endParaRPr dirty="0"/>
          </a:p>
          <a:p>
            <a:pPr marL="274320" lvl="0" indent="-1790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500"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Founded: 1969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Students: 6,110  (~ 5800 UG; 500 G)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Average class size: 23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Just under 50% of our students live on campus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Five colleges/schools; convening groups (not departments) housed within each college/school: ASB, CA, HGS, SSHS, TAS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Primarily undergraduate, but there are 9 graduate programs </a:t>
            </a:r>
            <a:endParaRPr dirty="0"/>
          </a:p>
          <a:p>
            <a:pPr marL="274320" lvl="0" indent="-22764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Emerging Hispanic Serving Institution (HSI)!</a:t>
            </a:r>
            <a:endParaRPr dirty="0"/>
          </a:p>
          <a:p>
            <a:pPr marL="274320" lvl="0" indent="-22764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750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Ramapo College of New Jersey FAST FACTS - SPRING 2024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759071" y="362931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Public Safety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762000" y="1574946"/>
            <a:ext cx="7543800" cy="460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Location: C-102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Go to C-101 to get your ID card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Go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for parking passes (</a:t>
            </a:r>
            <a:r>
              <a:rPr lang="en-US" dirty="0">
                <a:hlinkClick r:id="rId3"/>
              </a:rPr>
              <a:t>https://rcnjpublicsafety.omnigo.one/CESIReportExec/opr/OPRMain.aspx?IsAuth=1&amp;groupid=102&amp;groupname=PUBLIC+SAFETY</a:t>
            </a:r>
            <a:r>
              <a:rPr lang="en-US" dirty="0"/>
              <a:t> )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Campus Public Safety Emergency: (201) 684-</a:t>
            </a:r>
            <a:r>
              <a:rPr lang="en-US" b="1" dirty="0"/>
              <a:t>6666</a:t>
            </a:r>
            <a:endParaRPr b="1"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Non-Emergency Calls: (201) 684-7432</a:t>
            </a:r>
            <a:br>
              <a:rPr lang="en-US" dirty="0"/>
            </a:br>
            <a:r>
              <a:rPr lang="en-US" dirty="0"/>
              <a:t>			   (201) 684-7433</a:t>
            </a:r>
            <a:endParaRPr dirty="0"/>
          </a:p>
        </p:txBody>
      </p:sp>
      <p:pic>
        <p:nvPicPr>
          <p:cNvPr id="113" name="Google Shape;113;p15" descr="Screen Shot 2015-08-12 at 12.50.30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4030" y="505361"/>
            <a:ext cx="3311770" cy="291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762000" y="334537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Technology Problems?</a:t>
            </a: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762000" y="2224668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Just dial </a:t>
            </a:r>
            <a:r>
              <a:rPr lang="en-US" b="1" u="sng" dirty="0"/>
              <a:t>201.684.7777</a:t>
            </a:r>
            <a:r>
              <a:rPr lang="en-US" b="1" dirty="0"/>
              <a:t> </a:t>
            </a:r>
            <a:r>
              <a:rPr lang="en-US" dirty="0"/>
              <a:t>or email</a:t>
            </a:r>
            <a:r>
              <a:rPr lang="en-US" b="1" dirty="0"/>
              <a:t> helpdesk@ramapo.edu</a:t>
            </a:r>
            <a:endParaRPr b="1" dirty="0"/>
          </a:p>
          <a:p>
            <a:pPr marL="2743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Tech Support Help Desk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They are not always the answer to your problem, but they will connect you to the right person!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919976" y="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Academic Calendar</a:t>
            </a: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735980" y="1756316"/>
            <a:ext cx="7543800" cy="448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74320" lvl="0" indent="-2857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http://www.ramapo.edu/academic-calendars/</a:t>
            </a:r>
            <a:endParaRPr dirty="0"/>
          </a:p>
          <a:p>
            <a:pPr marL="274320" lvl="0" indent="-133350" algn="l" rtl="0">
              <a:spcBef>
                <a:spcPts val="444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85750" algn="l" rtl="0"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Important Dates: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First Day of Classes: 8/27/25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Add/Drop Ends 9/2/25 (Full Semester Courses)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Last Day to give a “W” Grade 11/25/25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Thanksgiving Break (college closed) 11/26-11/30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Final Exams: 12/10-12/16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Final Day to Give an “I” (Incomplete): 12/16</a:t>
            </a:r>
            <a:endParaRPr dirty="0"/>
          </a:p>
          <a:p>
            <a:pPr marL="594360" lvl="1" indent="-274319" algn="l" rtl="0">
              <a:spcBef>
                <a:spcPts val="407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Spring Break (college closed): 3/15/26-3/22/26</a:t>
            </a:r>
            <a:endParaRPr dirty="0"/>
          </a:p>
          <a:p>
            <a:pPr marL="594360" lvl="1" indent="-145097" algn="l" rtl="0">
              <a:spcBef>
                <a:spcPts val="407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274320" lvl="0" indent="-285750" algn="l" rtl="0"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Note: classes held, offices closed on certain days!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62000" y="256478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Meeting Schedule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838200" y="2291576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Visit the following link to the Faculty Meeting Calendar:</a:t>
            </a: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https://www.ramapo.edu/fa/calendar/</a:t>
            </a: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-Faculty Assembly</a:t>
            </a: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-Unit Council Meetings</a:t>
            </a: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-AFT Union Meetings</a:t>
            </a: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-Major/Minor Convening Group Meetings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762000" y="345687"/>
            <a:ext cx="6781800" cy="133764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560" dirty="0"/>
              <a:t>Speaking of AFT (Local 2274)</a:t>
            </a:r>
            <a:endParaRPr sz="4560" dirty="0"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800100" y="2258122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Local 2274 negotiates with 8 other NJ state colleges and is part of a national union with 1.8 million members!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Collective bargaining has resulted in adjunct faculty  receiving a 30% increase over the four years of the contract.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Learn more: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https://ramapoaft.org/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To join: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https://www.cnjscl.org/membershipcard.htm</a:t>
            </a:r>
            <a:endParaRPr dirty="0">
              <a:solidFill>
                <a:schemeClr val="tx1"/>
              </a:solidFill>
            </a:endParaRPr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DDA3-8180-E5BD-FE83-C8481C8F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796B5-BA07-2129-DD09-DDBAA7E79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685799"/>
            <a:ext cx="7543800" cy="4447309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n-US" sz="4800" dirty="0">
                <a:latin typeface="Impact" panose="020B0806030902050204" pitchFamily="34" charset="0"/>
              </a:rPr>
              <a:t>AFT Local 2274 Contacts</a:t>
            </a:r>
          </a:p>
          <a:p>
            <a:pPr marL="114300" indent="0">
              <a:buNone/>
            </a:pPr>
            <a:endParaRPr lang="en-US" sz="4800" dirty="0">
              <a:latin typeface="Impact" panose="020B0806030902050204" pitchFamily="34" charset="0"/>
            </a:endParaRP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3400" dirty="0"/>
              <a:t>Tim Judge, VP Adjuncts</a:t>
            </a:r>
          </a:p>
          <a:p>
            <a:pPr marL="114300" indent="0">
              <a:buNone/>
            </a:pPr>
            <a:r>
              <a:rPr lang="en-US" sz="3400" dirty="0">
                <a:hlinkClick r:id="rId2"/>
              </a:rPr>
              <a:t>tim.judge@ramapoaft.org</a:t>
            </a:r>
            <a:endParaRPr lang="en-US" sz="3400" dirty="0"/>
          </a:p>
          <a:p>
            <a:pPr marL="114300" indent="0">
              <a:buNone/>
            </a:pPr>
            <a:endParaRPr lang="en-US" sz="3400" dirty="0"/>
          </a:p>
          <a:p>
            <a:pPr marL="114300" indent="0">
              <a:buNone/>
            </a:pPr>
            <a:r>
              <a:rPr lang="en-US" sz="3400" dirty="0"/>
              <a:t>Jude Pernot,  Union Administrator </a:t>
            </a:r>
          </a:p>
          <a:p>
            <a:pPr marL="114300" indent="0">
              <a:buNone/>
            </a:pPr>
            <a:r>
              <a:rPr lang="en-US" sz="3400" dirty="0">
                <a:hlinkClick r:id="rId3" tooltip="jude.pernot@ramapoaft.org"/>
              </a:rPr>
              <a:t>jude.pernot@ramapoaft.org</a:t>
            </a:r>
            <a:endParaRPr lang="en-US" sz="3400" dirty="0"/>
          </a:p>
          <a:p>
            <a:pPr marL="114300" indent="0">
              <a:buNone/>
            </a:pPr>
            <a:endParaRPr lang="en-US" sz="3400" dirty="0"/>
          </a:p>
          <a:p>
            <a:pPr marL="114300" indent="0">
              <a:buNone/>
            </a:pPr>
            <a:r>
              <a:rPr lang="en-US" sz="3400" dirty="0"/>
              <a:t>Ed Shannon, President Local 2274</a:t>
            </a:r>
          </a:p>
          <a:p>
            <a:pPr marL="114300" indent="0">
              <a:buNone/>
            </a:pPr>
            <a:r>
              <a:rPr lang="en-US" sz="3400" dirty="0">
                <a:hlinkClick r:id="rId4" tooltip="jude.pernot@ramapoaft.org"/>
              </a:rPr>
              <a:t>ed.shannon@ramapoaft.org</a:t>
            </a:r>
            <a:endParaRPr lang="en-US" sz="3400" dirty="0"/>
          </a:p>
          <a:p>
            <a:pPr marL="114300" indent="0">
              <a:buNone/>
            </a:pPr>
            <a:endParaRPr lang="en-US" sz="3400" dirty="0"/>
          </a:p>
          <a:p>
            <a:pPr marL="114300" indent="0">
              <a:buNone/>
            </a:pPr>
            <a:r>
              <a:rPr lang="en-US" sz="3400" dirty="0"/>
              <a:t>AFT Office is ASB 102</a:t>
            </a:r>
          </a:p>
          <a:p>
            <a:pPr marL="114300" indent="0">
              <a:buNone/>
            </a:pPr>
            <a:r>
              <a:rPr lang="en-US" sz="3400" dirty="0"/>
              <a:t>201-684-7108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3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762000" y="278781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You Will Find in a Ramapo Classroom</a:t>
            </a:r>
            <a:endParaRPr dirty="0"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762000" y="1990493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Classrooms should have white (not smart!) boards. 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Ask Unit Secretary for Markers or Bring Your Own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Don’t necessarily expect erasers.  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Again, ask Unit Secretary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Classrooms have audio/visual lecterns/podiums/units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All should have desktop computer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Should be ports to link your laptop–bring cords in case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All classrooms have </a:t>
            </a:r>
            <a:r>
              <a:rPr lang="en-US" dirty="0" err="1"/>
              <a:t>WiFi</a:t>
            </a:r>
            <a:endParaRPr lang="en-US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All computers use multi-factor </a:t>
            </a:r>
            <a:r>
              <a:rPr lang="en-US" dirty="0" err="1"/>
              <a:t>authentification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Should be DVD players and overhead projectors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Few classrooms have </a:t>
            </a:r>
            <a:r>
              <a:rPr lang="en-US" dirty="0" err="1"/>
              <a:t>Webex</a:t>
            </a:r>
            <a:r>
              <a:rPr lang="en-US" dirty="0"/>
              <a:t> Kits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Always have a Plan B!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944</Words>
  <Application>Microsoft Office PowerPoint</Application>
  <PresentationFormat>On-screen Show (4:3)</PresentationFormat>
  <Paragraphs>168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Oswald</vt:lpstr>
      <vt:lpstr>Calibri</vt:lpstr>
      <vt:lpstr>Impact</vt:lpstr>
      <vt:lpstr>Arial</vt:lpstr>
      <vt:lpstr>Newsprint</vt:lpstr>
      <vt:lpstr>Start Here - WELCOME! </vt:lpstr>
      <vt:lpstr>Fast Facts about Ramapo </vt:lpstr>
      <vt:lpstr>Public Safety</vt:lpstr>
      <vt:lpstr>Technology Problems?</vt:lpstr>
      <vt:lpstr>Academic Calendar</vt:lpstr>
      <vt:lpstr>Meeting Schedule</vt:lpstr>
      <vt:lpstr>Speaking of AFT (Local 2274)</vt:lpstr>
      <vt:lpstr> </vt:lpstr>
      <vt:lpstr>What You Will Find in a Ramapo Classroom</vt:lpstr>
      <vt:lpstr>Preparing Your Syllabi</vt:lpstr>
      <vt:lpstr>web.ramapo.edu</vt:lpstr>
      <vt:lpstr>Learning Management System: https://web.ramapo.edu/ </vt:lpstr>
      <vt:lpstr>Instructional Design Center</vt:lpstr>
      <vt:lpstr>Instructional Design Center</vt:lpstr>
      <vt:lpstr>Instructional Design Center</vt:lpstr>
      <vt:lpstr>Course Administration Through Web Self-Service</vt:lpstr>
      <vt:lpstr>Finishing Up the Semester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Here - WELCOME!</dc:title>
  <dc:creator>Rikki Abzug</dc:creator>
  <cp:lastModifiedBy>Rikki Abzug</cp:lastModifiedBy>
  <cp:revision>10</cp:revision>
  <dcterms:modified xsi:type="dcterms:W3CDTF">2025-07-26T02:00:54Z</dcterms:modified>
</cp:coreProperties>
</file>