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296400"/>
  <p:embeddedFontLst>
    <p:embeddedFont>
      <p:font typeface="Impact" panose="020B0806030902050204" pitchFamily="34" charset="0"/>
      <p:regular r:id="rId20"/>
    </p:embeddedFont>
    <p:embeddedFont>
      <p:font typeface="Oswald" panose="020B0604020202020204" charset="0"/>
      <p:regular r:id="rId21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7" roundtripDataSignature="AMtx7miAEhU5jxDq2m3L+hIBXqCZ+OXz3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472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customschemas.google.com/relationships/presentationmetadata" Target="meta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829675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5" name="Google Shape;95;p1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6" name="Google Shape;96;p1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eebbe3c70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5" name="Google Shape;155;g2eebbe3c70d_0_0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6" name="Google Shape;156;g2eebbe3c70d_0_0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ecfbefcdb3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3" name="Google Shape;163;g2ecfbefcdb3_0_32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4" name="Google Shape;164;g2ecfbefcdb3_0_32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eebbe3c70d_0_15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78" name="Google Shape;178;g2eebbe3c70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eebbe3c70d_0_30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84" name="Google Shape;184;g2eebbe3c70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f2ae85037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0" name="Google Shape;190;g2f2ae850371_0_12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1" name="Google Shape;191;g2f2ae850371_0_12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eebbe3c70d_0_10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8" name="Google Shape;198;g2eebbe3c70d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8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5" name="Google Shape;20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3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6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2f2ae8503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4" name="Google Shape;134;g2f2ae850371_0_0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g2f2ae850371_0_0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2f44bd38fb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2f44bd38fb0_0_0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g2f44bd38fb0_0_0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8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ecfbefcdb3_0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38263" y="1162050"/>
            <a:ext cx="4181475" cy="3136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8" name="Google Shape;148;g2ecfbefcdb3_0_25:notes"/>
          <p:cNvSpPr txBox="1">
            <a:spLocks noGrp="1"/>
          </p:cNvSpPr>
          <p:nvPr>
            <p:ph type="body" idx="1"/>
          </p:nvPr>
        </p:nvSpPr>
        <p:spPr>
          <a:xfrm>
            <a:off x="685800" y="4473575"/>
            <a:ext cx="5486400" cy="36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9" name="Google Shape;149;g2ecfbefcdb3_0_25:notes"/>
          <p:cNvSpPr txBox="1">
            <a:spLocks noGrp="1"/>
          </p:cNvSpPr>
          <p:nvPr>
            <p:ph type="sldNum" idx="12"/>
          </p:nvPr>
        </p:nvSpPr>
        <p:spPr>
          <a:xfrm>
            <a:off x="3884613" y="8829675"/>
            <a:ext cx="2971800" cy="46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body" idx="1"/>
          </p:nvPr>
        </p:nvSpPr>
        <p:spPr>
          <a:xfrm>
            <a:off x="762000" y="609601"/>
            <a:ext cx="365760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body" idx="2"/>
          </p:nvPr>
        </p:nvSpPr>
        <p:spPr>
          <a:xfrm>
            <a:off x="4648200" y="609601"/>
            <a:ext cx="365760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9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9"/>
          <p:cNvSpPr txBox="1">
            <a:spLocks noGrp="1"/>
          </p:cNvSpPr>
          <p:nvPr>
            <p:ph type="body" idx="1"/>
          </p:nvPr>
        </p:nvSpPr>
        <p:spPr>
          <a:xfrm rot="5400000">
            <a:off x="2590800" y="-990600"/>
            <a:ext cx="3886200" cy="72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19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9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>
            <a:spLocks noGrp="1"/>
          </p:cNvSpPr>
          <p:nvPr>
            <p:ph type="title"/>
          </p:nvPr>
        </p:nvSpPr>
        <p:spPr>
          <a:xfrm rot="5400000">
            <a:off x="-1028699" y="2476500"/>
            <a:ext cx="5410199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body" idx="1"/>
          </p:nvPr>
        </p:nvSpPr>
        <p:spPr>
          <a:xfrm rot="5400000">
            <a:off x="3009900" y="266701"/>
            <a:ext cx="4876800" cy="57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0" name="Google Shape;90;p20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0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0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1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2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32" name="Google Shape;32;p12"/>
          <p:cNvSpPr txBox="1"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8000"/>
              <a:buFont typeface="Impact"/>
              <a:buNone/>
              <a:defRPr sz="8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lvl="1" algn="ctr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7" name="Google Shape;37;p12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" name="Google Shape;40;p13"/>
          <p:cNvSpPr txBox="1"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sz="5400" b="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5" name="Google Shape;45;p13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4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sz="2800" b="0">
                <a:latin typeface="Impact"/>
                <a:ea typeface="Impact"/>
                <a:cs typeface="Impact"/>
                <a:sym typeface="Impact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2"/>
          </p:nvPr>
        </p:nvSpPr>
        <p:spPr>
          <a:xfrm>
            <a:off x="758952" y="1329264"/>
            <a:ext cx="36576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body" idx="3"/>
          </p:nvPr>
        </p:nvSpPr>
        <p:spPr>
          <a:xfrm>
            <a:off x="4645152" y="609600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sz="2800" b="0">
                <a:latin typeface="Impact"/>
                <a:ea typeface="Impact"/>
                <a:cs typeface="Impact"/>
                <a:sym typeface="Impact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body" idx="4"/>
          </p:nvPr>
        </p:nvSpPr>
        <p:spPr>
          <a:xfrm>
            <a:off x="4645152" y="1329264"/>
            <a:ext cx="3657600" cy="30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4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4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55" name="Google Shape;55;p14"/>
          <p:cNvCxnSpPr/>
          <p:nvPr/>
        </p:nvCxnSpPr>
        <p:spPr>
          <a:xfrm>
            <a:off x="758952" y="1249362"/>
            <a:ext cx="3657600" cy="1588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6" name="Google Shape;56;p14"/>
          <p:cNvCxnSpPr/>
          <p:nvPr/>
        </p:nvCxnSpPr>
        <p:spPr>
          <a:xfrm>
            <a:off x="4645152" y="1249362"/>
            <a:ext cx="3657600" cy="1588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5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6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6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7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sz="5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1"/>
          </p:nvPr>
        </p:nvSpPr>
        <p:spPr>
          <a:xfrm>
            <a:off x="3710866" y="457200"/>
            <a:ext cx="4594934" cy="4114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6830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Char char="•"/>
              <a:defRPr sz="22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body" idx="2"/>
          </p:nvPr>
        </p:nvSpPr>
        <p:spPr>
          <a:xfrm>
            <a:off x="762001" y="457200"/>
            <a:ext cx="2673657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17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7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7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73" name="Google Shape;73;p17"/>
          <p:cNvCxnSpPr/>
          <p:nvPr/>
        </p:nvCxnSpPr>
        <p:spPr>
          <a:xfrm rot="5400000">
            <a:off x="1677194" y="2514600"/>
            <a:ext cx="3810000" cy="1588"/>
          </a:xfrm>
          <a:prstGeom prst="straightConnector1">
            <a:avLst/>
          </a:prstGeom>
          <a:noFill/>
          <a:ln w="15875" cap="flat" cmpd="sng">
            <a:solidFill>
              <a:srgbClr val="979797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8"/>
          <p:cNvSpPr txBox="1"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sz="5400" b="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8"/>
          <p:cNvSpPr>
            <a:spLocks noGrp="1"/>
          </p:cNvSpPr>
          <p:nvPr>
            <p:ph type="pic" idx="2"/>
          </p:nvPr>
        </p:nvSpPr>
        <p:spPr>
          <a:xfrm>
            <a:off x="777240" y="457200"/>
            <a:ext cx="7543800" cy="2895600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" name="Google Shape;77;p18"/>
          <p:cNvSpPr txBox="1">
            <a:spLocks noGrp="1"/>
          </p:cNvSpPr>
          <p:nvPr>
            <p:ph type="body" idx="1"/>
          </p:nvPr>
        </p:nvSpPr>
        <p:spPr>
          <a:xfrm>
            <a:off x="850392" y="3505200"/>
            <a:ext cx="7391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8" name="Google Shape;78;p18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8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8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  <a:defRPr sz="5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9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914400" marR="0" lvl="1" indent="-3683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2743200" marR="0" lvl="5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3200400" marR="0" lvl="6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3657600" marR="0" lvl="7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4114800" marR="0" lvl="8" indent="-3302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2" name="Google Shape;12;p9"/>
          <p:cNvSpPr txBox="1">
            <a:spLocks noGrp="1"/>
          </p:cNvSpPr>
          <p:nvPr>
            <p:ph type="dt" idx="10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ftr" idx="11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1" i="0" u="none" strike="noStrike" cap="non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sldNum" idx="12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" name="Google Shape;15;p9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" name="Google Shape;16;p9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mbitz@ramapo.edu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amapo.edu/web-resources/fall-2015-exam-schedul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mapo.edu/idc/workshops-and-trainin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mapo.edu/idc/workshops-and-training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mapo.edu/web-resources/fall-2015-exam-schedule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hyperlink" Target="https://web.ramapo.ed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Rabzug@ramapo.ed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mapo.edu/ir/wp-content/uploads/sites/52/2024/04/2024-Fast-Facts-Springv2-1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amapo.edu/academic-calendar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mapo.edu/fa/calenda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amapoaft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njscl.org/membershipcard.htm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mapo.edu/fa/arc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/>
              <a:t>Start Here - WELCOME!</a:t>
            </a:r>
            <a:endParaRPr/>
          </a:p>
        </p:txBody>
      </p:sp>
      <p:sp>
        <p:nvSpPr>
          <p:cNvPr id="99" name="Google Shape;99;p1"/>
          <p:cNvSpPr txBox="1">
            <a:spLocks noGrp="1"/>
          </p:cNvSpPr>
          <p:nvPr>
            <p:ph type="body" idx="1"/>
          </p:nvPr>
        </p:nvSpPr>
        <p:spPr>
          <a:xfrm>
            <a:off x="762000" y="609601"/>
            <a:ext cx="3657600" cy="376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Orientation to New Faculty</a:t>
            </a: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•"/>
            </a:pPr>
            <a:r>
              <a:rPr lang="en-US"/>
              <a:t>Ramapo College of New Jersey</a:t>
            </a:r>
            <a:endParaRPr/>
          </a:p>
        </p:txBody>
      </p:sp>
      <p:pic>
        <p:nvPicPr>
          <p:cNvPr id="100" name="Google Shape;100;p1" descr="A close up of a logo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48200" y="664465"/>
            <a:ext cx="3657600" cy="365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eebbe3c70d_0_0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web.ramapo.edu</a:t>
            </a:r>
            <a:endParaRPr/>
          </a:p>
        </p:txBody>
      </p:sp>
      <p:sp>
        <p:nvSpPr>
          <p:cNvPr id="159" name="Google Shape;159;g2eebbe3c70d_0_0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Our Intranet is the place to access most of what you will need, including class rosters, employee information, etc.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60" name="Google Shape;160;g2eebbe3c70d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7200" y="1703375"/>
            <a:ext cx="5849601" cy="3236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2ecfbefcdb3_0_32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7037"/>
              <a:buNone/>
            </a:pPr>
            <a:r>
              <a:rPr lang="en-US"/>
              <a:t>Learning Management System</a:t>
            </a:r>
            <a:endParaRPr/>
          </a:p>
        </p:txBody>
      </p:sp>
      <p:sp>
        <p:nvSpPr>
          <p:cNvPr id="167" name="Google Shape;167;g2ecfbefcdb3_0_32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r>
              <a:rPr lang="en-US"/>
              <a:t>We are a Canvas-based institution: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68" name="Google Shape;168;g2ecfbefcdb3_0_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89050" y="1174400"/>
            <a:ext cx="5849601" cy="32361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9" name="Google Shape;169;g2ecfbefcdb3_0_32"/>
          <p:cNvCxnSpPr/>
          <p:nvPr/>
        </p:nvCxnSpPr>
        <p:spPr>
          <a:xfrm>
            <a:off x="2722650" y="1104300"/>
            <a:ext cx="1368000" cy="1003200"/>
          </a:xfrm>
          <a:prstGeom prst="straightConnector1">
            <a:avLst/>
          </a:prstGeom>
          <a:noFill/>
          <a:ln w="76200" cap="flat" cmpd="sng">
            <a:solidFill>
              <a:schemeClr val="dk2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7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7341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Impact"/>
              <a:buNone/>
            </a:pPr>
            <a:r>
              <a:rPr lang="en-US" sz="4800"/>
              <a:t>Instructional Design Center</a:t>
            </a:r>
            <a:endParaRPr/>
          </a:p>
        </p:txBody>
      </p:sp>
      <p:sp>
        <p:nvSpPr>
          <p:cNvPr id="175" name="Google Shape;175;p7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Get one-on-one support and attend workshops on Canvas, instructional design, and other technologies such as Kahoot, Turnitin, Respondus, and more.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Online office hours, or visit the IDC Lab in LC201</a:t>
            </a:r>
            <a:endParaRPr/>
          </a:p>
          <a:p>
            <a:pPr marL="594360" lvl="1" indent="-27431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Director: Michael Bitz (SSHS)</a:t>
            </a:r>
            <a:r>
              <a:rPr lang="en-US" sz="1300">
                <a:solidFill>
                  <a:srgbClr val="2F2F2F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mbitz@ramapo.edu</a:t>
            </a:r>
            <a:r>
              <a:rPr lang="en-US">
                <a:solidFill>
                  <a:srgbClr val="CB1E1E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  <a:p>
            <a:pPr marL="594360" lvl="1" indent="-13461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lang="en-US" sz="2200"/>
              <a:t>For more info:</a:t>
            </a:r>
            <a:endParaRPr/>
          </a:p>
          <a:p>
            <a:pPr marL="594360" lvl="1" indent="-274318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http://www.ramapo.edu/idc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eebbe3c70d_0_15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7341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Impact"/>
              <a:buNone/>
            </a:pPr>
            <a:r>
              <a:rPr lang="en-US" sz="4800"/>
              <a:t>Instructional Design Center</a:t>
            </a:r>
            <a:endParaRPr/>
          </a:p>
        </p:txBody>
      </p:sp>
      <p:sp>
        <p:nvSpPr>
          <p:cNvPr id="181" name="Google Shape;181;g2eebbe3c70d_0_15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45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0" algn="l" rtl="0">
              <a:lnSpc>
                <a:spcPct val="134615"/>
              </a:lnSpc>
              <a:spcBef>
                <a:spcPts val="1500"/>
              </a:spcBef>
              <a:spcAft>
                <a:spcPts val="0"/>
              </a:spcAft>
              <a:buSzPts val="1800"/>
              <a:buNone/>
            </a:pPr>
            <a:r>
              <a:rPr lang="en-US" sz="39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Upcoming IDC Workshops</a:t>
            </a:r>
            <a:endParaRPr sz="39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34615"/>
              </a:lnSpc>
              <a:spcBef>
                <a:spcPts val="1500"/>
              </a:spcBef>
              <a:spcAft>
                <a:spcPts val="0"/>
              </a:spcAft>
              <a:buSzPts val="1800"/>
              <a:buNone/>
            </a:pPr>
            <a:r>
              <a:rPr lang="en-US" sz="2600" b="1">
                <a:solidFill>
                  <a:srgbClr val="862633"/>
                </a:solidFill>
                <a:latin typeface="Oswald"/>
                <a:ea typeface="Oswald"/>
                <a:cs typeface="Oswald"/>
                <a:sym typeface="Oswald"/>
              </a:rPr>
              <a:t>Wednesday, August 21, 2024:</a:t>
            </a:r>
            <a:endParaRPr sz="2600" b="1">
              <a:solidFill>
                <a:srgbClr val="86263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lnSpc>
                <a:spcPct val="133333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•"/>
            </a:pPr>
            <a:r>
              <a:rPr lang="en-US" sz="2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9am-10am: Canvas: Getting Started</a:t>
            </a:r>
            <a:endParaRPr sz="22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•"/>
            </a:pPr>
            <a:r>
              <a:rPr lang="en-US" sz="2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10am-11am: Canvas: Assignments &amp; Gradebook</a:t>
            </a:r>
            <a:endParaRPr sz="22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•"/>
            </a:pPr>
            <a:r>
              <a:rPr lang="en-US" sz="2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11am-12pm: Canvas: Templates</a:t>
            </a:r>
            <a:endParaRPr sz="22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•"/>
            </a:pPr>
            <a:r>
              <a:rPr lang="en-US" sz="2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1:30pm-2:30pm: Kahoot!</a:t>
            </a:r>
            <a:endParaRPr sz="22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•"/>
            </a:pPr>
            <a:r>
              <a:rPr lang="en-US" sz="2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2:30pm-3:30pm: Turnitin</a:t>
            </a:r>
            <a:endParaRPr sz="22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33333"/>
              </a:lnSpc>
              <a:spcBef>
                <a:spcPts val="1500"/>
              </a:spcBef>
              <a:spcAft>
                <a:spcPts val="1500"/>
              </a:spcAft>
              <a:buSzPts val="1800"/>
              <a:buNone/>
            </a:pPr>
            <a:r>
              <a:rPr lang="en-US" sz="2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Register in advance at: </a:t>
            </a:r>
            <a:r>
              <a:rPr lang="en-US" sz="2200" b="1" u="sng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3"/>
              </a:rPr>
              <a:t>https://www.ramapo.edu/idc/workshops-and-training/</a:t>
            </a:r>
            <a:endParaRPr sz="22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2eebbe3c70d_0_30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7341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Impact"/>
              <a:buNone/>
            </a:pPr>
            <a:r>
              <a:rPr lang="en-US" sz="4800"/>
              <a:t>Instructional Design Center</a:t>
            </a:r>
            <a:endParaRPr/>
          </a:p>
        </p:txBody>
      </p:sp>
      <p:sp>
        <p:nvSpPr>
          <p:cNvPr id="187" name="Google Shape;187;g2eebbe3c70d_0_30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45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20000"/>
          </a:bodyPr>
          <a:lstStyle/>
          <a:p>
            <a:pPr marL="0" lvl="0" indent="0" algn="l" rtl="0">
              <a:lnSpc>
                <a:spcPct val="134615"/>
              </a:lnSpc>
              <a:spcBef>
                <a:spcPts val="1500"/>
              </a:spcBef>
              <a:spcAft>
                <a:spcPts val="0"/>
              </a:spcAft>
              <a:buSzPts val="1800"/>
              <a:buNone/>
            </a:pPr>
            <a:r>
              <a:rPr lang="en-US" sz="395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Upcoming IDC Workshops</a:t>
            </a:r>
            <a:endParaRPr sz="395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34615"/>
              </a:lnSpc>
              <a:spcBef>
                <a:spcPts val="1500"/>
              </a:spcBef>
              <a:spcAft>
                <a:spcPts val="0"/>
              </a:spcAft>
              <a:buSzPts val="1800"/>
              <a:buNone/>
            </a:pPr>
            <a:r>
              <a:rPr lang="en-US" sz="2600" b="1">
                <a:solidFill>
                  <a:srgbClr val="862633"/>
                </a:solidFill>
                <a:latin typeface="Oswald"/>
                <a:ea typeface="Oswald"/>
                <a:cs typeface="Oswald"/>
                <a:sym typeface="Oswald"/>
              </a:rPr>
              <a:t>Thursday, August 22, 2024:</a:t>
            </a:r>
            <a:endParaRPr sz="2600" b="1">
              <a:solidFill>
                <a:srgbClr val="862633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lnSpc>
                <a:spcPct val="133333"/>
              </a:lnSpc>
              <a:spcBef>
                <a:spcPts val="15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•"/>
            </a:pPr>
            <a:r>
              <a:rPr lang="en-US" sz="2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9am-10am: How to Talk With Students About AI</a:t>
            </a:r>
            <a:endParaRPr sz="22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•"/>
            </a:pPr>
            <a:r>
              <a:rPr lang="en-US" sz="2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10am-11am: AI-Resistant and AI-Assisted Assignments</a:t>
            </a:r>
            <a:endParaRPr sz="22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•"/>
            </a:pPr>
            <a:r>
              <a:rPr lang="en-US" sz="2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11am-12pm: AI Self-paced Course / Virtual Hub</a:t>
            </a:r>
            <a:endParaRPr sz="22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457200" lvl="0" indent="-368300" algn="l" rtl="0">
              <a:lnSpc>
                <a:spcPct val="133333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Oswald"/>
              <a:buChar char="•"/>
            </a:pPr>
            <a:r>
              <a:rPr lang="en-US" sz="2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1:00pm-3:00pm: New Faculty and New Semester Hands-on Support Session (in-person only)</a:t>
            </a:r>
            <a:endParaRPr sz="22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  <a:p>
            <a:pPr marL="0" lvl="0" indent="0" algn="l" rtl="0">
              <a:lnSpc>
                <a:spcPct val="133333"/>
              </a:lnSpc>
              <a:spcBef>
                <a:spcPts val="1500"/>
              </a:spcBef>
              <a:spcAft>
                <a:spcPts val="1500"/>
              </a:spcAft>
              <a:buSzPts val="1800"/>
              <a:buNone/>
            </a:pPr>
            <a:r>
              <a:rPr lang="en-US" sz="2200" b="1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rPr>
              <a:t>Register in advance at: </a:t>
            </a:r>
            <a:r>
              <a:rPr lang="en-US" sz="2200" b="1" u="sng">
                <a:solidFill>
                  <a:schemeClr val="hlink"/>
                </a:solidFill>
                <a:latin typeface="Oswald"/>
                <a:ea typeface="Oswald"/>
                <a:cs typeface="Oswald"/>
                <a:sym typeface="Oswald"/>
                <a:hlinkClick r:id="rId3"/>
              </a:rPr>
              <a:t>https://www.ramapo.edu/idc/workshops-and-training/</a:t>
            </a:r>
            <a:endParaRPr sz="2200" b="1">
              <a:solidFill>
                <a:schemeClr val="dk1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f2ae850371_0_12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37037"/>
              <a:buNone/>
            </a:pPr>
            <a:r>
              <a:rPr lang="en-US"/>
              <a:t>Course Administration Through Web Self-Service</a:t>
            </a:r>
            <a:endParaRPr/>
          </a:p>
        </p:txBody>
      </p:sp>
      <p:sp>
        <p:nvSpPr>
          <p:cNvPr id="194" name="Google Shape;194;g2f2ae850371_0_12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Enter Secure Area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Faculty Services Includes:</a:t>
            </a:r>
            <a:endParaRPr/>
          </a:p>
          <a:p>
            <a:pPr marL="13716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Grade Entry</a:t>
            </a:r>
            <a:endParaRPr/>
          </a:p>
          <a:p>
            <a:pPr marL="13716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Student Search</a:t>
            </a:r>
            <a:endParaRPr/>
          </a:p>
          <a:p>
            <a:pPr marL="1371600" lvl="2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Overrides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pic>
        <p:nvPicPr>
          <p:cNvPr id="195" name="Google Shape;195;g2f2ae850371_0_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96525" y="685803"/>
            <a:ext cx="3824301" cy="2852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eebbe3c70d_0_10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Impact"/>
              <a:buNone/>
            </a:pPr>
            <a:r>
              <a:rPr lang="en-US" sz="4800"/>
              <a:t>Finishing Up the Semester</a:t>
            </a:r>
            <a:endParaRPr/>
          </a:p>
        </p:txBody>
      </p:sp>
      <p:sp>
        <p:nvSpPr>
          <p:cNvPr id="201" name="Google Shape;201;g2eebbe3c70d_0_10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Course Evaluations</a:t>
            </a:r>
            <a:endParaRPr/>
          </a:p>
          <a:p>
            <a:pPr marL="594360" lvl="1" indent="-31241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Peer Evaluations</a:t>
            </a:r>
            <a:endParaRPr/>
          </a:p>
          <a:p>
            <a:pPr marL="594360" lvl="1" indent="-27431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Dean Evaluations</a:t>
            </a:r>
            <a:endParaRPr/>
          </a:p>
          <a:p>
            <a:pPr marL="594360" lvl="1" indent="-274318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Student Opinions</a:t>
            </a:r>
            <a:endParaRPr/>
          </a:p>
          <a:p>
            <a:pPr marL="594360" lvl="1" indent="-13461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32004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Final Exam Schedule:</a:t>
            </a:r>
            <a:endParaRPr/>
          </a:p>
          <a:p>
            <a:pPr marL="594360" lvl="1" indent="-274318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http://www.ramapo.edu/web-resources/exams/</a:t>
            </a:r>
            <a:endParaRPr/>
          </a:p>
        </p:txBody>
      </p:sp>
      <p:pic>
        <p:nvPicPr>
          <p:cNvPr id="202" name="Google Shape;202;g2eebbe3c70d_0_10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197125" y="892076"/>
            <a:ext cx="3435099" cy="2536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8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/>
              <a:t>Questions?</a:t>
            </a:r>
            <a:endParaRPr/>
          </a:p>
        </p:txBody>
      </p:sp>
      <p:sp>
        <p:nvSpPr>
          <p:cNvPr id="208" name="Google Shape;208;p8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Contact your convener!</a:t>
            </a:r>
            <a:endParaRPr/>
          </a:p>
          <a:p>
            <a:pPr marL="274320" lvl="0" indent="-1219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Contact your Unit secretary!</a:t>
            </a:r>
            <a:endParaRPr/>
          </a:p>
          <a:p>
            <a:pPr marL="27432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74320" lvl="0" indent="-2362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Contact your Deans!</a:t>
            </a:r>
            <a:endParaRPr/>
          </a:p>
          <a:p>
            <a:pPr marL="274320" lvl="0" indent="-1219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Contact me! 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Rabzug@ramapo.edu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ct val="100000"/>
              <a:buFont typeface="Impact"/>
              <a:buNone/>
            </a:pPr>
            <a:r>
              <a:rPr lang="en-US"/>
              <a:t>Fast Facts about Ramapo</a:t>
            </a:r>
            <a:endParaRPr/>
          </a:p>
        </p:txBody>
      </p:sp>
      <p:sp>
        <p:nvSpPr>
          <p:cNvPr id="106" name="Google Shape;106;p2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4367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en-US" sz="2800" b="1" i="1"/>
              <a:t>Ramapo College of New Jersey</a:t>
            </a:r>
            <a:endParaRPr/>
          </a:p>
          <a:p>
            <a:pPr marL="274320" lvl="0" indent="-179070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ct val="100000"/>
              <a:buNone/>
            </a:pPr>
            <a:endParaRPr sz="1500"/>
          </a:p>
          <a:p>
            <a:pPr marL="274320" lvl="0" indent="-2514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Founded: 1969</a:t>
            </a:r>
            <a:endParaRPr/>
          </a:p>
          <a:p>
            <a:pPr marL="274320" lvl="0" indent="-2514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Students: 5,302 (~ 4800 UG; 500 G)</a:t>
            </a:r>
            <a:endParaRPr/>
          </a:p>
          <a:p>
            <a:pPr marL="274320" lvl="0" indent="-2514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Average class size: 23</a:t>
            </a:r>
            <a:endParaRPr/>
          </a:p>
          <a:p>
            <a:pPr marL="274320" lvl="0" indent="-2514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Just under 50% of our students live on campus</a:t>
            </a:r>
            <a:endParaRPr/>
          </a:p>
          <a:p>
            <a:pPr marL="274320" lvl="0" indent="-2514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Five colleges/schools; convening groups (not departments) housed within each college/school: ASB, CA, HGS, SSHS, TAS</a:t>
            </a:r>
            <a:endParaRPr/>
          </a:p>
          <a:p>
            <a:pPr marL="274320" lvl="0" indent="-25145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Char char="•"/>
            </a:pPr>
            <a:r>
              <a:rPr lang="en-US"/>
              <a:t>Primarily undergraduate, but there are 9 graduate programs</a:t>
            </a:r>
            <a:endParaRPr/>
          </a:p>
          <a:p>
            <a:pPr marL="274320" lvl="0" indent="-2571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75000"/>
              <a:buChar char="•"/>
            </a:pPr>
            <a:r>
              <a:rPr lang="en-US"/>
              <a:t>Emerging Hispanic Serving Institution (HSI)!</a:t>
            </a:r>
            <a:endParaRPr/>
          </a:p>
          <a:p>
            <a:pPr marL="274320" lvl="0" indent="-257175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750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Ramapo College of New Jersey FAST FACTS - SPRING 2024</a:t>
            </a:r>
            <a:r>
              <a:rPr lang="en-US"/>
              <a:t> </a:t>
            </a:r>
            <a:endParaRPr/>
          </a:p>
          <a:p>
            <a:pPr marL="274320" lvl="0" indent="-1219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/>
              <a:t>Public Safety</a:t>
            </a:r>
            <a:endParaRPr/>
          </a:p>
        </p:txBody>
      </p:sp>
      <p:sp>
        <p:nvSpPr>
          <p:cNvPr id="112" name="Google Shape;112;p3"/>
          <p:cNvSpPr txBox="1">
            <a:spLocks noGrp="1"/>
          </p:cNvSpPr>
          <p:nvPr>
            <p:ph type="body" idx="1"/>
          </p:nvPr>
        </p:nvSpPr>
        <p:spPr>
          <a:xfrm>
            <a:off x="762000" y="685799"/>
            <a:ext cx="7543800" cy="4601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274320" lvl="0" indent="-1219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Location: C-102</a:t>
            </a:r>
            <a:endParaRPr/>
          </a:p>
          <a:p>
            <a:pPr marL="274320" lvl="0" indent="-1219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Go here to get your ID card</a:t>
            </a:r>
            <a:endParaRPr/>
          </a:p>
          <a:p>
            <a:pPr marL="274320" lvl="0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Go here for parking passes</a:t>
            </a:r>
            <a:endParaRPr/>
          </a:p>
          <a:p>
            <a:pPr marL="274320" lvl="0" indent="-1219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Campus Public Safety Emergency: (201) 684-6666</a:t>
            </a:r>
            <a:endParaRPr/>
          </a:p>
          <a:p>
            <a:pPr marL="274320" lvl="0" indent="-1219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Non-Emergency Calls: (201) 684-7432</a:t>
            </a:r>
            <a:br>
              <a:rPr lang="en-US"/>
            </a:br>
            <a:r>
              <a:rPr lang="en-US"/>
              <a:t>			    </a:t>
            </a:r>
            <a:r>
              <a:rPr lang="en-US" sz="1200"/>
              <a:t>   </a:t>
            </a:r>
            <a:r>
              <a:rPr lang="en-US"/>
              <a:t>(201) 684-7433</a:t>
            </a:r>
            <a:endParaRPr/>
          </a:p>
        </p:txBody>
      </p:sp>
      <p:pic>
        <p:nvPicPr>
          <p:cNvPr id="113" name="Google Shape;113;p3" descr="Screen Shot 2015-08-12 at 12.50.30 PM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994030" y="505361"/>
            <a:ext cx="3311770" cy="29155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800"/>
              <a:buFont typeface="Impact"/>
              <a:buNone/>
            </a:pPr>
            <a:r>
              <a:rPr lang="en-US" sz="4800"/>
              <a:t>Technology Problems?</a:t>
            </a:r>
            <a:endParaRPr/>
          </a:p>
        </p:txBody>
      </p:sp>
      <p:sp>
        <p:nvSpPr>
          <p:cNvPr id="119" name="Google Shape;119;p4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Just dial </a:t>
            </a:r>
            <a:r>
              <a:rPr lang="en-US" b="1" u="sng"/>
              <a:t>201.684.7777</a:t>
            </a:r>
            <a:r>
              <a:rPr lang="en-US" b="1"/>
              <a:t> </a:t>
            </a:r>
            <a:r>
              <a:rPr lang="en-US"/>
              <a:t>or email</a:t>
            </a:r>
            <a:r>
              <a:rPr lang="en-US" b="1"/>
              <a:t> helpdesk@ramapo.edu</a:t>
            </a:r>
            <a:endParaRPr b="1"/>
          </a:p>
          <a:p>
            <a:pPr marL="27432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b="1"/>
          </a:p>
          <a:p>
            <a:pPr marL="27432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Tech Support Help Desk</a:t>
            </a:r>
            <a:endParaRPr/>
          </a:p>
          <a:p>
            <a:pPr marL="274320" lvl="0" indent="-1219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They are not always the answer to your problem, but they will connect you to the right person!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/>
              <a:t>Academic Calendar</a:t>
            </a:r>
            <a:endParaRPr/>
          </a:p>
        </p:txBody>
      </p:sp>
      <p:sp>
        <p:nvSpPr>
          <p:cNvPr id="125" name="Google Shape;125;p5"/>
          <p:cNvSpPr txBox="1">
            <a:spLocks noGrp="1"/>
          </p:cNvSpPr>
          <p:nvPr>
            <p:ph type="body" idx="1"/>
          </p:nvPr>
        </p:nvSpPr>
        <p:spPr>
          <a:xfrm>
            <a:off x="762000" y="685799"/>
            <a:ext cx="7543800" cy="44844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http://www.ramapo.edu/academic-calendars/</a:t>
            </a:r>
            <a:endParaRPr/>
          </a:p>
          <a:p>
            <a:pPr marL="274320" lvl="0" indent="-133350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SzPts val="2400"/>
              <a:buNone/>
            </a:pP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Important Dates:</a:t>
            </a:r>
            <a:endParaRPr/>
          </a:p>
          <a:p>
            <a:pPr marL="594360" lvl="1" indent="-284797" algn="l" rtl="0">
              <a:lnSpc>
                <a:spcPct val="100000"/>
              </a:lnSpc>
              <a:spcBef>
                <a:spcPts val="407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First Day of Classes: 9/4/24</a:t>
            </a:r>
            <a:endParaRPr/>
          </a:p>
          <a:p>
            <a:pPr marL="594360" lvl="1" indent="-284797" algn="l" rtl="0">
              <a:lnSpc>
                <a:spcPct val="100000"/>
              </a:lnSpc>
              <a:spcBef>
                <a:spcPts val="407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Add/Drop Ends 9/10/24 (Full Semester Courses)</a:t>
            </a:r>
            <a:endParaRPr/>
          </a:p>
          <a:p>
            <a:pPr marL="594360" lvl="1" indent="-284797" algn="l" rtl="0">
              <a:lnSpc>
                <a:spcPct val="100000"/>
              </a:lnSpc>
              <a:spcBef>
                <a:spcPts val="407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Last Day to give a “W” Grade 11/15/24</a:t>
            </a:r>
            <a:endParaRPr/>
          </a:p>
          <a:p>
            <a:pPr marL="594360" lvl="1" indent="-284797" algn="l" rtl="0">
              <a:lnSpc>
                <a:spcPct val="100000"/>
              </a:lnSpc>
              <a:spcBef>
                <a:spcPts val="407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Thanksgiving Break (college closed) 11/27-11/29</a:t>
            </a:r>
            <a:endParaRPr/>
          </a:p>
          <a:p>
            <a:pPr marL="594360" lvl="1" indent="-284797" algn="l" rtl="0">
              <a:lnSpc>
                <a:spcPct val="100000"/>
              </a:lnSpc>
              <a:spcBef>
                <a:spcPts val="407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Final Exams: 12/14-12/20</a:t>
            </a:r>
            <a:endParaRPr/>
          </a:p>
          <a:p>
            <a:pPr marL="594360" lvl="1" indent="-284797" algn="l" rtl="0">
              <a:lnSpc>
                <a:spcPct val="100000"/>
              </a:lnSpc>
              <a:spcBef>
                <a:spcPts val="407"/>
              </a:spcBef>
              <a:spcAft>
                <a:spcPts val="0"/>
              </a:spcAft>
              <a:buSzPts val="2200"/>
              <a:buChar char="•"/>
            </a:pPr>
            <a:r>
              <a:rPr lang="en-US"/>
              <a:t>Final Day to Give an “I” (Incomplete): 12/20</a:t>
            </a:r>
            <a:endParaRPr/>
          </a:p>
          <a:p>
            <a:pPr marL="594360" lvl="1" indent="-274318" algn="l" rtl="0">
              <a:lnSpc>
                <a:spcPct val="100000"/>
              </a:lnSpc>
              <a:spcBef>
                <a:spcPts val="407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Spring Break (college closed)</a:t>
            </a:r>
            <a:endParaRPr/>
          </a:p>
          <a:p>
            <a:pPr marL="594360" lvl="1" indent="-145097" algn="l" rtl="0">
              <a:lnSpc>
                <a:spcPct val="100000"/>
              </a:lnSpc>
              <a:spcBef>
                <a:spcPts val="407"/>
              </a:spcBef>
              <a:spcAft>
                <a:spcPts val="0"/>
              </a:spcAft>
              <a:buSzPts val="2200"/>
              <a:buNone/>
            </a:pPr>
            <a:endParaRPr/>
          </a:p>
          <a:p>
            <a:pPr marL="274320" lvl="0" indent="-274320" algn="l" rtl="0">
              <a:lnSpc>
                <a:spcPct val="100000"/>
              </a:lnSpc>
              <a:spcBef>
                <a:spcPts val="444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Note: classes held, offices closed on certain days!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5400"/>
              <a:buFont typeface="Impact"/>
              <a:buNone/>
            </a:pPr>
            <a:r>
              <a:rPr lang="en-US"/>
              <a:t>Meeting Schedule</a:t>
            </a:r>
            <a:endParaRPr/>
          </a:p>
        </p:txBody>
      </p:sp>
      <p:sp>
        <p:nvSpPr>
          <p:cNvPr id="131" name="Google Shape;131;p6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274320" lvl="0" indent="-2743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US"/>
              <a:t>Visit the following link to the Faculty Meeting Calendar:</a:t>
            </a:r>
            <a:endParaRPr/>
          </a:p>
          <a:p>
            <a:pPr marL="32004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https://www.ramapo.edu/fa/calendar/</a:t>
            </a:r>
            <a:endParaRPr/>
          </a:p>
          <a:p>
            <a:pPr marL="32004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/>
              <a:t>	-Faculty Assembly</a:t>
            </a:r>
            <a:endParaRPr/>
          </a:p>
          <a:p>
            <a:pPr marL="32004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/>
              <a:t>	-Unit Council Meetings</a:t>
            </a:r>
            <a:endParaRPr/>
          </a:p>
          <a:p>
            <a:pPr marL="32004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/>
              <a:t>	-AFT Union Meetings</a:t>
            </a:r>
            <a:endParaRPr/>
          </a:p>
          <a:p>
            <a:pPr marL="320040" lvl="1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2200"/>
              <a:buNone/>
            </a:pPr>
            <a:r>
              <a:rPr lang="en-US"/>
              <a:t>	-Major/Minor Convening Group Meetings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2f2ae850371_0_0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4560"/>
              <a:t>Speaking of AFT (Local 2274)</a:t>
            </a:r>
            <a:endParaRPr sz="4560"/>
          </a:p>
        </p:txBody>
      </p:sp>
      <p:sp>
        <p:nvSpPr>
          <p:cNvPr id="138" name="Google Shape;138;g2f2ae850371_0_0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Local 2274 negotiates with 8 other NJ state colleges and is part of a national union with 1.8 million members!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Collective bargaining has resulted in full-time employees receiving a 3.5% across-the-board increase in each year of the contract.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Learn more: 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https://ramapoaft.org/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To join: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4"/>
              </a:rPr>
              <a:t>https://www.cnjscl.org/membershipcard.htm</a:t>
            </a:r>
            <a:endParaRPr/>
          </a:p>
          <a:p>
            <a:pPr marL="9144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2f44bd38fb0_0_0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What You Will Find in a Ramapo Classroom</a:t>
            </a:r>
            <a:endParaRPr/>
          </a:p>
        </p:txBody>
      </p:sp>
      <p:sp>
        <p:nvSpPr>
          <p:cNvPr id="145" name="Google Shape;145;g2f44bd38fb0_0_0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lnSpcReduction="10000"/>
          </a:bodyPr>
          <a:lstStyle/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Classrooms should have white (not smart!) boards.  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Ask Unit Secretary for Markers or Bring Your Own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Don’t necessarily expect erasers.  </a:t>
            </a:r>
            <a:endParaRPr/>
          </a:p>
          <a:p>
            <a:pPr marL="1371600" lvl="2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Again, ask Unit Secretary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Classrooms have audio/visual lecterns/podiums/units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All should have desktop computer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Should be ports to link your laptop–bring cords in case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All classrooms have WiFi</a:t>
            </a:r>
            <a:endParaRPr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Should be DVD players and overhead projectors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Few classrooms have Webex Kits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Always have a Plan B!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ecfbefcdb3_0_25"/>
          <p:cNvSpPr txBox="1"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Preparing Your Syllabi</a:t>
            </a:r>
            <a:endParaRPr/>
          </a:p>
        </p:txBody>
      </p:sp>
      <p:sp>
        <p:nvSpPr>
          <p:cNvPr id="152" name="Google Shape;152;g2ecfbefcdb3_0_25"/>
          <p:cNvSpPr txBox="1"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Unit (School) Secretaries ask for Syllabi 2 weeks before semester begins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Ask Conveners for Copies of Previous Syllabi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Academic Review Committee (ARC) Manual has specific guidance: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 u="sng">
                <a:solidFill>
                  <a:schemeClr val="hlink"/>
                </a:solidFill>
                <a:hlinkClick r:id="rId3"/>
              </a:rPr>
              <a:t>https://www.ramapo.edu/fa/arc/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Course Preparation Guidelines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-US"/>
              <a:t>Syllabus Checklist</a:t>
            </a:r>
            <a:endParaRPr/>
          </a:p>
          <a:p>
            <a:pPr marL="45720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ewsprin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694</Words>
  <Application>Microsoft Office PowerPoint</Application>
  <PresentationFormat>On-screen Show (4:3)</PresentationFormat>
  <Paragraphs>152</Paragraphs>
  <Slides>17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Impact</vt:lpstr>
      <vt:lpstr>Arial</vt:lpstr>
      <vt:lpstr>Oswald</vt:lpstr>
      <vt:lpstr>Times New Roman</vt:lpstr>
      <vt:lpstr>Calibri</vt:lpstr>
      <vt:lpstr>Newsprint</vt:lpstr>
      <vt:lpstr>Start Here - WELCOME!</vt:lpstr>
      <vt:lpstr>Fast Facts about Ramapo</vt:lpstr>
      <vt:lpstr>Public Safety</vt:lpstr>
      <vt:lpstr>Technology Problems?</vt:lpstr>
      <vt:lpstr>Academic Calendar</vt:lpstr>
      <vt:lpstr>Meeting Schedule</vt:lpstr>
      <vt:lpstr>Speaking of AFT (Local 2274)</vt:lpstr>
      <vt:lpstr>What You Will Find in a Ramapo Classroom</vt:lpstr>
      <vt:lpstr>Preparing Your Syllabi</vt:lpstr>
      <vt:lpstr>web.ramapo.edu</vt:lpstr>
      <vt:lpstr>Learning Management System</vt:lpstr>
      <vt:lpstr>Instructional Design Center</vt:lpstr>
      <vt:lpstr>Instructional Design Center</vt:lpstr>
      <vt:lpstr>Instructional Design Center</vt:lpstr>
      <vt:lpstr>Course Administration Through Web Self-Service</vt:lpstr>
      <vt:lpstr>Finishing Up the Semester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Here - WELCOME!</dc:title>
  <dc:creator>Tammi Redd</dc:creator>
  <cp:lastModifiedBy>Rikki Abzug</cp:lastModifiedBy>
  <cp:revision>2</cp:revision>
  <dcterms:created xsi:type="dcterms:W3CDTF">2020-08-25T12:50:31Z</dcterms:created>
  <dcterms:modified xsi:type="dcterms:W3CDTF">2024-08-23T13:59:35Z</dcterms:modified>
</cp:coreProperties>
</file>