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Arial Black" panose="020B0A04020102020204" pitchFamily="34" charset="0"/>
      <p:regular r:id="rId10"/>
      <p:bold r:id="rId11"/>
    </p:embeddedFont>
    <p:embeddedFont>
      <p:font typeface="Lato" panose="020F0502020204030203"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CJGhcTVQ9YCMp0aI4sP8zXUO8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e0115f71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6e0115f71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65ac2122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165ac21223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Mike Unger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699120b006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 a walkthrough after sharing this slide. </a:t>
            </a:r>
            <a:endParaRPr/>
          </a:p>
        </p:txBody>
      </p:sp>
      <p:sp>
        <p:nvSpPr>
          <p:cNvPr id="143" name="Google Shape;143;g1699120b00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169528ecc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2169528ecc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1636adfd3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1636adfd3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13"/>
          <p:cNvSpPr txBox="1">
            <a:spLocks noGrp="1"/>
          </p:cNvSpPr>
          <p:nvPr>
            <p:ph type="ctrTitle"/>
          </p:nvPr>
        </p:nvSpPr>
        <p:spPr>
          <a:xfrm>
            <a:off x="827314" y="1371600"/>
            <a:ext cx="8588829" cy="28856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3"/>
          <p:cNvSpPr txBox="1">
            <a:spLocks noGrp="1"/>
          </p:cNvSpPr>
          <p:nvPr>
            <p:ph type="subTitle" idx="1"/>
          </p:nvPr>
        </p:nvSpPr>
        <p:spPr>
          <a:xfrm>
            <a:off x="838200" y="4550230"/>
            <a:ext cx="7772400" cy="1513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pic>
        <p:nvPicPr>
          <p:cNvPr id="78" name="Google Shape;78;p2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9" name="Google Shape;7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pic>
        <p:nvPicPr>
          <p:cNvPr id="83" name="Google Shape;83;p2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4" name="Google Shape;8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body" idx="1"/>
          </p:nvPr>
        </p:nvSpPr>
        <p:spPr>
          <a:xfrm>
            <a:off x="5183188" y="1363287"/>
            <a:ext cx="6172200" cy="449776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6" name="Google Shape;8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pic>
        <p:nvPicPr>
          <p:cNvPr id="91" name="Google Shape;91;p2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2" name="Google Shape;92;p24"/>
          <p:cNvSpPr txBox="1">
            <a:spLocks noGrp="1"/>
          </p:cNvSpPr>
          <p:nvPr>
            <p:ph type="title"/>
          </p:nvPr>
        </p:nvSpPr>
        <p:spPr>
          <a:xfrm>
            <a:off x="839788" y="1404851"/>
            <a:ext cx="3932237" cy="19150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4"/>
          <p:cNvSpPr>
            <a:spLocks noGrp="1"/>
          </p:cNvSpPr>
          <p:nvPr>
            <p:ph type="pic" idx="2"/>
          </p:nvPr>
        </p:nvSpPr>
        <p:spPr>
          <a:xfrm>
            <a:off x="5183188" y="987425"/>
            <a:ext cx="6172200" cy="4873625"/>
          </a:xfrm>
          <a:prstGeom prst="rect">
            <a:avLst/>
          </a:prstGeom>
          <a:noFill/>
          <a:ln>
            <a:noFill/>
          </a:ln>
        </p:spPr>
      </p:sp>
      <p:sp>
        <p:nvSpPr>
          <p:cNvPr id="94" name="Google Shape;94;p24"/>
          <p:cNvSpPr txBox="1">
            <a:spLocks noGrp="1"/>
          </p:cNvSpPr>
          <p:nvPr>
            <p:ph type="body" idx="1"/>
          </p:nvPr>
        </p:nvSpPr>
        <p:spPr>
          <a:xfrm>
            <a:off x="839788" y="3424844"/>
            <a:ext cx="3932237" cy="24441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pic>
        <p:nvPicPr>
          <p:cNvPr id="99" name="Google Shape;99;p2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0" name="Google Shape;100;p25"/>
          <p:cNvSpPr txBox="1">
            <a:spLocks noGrp="1"/>
          </p:cNvSpPr>
          <p:nvPr>
            <p:ph type="title"/>
          </p:nvPr>
        </p:nvSpPr>
        <p:spPr>
          <a:xfrm>
            <a:off x="2726574" y="365125"/>
            <a:ext cx="86272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pic>
        <p:nvPicPr>
          <p:cNvPr id="106" name="Google Shape;106;p2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7" name="Google Shape;107;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6"/>
          <p:cNvSpPr txBox="1">
            <a:spLocks noGrp="1"/>
          </p:cNvSpPr>
          <p:nvPr>
            <p:ph type="body" idx="1"/>
          </p:nvPr>
        </p:nvSpPr>
        <p:spPr>
          <a:xfrm rot="5400000">
            <a:off x="2290200" y="-105338"/>
            <a:ext cx="4830301"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
        <p:cNvGrpSpPr/>
        <p:nvPr/>
      </p:nvGrpSpPr>
      <p:grpSpPr>
        <a:xfrm>
          <a:off x="0" y="0"/>
          <a:ext cx="0" cy="0"/>
          <a:chOff x="0" y="0"/>
          <a:chExt cx="0" cy="0"/>
        </a:xfrm>
      </p:grpSpPr>
      <p:pic>
        <p:nvPicPr>
          <p:cNvPr id="19" name="Google Shape;19;p1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5"/>
          <p:cNvSpPr txBox="1">
            <a:spLocks noGrp="1"/>
          </p:cNvSpPr>
          <p:nvPr>
            <p:ph type="title"/>
          </p:nvPr>
        </p:nvSpPr>
        <p:spPr>
          <a:xfrm>
            <a:off x="2760453" y="320675"/>
            <a:ext cx="85933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pic>
        <p:nvPicPr>
          <p:cNvPr id="26" name="Google Shape;26;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18"/>
          <p:cNvSpPr txBox="1">
            <a:spLocks noGrp="1"/>
          </p:cNvSpPr>
          <p:nvPr>
            <p:ph type="title"/>
          </p:nvPr>
        </p:nvSpPr>
        <p:spPr>
          <a:xfrm>
            <a:off x="838200" y="365125"/>
            <a:ext cx="87962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Google Shape;35;p14"/>
          <p:cNvSpPr txBox="1">
            <a:spLocks noGrp="1"/>
          </p:cNvSpPr>
          <p:nvPr>
            <p:ph type="title"/>
          </p:nvPr>
        </p:nvSpPr>
        <p:spPr>
          <a:xfrm>
            <a:off x="838200" y="365125"/>
            <a:ext cx="86163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16"/>
          <p:cNvSpPr txBox="1">
            <a:spLocks noGrp="1"/>
          </p:cNvSpPr>
          <p:nvPr>
            <p:ph type="title"/>
          </p:nvPr>
        </p:nvSpPr>
        <p:spPr>
          <a:xfrm>
            <a:off x="838201" y="365125"/>
            <a:ext cx="859047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9" name="Google Shape;49;p17"/>
          <p:cNvSpPr txBox="1">
            <a:spLocks noGrp="1"/>
          </p:cNvSpPr>
          <p:nvPr>
            <p:ph type="title"/>
          </p:nvPr>
        </p:nvSpPr>
        <p:spPr>
          <a:xfrm>
            <a:off x="2734574" y="363537"/>
            <a:ext cx="86192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pic>
        <p:nvPicPr>
          <p:cNvPr id="55" name="Google Shape;55;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6" name="Google Shape;5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pic>
        <p:nvPicPr>
          <p:cNvPr id="62" name="Google Shape;62;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3" name="Google Shape;63;p20"/>
          <p:cNvSpPr txBox="1">
            <a:spLocks noGrp="1"/>
          </p:cNvSpPr>
          <p:nvPr>
            <p:ph type="title"/>
          </p:nvPr>
        </p:nvSpPr>
        <p:spPr>
          <a:xfrm>
            <a:off x="2701636" y="365125"/>
            <a:ext cx="865375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pic>
        <p:nvPicPr>
          <p:cNvPr id="72" name="Google Shape;72;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3" name="Google Shape;73;p21"/>
          <p:cNvSpPr txBox="1">
            <a:spLocks noGrp="1"/>
          </p:cNvSpPr>
          <p:nvPr>
            <p:ph type="title"/>
          </p:nvPr>
        </p:nvSpPr>
        <p:spPr>
          <a:xfrm>
            <a:off x="838200" y="365125"/>
            <a:ext cx="867987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ramapo.edu/myadvisee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ramapo.edu/myadviso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ramapo.instructure.com/courses/24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ramapo.edu/connect/facul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827314" y="1371600"/>
            <a:ext cx="8588829" cy="28856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Black"/>
              <a:buNone/>
            </a:pPr>
            <a:r>
              <a:rPr lang="en-US"/>
              <a:t>Faculty and Staff Advisement Resources</a:t>
            </a:r>
            <a:endParaRPr sz="4000"/>
          </a:p>
        </p:txBody>
      </p:sp>
      <p:sp>
        <p:nvSpPr>
          <p:cNvPr id="117" name="Google Shape;117;p1"/>
          <p:cNvSpPr txBox="1">
            <a:spLocks noGrp="1"/>
          </p:cNvSpPr>
          <p:nvPr>
            <p:ph type="subTitle" idx="1"/>
          </p:nvPr>
        </p:nvSpPr>
        <p:spPr>
          <a:xfrm>
            <a:off x="778300" y="4600155"/>
            <a:ext cx="7772400" cy="151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b="1"/>
              <a:t>John Yao</a:t>
            </a:r>
            <a:br>
              <a:rPr lang="en-US" b="1"/>
            </a:br>
            <a:r>
              <a:rPr lang="en-US" b="1"/>
              <a:t>Associate Director of Student Success for Academic Advisement</a:t>
            </a:r>
            <a:r>
              <a:rPr lang="en-US"/>
              <a:t/>
            </a:r>
            <a:br>
              <a:rPr lang="en-US"/>
            </a:br>
            <a:r>
              <a:rPr lang="en-US"/>
              <a:t>Center for Student Success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6e0115f71c_0_6"/>
          <p:cNvSpPr txBox="1">
            <a:spLocks noGrp="1"/>
          </p:cNvSpPr>
          <p:nvPr>
            <p:ph type="title"/>
          </p:nvPr>
        </p:nvSpPr>
        <p:spPr>
          <a:xfrm>
            <a:off x="1624600" y="1174675"/>
            <a:ext cx="9267600" cy="1154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990"/>
              <a:buNone/>
            </a:pPr>
            <a:r>
              <a:rPr lang="en-US" sz="3259"/>
              <a:t>Advisement Resources and Tutorials</a:t>
            </a:r>
            <a:endParaRPr sz="3259"/>
          </a:p>
        </p:txBody>
      </p:sp>
      <p:sp>
        <p:nvSpPr>
          <p:cNvPr id="123" name="Google Shape;123;g26e0115f71c_0_6"/>
          <p:cNvSpPr txBox="1">
            <a:spLocks noGrp="1"/>
          </p:cNvSpPr>
          <p:nvPr>
            <p:ph type="body" idx="1"/>
          </p:nvPr>
        </p:nvSpPr>
        <p:spPr>
          <a:xfrm>
            <a:off x="1299798" y="1690733"/>
            <a:ext cx="4260000" cy="8241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u="sng">
                <a:solidFill>
                  <a:schemeClr val="hlink"/>
                </a:solidFill>
                <a:hlinkClick r:id="rId3"/>
              </a:rPr>
              <a:t>My Advisees</a:t>
            </a:r>
            <a:r>
              <a:rPr lang="en-US"/>
              <a:t> (for advisors)</a:t>
            </a:r>
            <a:endParaRPr/>
          </a:p>
        </p:txBody>
      </p:sp>
      <p:sp>
        <p:nvSpPr>
          <p:cNvPr id="124" name="Google Shape;124;g26e0115f71c_0_6"/>
          <p:cNvSpPr txBox="1">
            <a:spLocks noGrp="1"/>
          </p:cNvSpPr>
          <p:nvPr>
            <p:ph type="body" idx="3"/>
          </p:nvPr>
        </p:nvSpPr>
        <p:spPr>
          <a:xfrm>
            <a:off x="6632200" y="1690733"/>
            <a:ext cx="4260000" cy="8241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u="sng">
                <a:solidFill>
                  <a:schemeClr val="hlink"/>
                </a:solidFill>
                <a:hlinkClick r:id="rId4"/>
              </a:rPr>
              <a:t>My Advisor</a:t>
            </a:r>
            <a:r>
              <a:rPr lang="en-US"/>
              <a:t> (for student)</a:t>
            </a:r>
            <a:endParaRPr/>
          </a:p>
        </p:txBody>
      </p:sp>
      <p:pic>
        <p:nvPicPr>
          <p:cNvPr id="125" name="Google Shape;125;g26e0115f71c_0_6"/>
          <p:cNvPicPr preferRelativeResize="0"/>
          <p:nvPr/>
        </p:nvPicPr>
        <p:blipFill>
          <a:blip r:embed="rId5">
            <a:alphaModFix/>
          </a:blip>
          <a:stretch>
            <a:fillRect/>
          </a:stretch>
        </p:blipFill>
        <p:spPr>
          <a:xfrm>
            <a:off x="1499651" y="2643401"/>
            <a:ext cx="3860299" cy="3860299"/>
          </a:xfrm>
          <a:prstGeom prst="rect">
            <a:avLst/>
          </a:prstGeom>
          <a:noFill/>
          <a:ln>
            <a:noFill/>
          </a:ln>
        </p:spPr>
      </p:pic>
      <p:pic>
        <p:nvPicPr>
          <p:cNvPr id="126" name="Google Shape;126;g26e0115f71c_0_6"/>
          <p:cNvPicPr preferRelativeResize="0"/>
          <p:nvPr/>
        </p:nvPicPr>
        <p:blipFill>
          <a:blip r:embed="rId6">
            <a:alphaModFix/>
          </a:blip>
          <a:stretch>
            <a:fillRect/>
          </a:stretch>
        </p:blipFill>
        <p:spPr>
          <a:xfrm>
            <a:off x="6404449" y="2643400"/>
            <a:ext cx="3860299" cy="3860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178125" y="365125"/>
            <a:ext cx="9456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en-US"/>
              <a:t>Canvas Advisement Training: How will this help you? </a:t>
            </a:r>
            <a:endParaRPr/>
          </a:p>
        </p:txBody>
      </p:sp>
      <p:sp>
        <p:nvSpPr>
          <p:cNvPr id="132" name="Google Shape;132;p6"/>
          <p:cNvSpPr txBox="1"/>
          <p:nvPr/>
        </p:nvSpPr>
        <p:spPr>
          <a:xfrm>
            <a:off x="298600" y="1617150"/>
            <a:ext cx="5481300" cy="48024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2F2F2F"/>
              </a:buClr>
              <a:buSzPts val="2000"/>
              <a:buChar char="●"/>
            </a:pPr>
            <a:r>
              <a:rPr lang="en-US" sz="2000">
                <a:solidFill>
                  <a:srgbClr val="2F2F2F"/>
                </a:solidFill>
              </a:rPr>
              <a:t>A comprehensive training and development resource for faculty and staff at Ramapo who provide academic advisement to students. </a:t>
            </a:r>
            <a:endParaRPr sz="2000">
              <a:solidFill>
                <a:srgbClr val="2F2F2F"/>
              </a:solidFill>
            </a:endParaRPr>
          </a:p>
          <a:p>
            <a:pPr marL="457200" marR="0" lvl="0" indent="-355600" algn="l" rtl="0">
              <a:lnSpc>
                <a:spcPct val="100000"/>
              </a:lnSpc>
              <a:spcBef>
                <a:spcPts val="0"/>
              </a:spcBef>
              <a:spcAft>
                <a:spcPts val="0"/>
              </a:spcAft>
              <a:buClr>
                <a:srgbClr val="2F2F2F"/>
              </a:buClr>
              <a:buSzPts val="2000"/>
              <a:buChar char="●"/>
            </a:pPr>
            <a:r>
              <a:rPr lang="en-US" sz="2000">
                <a:solidFill>
                  <a:srgbClr val="2F2F2F"/>
                </a:solidFill>
              </a:rPr>
              <a:t>Always accessible to you.  </a:t>
            </a:r>
            <a:endParaRPr sz="2000">
              <a:solidFill>
                <a:srgbClr val="2F2F2F"/>
              </a:solidFill>
            </a:endParaRPr>
          </a:p>
          <a:p>
            <a:pPr marL="457200" marR="0" lvl="0" indent="-355600" algn="l" rtl="0">
              <a:lnSpc>
                <a:spcPct val="100000"/>
              </a:lnSpc>
              <a:spcBef>
                <a:spcPts val="0"/>
              </a:spcBef>
              <a:spcAft>
                <a:spcPts val="0"/>
              </a:spcAft>
              <a:buClr>
                <a:srgbClr val="2F2F2F"/>
              </a:buClr>
              <a:buSzPts val="2000"/>
              <a:buChar char="●"/>
            </a:pPr>
            <a:r>
              <a:rPr lang="en-US" sz="2000">
                <a:solidFill>
                  <a:srgbClr val="2F2F2F"/>
                </a:solidFill>
              </a:rPr>
              <a:t>New and seasoned faculty can access the course. Information provided in this course draws from all different areas of the College website and other existing resources, bringing it together in one place for advisors to come back to reference.</a:t>
            </a:r>
            <a:endParaRPr sz="2000">
              <a:solidFill>
                <a:srgbClr val="2F2F2F"/>
              </a:solidFill>
            </a:endParaRPr>
          </a:p>
          <a:p>
            <a:pPr marL="457200" marR="0" lvl="0" indent="-355600" algn="l" rtl="0">
              <a:lnSpc>
                <a:spcPct val="100000"/>
              </a:lnSpc>
              <a:spcBef>
                <a:spcPts val="0"/>
              </a:spcBef>
              <a:spcAft>
                <a:spcPts val="0"/>
              </a:spcAft>
              <a:buClr>
                <a:srgbClr val="2F2F2F"/>
              </a:buClr>
              <a:buSzPts val="2000"/>
              <a:buChar char="●"/>
            </a:pPr>
            <a:r>
              <a:rPr lang="en-US" sz="2000">
                <a:solidFill>
                  <a:srgbClr val="2F2F2F"/>
                </a:solidFill>
              </a:rPr>
              <a:t>Developed and reviewed with the Academic Advisement Council (for faculty by faculty). </a:t>
            </a:r>
            <a:endParaRPr sz="2000">
              <a:solidFill>
                <a:srgbClr val="2F2F2F"/>
              </a:solidFill>
            </a:endParaRPr>
          </a:p>
          <a:p>
            <a:pPr marL="0" marR="0" lvl="0" indent="0" algn="l" rtl="0">
              <a:lnSpc>
                <a:spcPct val="100000"/>
              </a:lnSpc>
              <a:spcBef>
                <a:spcPts val="0"/>
              </a:spcBef>
              <a:spcAft>
                <a:spcPts val="0"/>
              </a:spcAft>
              <a:buNone/>
            </a:pPr>
            <a:endParaRPr sz="2000">
              <a:solidFill>
                <a:srgbClr val="2F2F2F"/>
              </a:solidFill>
            </a:endParaRPr>
          </a:p>
        </p:txBody>
      </p:sp>
      <p:pic>
        <p:nvPicPr>
          <p:cNvPr id="133" name="Google Shape;133;p6"/>
          <p:cNvPicPr preferRelativeResize="0"/>
          <p:nvPr/>
        </p:nvPicPr>
        <p:blipFill>
          <a:blip r:embed="rId3">
            <a:alphaModFix/>
          </a:blip>
          <a:stretch>
            <a:fillRect/>
          </a:stretch>
        </p:blipFill>
        <p:spPr>
          <a:xfrm>
            <a:off x="6164725" y="1969725"/>
            <a:ext cx="5717824" cy="3770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65ac21223f_0_0"/>
          <p:cNvSpPr txBox="1">
            <a:spLocks noGrp="1"/>
          </p:cNvSpPr>
          <p:nvPr>
            <p:ph type="title"/>
          </p:nvPr>
        </p:nvSpPr>
        <p:spPr>
          <a:xfrm>
            <a:off x="88800" y="365125"/>
            <a:ext cx="9545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200"/>
              <a:t>Areas of focus</a:t>
            </a:r>
            <a:endParaRPr sz="4200"/>
          </a:p>
        </p:txBody>
      </p:sp>
      <p:sp>
        <p:nvSpPr>
          <p:cNvPr id="139" name="Google Shape;139;g165ac21223f_0_0"/>
          <p:cNvSpPr txBox="1"/>
          <p:nvPr/>
        </p:nvSpPr>
        <p:spPr>
          <a:xfrm>
            <a:off x="2822150" y="6352175"/>
            <a:ext cx="9305100" cy="215700"/>
          </a:xfrm>
          <a:prstGeom prst="rect">
            <a:avLst/>
          </a:prstGeom>
          <a:noFill/>
          <a:ln>
            <a:noFill/>
          </a:ln>
        </p:spPr>
        <p:txBody>
          <a:bodyPr spcFirstLastPara="1" wrap="square" lIns="91425" tIns="91425" rIns="91425" bIns="91425" anchor="t" anchorCtr="0">
            <a:spAutoFit/>
          </a:bodyPr>
          <a:lstStyle/>
          <a:p>
            <a:pPr marL="228600" marR="0" lvl="0" indent="0" algn="l" rtl="0">
              <a:lnSpc>
                <a:spcPct val="90000"/>
              </a:lnSpc>
              <a:spcBef>
                <a:spcPts val="0"/>
              </a:spcBef>
              <a:spcAft>
                <a:spcPts val="0"/>
              </a:spcAft>
              <a:buClr>
                <a:schemeClr val="dk1"/>
              </a:buClr>
              <a:buSzPts val="1100"/>
              <a:buFont typeface="Arial"/>
              <a:buNone/>
            </a:pPr>
            <a:endParaRPr sz="200" b="1" i="0" u="none" strike="noStrike" cap="none">
              <a:solidFill>
                <a:srgbClr val="000000"/>
              </a:solidFill>
              <a:latin typeface="Arial"/>
              <a:ea typeface="Arial"/>
              <a:cs typeface="Arial"/>
              <a:sym typeface="Arial"/>
            </a:endParaRPr>
          </a:p>
        </p:txBody>
      </p:sp>
      <p:sp>
        <p:nvSpPr>
          <p:cNvPr id="140" name="Google Shape;140;g165ac21223f_0_0"/>
          <p:cNvSpPr txBox="1"/>
          <p:nvPr/>
        </p:nvSpPr>
        <p:spPr>
          <a:xfrm>
            <a:off x="638875" y="1826800"/>
            <a:ext cx="10082400" cy="3714600"/>
          </a:xfrm>
          <a:prstGeom prst="rect">
            <a:avLst/>
          </a:prstGeom>
          <a:noFill/>
          <a:ln>
            <a:noFill/>
          </a:ln>
        </p:spPr>
        <p:txBody>
          <a:bodyPr spcFirstLastPara="1" wrap="square" lIns="91425" tIns="91425" rIns="91425" bIns="91425" anchor="t" anchorCtr="0">
            <a:spAutoFit/>
          </a:bodyPr>
          <a:lstStyle/>
          <a:p>
            <a:pPr marL="698500" lvl="0" indent="-355600" algn="l" rtl="0">
              <a:lnSpc>
                <a:spcPct val="115000"/>
              </a:lnSpc>
              <a:spcBef>
                <a:spcPts val="0"/>
              </a:spcBef>
              <a:spcAft>
                <a:spcPts val="0"/>
              </a:spcAft>
              <a:buClr>
                <a:srgbClr val="2F2F2F"/>
              </a:buClr>
              <a:buSzPts val="2000"/>
              <a:buFont typeface="Lato"/>
              <a:buAutoNum type="arabicPeriod"/>
            </a:pPr>
            <a:r>
              <a:rPr lang="en-US" sz="2000" b="1">
                <a:solidFill>
                  <a:srgbClr val="2F2F2F"/>
                </a:solidFill>
              </a:rPr>
              <a:t>General Advisement:</a:t>
            </a:r>
            <a:r>
              <a:rPr lang="en-US" sz="2000">
                <a:solidFill>
                  <a:srgbClr val="2F2F2F"/>
                </a:solidFill>
              </a:rPr>
              <a:t> Introduces the College’s approach to academic advising.</a:t>
            </a:r>
            <a:endParaRPr sz="2000">
              <a:solidFill>
                <a:srgbClr val="2F2F2F"/>
              </a:solidFill>
            </a:endParaRPr>
          </a:p>
          <a:p>
            <a:pPr marL="698500" lvl="0" indent="-355600" algn="l" rtl="0">
              <a:lnSpc>
                <a:spcPct val="115000"/>
              </a:lnSpc>
              <a:spcBef>
                <a:spcPts val="0"/>
              </a:spcBef>
              <a:spcAft>
                <a:spcPts val="0"/>
              </a:spcAft>
              <a:buClr>
                <a:srgbClr val="2F2F2F"/>
              </a:buClr>
              <a:buSzPts val="2000"/>
              <a:buFont typeface="Lato"/>
              <a:buAutoNum type="arabicPeriod"/>
            </a:pPr>
            <a:r>
              <a:rPr lang="en-US" sz="2000" b="1">
                <a:solidFill>
                  <a:srgbClr val="2F2F2F"/>
                </a:solidFill>
              </a:rPr>
              <a:t>Advisement Technology</a:t>
            </a:r>
            <a:r>
              <a:rPr lang="en-US" sz="2000">
                <a:solidFill>
                  <a:srgbClr val="2F2F2F"/>
                </a:solidFill>
              </a:rPr>
              <a:t>: Provides information and tutorials about our three main applications that assist advisors on campus: Connect, UAchieve, and Web Self Service.</a:t>
            </a:r>
            <a:endParaRPr sz="2000">
              <a:solidFill>
                <a:srgbClr val="2F2F2F"/>
              </a:solidFill>
            </a:endParaRPr>
          </a:p>
          <a:p>
            <a:pPr marL="698500" lvl="0" indent="-355600" algn="l" rtl="0">
              <a:lnSpc>
                <a:spcPct val="115000"/>
              </a:lnSpc>
              <a:spcBef>
                <a:spcPts val="0"/>
              </a:spcBef>
              <a:spcAft>
                <a:spcPts val="0"/>
              </a:spcAft>
              <a:buClr>
                <a:srgbClr val="2F2F2F"/>
              </a:buClr>
              <a:buSzPts val="2000"/>
              <a:buFont typeface="Lato"/>
              <a:buAutoNum type="arabicPeriod"/>
            </a:pPr>
            <a:r>
              <a:rPr lang="en-US" sz="2000" b="1">
                <a:solidFill>
                  <a:srgbClr val="2F2F2F"/>
                </a:solidFill>
              </a:rPr>
              <a:t>Advisement by Topic</a:t>
            </a:r>
            <a:r>
              <a:rPr lang="en-US" sz="2000">
                <a:solidFill>
                  <a:srgbClr val="2F2F2F"/>
                </a:solidFill>
              </a:rPr>
              <a:t>: Provides content about various topics that a student and their advisor will encounter throughout their advisement interactions at Ramapo.</a:t>
            </a:r>
            <a:endParaRPr sz="2000">
              <a:solidFill>
                <a:srgbClr val="2F2F2F"/>
              </a:solidFill>
            </a:endParaRPr>
          </a:p>
          <a:p>
            <a:pPr marL="698500" lvl="0" indent="-355600" algn="l" rtl="0">
              <a:lnSpc>
                <a:spcPct val="115000"/>
              </a:lnSpc>
              <a:spcBef>
                <a:spcPts val="0"/>
              </a:spcBef>
              <a:spcAft>
                <a:spcPts val="0"/>
              </a:spcAft>
              <a:buClr>
                <a:srgbClr val="2F2F2F"/>
              </a:buClr>
              <a:buSzPts val="2000"/>
              <a:buFont typeface="Lato"/>
              <a:buAutoNum type="arabicPeriod"/>
            </a:pPr>
            <a:r>
              <a:rPr lang="en-US" sz="2000" b="1">
                <a:solidFill>
                  <a:srgbClr val="2F2F2F"/>
                </a:solidFill>
              </a:rPr>
              <a:t>Advisement Calendar</a:t>
            </a:r>
            <a:r>
              <a:rPr lang="en-US" sz="2000">
                <a:solidFill>
                  <a:srgbClr val="2F2F2F"/>
                </a:solidFill>
              </a:rPr>
              <a:t>:  Serves as a timeline for the advisor. Each point in the timeline addresses timely information and activities for the advisor at any given point in the student's advisement cycle.  </a:t>
            </a:r>
            <a:endParaRPr sz="2000">
              <a:solidFill>
                <a:srgbClr val="2F2F2F"/>
              </a:solidFill>
            </a:endParaRPr>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699120b006_1_1"/>
          <p:cNvSpPr txBox="1">
            <a:spLocks noGrp="1"/>
          </p:cNvSpPr>
          <p:nvPr>
            <p:ph type="title"/>
          </p:nvPr>
        </p:nvSpPr>
        <p:spPr>
          <a:xfrm>
            <a:off x="3235275" y="392000"/>
            <a:ext cx="8673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en-US"/>
              <a:t>Accessing the modules</a:t>
            </a:r>
            <a:endParaRPr/>
          </a:p>
        </p:txBody>
      </p:sp>
      <p:sp>
        <p:nvSpPr>
          <p:cNvPr id="146" name="Google Shape;146;g1699120b006_1_1"/>
          <p:cNvSpPr txBox="1"/>
          <p:nvPr/>
        </p:nvSpPr>
        <p:spPr>
          <a:xfrm>
            <a:off x="483500" y="1819475"/>
            <a:ext cx="732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1699120b006_1_1"/>
          <p:cNvSpPr txBox="1"/>
          <p:nvPr/>
        </p:nvSpPr>
        <p:spPr>
          <a:xfrm>
            <a:off x="268650" y="2056825"/>
            <a:ext cx="11654700" cy="21240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rgbClr val="000000"/>
              </a:buClr>
              <a:buSzPts val="2100"/>
              <a:buFont typeface="Arial"/>
              <a:buAutoNum type="arabicPeriod"/>
            </a:pPr>
            <a:r>
              <a:rPr lang="en-US" sz="2100"/>
              <a:t>All faculty at the College were sent an invite to join the course. If you haven’t done so, please accept the invite. </a:t>
            </a:r>
            <a:endParaRPr sz="2100"/>
          </a:p>
          <a:p>
            <a:pPr marL="457200" marR="0" lvl="0" indent="-361950" algn="l" rtl="0">
              <a:lnSpc>
                <a:spcPct val="100000"/>
              </a:lnSpc>
              <a:spcBef>
                <a:spcPts val="0"/>
              </a:spcBef>
              <a:spcAft>
                <a:spcPts val="0"/>
              </a:spcAft>
              <a:buClr>
                <a:srgbClr val="000000"/>
              </a:buClr>
              <a:buSzPts val="2100"/>
              <a:buFont typeface="Arial"/>
              <a:buAutoNum type="arabicPeriod"/>
            </a:pPr>
            <a:r>
              <a:rPr lang="en-US" sz="2100"/>
              <a:t>Log into web.ramapo.edu and click on the link for Canvas.</a:t>
            </a:r>
            <a:endParaRPr sz="2100"/>
          </a:p>
          <a:p>
            <a:pPr marL="457200" marR="0" lvl="0" indent="-361950" algn="l" rtl="0">
              <a:lnSpc>
                <a:spcPct val="100000"/>
              </a:lnSpc>
              <a:spcBef>
                <a:spcPts val="0"/>
              </a:spcBef>
              <a:spcAft>
                <a:spcPts val="0"/>
              </a:spcAft>
              <a:buSzPts val="2100"/>
              <a:buAutoNum type="arabicPeriod"/>
            </a:pPr>
            <a:r>
              <a:rPr lang="en-US" sz="2100"/>
              <a:t>Click on courses and look for </a:t>
            </a:r>
            <a:r>
              <a:rPr lang="en-US" sz="2100" u="sng">
                <a:solidFill>
                  <a:schemeClr val="hlink"/>
                </a:solidFill>
                <a:hlinkClick r:id="rId3"/>
              </a:rPr>
              <a:t>Academic Advisement Training for Faculty</a:t>
            </a:r>
            <a:r>
              <a:rPr lang="en-US" sz="2100"/>
              <a:t>.</a:t>
            </a:r>
            <a:endParaRPr sz="2100"/>
          </a:p>
          <a:p>
            <a:pPr marL="457200" marR="0" lvl="0" indent="-361950" algn="l" rtl="0">
              <a:lnSpc>
                <a:spcPct val="100000"/>
              </a:lnSpc>
              <a:spcBef>
                <a:spcPts val="0"/>
              </a:spcBef>
              <a:spcAft>
                <a:spcPts val="0"/>
              </a:spcAft>
              <a:buSzPts val="2100"/>
              <a:buAutoNum type="arabicPeriod"/>
            </a:pPr>
            <a:r>
              <a:rPr lang="en-US" sz="2100" u="sng">
                <a:solidFill>
                  <a:schemeClr val="hlink"/>
                </a:solidFill>
                <a:hlinkClick r:id="rId4"/>
              </a:rPr>
              <a:t>https://www.ramapo.edu/connect/faculty/</a:t>
            </a:r>
            <a:r>
              <a:rPr lang="en-US" sz="2100"/>
              <a:t/>
            </a:r>
            <a:br>
              <a:rPr lang="en-US" sz="2100"/>
            </a:br>
            <a:endParaRPr sz="2100"/>
          </a:p>
        </p:txBody>
      </p:sp>
      <p:pic>
        <p:nvPicPr>
          <p:cNvPr id="148" name="Google Shape;148;g1699120b006_1_1">
            <a:hlinkClick r:id="rId3"/>
          </p:cNvPr>
          <p:cNvPicPr preferRelativeResize="0"/>
          <p:nvPr/>
        </p:nvPicPr>
        <p:blipFill>
          <a:blip r:embed="rId5">
            <a:alphaModFix/>
          </a:blip>
          <a:stretch>
            <a:fillRect/>
          </a:stretch>
        </p:blipFill>
        <p:spPr>
          <a:xfrm>
            <a:off x="6620910" y="3586725"/>
            <a:ext cx="4242740" cy="2839324"/>
          </a:xfrm>
          <a:prstGeom prst="rect">
            <a:avLst/>
          </a:prstGeom>
          <a:noFill/>
          <a:ln>
            <a:noFill/>
          </a:ln>
        </p:spPr>
      </p:pic>
      <p:pic>
        <p:nvPicPr>
          <p:cNvPr id="149" name="Google Shape;149;g1699120b006_1_1"/>
          <p:cNvPicPr preferRelativeResize="0"/>
          <p:nvPr/>
        </p:nvPicPr>
        <p:blipFill>
          <a:blip r:embed="rId6">
            <a:alphaModFix/>
          </a:blip>
          <a:stretch>
            <a:fillRect/>
          </a:stretch>
        </p:blipFill>
        <p:spPr>
          <a:xfrm>
            <a:off x="403625" y="3860672"/>
            <a:ext cx="5748199" cy="24711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169528ecc4_0_8"/>
          <p:cNvSpPr txBox="1">
            <a:spLocks noGrp="1"/>
          </p:cNvSpPr>
          <p:nvPr>
            <p:ph type="title"/>
          </p:nvPr>
        </p:nvSpPr>
        <p:spPr>
          <a:xfrm>
            <a:off x="558576" y="446883"/>
            <a:ext cx="11454000" cy="176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en-US"/>
              <a:t>Questions? </a:t>
            </a:r>
            <a:endParaRPr/>
          </a:p>
          <a:p>
            <a:pPr marL="0" lvl="0" indent="0" algn="l" rtl="0">
              <a:lnSpc>
                <a:spcPct val="90000"/>
              </a:lnSpc>
              <a:spcBef>
                <a:spcPts val="0"/>
              </a:spcBef>
              <a:spcAft>
                <a:spcPts val="0"/>
              </a:spcAft>
              <a:buClr>
                <a:schemeClr val="dk1"/>
              </a:buClr>
              <a:buSzPts val="4400"/>
              <a:buFont typeface="Arial Black"/>
              <a:buNone/>
            </a:pPr>
            <a:r>
              <a:rPr lang="en-US" sz="3500"/>
              <a:t>Check in with your School Liaison </a:t>
            </a:r>
            <a:endParaRPr sz="3500"/>
          </a:p>
        </p:txBody>
      </p:sp>
      <p:sp>
        <p:nvSpPr>
          <p:cNvPr id="155" name="Google Shape;155;g2169528ecc4_0_8"/>
          <p:cNvSpPr txBox="1">
            <a:spLocks noGrp="1"/>
          </p:cNvSpPr>
          <p:nvPr>
            <p:ph type="body" idx="1"/>
          </p:nvPr>
        </p:nvSpPr>
        <p:spPr>
          <a:xfrm>
            <a:off x="2984867" y="2386425"/>
            <a:ext cx="31761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1700" b="1"/>
              <a:t>Caitlyn Campbell</a:t>
            </a:r>
            <a:br>
              <a:rPr lang="en-US" sz="1700" b="1"/>
            </a:br>
            <a:r>
              <a:rPr lang="en-US" sz="1700" b="1"/>
              <a:t>ccampbe4@ramapo.edu</a:t>
            </a:r>
            <a:br>
              <a:rPr lang="en-US" sz="1700" b="1"/>
            </a:br>
            <a:r>
              <a:rPr lang="en-US" sz="1700" b="1"/>
              <a:t>TAS Liaison </a:t>
            </a:r>
            <a:endParaRPr sz="2100"/>
          </a:p>
        </p:txBody>
      </p:sp>
      <p:sp>
        <p:nvSpPr>
          <p:cNvPr id="156" name="Google Shape;156;g2169528ecc4_0_8"/>
          <p:cNvSpPr txBox="1">
            <a:spLocks noGrp="1"/>
          </p:cNvSpPr>
          <p:nvPr>
            <p:ph type="body" idx="1"/>
          </p:nvPr>
        </p:nvSpPr>
        <p:spPr>
          <a:xfrm>
            <a:off x="6095992" y="2415975"/>
            <a:ext cx="2880000" cy="109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1700" b="1"/>
              <a:t>Jessica Steinheimer </a:t>
            </a:r>
            <a:br>
              <a:rPr lang="en-US" sz="1700" b="1"/>
            </a:br>
            <a:r>
              <a:rPr lang="en-US" sz="1700" b="1"/>
              <a:t>jsteinhe@ramapo.edu</a:t>
            </a:r>
            <a:br>
              <a:rPr lang="en-US" sz="1700" b="1"/>
            </a:br>
            <a:r>
              <a:rPr lang="en-US" sz="1700" b="1"/>
              <a:t>ASB Liaison </a:t>
            </a:r>
            <a:endParaRPr sz="1700"/>
          </a:p>
        </p:txBody>
      </p:sp>
      <p:sp>
        <p:nvSpPr>
          <p:cNvPr id="157" name="Google Shape;157;g2169528ecc4_0_8"/>
          <p:cNvSpPr txBox="1">
            <a:spLocks noGrp="1"/>
          </p:cNvSpPr>
          <p:nvPr>
            <p:ph type="body" idx="1"/>
          </p:nvPr>
        </p:nvSpPr>
        <p:spPr>
          <a:xfrm>
            <a:off x="0" y="2386425"/>
            <a:ext cx="3176100" cy="1149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1700" b="1"/>
              <a:t>Megan Greer</a:t>
            </a:r>
            <a:br>
              <a:rPr lang="en-US" sz="1700" b="1"/>
            </a:br>
            <a:r>
              <a:rPr lang="en-US" sz="1700" b="1"/>
              <a:t>mgreer@ramapo.edu</a:t>
            </a:r>
            <a:br>
              <a:rPr lang="en-US" sz="1700" b="1"/>
            </a:br>
            <a:r>
              <a:rPr lang="en-US" sz="1700" b="1"/>
              <a:t>SSHS Liaison </a:t>
            </a:r>
            <a:endParaRPr sz="1700"/>
          </a:p>
        </p:txBody>
      </p:sp>
      <p:sp>
        <p:nvSpPr>
          <p:cNvPr id="158" name="Google Shape;158;g2169528ecc4_0_8"/>
          <p:cNvSpPr txBox="1">
            <a:spLocks noGrp="1"/>
          </p:cNvSpPr>
          <p:nvPr>
            <p:ph type="body" idx="1"/>
          </p:nvPr>
        </p:nvSpPr>
        <p:spPr>
          <a:xfrm>
            <a:off x="9206375" y="2386425"/>
            <a:ext cx="3176100" cy="1149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1700" b="1"/>
              <a:t>Paola Guevara</a:t>
            </a:r>
            <a:br>
              <a:rPr lang="en-US" sz="1700" b="1"/>
            </a:br>
            <a:r>
              <a:rPr lang="en-US" sz="1700" b="1"/>
              <a:t>pguevara@ramapo.edu</a:t>
            </a:r>
            <a:br>
              <a:rPr lang="en-US" sz="1700" b="1"/>
            </a:br>
            <a:r>
              <a:rPr lang="en-US" sz="1700" b="1"/>
              <a:t>SCA and HGS Liaison</a:t>
            </a:r>
            <a:r>
              <a:rPr lang="en-US" sz="2000" b="1"/>
              <a:t> </a:t>
            </a:r>
            <a:br>
              <a:rPr lang="en-US" sz="2000" b="1"/>
            </a:br>
            <a:endParaRPr sz="2000"/>
          </a:p>
        </p:txBody>
      </p:sp>
      <p:pic>
        <p:nvPicPr>
          <p:cNvPr id="159" name="Google Shape;159;g2169528ecc4_0_8"/>
          <p:cNvPicPr preferRelativeResize="0"/>
          <p:nvPr/>
        </p:nvPicPr>
        <p:blipFill>
          <a:blip r:embed="rId3">
            <a:alphaModFix/>
          </a:blip>
          <a:stretch>
            <a:fillRect/>
          </a:stretch>
        </p:blipFill>
        <p:spPr>
          <a:xfrm>
            <a:off x="6096000" y="3226733"/>
            <a:ext cx="2316900" cy="2316900"/>
          </a:xfrm>
          <a:prstGeom prst="rect">
            <a:avLst/>
          </a:prstGeom>
          <a:noFill/>
          <a:ln>
            <a:noFill/>
          </a:ln>
        </p:spPr>
      </p:pic>
      <p:pic>
        <p:nvPicPr>
          <p:cNvPr id="160" name="Google Shape;160;g2169528ecc4_0_8"/>
          <p:cNvPicPr preferRelativeResize="0"/>
          <p:nvPr/>
        </p:nvPicPr>
        <p:blipFill>
          <a:blip r:embed="rId4">
            <a:alphaModFix/>
          </a:blip>
          <a:stretch>
            <a:fillRect/>
          </a:stretch>
        </p:blipFill>
        <p:spPr>
          <a:xfrm>
            <a:off x="3121167" y="3207000"/>
            <a:ext cx="2356400" cy="2356400"/>
          </a:xfrm>
          <a:prstGeom prst="rect">
            <a:avLst/>
          </a:prstGeom>
          <a:noFill/>
          <a:ln>
            <a:noFill/>
          </a:ln>
        </p:spPr>
      </p:pic>
      <p:pic>
        <p:nvPicPr>
          <p:cNvPr id="161" name="Google Shape;161;g2169528ecc4_0_8"/>
          <p:cNvPicPr preferRelativeResize="0"/>
          <p:nvPr/>
        </p:nvPicPr>
        <p:blipFill rotWithShape="1">
          <a:blip r:embed="rId5">
            <a:alphaModFix/>
          </a:blip>
          <a:srcRect l="10778"/>
          <a:stretch/>
        </p:blipFill>
        <p:spPr>
          <a:xfrm>
            <a:off x="273100" y="3226725"/>
            <a:ext cx="2017860" cy="2356401"/>
          </a:xfrm>
          <a:prstGeom prst="rect">
            <a:avLst/>
          </a:prstGeom>
          <a:noFill/>
          <a:ln>
            <a:noFill/>
          </a:ln>
        </p:spPr>
      </p:pic>
      <p:pic>
        <p:nvPicPr>
          <p:cNvPr id="162" name="Google Shape;162;g2169528ecc4_0_8"/>
          <p:cNvPicPr preferRelativeResize="0"/>
          <p:nvPr/>
        </p:nvPicPr>
        <p:blipFill>
          <a:blip r:embed="rId6">
            <a:alphaModFix/>
          </a:blip>
          <a:stretch>
            <a:fillRect/>
          </a:stretch>
        </p:blipFill>
        <p:spPr>
          <a:xfrm>
            <a:off x="9206375" y="3256875"/>
            <a:ext cx="2356400" cy="235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1636adfd3d_0_6"/>
          <p:cNvSpPr txBox="1">
            <a:spLocks noGrp="1"/>
          </p:cNvSpPr>
          <p:nvPr>
            <p:ph type="body" idx="1"/>
          </p:nvPr>
        </p:nvSpPr>
        <p:spPr>
          <a:xfrm>
            <a:off x="887788" y="1356450"/>
            <a:ext cx="105156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300" b="1"/>
              <a:t>We appreciate your support as we collaborate to support all our students through comprehensive academic advisement so they can graduate in a timely manner. </a:t>
            </a:r>
            <a:endParaRPr sz="2300" b="1"/>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endParaRPr sz="1100"/>
          </a:p>
        </p:txBody>
      </p:sp>
      <p:pic>
        <p:nvPicPr>
          <p:cNvPr id="168" name="Google Shape;168;g21636adfd3d_0_6"/>
          <p:cNvPicPr preferRelativeResize="0"/>
          <p:nvPr/>
        </p:nvPicPr>
        <p:blipFill>
          <a:blip r:embed="rId3">
            <a:alphaModFix/>
          </a:blip>
          <a:stretch>
            <a:fillRect/>
          </a:stretch>
        </p:blipFill>
        <p:spPr>
          <a:xfrm>
            <a:off x="3286938" y="2548225"/>
            <a:ext cx="5717325" cy="3804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Ramapo Bold">
      <a:dk1>
        <a:srgbClr val="000000"/>
      </a:dk1>
      <a:lt1>
        <a:srgbClr val="FFFFFF"/>
      </a:lt1>
      <a:dk2>
        <a:srgbClr val="862633"/>
      </a:dk2>
      <a:lt2>
        <a:srgbClr val="FCFCFB"/>
      </a:lt2>
      <a:accent1>
        <a:srgbClr val="24282A"/>
      </a:accent1>
      <a:accent2>
        <a:srgbClr val="545658"/>
      </a:accent2>
      <a:accent3>
        <a:srgbClr val="D7D2CB"/>
      </a:accent3>
      <a:accent4>
        <a:srgbClr val="EAE9E5"/>
      </a:accent4>
      <a:accent5>
        <a:srgbClr val="CBA051"/>
      </a:accent5>
      <a:accent6>
        <a:srgbClr val="D50032"/>
      </a:accent6>
      <a:hlink>
        <a:srgbClr val="862633"/>
      </a:hlink>
      <a:folHlink>
        <a:srgbClr val="DAC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Words>
  <Application>Microsoft Office PowerPoint</Application>
  <PresentationFormat>Widescreen</PresentationFormat>
  <Paragraphs>29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Black</vt:lpstr>
      <vt:lpstr>Lato</vt:lpstr>
      <vt:lpstr>Office Theme</vt:lpstr>
      <vt:lpstr>Faculty and Staff Advisement Resources</vt:lpstr>
      <vt:lpstr>Advisement Resources and Tutorials</vt:lpstr>
      <vt:lpstr>Canvas Advisement Training: How will this help you? </vt:lpstr>
      <vt:lpstr>Areas of focus</vt:lpstr>
      <vt:lpstr>Accessing the modules</vt:lpstr>
      <vt:lpstr>Questions?  Check in with your School Liaison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and Staff Advisement Resources</dc:title>
  <dc:creator>Administrator</dc:creator>
  <cp:lastModifiedBy>Rikki Abzug</cp:lastModifiedBy>
  <cp:revision>1</cp:revision>
  <dcterms:created xsi:type="dcterms:W3CDTF">2022-02-15T17:44:45Z</dcterms:created>
  <dcterms:modified xsi:type="dcterms:W3CDTF">2024-08-31T13:51:54Z</dcterms:modified>
</cp:coreProperties>
</file>