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933C6-4F92-44D6-B958-34007CE9707C}" v="10" dt="2024-03-06T15:14:0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06989-B8BE-4BDB-B4A7-5704C776B2AE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5C63EA-406E-48C8-B378-B7625AB77C11}">
      <dgm:prSet/>
      <dgm:spPr/>
      <dgm:t>
        <a:bodyPr/>
        <a:lstStyle/>
        <a:p>
          <a:r>
            <a:rPr lang="en-US" dirty="0"/>
            <a:t>A brief description of my course</a:t>
          </a:r>
        </a:p>
      </dgm:t>
    </dgm:pt>
    <dgm:pt modelId="{C93449DF-2B6C-4B5A-9C16-1CAD49E129DE}" type="parTrans" cxnId="{8688A861-F195-445F-996D-0418223575CC}">
      <dgm:prSet/>
      <dgm:spPr/>
      <dgm:t>
        <a:bodyPr/>
        <a:lstStyle/>
        <a:p>
          <a:endParaRPr lang="en-US"/>
        </a:p>
      </dgm:t>
    </dgm:pt>
    <dgm:pt modelId="{17A745DF-5788-437B-A5A5-A2EBE41DF5AC}" type="sibTrans" cxnId="{8688A861-F195-445F-996D-0418223575CC}">
      <dgm:prSet/>
      <dgm:spPr/>
      <dgm:t>
        <a:bodyPr/>
        <a:lstStyle/>
        <a:p>
          <a:endParaRPr lang="en-US"/>
        </a:p>
      </dgm:t>
    </dgm:pt>
    <dgm:pt modelId="{6A15108A-6DE5-430A-8A9B-BCF97D82FAC0}">
      <dgm:prSet/>
      <dgm:spPr/>
      <dgm:t>
        <a:bodyPr/>
        <a:lstStyle/>
        <a:p>
          <a:r>
            <a:rPr lang="en-US"/>
            <a:t>How do I introduce AI to managers?</a:t>
          </a:r>
        </a:p>
      </dgm:t>
    </dgm:pt>
    <dgm:pt modelId="{4645B0EB-D068-41FF-9929-39BDCAE90EC3}" type="parTrans" cxnId="{DA60B07E-91A8-447A-B7A9-AE71C2694055}">
      <dgm:prSet/>
      <dgm:spPr/>
      <dgm:t>
        <a:bodyPr/>
        <a:lstStyle/>
        <a:p>
          <a:endParaRPr lang="en-US"/>
        </a:p>
      </dgm:t>
    </dgm:pt>
    <dgm:pt modelId="{B12C07F5-9EF7-43B1-B944-58D71D425A64}" type="sibTrans" cxnId="{DA60B07E-91A8-447A-B7A9-AE71C2694055}">
      <dgm:prSet/>
      <dgm:spPr/>
      <dgm:t>
        <a:bodyPr/>
        <a:lstStyle/>
        <a:p>
          <a:endParaRPr lang="en-US"/>
        </a:p>
      </dgm:t>
    </dgm:pt>
    <dgm:pt modelId="{ACEF3C8A-CC7B-423A-9FE2-485F6302F913}">
      <dgm:prSet/>
      <dgm:spPr/>
      <dgm:t>
        <a:bodyPr/>
        <a:lstStyle/>
        <a:p>
          <a:r>
            <a:rPr lang="en-US"/>
            <a:t>Learning core constructs</a:t>
          </a:r>
        </a:p>
      </dgm:t>
    </dgm:pt>
    <dgm:pt modelId="{98A6435F-23B0-4972-956C-8A3806C837CA}" type="parTrans" cxnId="{2B736215-0386-4A82-A2A2-5F50E10E2835}">
      <dgm:prSet/>
      <dgm:spPr/>
      <dgm:t>
        <a:bodyPr/>
        <a:lstStyle/>
        <a:p>
          <a:endParaRPr lang="en-US"/>
        </a:p>
      </dgm:t>
    </dgm:pt>
    <dgm:pt modelId="{80B95981-D2D7-425B-A8C5-E919E85D8D63}" type="sibTrans" cxnId="{2B736215-0386-4A82-A2A2-5F50E10E2835}">
      <dgm:prSet/>
      <dgm:spPr/>
      <dgm:t>
        <a:bodyPr/>
        <a:lstStyle/>
        <a:p>
          <a:endParaRPr lang="en-US"/>
        </a:p>
      </dgm:t>
    </dgm:pt>
    <dgm:pt modelId="{1CA10F7E-AE2E-4130-B48B-0A3A6516BCF1}">
      <dgm:prSet/>
      <dgm:spPr/>
      <dgm:t>
        <a:bodyPr/>
        <a:lstStyle/>
        <a:p>
          <a:r>
            <a:rPr lang="en-US"/>
            <a:t>A discussion and hands-on session in class</a:t>
          </a:r>
        </a:p>
      </dgm:t>
    </dgm:pt>
    <dgm:pt modelId="{F464EF48-6596-4184-845C-B702747AE534}" type="parTrans" cxnId="{5B7F4EEC-47DD-4E70-9B38-4B3D9BBD1F94}">
      <dgm:prSet/>
      <dgm:spPr/>
      <dgm:t>
        <a:bodyPr/>
        <a:lstStyle/>
        <a:p>
          <a:endParaRPr lang="en-US"/>
        </a:p>
      </dgm:t>
    </dgm:pt>
    <dgm:pt modelId="{7A9D5425-48D5-42AB-A4DD-0FD3D6F19E5C}" type="sibTrans" cxnId="{5B7F4EEC-47DD-4E70-9B38-4B3D9BBD1F94}">
      <dgm:prSet/>
      <dgm:spPr/>
      <dgm:t>
        <a:bodyPr/>
        <a:lstStyle/>
        <a:p>
          <a:endParaRPr lang="en-US"/>
        </a:p>
      </dgm:t>
    </dgm:pt>
    <dgm:pt modelId="{7692E96E-EF6E-40C5-8538-F29009E3A762}" type="pres">
      <dgm:prSet presAssocID="{ADD06989-B8BE-4BDB-B4A7-5704C776B2AE}" presName="Name0" presStyleCnt="0">
        <dgm:presLayoutVars>
          <dgm:dir/>
          <dgm:animLvl val="lvl"/>
          <dgm:resizeHandles val="exact"/>
        </dgm:presLayoutVars>
      </dgm:prSet>
      <dgm:spPr/>
    </dgm:pt>
    <dgm:pt modelId="{B424C7EE-C1FC-4B75-81DD-2ABF089493B7}" type="pres">
      <dgm:prSet presAssocID="{6A15108A-6DE5-430A-8A9B-BCF97D82FAC0}" presName="boxAndChildren" presStyleCnt="0"/>
      <dgm:spPr/>
    </dgm:pt>
    <dgm:pt modelId="{79079186-A8AA-42FB-86EC-0B3F458624B5}" type="pres">
      <dgm:prSet presAssocID="{6A15108A-6DE5-430A-8A9B-BCF97D82FAC0}" presName="parentTextBox" presStyleLbl="node1" presStyleIdx="0" presStyleCnt="2"/>
      <dgm:spPr/>
    </dgm:pt>
    <dgm:pt modelId="{E9C3A65C-A797-4B7F-A6AD-F97DD52ADFC6}" type="pres">
      <dgm:prSet presAssocID="{6A15108A-6DE5-430A-8A9B-BCF97D82FAC0}" presName="entireBox" presStyleLbl="node1" presStyleIdx="0" presStyleCnt="2"/>
      <dgm:spPr/>
    </dgm:pt>
    <dgm:pt modelId="{02B1C8FD-D9C8-43F5-A9D7-A93A35422F42}" type="pres">
      <dgm:prSet presAssocID="{6A15108A-6DE5-430A-8A9B-BCF97D82FAC0}" presName="descendantBox" presStyleCnt="0"/>
      <dgm:spPr/>
    </dgm:pt>
    <dgm:pt modelId="{6807A50E-483B-4718-ADDA-80D06142DEF7}" type="pres">
      <dgm:prSet presAssocID="{ACEF3C8A-CC7B-423A-9FE2-485F6302F913}" presName="childTextBox" presStyleLbl="fgAccFollowNode1" presStyleIdx="0" presStyleCnt="2">
        <dgm:presLayoutVars>
          <dgm:bulletEnabled val="1"/>
        </dgm:presLayoutVars>
      </dgm:prSet>
      <dgm:spPr/>
    </dgm:pt>
    <dgm:pt modelId="{951A51FF-A8E3-479F-A85E-C9747E2B586B}" type="pres">
      <dgm:prSet presAssocID="{1CA10F7E-AE2E-4130-B48B-0A3A6516BCF1}" presName="childTextBox" presStyleLbl="fgAccFollowNode1" presStyleIdx="1" presStyleCnt="2">
        <dgm:presLayoutVars>
          <dgm:bulletEnabled val="1"/>
        </dgm:presLayoutVars>
      </dgm:prSet>
      <dgm:spPr/>
    </dgm:pt>
    <dgm:pt modelId="{731FB896-4513-4056-BD1E-58B79388E37F}" type="pres">
      <dgm:prSet presAssocID="{17A745DF-5788-437B-A5A5-A2EBE41DF5AC}" presName="sp" presStyleCnt="0"/>
      <dgm:spPr/>
    </dgm:pt>
    <dgm:pt modelId="{291EBEEC-F707-4786-BA85-29E24AFA4DDF}" type="pres">
      <dgm:prSet presAssocID="{C95C63EA-406E-48C8-B378-B7625AB77C11}" presName="arrowAndChildren" presStyleCnt="0"/>
      <dgm:spPr/>
    </dgm:pt>
    <dgm:pt modelId="{C4C81024-85FD-4890-8CE8-E31AA4819769}" type="pres">
      <dgm:prSet presAssocID="{C95C63EA-406E-48C8-B378-B7625AB77C11}" presName="parentTextArrow" presStyleLbl="node1" presStyleIdx="1" presStyleCnt="2"/>
      <dgm:spPr/>
    </dgm:pt>
  </dgm:ptLst>
  <dgm:cxnLst>
    <dgm:cxn modelId="{2B736215-0386-4A82-A2A2-5F50E10E2835}" srcId="{6A15108A-6DE5-430A-8A9B-BCF97D82FAC0}" destId="{ACEF3C8A-CC7B-423A-9FE2-485F6302F913}" srcOrd="0" destOrd="0" parTransId="{98A6435F-23B0-4972-956C-8A3806C837CA}" sibTransId="{80B95981-D2D7-425B-A8C5-E919E85D8D63}"/>
    <dgm:cxn modelId="{0758E737-EF02-4161-9F5D-D5C5D31D14CC}" type="presOf" srcId="{1CA10F7E-AE2E-4130-B48B-0A3A6516BCF1}" destId="{951A51FF-A8E3-479F-A85E-C9747E2B586B}" srcOrd="0" destOrd="0" presId="urn:microsoft.com/office/officeart/2005/8/layout/process4"/>
    <dgm:cxn modelId="{6FB9C053-773D-4074-AC51-47B03843B358}" type="presOf" srcId="{6A15108A-6DE5-430A-8A9B-BCF97D82FAC0}" destId="{79079186-A8AA-42FB-86EC-0B3F458624B5}" srcOrd="0" destOrd="0" presId="urn:microsoft.com/office/officeart/2005/8/layout/process4"/>
    <dgm:cxn modelId="{8688A861-F195-445F-996D-0418223575CC}" srcId="{ADD06989-B8BE-4BDB-B4A7-5704C776B2AE}" destId="{C95C63EA-406E-48C8-B378-B7625AB77C11}" srcOrd="0" destOrd="0" parTransId="{C93449DF-2B6C-4B5A-9C16-1CAD49E129DE}" sibTransId="{17A745DF-5788-437B-A5A5-A2EBE41DF5AC}"/>
    <dgm:cxn modelId="{DA60B07E-91A8-447A-B7A9-AE71C2694055}" srcId="{ADD06989-B8BE-4BDB-B4A7-5704C776B2AE}" destId="{6A15108A-6DE5-430A-8A9B-BCF97D82FAC0}" srcOrd="1" destOrd="0" parTransId="{4645B0EB-D068-41FF-9929-39BDCAE90EC3}" sibTransId="{B12C07F5-9EF7-43B1-B944-58D71D425A64}"/>
    <dgm:cxn modelId="{FB280F8A-C292-4E9E-B326-E582EEDDFB64}" type="presOf" srcId="{ACEF3C8A-CC7B-423A-9FE2-485F6302F913}" destId="{6807A50E-483B-4718-ADDA-80D06142DEF7}" srcOrd="0" destOrd="0" presId="urn:microsoft.com/office/officeart/2005/8/layout/process4"/>
    <dgm:cxn modelId="{560A6A8B-4BD7-4E06-B3EC-1200D021CD26}" type="presOf" srcId="{ADD06989-B8BE-4BDB-B4A7-5704C776B2AE}" destId="{7692E96E-EF6E-40C5-8538-F29009E3A762}" srcOrd="0" destOrd="0" presId="urn:microsoft.com/office/officeart/2005/8/layout/process4"/>
    <dgm:cxn modelId="{BFD29E9F-9C96-4A1B-8F65-00692DA36052}" type="presOf" srcId="{6A15108A-6DE5-430A-8A9B-BCF97D82FAC0}" destId="{E9C3A65C-A797-4B7F-A6AD-F97DD52ADFC6}" srcOrd="1" destOrd="0" presId="urn:microsoft.com/office/officeart/2005/8/layout/process4"/>
    <dgm:cxn modelId="{753A55A9-0B74-4C9B-BC14-20DB42F229A3}" type="presOf" srcId="{C95C63EA-406E-48C8-B378-B7625AB77C11}" destId="{C4C81024-85FD-4890-8CE8-E31AA4819769}" srcOrd="0" destOrd="0" presId="urn:microsoft.com/office/officeart/2005/8/layout/process4"/>
    <dgm:cxn modelId="{5B7F4EEC-47DD-4E70-9B38-4B3D9BBD1F94}" srcId="{6A15108A-6DE5-430A-8A9B-BCF97D82FAC0}" destId="{1CA10F7E-AE2E-4130-B48B-0A3A6516BCF1}" srcOrd="1" destOrd="0" parTransId="{F464EF48-6596-4184-845C-B702747AE534}" sibTransId="{7A9D5425-48D5-42AB-A4DD-0FD3D6F19E5C}"/>
    <dgm:cxn modelId="{479FA5D2-ED5E-41CA-869F-C24E388D0954}" type="presParOf" srcId="{7692E96E-EF6E-40C5-8538-F29009E3A762}" destId="{B424C7EE-C1FC-4B75-81DD-2ABF089493B7}" srcOrd="0" destOrd="0" presId="urn:microsoft.com/office/officeart/2005/8/layout/process4"/>
    <dgm:cxn modelId="{837059F1-1A58-49FF-B4EE-01E6F81E800F}" type="presParOf" srcId="{B424C7EE-C1FC-4B75-81DD-2ABF089493B7}" destId="{79079186-A8AA-42FB-86EC-0B3F458624B5}" srcOrd="0" destOrd="0" presId="urn:microsoft.com/office/officeart/2005/8/layout/process4"/>
    <dgm:cxn modelId="{49F38FA8-0335-48AA-9819-498D8DF6BBCA}" type="presParOf" srcId="{B424C7EE-C1FC-4B75-81DD-2ABF089493B7}" destId="{E9C3A65C-A797-4B7F-A6AD-F97DD52ADFC6}" srcOrd="1" destOrd="0" presId="urn:microsoft.com/office/officeart/2005/8/layout/process4"/>
    <dgm:cxn modelId="{39CF0750-386C-4871-804B-54AEBA2AE68C}" type="presParOf" srcId="{B424C7EE-C1FC-4B75-81DD-2ABF089493B7}" destId="{02B1C8FD-D9C8-43F5-A9D7-A93A35422F42}" srcOrd="2" destOrd="0" presId="urn:microsoft.com/office/officeart/2005/8/layout/process4"/>
    <dgm:cxn modelId="{544716BB-EB5D-4D19-9901-428D64C683D1}" type="presParOf" srcId="{02B1C8FD-D9C8-43F5-A9D7-A93A35422F42}" destId="{6807A50E-483B-4718-ADDA-80D06142DEF7}" srcOrd="0" destOrd="0" presId="urn:microsoft.com/office/officeart/2005/8/layout/process4"/>
    <dgm:cxn modelId="{5BC66F79-DB3A-4696-BEE3-CDF63E753F0E}" type="presParOf" srcId="{02B1C8FD-D9C8-43F5-A9D7-A93A35422F42}" destId="{951A51FF-A8E3-479F-A85E-C9747E2B586B}" srcOrd="1" destOrd="0" presId="urn:microsoft.com/office/officeart/2005/8/layout/process4"/>
    <dgm:cxn modelId="{4033E91D-BB27-4E91-A194-EFC31FE25BE3}" type="presParOf" srcId="{7692E96E-EF6E-40C5-8538-F29009E3A762}" destId="{731FB896-4513-4056-BD1E-58B79388E37F}" srcOrd="1" destOrd="0" presId="urn:microsoft.com/office/officeart/2005/8/layout/process4"/>
    <dgm:cxn modelId="{721E57CA-A814-415B-A2FA-24FFE7D43EE5}" type="presParOf" srcId="{7692E96E-EF6E-40C5-8538-F29009E3A762}" destId="{291EBEEC-F707-4786-BA85-29E24AFA4DDF}" srcOrd="2" destOrd="0" presId="urn:microsoft.com/office/officeart/2005/8/layout/process4"/>
    <dgm:cxn modelId="{3AA367AA-2930-4F55-BC72-6566843B67D7}" type="presParOf" srcId="{291EBEEC-F707-4786-BA85-29E24AFA4DDF}" destId="{C4C81024-85FD-4890-8CE8-E31AA48197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32D3B-21D7-4F87-B4DB-A49470A8A2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8C90FE-B31C-47AD-9157-2C1107C48E37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AI does not replace humans</a:t>
          </a:r>
        </a:p>
      </dgm:t>
    </dgm:pt>
    <dgm:pt modelId="{B259DBAD-D252-4007-83A4-058F8F2554F4}" type="parTrans" cxnId="{AF6667F5-6F9A-4D15-B744-C8D99225837E}">
      <dgm:prSet/>
      <dgm:spPr/>
      <dgm:t>
        <a:bodyPr/>
        <a:lstStyle/>
        <a:p>
          <a:endParaRPr lang="en-US"/>
        </a:p>
      </dgm:t>
    </dgm:pt>
    <dgm:pt modelId="{5471E6FB-9122-40B4-8B90-EDAFC6DC9287}" type="sibTrans" cxnId="{AF6667F5-6F9A-4D15-B744-C8D99225837E}">
      <dgm:prSet/>
      <dgm:spPr/>
      <dgm:t>
        <a:bodyPr/>
        <a:lstStyle/>
        <a:p>
          <a:endParaRPr lang="en-US"/>
        </a:p>
      </dgm:t>
    </dgm:pt>
    <dgm:pt modelId="{36DDD615-4769-4C7C-B5A6-B5DA5A8231D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/>
            <a:t>Managers need to establish a symbiotic relationship with AI</a:t>
          </a:r>
        </a:p>
      </dgm:t>
    </dgm:pt>
    <dgm:pt modelId="{7D7DBBF4-67A5-40F1-AD51-8669FF6C18CB}" type="parTrans" cxnId="{B8CB7465-E97E-40ED-B4A7-8F2B5250FDCA}">
      <dgm:prSet/>
      <dgm:spPr/>
      <dgm:t>
        <a:bodyPr/>
        <a:lstStyle/>
        <a:p>
          <a:endParaRPr lang="en-US"/>
        </a:p>
      </dgm:t>
    </dgm:pt>
    <dgm:pt modelId="{3FC72930-04F3-42CF-98D4-DA964230C516}" type="sibTrans" cxnId="{B8CB7465-E97E-40ED-B4A7-8F2B5250FDCA}">
      <dgm:prSet/>
      <dgm:spPr/>
      <dgm:t>
        <a:bodyPr/>
        <a:lstStyle/>
        <a:p>
          <a:endParaRPr lang="en-US"/>
        </a:p>
      </dgm:t>
    </dgm:pt>
    <dgm:pt modelId="{ECB7BD21-F06F-494C-837B-73DECD0F23B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/>
            <a:t>Cross validation is always required</a:t>
          </a:r>
        </a:p>
      </dgm:t>
    </dgm:pt>
    <dgm:pt modelId="{C56B783F-A3A8-4D9E-AFE3-E5006B3F5DE2}" type="parTrans" cxnId="{82D1EB3D-CFCA-4DBD-8A32-73BC2262C9AF}">
      <dgm:prSet/>
      <dgm:spPr/>
      <dgm:t>
        <a:bodyPr/>
        <a:lstStyle/>
        <a:p>
          <a:endParaRPr lang="en-US"/>
        </a:p>
      </dgm:t>
    </dgm:pt>
    <dgm:pt modelId="{C4B25550-B7ED-40D1-A96F-F8FF4C509A3F}" type="sibTrans" cxnId="{82D1EB3D-CFCA-4DBD-8A32-73BC2262C9AF}">
      <dgm:prSet/>
      <dgm:spPr/>
      <dgm:t>
        <a:bodyPr/>
        <a:lstStyle/>
        <a:p>
          <a:endParaRPr lang="en-US"/>
        </a:p>
      </dgm:t>
    </dgm:pt>
    <dgm:pt modelId="{E4FB15AE-F5C0-4C8E-A286-DE57D381849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Subject Matter Experts are required</a:t>
          </a:r>
        </a:p>
      </dgm:t>
    </dgm:pt>
    <dgm:pt modelId="{772C4A7D-EEC5-4EB4-97D6-347666B9ED2B}" type="parTrans" cxnId="{417CF26F-0D3E-40D7-9EE6-141CB6502640}">
      <dgm:prSet/>
      <dgm:spPr/>
      <dgm:t>
        <a:bodyPr/>
        <a:lstStyle/>
        <a:p>
          <a:endParaRPr lang="en-US"/>
        </a:p>
      </dgm:t>
    </dgm:pt>
    <dgm:pt modelId="{406CD7A0-1BFD-41D6-BA1E-9FE632DE7141}" type="sibTrans" cxnId="{417CF26F-0D3E-40D7-9EE6-141CB6502640}">
      <dgm:prSet/>
      <dgm:spPr/>
      <dgm:t>
        <a:bodyPr/>
        <a:lstStyle/>
        <a:p>
          <a:endParaRPr lang="en-US"/>
        </a:p>
      </dgm:t>
    </dgm:pt>
    <dgm:pt modelId="{932543F9-A412-497B-AAE7-1DB75DC947D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Do not rely on AI to give a final report otherwise the earlier interaction would look something like </a:t>
          </a:r>
        </a:p>
      </dgm:t>
    </dgm:pt>
    <dgm:pt modelId="{5B14DC82-78B9-4EAB-809C-F68E1FBA870E}" type="parTrans" cxnId="{3AEA639B-015F-41F8-8047-E27298600297}">
      <dgm:prSet/>
      <dgm:spPr/>
      <dgm:t>
        <a:bodyPr/>
        <a:lstStyle/>
        <a:p>
          <a:endParaRPr lang="en-US"/>
        </a:p>
      </dgm:t>
    </dgm:pt>
    <dgm:pt modelId="{5B12E45F-E0BA-4177-88FC-F4A6EF3486B7}" type="sibTrans" cxnId="{3AEA639B-015F-41F8-8047-E27298600297}">
      <dgm:prSet/>
      <dgm:spPr/>
      <dgm:t>
        <a:bodyPr/>
        <a:lstStyle/>
        <a:p>
          <a:endParaRPr lang="en-US"/>
        </a:p>
      </dgm:t>
    </dgm:pt>
    <dgm:pt modelId="{618D4AAE-BC96-45E7-99BA-D26D81B7EDE6}" type="pres">
      <dgm:prSet presAssocID="{8B232D3B-21D7-4F87-B4DB-A49470A8A298}" presName="diagram" presStyleCnt="0">
        <dgm:presLayoutVars>
          <dgm:dir/>
          <dgm:resizeHandles val="exact"/>
        </dgm:presLayoutVars>
      </dgm:prSet>
      <dgm:spPr/>
    </dgm:pt>
    <dgm:pt modelId="{59A97A4D-AA00-4607-9252-5BDB8BFFEEB0}" type="pres">
      <dgm:prSet presAssocID="{138C90FE-B31C-47AD-9157-2C1107C48E37}" presName="node" presStyleLbl="node1" presStyleIdx="0" presStyleCnt="5">
        <dgm:presLayoutVars>
          <dgm:bulletEnabled val="1"/>
        </dgm:presLayoutVars>
      </dgm:prSet>
      <dgm:spPr/>
    </dgm:pt>
    <dgm:pt modelId="{B294A452-C648-4185-95AC-EF76D873AE11}" type="pres">
      <dgm:prSet presAssocID="{5471E6FB-9122-40B4-8B90-EDAFC6DC9287}" presName="sibTrans" presStyleCnt="0"/>
      <dgm:spPr/>
    </dgm:pt>
    <dgm:pt modelId="{8D34DD71-5D69-49BF-A64B-258D9064AE6C}" type="pres">
      <dgm:prSet presAssocID="{36DDD615-4769-4C7C-B5A6-B5DA5A8231D9}" presName="node" presStyleLbl="node1" presStyleIdx="1" presStyleCnt="5">
        <dgm:presLayoutVars>
          <dgm:bulletEnabled val="1"/>
        </dgm:presLayoutVars>
      </dgm:prSet>
      <dgm:spPr/>
    </dgm:pt>
    <dgm:pt modelId="{292C2000-D01B-4342-86EF-DD13D29EB66A}" type="pres">
      <dgm:prSet presAssocID="{3FC72930-04F3-42CF-98D4-DA964230C516}" presName="sibTrans" presStyleCnt="0"/>
      <dgm:spPr/>
    </dgm:pt>
    <dgm:pt modelId="{5DFF548B-A681-426D-ABC8-27D5B4FF14CA}" type="pres">
      <dgm:prSet presAssocID="{ECB7BD21-F06F-494C-837B-73DECD0F23BE}" presName="node" presStyleLbl="node1" presStyleIdx="2" presStyleCnt="5">
        <dgm:presLayoutVars>
          <dgm:bulletEnabled val="1"/>
        </dgm:presLayoutVars>
      </dgm:prSet>
      <dgm:spPr/>
    </dgm:pt>
    <dgm:pt modelId="{2D00F811-2973-40A2-8AF1-D21789F545E5}" type="pres">
      <dgm:prSet presAssocID="{C4B25550-B7ED-40D1-A96F-F8FF4C509A3F}" presName="sibTrans" presStyleCnt="0"/>
      <dgm:spPr/>
    </dgm:pt>
    <dgm:pt modelId="{668FC03D-1DA0-48D1-8898-5AD0D298FC06}" type="pres">
      <dgm:prSet presAssocID="{E4FB15AE-F5C0-4C8E-A286-DE57D3818495}" presName="node" presStyleLbl="node1" presStyleIdx="3" presStyleCnt="5">
        <dgm:presLayoutVars>
          <dgm:bulletEnabled val="1"/>
        </dgm:presLayoutVars>
      </dgm:prSet>
      <dgm:spPr/>
    </dgm:pt>
    <dgm:pt modelId="{8788CC4D-46C9-463A-A040-BAE14FFF3D21}" type="pres">
      <dgm:prSet presAssocID="{406CD7A0-1BFD-41D6-BA1E-9FE632DE7141}" presName="sibTrans" presStyleCnt="0"/>
      <dgm:spPr/>
    </dgm:pt>
    <dgm:pt modelId="{522D9F21-3AEE-437B-97AF-DD8F912BDE3C}" type="pres">
      <dgm:prSet presAssocID="{932543F9-A412-497B-AAE7-1DB75DC947D1}" presName="node" presStyleLbl="node1" presStyleIdx="4" presStyleCnt="5">
        <dgm:presLayoutVars>
          <dgm:bulletEnabled val="1"/>
        </dgm:presLayoutVars>
      </dgm:prSet>
      <dgm:spPr/>
    </dgm:pt>
  </dgm:ptLst>
  <dgm:cxnLst>
    <dgm:cxn modelId="{82D1EB3D-CFCA-4DBD-8A32-73BC2262C9AF}" srcId="{8B232D3B-21D7-4F87-B4DB-A49470A8A298}" destId="{ECB7BD21-F06F-494C-837B-73DECD0F23BE}" srcOrd="2" destOrd="0" parTransId="{C56B783F-A3A8-4D9E-AFE3-E5006B3F5DE2}" sibTransId="{C4B25550-B7ED-40D1-A96F-F8FF4C509A3F}"/>
    <dgm:cxn modelId="{B4809443-3117-46E8-9D87-92CE2F33FC7A}" type="presOf" srcId="{932543F9-A412-497B-AAE7-1DB75DC947D1}" destId="{522D9F21-3AEE-437B-97AF-DD8F912BDE3C}" srcOrd="0" destOrd="0" presId="urn:microsoft.com/office/officeart/2005/8/layout/default"/>
    <dgm:cxn modelId="{4212254F-5820-4898-9CF8-40EA45E88D1C}" type="presOf" srcId="{E4FB15AE-F5C0-4C8E-A286-DE57D3818495}" destId="{668FC03D-1DA0-48D1-8898-5AD0D298FC06}" srcOrd="0" destOrd="0" presId="urn:microsoft.com/office/officeart/2005/8/layout/default"/>
    <dgm:cxn modelId="{B8CB7465-E97E-40ED-B4A7-8F2B5250FDCA}" srcId="{8B232D3B-21D7-4F87-B4DB-A49470A8A298}" destId="{36DDD615-4769-4C7C-B5A6-B5DA5A8231D9}" srcOrd="1" destOrd="0" parTransId="{7D7DBBF4-67A5-40F1-AD51-8669FF6C18CB}" sibTransId="{3FC72930-04F3-42CF-98D4-DA964230C516}"/>
    <dgm:cxn modelId="{417CF26F-0D3E-40D7-9EE6-141CB6502640}" srcId="{8B232D3B-21D7-4F87-B4DB-A49470A8A298}" destId="{E4FB15AE-F5C0-4C8E-A286-DE57D3818495}" srcOrd="3" destOrd="0" parTransId="{772C4A7D-EEC5-4EB4-97D6-347666B9ED2B}" sibTransId="{406CD7A0-1BFD-41D6-BA1E-9FE632DE7141}"/>
    <dgm:cxn modelId="{3AEA639B-015F-41F8-8047-E27298600297}" srcId="{8B232D3B-21D7-4F87-B4DB-A49470A8A298}" destId="{932543F9-A412-497B-AAE7-1DB75DC947D1}" srcOrd="4" destOrd="0" parTransId="{5B14DC82-78B9-4EAB-809C-F68E1FBA870E}" sibTransId="{5B12E45F-E0BA-4177-88FC-F4A6EF3486B7}"/>
    <dgm:cxn modelId="{802F7CA4-0126-4727-B959-AA83BF32E03B}" type="presOf" srcId="{8B232D3B-21D7-4F87-B4DB-A49470A8A298}" destId="{618D4AAE-BC96-45E7-99BA-D26D81B7EDE6}" srcOrd="0" destOrd="0" presId="urn:microsoft.com/office/officeart/2005/8/layout/default"/>
    <dgm:cxn modelId="{40DC35AB-AE6E-4319-96EF-425780846BD0}" type="presOf" srcId="{36DDD615-4769-4C7C-B5A6-B5DA5A8231D9}" destId="{8D34DD71-5D69-49BF-A64B-258D9064AE6C}" srcOrd="0" destOrd="0" presId="urn:microsoft.com/office/officeart/2005/8/layout/default"/>
    <dgm:cxn modelId="{12CEEFAF-AEF9-4241-9745-53E0792D1A89}" type="presOf" srcId="{ECB7BD21-F06F-494C-837B-73DECD0F23BE}" destId="{5DFF548B-A681-426D-ABC8-27D5B4FF14CA}" srcOrd="0" destOrd="0" presId="urn:microsoft.com/office/officeart/2005/8/layout/default"/>
    <dgm:cxn modelId="{B177C2D6-F7EE-470A-99FB-7C00FE9056D6}" type="presOf" srcId="{138C90FE-B31C-47AD-9157-2C1107C48E37}" destId="{59A97A4D-AA00-4607-9252-5BDB8BFFEEB0}" srcOrd="0" destOrd="0" presId="urn:microsoft.com/office/officeart/2005/8/layout/default"/>
    <dgm:cxn modelId="{AF6667F5-6F9A-4D15-B744-C8D99225837E}" srcId="{8B232D3B-21D7-4F87-B4DB-A49470A8A298}" destId="{138C90FE-B31C-47AD-9157-2C1107C48E37}" srcOrd="0" destOrd="0" parTransId="{B259DBAD-D252-4007-83A4-058F8F2554F4}" sibTransId="{5471E6FB-9122-40B4-8B90-EDAFC6DC9287}"/>
    <dgm:cxn modelId="{6309F6A4-EED3-4B7F-B870-8DDDE94391D2}" type="presParOf" srcId="{618D4AAE-BC96-45E7-99BA-D26D81B7EDE6}" destId="{59A97A4D-AA00-4607-9252-5BDB8BFFEEB0}" srcOrd="0" destOrd="0" presId="urn:microsoft.com/office/officeart/2005/8/layout/default"/>
    <dgm:cxn modelId="{A28CCCC3-A207-47D2-AD35-F58E00C9878A}" type="presParOf" srcId="{618D4AAE-BC96-45E7-99BA-D26D81B7EDE6}" destId="{B294A452-C648-4185-95AC-EF76D873AE11}" srcOrd="1" destOrd="0" presId="urn:microsoft.com/office/officeart/2005/8/layout/default"/>
    <dgm:cxn modelId="{A9503B87-5A3C-4E47-B5C2-0953C92DA546}" type="presParOf" srcId="{618D4AAE-BC96-45E7-99BA-D26D81B7EDE6}" destId="{8D34DD71-5D69-49BF-A64B-258D9064AE6C}" srcOrd="2" destOrd="0" presId="urn:microsoft.com/office/officeart/2005/8/layout/default"/>
    <dgm:cxn modelId="{686FFDF6-8207-434E-9D60-249946E4DD90}" type="presParOf" srcId="{618D4AAE-BC96-45E7-99BA-D26D81B7EDE6}" destId="{292C2000-D01B-4342-86EF-DD13D29EB66A}" srcOrd="3" destOrd="0" presId="urn:microsoft.com/office/officeart/2005/8/layout/default"/>
    <dgm:cxn modelId="{AF954D1C-552E-4518-ADBE-FA25E6061A57}" type="presParOf" srcId="{618D4AAE-BC96-45E7-99BA-D26D81B7EDE6}" destId="{5DFF548B-A681-426D-ABC8-27D5B4FF14CA}" srcOrd="4" destOrd="0" presId="urn:microsoft.com/office/officeart/2005/8/layout/default"/>
    <dgm:cxn modelId="{A4E3F9A9-5EC0-45DC-AF4B-2C7B29E66C75}" type="presParOf" srcId="{618D4AAE-BC96-45E7-99BA-D26D81B7EDE6}" destId="{2D00F811-2973-40A2-8AF1-D21789F545E5}" srcOrd="5" destOrd="0" presId="urn:microsoft.com/office/officeart/2005/8/layout/default"/>
    <dgm:cxn modelId="{EA41EB55-8DAC-43B2-99C6-B34D637D8865}" type="presParOf" srcId="{618D4AAE-BC96-45E7-99BA-D26D81B7EDE6}" destId="{668FC03D-1DA0-48D1-8898-5AD0D298FC06}" srcOrd="6" destOrd="0" presId="urn:microsoft.com/office/officeart/2005/8/layout/default"/>
    <dgm:cxn modelId="{D19D75FD-E948-4280-A73D-08DB16AE325B}" type="presParOf" srcId="{618D4AAE-BC96-45E7-99BA-D26D81B7EDE6}" destId="{8788CC4D-46C9-463A-A040-BAE14FFF3D21}" srcOrd="7" destOrd="0" presId="urn:microsoft.com/office/officeart/2005/8/layout/default"/>
    <dgm:cxn modelId="{2959339C-ECC9-4E52-BC2D-F599476ABA69}" type="presParOf" srcId="{618D4AAE-BC96-45E7-99BA-D26D81B7EDE6}" destId="{522D9F21-3AEE-437B-97AF-DD8F912BDE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3A65C-A797-4B7F-A6AD-F97DD52ADFC6}">
      <dsp:nvSpPr>
        <dsp:cNvPr id="0" name=""/>
        <dsp:cNvSpPr/>
      </dsp:nvSpPr>
      <dsp:spPr>
        <a:xfrm>
          <a:off x="0" y="3587277"/>
          <a:ext cx="7240146" cy="2353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How do I introduce AI to managers?</a:t>
          </a:r>
        </a:p>
      </dsp:txBody>
      <dsp:txXfrm>
        <a:off x="0" y="3587277"/>
        <a:ext cx="7240146" cy="1270966"/>
      </dsp:txXfrm>
    </dsp:sp>
    <dsp:sp modelId="{6807A50E-483B-4718-ADDA-80D06142DEF7}">
      <dsp:nvSpPr>
        <dsp:cNvPr id="0" name=""/>
        <dsp:cNvSpPr/>
      </dsp:nvSpPr>
      <dsp:spPr>
        <a:xfrm>
          <a:off x="0" y="4811171"/>
          <a:ext cx="3620073" cy="10826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Learning core constructs</a:t>
          </a:r>
        </a:p>
      </dsp:txBody>
      <dsp:txXfrm>
        <a:off x="0" y="4811171"/>
        <a:ext cx="3620073" cy="1082675"/>
      </dsp:txXfrm>
    </dsp:sp>
    <dsp:sp modelId="{951A51FF-A8E3-479F-A85E-C9747E2B586B}">
      <dsp:nvSpPr>
        <dsp:cNvPr id="0" name=""/>
        <dsp:cNvSpPr/>
      </dsp:nvSpPr>
      <dsp:spPr>
        <a:xfrm>
          <a:off x="3620073" y="4811171"/>
          <a:ext cx="3620073" cy="1082675"/>
        </a:xfrm>
        <a:prstGeom prst="rect">
          <a:avLst/>
        </a:prstGeom>
        <a:solidFill>
          <a:schemeClr val="accent2">
            <a:tint val="40000"/>
            <a:alpha val="90000"/>
            <a:hueOff val="1223945"/>
            <a:satOff val="28703"/>
            <a:lumOff val="75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23945"/>
              <a:satOff val="28703"/>
              <a:lumOff val="75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 discussion and hands-on session in class</a:t>
          </a:r>
        </a:p>
      </dsp:txBody>
      <dsp:txXfrm>
        <a:off x="3620073" y="4811171"/>
        <a:ext cx="3620073" cy="1082675"/>
      </dsp:txXfrm>
    </dsp:sp>
    <dsp:sp modelId="{C4C81024-85FD-4890-8CE8-E31AA4819769}">
      <dsp:nvSpPr>
        <dsp:cNvPr id="0" name=""/>
        <dsp:cNvSpPr/>
      </dsp:nvSpPr>
      <dsp:spPr>
        <a:xfrm rot="10800000">
          <a:off x="0" y="2680"/>
          <a:ext cx="7240146" cy="3619901"/>
        </a:xfrm>
        <a:prstGeom prst="upArrowCallout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 brief description of my course</a:t>
          </a:r>
        </a:p>
      </dsp:txBody>
      <dsp:txXfrm rot="10800000">
        <a:off x="0" y="2680"/>
        <a:ext cx="7240146" cy="2352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97A4D-AA00-4607-9252-5BDB8BFFEEB0}">
      <dsp:nvSpPr>
        <dsp:cNvPr id="0" name=""/>
        <dsp:cNvSpPr/>
      </dsp:nvSpPr>
      <dsp:spPr>
        <a:xfrm>
          <a:off x="248030" y="178"/>
          <a:ext cx="3045380" cy="182722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AI does not replace humans</a:t>
          </a:r>
        </a:p>
      </dsp:txBody>
      <dsp:txXfrm>
        <a:off x="248030" y="178"/>
        <a:ext cx="3045380" cy="1827228"/>
      </dsp:txXfrm>
    </dsp:sp>
    <dsp:sp modelId="{8D34DD71-5D69-49BF-A64B-258D9064AE6C}">
      <dsp:nvSpPr>
        <dsp:cNvPr id="0" name=""/>
        <dsp:cNvSpPr/>
      </dsp:nvSpPr>
      <dsp:spPr>
        <a:xfrm>
          <a:off x="3597949" y="178"/>
          <a:ext cx="3045380" cy="182722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Managers need to establish a symbiotic relationship with AI</a:t>
          </a:r>
        </a:p>
      </dsp:txBody>
      <dsp:txXfrm>
        <a:off x="3597949" y="178"/>
        <a:ext cx="3045380" cy="1827228"/>
      </dsp:txXfrm>
    </dsp:sp>
    <dsp:sp modelId="{5DFF548B-A681-426D-ABC8-27D5B4FF14CA}">
      <dsp:nvSpPr>
        <dsp:cNvPr id="0" name=""/>
        <dsp:cNvSpPr/>
      </dsp:nvSpPr>
      <dsp:spPr>
        <a:xfrm>
          <a:off x="6947868" y="178"/>
          <a:ext cx="3045380" cy="182722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Cross validation is always required</a:t>
          </a:r>
        </a:p>
      </dsp:txBody>
      <dsp:txXfrm>
        <a:off x="6947868" y="178"/>
        <a:ext cx="3045380" cy="1827228"/>
      </dsp:txXfrm>
    </dsp:sp>
    <dsp:sp modelId="{668FC03D-1DA0-48D1-8898-5AD0D298FC06}">
      <dsp:nvSpPr>
        <dsp:cNvPr id="0" name=""/>
        <dsp:cNvSpPr/>
      </dsp:nvSpPr>
      <dsp:spPr>
        <a:xfrm>
          <a:off x="1922990" y="2131945"/>
          <a:ext cx="3045380" cy="1827228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Subject Matter Experts are required</a:t>
          </a:r>
        </a:p>
      </dsp:txBody>
      <dsp:txXfrm>
        <a:off x="1922990" y="2131945"/>
        <a:ext cx="3045380" cy="1827228"/>
      </dsp:txXfrm>
    </dsp:sp>
    <dsp:sp modelId="{522D9F21-3AEE-437B-97AF-DD8F912BDE3C}">
      <dsp:nvSpPr>
        <dsp:cNvPr id="0" name=""/>
        <dsp:cNvSpPr/>
      </dsp:nvSpPr>
      <dsp:spPr>
        <a:xfrm>
          <a:off x="5272909" y="2131945"/>
          <a:ext cx="3045380" cy="1827228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Do not rely on AI to give a final report otherwise the earlier interaction would look something like </a:t>
          </a:r>
        </a:p>
      </dsp:txBody>
      <dsp:txXfrm>
        <a:off x="5272909" y="2131945"/>
        <a:ext cx="3045380" cy="182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4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1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April 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April 1,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825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CE9E2ED-2BB1-46AE-A037-86EC1BF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FB377-F77A-5B86-70A8-360B47DA7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28550"/>
            <a:ext cx="4350870" cy="2947210"/>
          </a:xfrm>
        </p:spPr>
        <p:txBody>
          <a:bodyPr anchor="t">
            <a:normAutofit/>
          </a:bodyPr>
          <a:lstStyle/>
          <a:p>
            <a:pPr algn="l"/>
            <a:r>
              <a:rPr lang="en-US" sz="3700" dirty="0"/>
              <a:t>Teaching AI to Managers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C1AF9-CF7C-2E6D-3F2F-BD615FCE4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9" y="5665182"/>
            <a:ext cx="5488781" cy="1192815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/>
              <a:t>Nikhil Varma</a:t>
            </a:r>
          </a:p>
          <a:p>
            <a:pPr algn="l"/>
            <a:r>
              <a:rPr lang="en-US" sz="1400" b="1" dirty="0"/>
              <a:t>Anisfield School of Business</a:t>
            </a:r>
          </a:p>
          <a:p>
            <a:pPr algn="l"/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63A58-0045-EBB6-0D71-880DFCA48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0" r="20471" b="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71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8FCE-F5F1-1992-C606-0F330235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7079D-E2B4-CEDB-C3B6-C11880533B8A}"/>
              </a:ext>
            </a:extLst>
          </p:cNvPr>
          <p:cNvSpPr/>
          <p:nvPr/>
        </p:nvSpPr>
        <p:spPr>
          <a:xfrm>
            <a:off x="8063350" y="2996619"/>
            <a:ext cx="2226623" cy="1050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REFINE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3C8A493C-72E8-9B43-F7DF-345331C95225}"/>
              </a:ext>
            </a:extLst>
          </p:cNvPr>
          <p:cNvSpPr/>
          <p:nvPr/>
        </p:nvSpPr>
        <p:spPr>
          <a:xfrm>
            <a:off x="4726384" y="2996619"/>
            <a:ext cx="2535382" cy="1050966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Good Enough?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5A110B-D42A-3B61-5E99-63CBF4AF81E4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7261766" y="3522102"/>
            <a:ext cx="801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500C3B7-3548-9AAA-50D2-581A3B650523}"/>
              </a:ext>
            </a:extLst>
          </p:cNvPr>
          <p:cNvCxnSpPr>
            <a:stCxn id="4" idx="0"/>
            <a:endCxn id="5" idx="0"/>
          </p:cNvCxnSpPr>
          <p:nvPr/>
        </p:nvCxnSpPr>
        <p:spPr>
          <a:xfrm rot="16200000" flipV="1">
            <a:off x="7585369" y="1405325"/>
            <a:ext cx="12700" cy="318258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EEC47B-3B06-CEE3-8382-A0DFA940CC44}"/>
              </a:ext>
            </a:extLst>
          </p:cNvPr>
          <p:cNvSpPr txBox="1"/>
          <p:nvPr/>
        </p:nvSpPr>
        <p:spPr>
          <a:xfrm>
            <a:off x="7416144" y="3307278"/>
            <a:ext cx="64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7DE951-D6D5-8119-B50F-85E7E0299CBF}"/>
              </a:ext>
            </a:extLst>
          </p:cNvPr>
          <p:cNvSpPr/>
          <p:nvPr/>
        </p:nvSpPr>
        <p:spPr>
          <a:xfrm>
            <a:off x="4726384" y="4548905"/>
            <a:ext cx="2535382" cy="1050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OPERATIONALIZE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C41D08-6EFF-E96E-CCAC-0B6551231EBE}"/>
              </a:ext>
            </a:extLst>
          </p:cNvPr>
          <p:cNvCxnSpPr>
            <a:stCxn id="5" idx="2"/>
            <a:endCxn id="12" idx="0"/>
          </p:cNvCxnSpPr>
          <p:nvPr/>
        </p:nvCxnSpPr>
        <p:spPr>
          <a:xfrm>
            <a:off x="5994075" y="4047585"/>
            <a:ext cx="0" cy="50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8D8BED-89AC-1BC7-EABA-F6908D7D8B94}"/>
              </a:ext>
            </a:extLst>
          </p:cNvPr>
          <p:cNvSpPr txBox="1"/>
          <p:nvPr/>
        </p:nvSpPr>
        <p:spPr>
          <a:xfrm>
            <a:off x="5980715" y="4113579"/>
            <a:ext cx="64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441FB1-8013-523A-2308-32354AAA64F9}"/>
              </a:ext>
            </a:extLst>
          </p:cNvPr>
          <p:cNvSpPr/>
          <p:nvPr/>
        </p:nvSpPr>
        <p:spPr>
          <a:xfrm>
            <a:off x="2654140" y="3139122"/>
            <a:ext cx="1436914" cy="7659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INPUTS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85DABC-47B0-8292-0203-29886F8F12B1}"/>
              </a:ext>
            </a:extLst>
          </p:cNvPr>
          <p:cNvCxnSpPr>
            <a:endCxn id="5" idx="1"/>
          </p:cNvCxnSpPr>
          <p:nvPr/>
        </p:nvCxnSpPr>
        <p:spPr>
          <a:xfrm>
            <a:off x="4091054" y="3522102"/>
            <a:ext cx="635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88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C23C-E214-8107-F8CF-80DB72F9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0" y="32301"/>
            <a:ext cx="10241280" cy="1234440"/>
          </a:xfrm>
        </p:spPr>
        <p:txBody>
          <a:bodyPr/>
          <a:lstStyle/>
          <a:p>
            <a:r>
              <a:rPr lang="en-US" dirty="0"/>
              <a:t>EXAMPLE REFINEMENT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CCD34-1873-85A0-5467-07CA3DC4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88" y="1920684"/>
            <a:ext cx="6750397" cy="1009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AB7A8-C7A9-C684-1D7E-0A1B043C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533" y="349091"/>
            <a:ext cx="7448933" cy="61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AA10-F4C7-4747-FFC2-5F226109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68" y="169164"/>
            <a:ext cx="10241280" cy="1234440"/>
          </a:xfrm>
        </p:spPr>
        <p:txBody>
          <a:bodyPr/>
          <a:lstStyle/>
          <a:p>
            <a:r>
              <a:rPr lang="en-US" dirty="0"/>
              <a:t>Going deeper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687E4-630F-9A19-22D6-E1CCBD38B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74" y="2149408"/>
            <a:ext cx="9761783" cy="394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6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FC1CCC-B6B3-EF6A-C384-847A0680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42" y="0"/>
            <a:ext cx="4535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8C8E-3DF0-9948-EC0D-1DC21A61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8" y="2469949"/>
            <a:ext cx="10241280" cy="1234440"/>
          </a:xfrm>
        </p:spPr>
        <p:txBody>
          <a:bodyPr>
            <a:normAutofit fontScale="90000"/>
          </a:bodyPr>
          <a:lstStyle/>
          <a:p>
            <a:r>
              <a:rPr lang="en-US" dirty="0"/>
              <a:t>Each aspect is further ANALYZED UNTIL FINAL DEPLOYMENT</a:t>
            </a:r>
          </a:p>
        </p:txBody>
      </p:sp>
    </p:spTree>
    <p:extLst>
      <p:ext uri="{BB962C8B-B14F-4D97-AF65-F5344CB8AC3E}">
        <p14:creationId xmlns:p14="http://schemas.microsoft.com/office/powerpoint/2010/main" val="28655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48FE-F06F-D08D-C533-CF89E4C1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DE1FCF-5FFD-47E8-E342-2BDBEADFD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283334"/>
              </p:ext>
            </p:extLst>
          </p:nvPr>
        </p:nvGraphicFramePr>
        <p:xfrm>
          <a:off x="1371600" y="2112264"/>
          <a:ext cx="10241280" cy="395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15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A97A4D-AA00-4607-9252-5BDB8BFFE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4DD71-5D69-49BF-A64B-258D9064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FF548B-A681-426D-ABC8-27D5B4FF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8FC03D-1DA0-48D1-8898-5AD0D298F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2D9F21-3AEE-437B-97AF-DD8F912BD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ACADFF-09B8-8944-10B5-A8702C2D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41" y="277679"/>
            <a:ext cx="5467631" cy="59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C3AA5-99D8-9B7E-43CF-C979D78B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78" y="95003"/>
            <a:ext cx="3390645" cy="1352111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37ED96-DF1B-0713-C4B3-463649E35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717268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6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C81024-85FD-4890-8CE8-E31AA4819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3A65C-A797-4B7F-A6AD-F97DD52AD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07A50E-483B-4718-ADDA-80D06142D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1A51FF-A8E3-479F-A85E-C9747E2B5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lines and words&#10;&#10;Description automatically generated">
            <a:extLst>
              <a:ext uri="{FF2B5EF4-FFF2-40B4-BE49-F238E27FC236}">
                <a16:creationId xmlns:a16="http://schemas.microsoft.com/office/drawing/2014/main" id="{13CD3575-A96C-D6A2-4DE0-25201FDD1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6" y="284155"/>
            <a:ext cx="7093458" cy="6049328"/>
          </a:xfrm>
        </p:spPr>
      </p:pic>
    </p:spTree>
    <p:extLst>
      <p:ext uri="{BB962C8B-B14F-4D97-AF65-F5344CB8AC3E}">
        <p14:creationId xmlns:p14="http://schemas.microsoft.com/office/powerpoint/2010/main" val="182145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4A1EEF-244A-68F8-A5F7-6537470C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89" y="0"/>
            <a:ext cx="5708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9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C092-0D7D-4677-61F4-FC594624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" y="-392334"/>
            <a:ext cx="12358688" cy="1234440"/>
          </a:xfrm>
        </p:spPr>
        <p:txBody>
          <a:bodyPr>
            <a:normAutofit/>
          </a:bodyPr>
          <a:lstStyle/>
          <a:p>
            <a:r>
              <a:rPr lang="en-US" sz="3500" dirty="0"/>
              <a:t>A brief introduction to my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7A84F-18C4-9BF7-4A82-9913D448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7" y="842106"/>
            <a:ext cx="10998765" cy="55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2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7C28-8D45-E87A-75AD-3121DE33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2" y="-104585"/>
            <a:ext cx="10241280" cy="1234440"/>
          </a:xfrm>
        </p:spPr>
        <p:txBody>
          <a:bodyPr/>
          <a:lstStyle/>
          <a:p>
            <a:r>
              <a:rPr lang="en-US" dirty="0"/>
              <a:t>Core constructs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6A888-3B8A-33D9-85BE-6C706709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6" y="1183345"/>
            <a:ext cx="10865408" cy="52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39E2-32B2-0E96-A0AB-FE1419D9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252603"/>
            <a:ext cx="10241280" cy="1234440"/>
          </a:xfrm>
        </p:spPr>
        <p:txBody>
          <a:bodyPr/>
          <a:lstStyle/>
          <a:p>
            <a:r>
              <a:rPr lang="en-US" dirty="0"/>
              <a:t>Exploratory ASSIGNMENT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B0385-5429-A563-09CE-E0BA28437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16" y="2057329"/>
            <a:ext cx="11049568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6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E6D6A7-F47E-A155-26BC-D9082AA26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520681"/>
            <a:ext cx="8728627" cy="54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2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EEA2-8AAF-E5C9-DFE7-B2E1F99D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LLM AS A SUPPORT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8BE84-518A-89FA-6682-ABFBF7AA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89" y="2145446"/>
            <a:ext cx="6521785" cy="23242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A9B7D-5744-959A-5E7B-C02517E5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596" y="0"/>
            <a:ext cx="7062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119</Words>
  <Application>Microsoft Macintosh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Nova</vt:lpstr>
      <vt:lpstr>GradientRiseVTI</vt:lpstr>
      <vt:lpstr>Teaching AI to Managers</vt:lpstr>
      <vt:lpstr>Agenda</vt:lpstr>
      <vt:lpstr>PowerPoint Presentation</vt:lpstr>
      <vt:lpstr>PowerPoint Presentation</vt:lpstr>
      <vt:lpstr>A brief introduction to my course</vt:lpstr>
      <vt:lpstr>Core constructs </vt:lpstr>
      <vt:lpstr>Exploratory ASSIGNMENT</vt:lpstr>
      <vt:lpstr>PowerPoint Presentation</vt:lpstr>
      <vt:lpstr>Using LLM AS A SUPPORT TOOL</vt:lpstr>
      <vt:lpstr>What NEXT?</vt:lpstr>
      <vt:lpstr>EXAMPLE REFINEMENT</vt:lpstr>
      <vt:lpstr>Going deeper</vt:lpstr>
      <vt:lpstr>PowerPoint Presentation</vt:lpstr>
      <vt:lpstr>Each aspect is further ANALYZED UNTIL FINAL DEPLOYMENT</vt:lpstr>
      <vt:lpstr>LESSONS LEARNT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Blockchain to Managers</dc:title>
  <dc:creator>Nikhil Varma</dc:creator>
  <cp:lastModifiedBy>Microsoft Office User</cp:lastModifiedBy>
  <cp:revision>1</cp:revision>
  <dcterms:created xsi:type="dcterms:W3CDTF">2024-03-06T14:03:00Z</dcterms:created>
  <dcterms:modified xsi:type="dcterms:W3CDTF">2024-04-01T13:19:34Z</dcterms:modified>
</cp:coreProperties>
</file>