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70" r:id="rId3"/>
    <p:sldId id="262" r:id="rId4"/>
    <p:sldId id="261" r:id="rId5"/>
    <p:sldId id="275" r:id="rId6"/>
    <p:sldId id="280" r:id="rId7"/>
    <p:sldId id="286" r:id="rId8"/>
    <p:sldId id="288" r:id="rId9"/>
    <p:sldId id="278" r:id="rId10"/>
    <p:sldId id="258" r:id="rId11"/>
    <p:sldId id="281" r:id="rId12"/>
    <p:sldId id="283" r:id="rId13"/>
    <p:sldId id="284" r:id="rId14"/>
    <p:sldId id="285" r:id="rId15"/>
    <p:sldId id="277" r:id="rId16"/>
    <p:sldId id="282" r:id="rId17"/>
    <p:sldId id="263" r:id="rId18"/>
    <p:sldId id="287" r:id="rId19"/>
    <p:sldId id="279" r:id="rId20"/>
    <p:sldId id="269" r:id="rId21"/>
    <p:sldId id="267" r:id="rId22"/>
  </p:sldIdLst>
  <p:sldSz cx="18288000" cy="10287000"/>
  <p:notesSz cx="6858000" cy="9144000"/>
  <p:embeddedFontLst>
    <p:embeddedFont>
      <p:font typeface="Canva Sans" panose="020B0503030501040103" pitchFamily="34" charset="0"/>
      <p:regular r:id="rId24"/>
    </p:embeddedFont>
    <p:embeddedFont>
      <p:font typeface="Open Sauce" pitchFamily="2" charset="77"/>
      <p:regular r:id="rId25"/>
    </p:embeddedFont>
    <p:embeddedFont>
      <p:font typeface="Open Sauce Semi-Bold" pitchFamily="2" charset="77"/>
      <p:regular r:id="rId26"/>
    </p:embeddedFont>
    <p:embeddedFont>
      <p:font typeface="Ovo" panose="02020502070400060406" pitchFamily="18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708" autoAdjust="0"/>
  </p:normalViewPr>
  <p:slideViewPr>
    <p:cSldViewPr>
      <p:cViewPr varScale="1">
        <p:scale>
          <a:sx n="56" d="100"/>
          <a:sy n="56" d="100"/>
        </p:scale>
        <p:origin x="240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8CABB-E105-4A0C-ABC7-AF5B4E6743DE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E662C-AEF1-40E9-BE69-E8CA72C9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E662C-AEF1-40E9-BE69-E8CA72C93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4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E662C-AEF1-40E9-BE69-E8CA72C93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8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top5.pk/openai-releases-chat-gpt-4-100-trillions-facts/" TargetMode="External"/><Relationship Id="rId7" Type="http://schemas.openxmlformats.org/officeDocument/2006/relationships/hyperlink" Target="http://www.rauldiego.es/manual-de-prezi/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www.syekhnurjati.ac.id/jurnal/index.php/jeill/article/view/1525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hyperlink" Target="https://www.officeworks.com.au/print-copy/c/pcc/documents-handou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prezi.com/view/b5b3mDdVW9w4y0OjOfYE/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top5.pk/openai-releases-chat-gpt-4-100-trillions-facts/" TargetMode="External"/><Relationship Id="rId7" Type="http://schemas.openxmlformats.org/officeDocument/2006/relationships/hyperlink" Target="http://www.rauldiego.es/manual-de-prezi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syekhnurjati.ac.id/jurnal/index.php/jeill/article/view/1525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officeworks.com.au/print-copy/c/pcc/documents-handou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atGP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yekhnurjati.ac.id/jurnal/index.php/jeill/article/view/1525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5.pk/openai-releases-chat-gpt-4-100-trillions-fac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yekhnurjati.ac.id/jurnal/index.php/jeill/article/view/1525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796773"/>
            <a:ext cx="9607882" cy="2877410"/>
            <a:chOff x="0" y="-142875"/>
            <a:chExt cx="12810510" cy="3836546"/>
          </a:xfrm>
        </p:grpSpPr>
        <p:sp>
          <p:nvSpPr>
            <p:cNvPr id="4" name="TextBox 4"/>
            <p:cNvSpPr txBox="1"/>
            <p:nvPr/>
          </p:nvSpPr>
          <p:spPr>
            <a:xfrm>
              <a:off x="0" y="-142875"/>
              <a:ext cx="12810510" cy="1469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204"/>
                </a:lnSpc>
                <a:spcBef>
                  <a:spcPct val="0"/>
                </a:spcBef>
              </a:pPr>
              <a:r>
                <a:rPr lang="en-US" sz="6574" dirty="0">
                  <a:solidFill>
                    <a:srgbClr val="F5F2F1"/>
                  </a:solidFill>
                  <a:latin typeface="Ovo"/>
                </a:rPr>
                <a:t>Meet My Digital Assistant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25775"/>
              <a:ext cx="10922001" cy="13678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88"/>
                </a:lnSpc>
              </a:pPr>
              <a:r>
                <a:rPr lang="en-US" sz="3600" dirty="0">
                  <a:solidFill>
                    <a:srgbClr val="F5F2F1"/>
                  </a:solidFill>
                  <a:latin typeface="Open Sauce"/>
                </a:rPr>
                <a:t>How I Use Generative AI in </a:t>
              </a:r>
            </a:p>
            <a:p>
              <a:pPr>
                <a:lnSpc>
                  <a:spcPts val="3988"/>
                </a:lnSpc>
              </a:pPr>
              <a:r>
                <a:rPr lang="en-US" sz="3600" dirty="0">
                  <a:solidFill>
                    <a:srgbClr val="F5F2F1"/>
                  </a:solidFill>
                  <a:latin typeface="Open Sauce"/>
                </a:rPr>
                <a:t>Teaching, Research, and Service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6690350"/>
            <a:ext cx="6701973" cy="1821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11"/>
              </a:lnSpc>
            </a:pPr>
            <a:r>
              <a:rPr lang="en-US" sz="2579" dirty="0">
                <a:solidFill>
                  <a:srgbClr val="F5F2F1"/>
                </a:solidFill>
                <a:latin typeface="Canva Sans"/>
              </a:rPr>
              <a:t>Fariba Nosrati | PhD, MBA, MSc, BEng  </a:t>
            </a:r>
          </a:p>
          <a:p>
            <a:pPr algn="just">
              <a:lnSpc>
                <a:spcPts val="3611"/>
              </a:lnSpc>
            </a:pPr>
            <a:r>
              <a:rPr lang="en-US" sz="2579" dirty="0">
                <a:solidFill>
                  <a:srgbClr val="F5F2F1"/>
                </a:solidFill>
                <a:latin typeface="Canva Sans"/>
              </a:rPr>
              <a:t>Assistant Professor of IT Management</a:t>
            </a:r>
          </a:p>
          <a:p>
            <a:pPr algn="just">
              <a:lnSpc>
                <a:spcPts val="3611"/>
              </a:lnSpc>
            </a:pPr>
            <a:r>
              <a:rPr lang="en-US" sz="2579" dirty="0">
                <a:solidFill>
                  <a:srgbClr val="F5F2F1"/>
                </a:solidFill>
                <a:latin typeface="Canva Sans"/>
              </a:rPr>
              <a:t>Anisfield School of Business </a:t>
            </a:r>
          </a:p>
          <a:p>
            <a:pPr algn="ctr">
              <a:lnSpc>
                <a:spcPts val="3611"/>
              </a:lnSpc>
            </a:pPr>
            <a:endParaRPr lang="en-US" sz="2579" dirty="0">
              <a:solidFill>
                <a:srgbClr val="F5F2F1"/>
              </a:solidFill>
              <a:latin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30673" y="9504719"/>
            <a:ext cx="3494434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5F2F1"/>
                </a:solidFill>
                <a:latin typeface="Canva Sans"/>
              </a:rPr>
              <a:t>March 6,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15200"/>
            <a:ext cx="18288000" cy="5671800"/>
          </a:xfrm>
          <a:custGeom>
            <a:avLst/>
            <a:gdLst/>
            <a:ahLst/>
            <a:cxnLst/>
            <a:rect l="l" t="t" r="r" b="b"/>
            <a:pathLst>
              <a:path w="18288000" h="5671800">
                <a:moveTo>
                  <a:pt x="0" y="0"/>
                </a:moveTo>
                <a:lnTo>
                  <a:pt x="18288000" y="0"/>
                </a:lnTo>
                <a:lnTo>
                  <a:pt x="18288000" y="5671800"/>
                </a:lnTo>
                <a:lnTo>
                  <a:pt x="0" y="567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048" r="-1296" b="-166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62964" y="1389377"/>
            <a:ext cx="14962072" cy="109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600" dirty="0">
                <a:solidFill>
                  <a:srgbClr val="F5F2F1"/>
                </a:solidFill>
                <a:latin typeface="Ovo"/>
              </a:rPr>
              <a:t>Improving Research </a:t>
            </a:r>
            <a:r>
              <a:rPr lang="en-US" sz="6399" dirty="0">
                <a:solidFill>
                  <a:srgbClr val="F5F2F1"/>
                </a:solidFill>
                <a:latin typeface="Ovo"/>
              </a:rPr>
              <a:t>Efficiency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E72D4-BFB9-D283-FC7D-67079E75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0D04C50-4913-F9B1-DE0D-D82E2EF3DEC1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D2884A0-EE16-3AEA-E95B-CB143D5BB391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D79C5-0847-6146-D30C-B47B4D71560D}"/>
              </a:ext>
            </a:extLst>
          </p:cNvPr>
          <p:cNvSpPr txBox="1"/>
          <p:nvPr/>
        </p:nvSpPr>
        <p:spPr>
          <a:xfrm>
            <a:off x="453571" y="390284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Tools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70E398B-874F-C0AD-793B-5A6624B935EA}"/>
              </a:ext>
            </a:extLst>
          </p:cNvPr>
          <p:cNvSpPr txBox="1"/>
          <p:nvPr/>
        </p:nvSpPr>
        <p:spPr>
          <a:xfrm>
            <a:off x="594028" y="5351872"/>
            <a:ext cx="9472936" cy="3885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Elicit (analyze research papers, systematic reviews, meta-analyses, scoping reviews, rapid reviews)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Consensus(AI-powered search engine that finds and summarizes scientific research papers)</a:t>
            </a: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Semantic Scholar (</a:t>
            </a:r>
            <a:r>
              <a:rPr lang="en-US" sz="2400" b="0" i="0" dirty="0">
                <a:effectLst/>
                <a:latin typeface="Roboto" panose="02000000000000000000" pitchFamily="2" charset="0"/>
              </a:rPr>
              <a:t>AI-powered research tool for scientific literature</a:t>
            </a:r>
            <a:r>
              <a:rPr lang="en-US" sz="2400" dirty="0">
                <a:latin typeface="+mj-lt"/>
              </a:rPr>
              <a:t>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Chat GPT 4 and apps (GPTs)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Grammarly (AI writing assistant)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Prezi AI (presentation)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02B3D"/>
              </a:solidFill>
              <a:latin typeface="Open Sauce Semi-Bold"/>
            </a:endParaRP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7C18D20A-7B3C-DFF0-72ED-A689F39C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77999" y="5483566"/>
            <a:ext cx="3048000" cy="1714500"/>
          </a:xfrm>
          <a:prstGeom prst="rect">
            <a:avLst/>
          </a:prstGeom>
        </p:spPr>
      </p:pic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2ED7AD85-F345-C5EB-BB01-2D7E2118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954000" y="7958948"/>
            <a:ext cx="3047999" cy="70944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A881510-8ABC-21A5-7B31-66C488A9C895}"/>
              </a:ext>
            </a:extLst>
          </p:cNvPr>
          <p:cNvSpPr txBox="1"/>
          <p:nvPr/>
        </p:nvSpPr>
        <p:spPr>
          <a:xfrm>
            <a:off x="914400" y="1676182"/>
            <a:ext cx="7848600" cy="184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Generating ideas, drafts, and titles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Finding resources 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Summarizing information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Copy editing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Presentation templates</a:t>
            </a:r>
          </a:p>
        </p:txBody>
      </p:sp>
      <p:pic>
        <p:nvPicPr>
          <p:cNvPr id="8" name="Picture 7" descr="A blue background with white lines and a circle&#10;&#10;Description automatically generated">
            <a:extLst>
              <a:ext uri="{FF2B5EF4-FFF2-40B4-BE49-F238E27FC236}">
                <a16:creationId xmlns:a16="http://schemas.microsoft.com/office/drawing/2014/main" id="{0ED260A1-BFBF-0A1E-3C5D-E8945BD5D0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907800" y="5143499"/>
            <a:ext cx="2729363" cy="1705852"/>
          </a:xfrm>
          <a:prstGeom prst="rect">
            <a:avLst/>
          </a:prstGeom>
        </p:spPr>
      </p:pic>
      <p:pic>
        <p:nvPicPr>
          <p:cNvPr id="12" name="Picture 11" descr="A blue and purple circle with white text&#10;&#10;Description automatically generated">
            <a:extLst>
              <a:ext uri="{FF2B5EF4-FFF2-40B4-BE49-F238E27FC236}">
                <a16:creationId xmlns:a16="http://schemas.microsoft.com/office/drawing/2014/main" id="{4EEF71DF-686F-337E-2674-786061212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779854" y="7537877"/>
            <a:ext cx="1705853" cy="1705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36037A-037E-69BA-17B8-CCCC77268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0927" b="92082"/>
          <a:stretch/>
        </p:blipFill>
        <p:spPr>
          <a:xfrm>
            <a:off x="15163800" y="3694525"/>
            <a:ext cx="2123823" cy="969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AE1C85-B5C1-554C-A8E4-46B832C29B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501" r="31749" b="54699"/>
          <a:stretch/>
        </p:blipFill>
        <p:spPr>
          <a:xfrm>
            <a:off x="13267975" y="1570158"/>
            <a:ext cx="2957736" cy="171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E8CA36-AE37-8132-C129-7A8319E7F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1174" b="93695"/>
          <a:stretch/>
        </p:blipFill>
        <p:spPr>
          <a:xfrm>
            <a:off x="10763650" y="3646609"/>
            <a:ext cx="3540656" cy="9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3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E487-4459-40F2-7DB2-6ACED231D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FD044E7-DC15-4235-4080-99CADEDABD06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73706B5-AEFF-0180-D9B6-513B55F36A97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A51D7-7062-45E0-01BC-6A784CDC6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77" t="22378"/>
          <a:stretch/>
        </p:blipFill>
        <p:spPr>
          <a:xfrm>
            <a:off x="1143000" y="1944332"/>
            <a:ext cx="6025446" cy="4274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DAF75-1B19-882B-EB1C-B9F20B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7" b="92082"/>
          <a:stretch/>
        </p:blipFill>
        <p:spPr>
          <a:xfrm>
            <a:off x="1161143" y="1944332"/>
            <a:ext cx="1148646" cy="524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1A01-5AC1-1373-EC18-6EA557130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627" y="2628900"/>
            <a:ext cx="10106263" cy="655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9A8B3-78DF-2C7C-098A-1D894E62AF08}"/>
              </a:ext>
            </a:extLst>
          </p:cNvPr>
          <p:cNvSpPr txBox="1"/>
          <p:nvPr/>
        </p:nvSpPr>
        <p:spPr>
          <a:xfrm>
            <a:off x="7168446" y="1274424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Finding and summarizing papers </a:t>
            </a:r>
          </a:p>
        </p:txBody>
      </p:sp>
    </p:spTree>
    <p:extLst>
      <p:ext uri="{BB962C8B-B14F-4D97-AF65-F5344CB8AC3E}">
        <p14:creationId xmlns:p14="http://schemas.microsoft.com/office/powerpoint/2010/main" val="357819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4661-D793-591A-F97F-5EA37095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639ED46-6F23-BED6-C64C-AE3404F4D5C7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810735A-EDA3-0289-4D95-679CFFAA1610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5840E-A376-DB06-0C72-4629DA3DA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80751"/>
            <a:ext cx="4354203" cy="2437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5562D-FCA3-E149-A9AA-6258A381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79" y="2932928"/>
            <a:ext cx="8098660" cy="664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28AFF8-85B4-0F4E-4B61-BFE24EF10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562" y="3460305"/>
            <a:ext cx="9246388" cy="4815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1D11A-8551-953B-1E80-DB36CB7834D6}"/>
              </a:ext>
            </a:extLst>
          </p:cNvPr>
          <p:cNvSpPr txBox="1"/>
          <p:nvPr/>
        </p:nvSpPr>
        <p:spPr>
          <a:xfrm>
            <a:off x="1640438" y="2066191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Finding and summarizing papers </a:t>
            </a:r>
          </a:p>
        </p:txBody>
      </p:sp>
    </p:spTree>
    <p:extLst>
      <p:ext uri="{BB962C8B-B14F-4D97-AF65-F5344CB8AC3E}">
        <p14:creationId xmlns:p14="http://schemas.microsoft.com/office/powerpoint/2010/main" val="311872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20BF-7EFB-094F-E49C-094F65E8F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26C7FAB-377D-2781-CFAF-CCF2F44374CD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6D0447B-995C-7A82-B5B0-2F60511F8FE1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13436-C96E-5EAD-4118-10D00CD5F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6" t="8370"/>
          <a:stretch/>
        </p:blipFill>
        <p:spPr>
          <a:xfrm>
            <a:off x="1371600" y="2247900"/>
            <a:ext cx="6423568" cy="667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F7131-D2B6-60AA-287A-284BC764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467100"/>
            <a:ext cx="9136897" cy="607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59295-CE01-4281-FDEA-C1F65C048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4" b="93695"/>
          <a:stretch/>
        </p:blipFill>
        <p:spPr>
          <a:xfrm>
            <a:off x="9829800" y="1591240"/>
            <a:ext cx="3540656" cy="942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A45E7-005E-4C3E-F37F-80119B400D6D}"/>
              </a:ext>
            </a:extLst>
          </p:cNvPr>
          <p:cNvSpPr txBox="1"/>
          <p:nvPr/>
        </p:nvSpPr>
        <p:spPr>
          <a:xfrm>
            <a:off x="2677897" y="1697300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Finding and summarizing papers </a:t>
            </a:r>
          </a:p>
        </p:txBody>
      </p:sp>
    </p:spTree>
    <p:extLst>
      <p:ext uri="{BB962C8B-B14F-4D97-AF65-F5344CB8AC3E}">
        <p14:creationId xmlns:p14="http://schemas.microsoft.com/office/powerpoint/2010/main" val="375414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00BCF-9A6F-CE38-4B72-FFBEAF04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846DFD6-5FDC-0A71-0626-FAA2DCB952AD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D512599-DF71-3DB0-97B8-389E4A9C5059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83C62A-CB5A-BE45-5FC3-25E34BFB8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32" b="93166"/>
          <a:stretch/>
        </p:blipFill>
        <p:spPr>
          <a:xfrm>
            <a:off x="15243763" y="332624"/>
            <a:ext cx="2587037" cy="5911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59188D-6A31-A1F9-95A0-4CCA9D04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652" y="1599565"/>
            <a:ext cx="8392696" cy="80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47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A0164-9E25-A2A1-FB8B-A86B9E64B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0D31A65-6E0E-1FDF-C448-0BF571757F05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ACA3086-DFC6-6F65-FEAB-2737D30810F9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BA1522-20E8-AF60-43A8-ACD07E7E9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932" b="93166"/>
          <a:stretch/>
        </p:blipFill>
        <p:spPr>
          <a:xfrm>
            <a:off x="609600" y="1861333"/>
            <a:ext cx="2587037" cy="59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7B47F-B155-2976-E9E4-D115AEF9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533" y="6071382"/>
            <a:ext cx="6607021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C1E90-D045-63C5-18E6-77AF2C84FE89}"/>
              </a:ext>
            </a:extLst>
          </p:cNvPr>
          <p:cNvSpPr txBox="1"/>
          <p:nvPr/>
        </p:nvSpPr>
        <p:spPr>
          <a:xfrm>
            <a:off x="12039600" y="5680819"/>
            <a:ext cx="536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https://prezi.com/view/b5b3mDdVW9w4y0OjOfYE/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F5846-FB76-7366-8408-8E8D68CEB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84209"/>
            <a:ext cx="4891621" cy="2662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6598A-BEB7-EE53-27E2-57E0E65AD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1861333"/>
            <a:ext cx="8373644" cy="3372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CA494B-B23A-08F5-6933-68F7D6FAE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429" y="5680819"/>
            <a:ext cx="7868748" cy="4334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8EE67D-50A7-E9C7-36E9-871245710252}"/>
              </a:ext>
            </a:extLst>
          </p:cNvPr>
          <p:cNvSpPr txBox="1"/>
          <p:nvPr/>
        </p:nvSpPr>
        <p:spPr>
          <a:xfrm>
            <a:off x="6562166" y="1214113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Creating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16720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4400" y="1714500"/>
            <a:ext cx="9041534" cy="1021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5F2F1"/>
                </a:solidFill>
                <a:latin typeface="Ovo"/>
              </a:rPr>
              <a:t>Empowering Service Tasks</a:t>
            </a:r>
          </a:p>
        </p:txBody>
      </p:sp>
      <p:sp>
        <p:nvSpPr>
          <p:cNvPr id="3" name="Freeform 3"/>
          <p:cNvSpPr/>
          <p:nvPr/>
        </p:nvSpPr>
        <p:spPr>
          <a:xfrm>
            <a:off x="143937" y="150533"/>
            <a:ext cx="7785939" cy="9985933"/>
          </a:xfrm>
          <a:custGeom>
            <a:avLst/>
            <a:gdLst/>
            <a:ahLst/>
            <a:cxnLst/>
            <a:rect l="l" t="t" r="r" b="b"/>
            <a:pathLst>
              <a:path w="7785939" h="9985933">
                <a:moveTo>
                  <a:pt x="0" y="0"/>
                </a:moveTo>
                <a:lnTo>
                  <a:pt x="7785939" y="0"/>
                </a:lnTo>
                <a:lnTo>
                  <a:pt x="7785939" y="9985934"/>
                </a:lnTo>
                <a:lnTo>
                  <a:pt x="0" y="998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91" r="-46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A0CB521-FDB0-E996-CA4D-DB879237C925}"/>
              </a:ext>
            </a:extLst>
          </p:cNvPr>
          <p:cNvSpPr txBox="1"/>
          <p:nvPr/>
        </p:nvSpPr>
        <p:spPr>
          <a:xfrm>
            <a:off x="9906000" y="3771900"/>
            <a:ext cx="6013453" cy="108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uce"/>
              </a:rPr>
              <a:t>Generative AI streamlines administrative tasks, enhancing productivity and service delivery.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EC637-1AF2-F38D-DD28-820E4CB1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0B1FA9A-9C4A-C9F2-25DB-F96070CE2E41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3F64352-8C0A-931E-B074-AD44D81E6E57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FF365-5F42-413F-61C8-80374A04F968}"/>
              </a:ext>
            </a:extLst>
          </p:cNvPr>
          <p:cNvSpPr txBox="1"/>
          <p:nvPr/>
        </p:nvSpPr>
        <p:spPr>
          <a:xfrm>
            <a:off x="535969" y="4798535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Tools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2CA9D50-799F-95A0-330B-F4C23D90431E}"/>
              </a:ext>
            </a:extLst>
          </p:cNvPr>
          <p:cNvSpPr txBox="1"/>
          <p:nvPr/>
        </p:nvSpPr>
        <p:spPr>
          <a:xfrm>
            <a:off x="532452" y="6219352"/>
            <a:ext cx="9472936" cy="1705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Chat GPT 4 and apps (GPTs)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Grammarly (AI writing assistant)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Prezi AI (presentation)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02B3D"/>
              </a:solidFill>
              <a:latin typeface="Open Sauce Semi-Bold"/>
            </a:endParaRP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E821E550-1B1F-0E49-6DF3-13D4B29A8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77999" y="5483566"/>
            <a:ext cx="3048000" cy="1714500"/>
          </a:xfrm>
          <a:prstGeom prst="rect">
            <a:avLst/>
          </a:prstGeom>
        </p:spPr>
      </p:pic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4CE814F6-C1A6-1246-14A6-CFDF13ED2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954000" y="7958948"/>
            <a:ext cx="3047999" cy="70944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9C8E664-957E-CB2B-EA56-5A630A541E13}"/>
              </a:ext>
            </a:extLst>
          </p:cNvPr>
          <p:cNvSpPr txBox="1"/>
          <p:nvPr/>
        </p:nvSpPr>
        <p:spPr>
          <a:xfrm>
            <a:off x="914400" y="1676182"/>
            <a:ext cx="9865454" cy="2591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Generating ideas &amp; drafts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Creating templates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Finding resources 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Summarizing information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Copy editing 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Communications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Emails</a:t>
            </a:r>
          </a:p>
        </p:txBody>
      </p:sp>
      <p:pic>
        <p:nvPicPr>
          <p:cNvPr id="8" name="Picture 7" descr="A blue background with white lines and a circle&#10;&#10;Description automatically generated">
            <a:extLst>
              <a:ext uri="{FF2B5EF4-FFF2-40B4-BE49-F238E27FC236}">
                <a16:creationId xmlns:a16="http://schemas.microsoft.com/office/drawing/2014/main" id="{7D52EF1B-83AF-9480-6DC0-69EC038E8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907800" y="5143499"/>
            <a:ext cx="2729363" cy="1705852"/>
          </a:xfrm>
          <a:prstGeom prst="rect">
            <a:avLst/>
          </a:prstGeom>
        </p:spPr>
      </p:pic>
      <p:pic>
        <p:nvPicPr>
          <p:cNvPr id="12" name="Picture 11" descr="A blue and purple circle with white text&#10;&#10;Description automatically generated">
            <a:extLst>
              <a:ext uri="{FF2B5EF4-FFF2-40B4-BE49-F238E27FC236}">
                <a16:creationId xmlns:a16="http://schemas.microsoft.com/office/drawing/2014/main" id="{6DE1A2A3-DF7B-9349-F244-42478D55AD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779854" y="7537877"/>
            <a:ext cx="1705853" cy="17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32D3-49F4-2CE5-2121-E06E7FD4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4926B8F-3556-9A6E-192C-6975040C4063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E5C2963-C75A-C997-F71F-19E57A2AEA7E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02A594-9A10-2F64-812D-B13AC1FDD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78"/>
          <a:stretch/>
        </p:blipFill>
        <p:spPr>
          <a:xfrm>
            <a:off x="11908754" y="1105869"/>
            <a:ext cx="6176558" cy="6744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E4F024-4A5C-E299-510E-37526C198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32" b="93166"/>
          <a:stretch/>
        </p:blipFill>
        <p:spPr>
          <a:xfrm>
            <a:off x="15243763" y="332624"/>
            <a:ext cx="2587037" cy="59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1DA6B-214D-037F-8E82-5DA75C78E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0" y="2127511"/>
            <a:ext cx="7521160" cy="4310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FCF16-0878-06BD-EE73-0CE6641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939" y="3771900"/>
            <a:ext cx="6801405" cy="6231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D9A8E-6A9A-3302-5930-5B92BA28EA8B}"/>
              </a:ext>
            </a:extLst>
          </p:cNvPr>
          <p:cNvSpPr txBox="1"/>
          <p:nvPr/>
        </p:nvSpPr>
        <p:spPr>
          <a:xfrm>
            <a:off x="1295400" y="1663483"/>
            <a:ext cx="4550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Personalized recommendation letter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CAFF9-1005-3FED-E2E0-3201DD176372}"/>
              </a:ext>
            </a:extLst>
          </p:cNvPr>
          <p:cNvSpPr txBox="1"/>
          <p:nvPr/>
        </p:nvSpPr>
        <p:spPr>
          <a:xfrm>
            <a:off x="7391400" y="3371790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Generating ideas and drafts</a:t>
            </a:r>
          </a:p>
        </p:txBody>
      </p:sp>
    </p:spTree>
    <p:extLst>
      <p:ext uri="{BB962C8B-B14F-4D97-AF65-F5344CB8AC3E}">
        <p14:creationId xmlns:p14="http://schemas.microsoft.com/office/powerpoint/2010/main" val="248363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2461-57A4-81C7-C056-926D25F7E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F6ABFFC-D95A-72F8-A21C-B5A4DEB8500B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7AE1A8E-E594-E72A-F958-35F7976E4C2F}"/>
              </a:ext>
            </a:extLst>
          </p:cNvPr>
          <p:cNvSpPr txBox="1"/>
          <p:nvPr/>
        </p:nvSpPr>
        <p:spPr>
          <a:xfrm>
            <a:off x="3005136" y="1435964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Promoting innovative practices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F0A93C9-0E28-2863-3B9C-1D64CC8979F1}"/>
              </a:ext>
            </a:extLst>
          </p:cNvPr>
          <p:cNvSpPr txBox="1"/>
          <p:nvPr/>
        </p:nvSpPr>
        <p:spPr>
          <a:xfrm>
            <a:off x="4914900" y="3825660"/>
            <a:ext cx="8458200" cy="1269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02B3D"/>
                </a:solidFill>
                <a:latin typeface="Open Sauce Semi-Bold"/>
              </a:rPr>
              <a:t>By leveraging AI, educators, researchers, and administrators can </a:t>
            </a:r>
            <a:r>
              <a:rPr lang="en-US" sz="2400" dirty="0">
                <a:solidFill>
                  <a:schemeClr val="accent1"/>
                </a:solidFill>
                <a:latin typeface="Open Sauce Semi-Bold"/>
              </a:rPr>
              <a:t>embrace innovative practices </a:t>
            </a:r>
            <a:r>
              <a:rPr lang="en-US" sz="2400" dirty="0">
                <a:solidFill>
                  <a:srgbClr val="202B3D"/>
                </a:solidFill>
                <a:latin typeface="Open Sauce Semi-Bold"/>
              </a:rPr>
              <a:t>to drive positive change.</a:t>
            </a:r>
          </a:p>
        </p:txBody>
      </p:sp>
    </p:spTree>
    <p:extLst>
      <p:ext uri="{BB962C8B-B14F-4D97-AF65-F5344CB8AC3E}">
        <p14:creationId xmlns:p14="http://schemas.microsoft.com/office/powerpoint/2010/main" val="1872968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4391114" cy="514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6600" dirty="0">
                <a:solidFill>
                  <a:srgbClr val="F5F2F1"/>
                </a:solidFill>
                <a:latin typeface="Ovo" panose="020B0604020202020204" charset="0"/>
              </a:rPr>
              <a:t>Wrap up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7473107D-4F0E-B066-82D1-6E6F4579DDDC}"/>
              </a:ext>
            </a:extLst>
          </p:cNvPr>
          <p:cNvSpPr txBox="1"/>
          <p:nvPr/>
        </p:nvSpPr>
        <p:spPr>
          <a:xfrm>
            <a:off x="914400" y="2171700"/>
            <a:ext cx="89154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b="0" i="0" dirty="0">
                <a:solidFill>
                  <a:schemeClr val="bg1"/>
                </a:solidFill>
                <a:effectLst/>
                <a:latin typeface="Inter"/>
              </a:rPr>
              <a:t>AI is a </a:t>
            </a:r>
            <a:r>
              <a:rPr lang="en-US" sz="3600" b="0" i="0" dirty="0">
                <a:solidFill>
                  <a:srgbClr val="FFFF00"/>
                </a:solidFill>
                <a:effectLst/>
                <a:latin typeface="Inter"/>
              </a:rPr>
              <a:t>powerful productivity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Inter"/>
              </a:rPr>
              <a:t>tool that can help: </a:t>
            </a:r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Inter"/>
              </a:rPr>
              <a:t>Maximize efficiency  </a:t>
            </a:r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Inter"/>
              </a:rPr>
              <a:t>Unlock potential </a:t>
            </a:r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chemeClr val="bg1"/>
                </a:solidFill>
                <a:effectLst/>
                <a:latin typeface="Inter"/>
              </a:rPr>
              <a:t>Elevate academic practices</a:t>
            </a:r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Inter"/>
              </a:rPr>
              <a:t>Embrace the future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8D711F3-12D4-4322-FDF9-EB65FB87ED35}"/>
              </a:ext>
            </a:extLst>
          </p:cNvPr>
          <p:cNvSpPr/>
          <p:nvPr/>
        </p:nvSpPr>
        <p:spPr>
          <a:xfrm>
            <a:off x="10401300" y="1028700"/>
            <a:ext cx="6858000" cy="8229600"/>
          </a:xfrm>
          <a:custGeom>
            <a:avLst/>
            <a:gdLst/>
            <a:ahLst/>
            <a:cxnLst/>
            <a:rect l="l" t="t" r="r" b="b"/>
            <a:pathLst>
              <a:path w="6858000" h="8229600">
                <a:moveTo>
                  <a:pt x="0" y="0"/>
                </a:moveTo>
                <a:lnTo>
                  <a:pt x="6858000" y="0"/>
                </a:lnTo>
                <a:lnTo>
                  <a:pt x="685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21" b="-124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882" y="124206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00068" y="1723775"/>
            <a:ext cx="10687863" cy="114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06"/>
              </a:lnSpc>
              <a:spcBef>
                <a:spcPct val="0"/>
              </a:spcBef>
            </a:pPr>
            <a:r>
              <a:rPr lang="en-US" sz="6575" dirty="0">
                <a:solidFill>
                  <a:srgbClr val="202B3D"/>
                </a:solidFill>
                <a:latin typeface="Ovo"/>
              </a:rPr>
              <a:t>My top use cases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8932" y="4438755"/>
            <a:ext cx="317124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02B3D"/>
                </a:solidFill>
                <a:latin typeface="Open Sauce Semi-Bold"/>
              </a:rPr>
              <a:t>Teaching</a:t>
            </a:r>
          </a:p>
        </p:txBody>
      </p:sp>
      <p:sp>
        <p:nvSpPr>
          <p:cNvPr id="6" name="AutoShape 6"/>
          <p:cNvSpPr/>
          <p:nvPr/>
        </p:nvSpPr>
        <p:spPr>
          <a:xfrm rot="-5400000">
            <a:off x="3878099" y="6980141"/>
            <a:ext cx="4677008" cy="0"/>
          </a:xfrm>
          <a:prstGeom prst="line">
            <a:avLst/>
          </a:prstGeom>
          <a:ln w="9525" cap="rnd">
            <a:solidFill>
              <a:srgbClr val="202B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66636" y="4460255"/>
            <a:ext cx="317124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02B3D"/>
                </a:solidFill>
                <a:latin typeface="Open Sauce Semi-Bold"/>
              </a:rPr>
              <a:t>Research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9396296" y="6980141"/>
            <a:ext cx="4677008" cy="0"/>
          </a:xfrm>
          <a:prstGeom prst="line">
            <a:avLst/>
          </a:prstGeom>
          <a:ln w="9525" cap="rnd">
            <a:solidFill>
              <a:srgbClr val="202B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117362" y="4489750"/>
            <a:ext cx="317124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202B3D"/>
                </a:solidFill>
                <a:latin typeface="Open Sauce Semi-Bold"/>
              </a:rPr>
              <a:t>Service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748163CD-CABE-13E0-8C65-A6F7B13F2250}"/>
              </a:ext>
            </a:extLst>
          </p:cNvPr>
          <p:cNvSpPr txBox="1"/>
          <p:nvPr/>
        </p:nvSpPr>
        <p:spPr>
          <a:xfrm>
            <a:off x="12931382" y="5089563"/>
            <a:ext cx="4019153" cy="2219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Generating ideas &amp; drafts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Creating templates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summarizing information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Copy editing 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Communications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emails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F890C487-0B73-362B-B2B8-5FD48197025B}"/>
              </a:ext>
            </a:extLst>
          </p:cNvPr>
          <p:cNvSpPr txBox="1"/>
          <p:nvPr/>
        </p:nvSpPr>
        <p:spPr>
          <a:xfrm>
            <a:off x="902588" y="5117173"/>
            <a:ext cx="4823929" cy="1475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Creating templates and rubrics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Drafting course outlines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Developing class activities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emails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10C80DB0-CDE7-6055-3002-07E156FCEB8B}"/>
              </a:ext>
            </a:extLst>
          </p:cNvPr>
          <p:cNvSpPr txBox="1"/>
          <p:nvPr/>
        </p:nvSpPr>
        <p:spPr>
          <a:xfrm>
            <a:off x="6553200" y="5117173"/>
            <a:ext cx="4800597" cy="1475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Generating ideas, drafts, and titles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Finding resources and summarizing information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Copy editing</a:t>
            </a:r>
          </a:p>
        </p:txBody>
      </p:sp>
      <p:pic>
        <p:nvPicPr>
          <p:cNvPr id="19" name="Picture 18" descr="A white logo on a blue background&#10;&#10;Description automatically generated">
            <a:extLst>
              <a:ext uri="{FF2B5EF4-FFF2-40B4-BE49-F238E27FC236}">
                <a16:creationId xmlns:a16="http://schemas.microsoft.com/office/drawing/2014/main" id="{AEA9D826-2C08-21BA-C27A-CB1E229CA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97200" y="583323"/>
            <a:ext cx="1603273" cy="1603273"/>
          </a:xfrm>
          <a:prstGeom prst="rect">
            <a:avLst/>
          </a:prstGeom>
        </p:spPr>
      </p:pic>
      <p:pic>
        <p:nvPicPr>
          <p:cNvPr id="22" name="Picture 21" descr="A black and grey logo&#10;&#10;Description automatically generated">
            <a:extLst>
              <a:ext uri="{FF2B5EF4-FFF2-40B4-BE49-F238E27FC236}">
                <a16:creationId xmlns:a16="http://schemas.microsoft.com/office/drawing/2014/main" id="{726CBA23-EA8F-C9F9-64C7-7F861EB8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804075" y="2510789"/>
            <a:ext cx="3047999" cy="7094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31854" y="1246397"/>
            <a:ext cx="12205242" cy="102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43"/>
              </a:lnSpc>
              <a:spcBef>
                <a:spcPct val="0"/>
              </a:spcBef>
            </a:pPr>
            <a:r>
              <a:rPr lang="en-US" sz="5959">
                <a:solidFill>
                  <a:srgbClr val="202B3D"/>
                </a:solidFill>
                <a:latin typeface="Ovo"/>
              </a:rPr>
              <a:t>The Future of AI in Academia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71121" y="7775063"/>
            <a:ext cx="6828110" cy="881797"/>
            <a:chOff x="0" y="0"/>
            <a:chExt cx="9104146" cy="1175730"/>
          </a:xfrm>
        </p:grpSpPr>
        <p:sp>
          <p:nvSpPr>
            <p:cNvPr id="5" name="TextBox 5"/>
            <p:cNvSpPr txBox="1"/>
            <p:nvPr/>
          </p:nvSpPr>
          <p:spPr>
            <a:xfrm>
              <a:off x="0" y="746660"/>
              <a:ext cx="9104146" cy="429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7"/>
                </a:lnSpc>
                <a:spcBef>
                  <a:spcPct val="0"/>
                </a:spcBef>
              </a:pPr>
              <a:r>
                <a:rPr lang="en-US" sz="1955">
                  <a:solidFill>
                    <a:srgbClr val="202B3D"/>
                  </a:solidFill>
                  <a:latin typeface="Open Sauce"/>
                </a:rPr>
                <a:t>Revolutionizing learning through artificial intelligence technologies.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104146" cy="483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9"/>
                </a:lnSpc>
                <a:spcBef>
                  <a:spcPct val="0"/>
                </a:spcBef>
              </a:pPr>
              <a:r>
                <a:rPr lang="en-US" sz="2235">
                  <a:solidFill>
                    <a:srgbClr val="202B3D"/>
                  </a:solidFill>
                  <a:latin typeface="Open Sauce Semi-Bold"/>
                </a:rPr>
                <a:t>ENHANCED LEARNING EXPERIENCES WITH AI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53676" y="7775063"/>
            <a:ext cx="6698295" cy="1224697"/>
            <a:chOff x="0" y="0"/>
            <a:chExt cx="8931060" cy="1632930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8931060" cy="483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9"/>
                </a:lnSpc>
                <a:spcBef>
                  <a:spcPct val="0"/>
                </a:spcBef>
              </a:pPr>
              <a:r>
                <a:rPr lang="en-US" sz="2235">
                  <a:solidFill>
                    <a:srgbClr val="202B3D"/>
                  </a:solidFill>
                  <a:latin typeface="Open Sauce Semi-Bold"/>
                </a:rPr>
                <a:t>EMPOWERING FACULTY WITH AI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46660"/>
              <a:ext cx="8931060" cy="886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7"/>
                </a:lnSpc>
                <a:spcBef>
                  <a:spcPct val="0"/>
                </a:spcBef>
              </a:pPr>
              <a:r>
                <a:rPr lang="en-US" sz="1955">
                  <a:solidFill>
                    <a:srgbClr val="202B3D"/>
                  </a:solidFill>
                  <a:latin typeface="Open Sauce"/>
                </a:rPr>
                <a:t>Efficiency and innovation through advanced artificial intelligence systems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rot="-5400000">
            <a:off x="6389217" y="6503517"/>
            <a:ext cx="5500041" cy="0"/>
          </a:xfrm>
          <a:prstGeom prst="line">
            <a:avLst/>
          </a:prstGeom>
          <a:ln w="9525" cap="rnd">
            <a:solidFill>
              <a:srgbClr val="202B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3758259"/>
            <a:ext cx="7512953" cy="3173747"/>
          </a:xfrm>
          <a:custGeom>
            <a:avLst/>
            <a:gdLst/>
            <a:ahLst/>
            <a:cxnLst/>
            <a:rect l="l" t="t" r="r" b="b"/>
            <a:pathLst>
              <a:path w="7512953" h="3173747">
                <a:moveTo>
                  <a:pt x="0" y="0"/>
                </a:moveTo>
                <a:lnTo>
                  <a:pt x="7512953" y="0"/>
                </a:lnTo>
                <a:lnTo>
                  <a:pt x="7512953" y="3173747"/>
                </a:lnTo>
                <a:lnTo>
                  <a:pt x="0" y="3173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07" b="-28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46347" y="3758259"/>
            <a:ext cx="7512953" cy="3173747"/>
          </a:xfrm>
          <a:custGeom>
            <a:avLst/>
            <a:gdLst/>
            <a:ahLst/>
            <a:cxnLst/>
            <a:rect l="l" t="t" r="r" b="b"/>
            <a:pathLst>
              <a:path w="7512953" h="3173747">
                <a:moveTo>
                  <a:pt x="0" y="0"/>
                </a:moveTo>
                <a:lnTo>
                  <a:pt x="7512953" y="0"/>
                </a:lnTo>
                <a:lnTo>
                  <a:pt x="7512953" y="3173747"/>
                </a:lnTo>
                <a:lnTo>
                  <a:pt x="0" y="3173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98" b="-51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34D60EE-D090-8D17-7081-27F127D98D50}"/>
              </a:ext>
            </a:extLst>
          </p:cNvPr>
          <p:cNvSpPr/>
          <p:nvPr/>
        </p:nvSpPr>
        <p:spPr>
          <a:xfrm rot="2574865">
            <a:off x="16264288" y="6990382"/>
            <a:ext cx="1219195" cy="11245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4195" y="3957955"/>
            <a:ext cx="8449110" cy="2247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5F2F1"/>
                </a:solidFill>
                <a:latin typeface="Ovo"/>
              </a:rPr>
              <a:t>Enhancing Teaching Methods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678" r="-723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747E8-BA60-7093-4372-463C08AA6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1570201-D347-8278-017B-205E5698C2DC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BD376CB-9D4B-0194-E7D0-87946D75405B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BB985-69B8-515F-F419-2DD29B162536}"/>
              </a:ext>
            </a:extLst>
          </p:cNvPr>
          <p:cNvSpPr txBox="1"/>
          <p:nvPr/>
        </p:nvSpPr>
        <p:spPr>
          <a:xfrm>
            <a:off x="591085" y="5793067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Tools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D5B807B-604B-D891-EF75-21311CE1A08E}"/>
              </a:ext>
            </a:extLst>
          </p:cNvPr>
          <p:cNvSpPr txBox="1"/>
          <p:nvPr/>
        </p:nvSpPr>
        <p:spPr>
          <a:xfrm>
            <a:off x="685800" y="7125130"/>
            <a:ext cx="15163800" cy="83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02B3D"/>
                </a:solidFill>
                <a:latin typeface="Open Sauce Semi-Bold"/>
              </a:rPr>
              <a:t>Chat GPT 4 and apps (GPTs)</a:t>
            </a:r>
          </a:p>
          <a:p>
            <a:pPr marL="342900" lvl="0" indent="-342900">
              <a:lnSpc>
                <a:spcPts val="33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02B3D"/>
                </a:solidFill>
                <a:latin typeface="Open Sauce Semi-Bold"/>
              </a:rPr>
              <a:t>Grammarly (AI writing assistant)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2673A67-0309-209C-3846-25893E661585}"/>
              </a:ext>
            </a:extLst>
          </p:cNvPr>
          <p:cNvSpPr txBox="1"/>
          <p:nvPr/>
        </p:nvSpPr>
        <p:spPr>
          <a:xfrm>
            <a:off x="914400" y="1707107"/>
            <a:ext cx="10439400" cy="3707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Create templates and rubrics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Draft course outlines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Develop class activities and icebreakers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Develop assignments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Emails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Feedback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Discussions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Case studies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Applied examples</a:t>
            </a:r>
          </a:p>
          <a:p>
            <a:pPr marL="342900" lvl="0" indent="-342900">
              <a:lnSpc>
                <a:spcPts val="29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Summarize videos</a:t>
            </a: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A7DD5FF7-AA2B-3770-832D-2C8169DA7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82880" y="5448300"/>
            <a:ext cx="4190238" cy="2357009"/>
          </a:xfrm>
          <a:prstGeom prst="rect">
            <a:avLst/>
          </a:prstGeom>
        </p:spPr>
      </p:pic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6716A7D4-34E1-181D-B87D-C0E91B65F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954000" y="7958948"/>
            <a:ext cx="3047999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BE49F-55DB-8C17-43F8-7BA21910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DC36EF5-D877-E2AE-AD04-B7B932F73C2F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4B103F3-49C1-8976-B400-AED7BE163E22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A89E95-F305-B62E-434D-93B051A89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32" b="93166"/>
          <a:stretch/>
        </p:blipFill>
        <p:spPr>
          <a:xfrm>
            <a:off x="15243763" y="332624"/>
            <a:ext cx="2587037" cy="591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3652A-A94F-D3D5-5FDB-A5FB16F2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21" y="2640739"/>
            <a:ext cx="7983064" cy="720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C7FB6-6CCE-2465-5C8F-3AA8809E8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37" y="1574360"/>
            <a:ext cx="8135485" cy="7078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AE75B-818F-FA8D-488F-2E6A770D7182}"/>
              </a:ext>
            </a:extLst>
          </p:cNvPr>
          <p:cNvSpPr txBox="1"/>
          <p:nvPr/>
        </p:nvSpPr>
        <p:spPr>
          <a:xfrm>
            <a:off x="1600200" y="1766209"/>
            <a:ext cx="388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Ideas to enhance class experience and engagement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41415-7972-A92D-626B-22D6DE2BE95C}"/>
              </a:ext>
            </a:extLst>
          </p:cNvPr>
          <p:cNvSpPr txBox="1"/>
          <p:nvPr/>
        </p:nvSpPr>
        <p:spPr>
          <a:xfrm>
            <a:off x="10994158" y="1067668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Creating icebreaker activity</a:t>
            </a:r>
          </a:p>
        </p:txBody>
      </p:sp>
    </p:spTree>
    <p:extLst>
      <p:ext uri="{BB962C8B-B14F-4D97-AF65-F5344CB8AC3E}">
        <p14:creationId xmlns:p14="http://schemas.microsoft.com/office/powerpoint/2010/main" val="24474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7FF7E-7FC9-B46C-9178-8E8AD265E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F1EF807-01E6-6C9B-C30F-5371A9033433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0A2643E-A271-7090-AED2-995C9FE9A5BD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810A55-0A18-8CF7-E7A8-856A17B2E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32" b="93166"/>
          <a:stretch/>
        </p:blipFill>
        <p:spPr>
          <a:xfrm>
            <a:off x="15243763" y="332624"/>
            <a:ext cx="2587037" cy="591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AA016-3A46-755B-6E25-747B4A98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44332"/>
            <a:ext cx="7897327" cy="7116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D6E67-6FEA-F2CF-0187-A4E5AD90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165" y="2373094"/>
            <a:ext cx="7821116" cy="7144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88A74F-D44E-C67F-4621-C4646B815BAB}"/>
              </a:ext>
            </a:extLst>
          </p:cNvPr>
          <p:cNvSpPr txBox="1"/>
          <p:nvPr/>
        </p:nvSpPr>
        <p:spPr>
          <a:xfrm>
            <a:off x="7086600" y="1354360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Creating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144846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2EA04-0234-5D4B-EB7B-62B84360F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6AB65C6-804E-35CF-4C50-D119FDFECCC1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1591E7C-EB19-AB28-02ED-F95717D602FA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E99ED-6E2E-4534-E95F-A1CD61BD5C5B}"/>
              </a:ext>
            </a:extLst>
          </p:cNvPr>
          <p:cNvSpPr txBox="1"/>
          <p:nvPr/>
        </p:nvSpPr>
        <p:spPr>
          <a:xfrm>
            <a:off x="1526180" y="1752803"/>
            <a:ext cx="388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Creating templates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67679-BC61-1B59-B7C8-5E632A00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5" y="2306151"/>
            <a:ext cx="8192643" cy="7230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CB268-845B-0FAA-0540-A6C2A987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646" y="1017538"/>
            <a:ext cx="7484968" cy="5121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572CF-321D-88C8-BE2B-D7F8C7359DF0}"/>
              </a:ext>
            </a:extLst>
          </p:cNvPr>
          <p:cNvSpPr txBox="1"/>
          <p:nvPr/>
        </p:nvSpPr>
        <p:spPr>
          <a:xfrm>
            <a:off x="9829800" y="573422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Developing class activity and related 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E64DB-2D61-E38B-8E5D-DC5D8886C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715" y="5261938"/>
            <a:ext cx="8316486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9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B1F9A-6AE1-D623-4D71-71E69BE0E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ECE805-FDF4-5508-490B-00411F21BF81}"/>
              </a:ext>
            </a:extLst>
          </p:cNvPr>
          <p:cNvSpPr/>
          <p:nvPr/>
        </p:nvSpPr>
        <p:spPr>
          <a:xfrm>
            <a:off x="140883" y="150533"/>
            <a:ext cx="18006234" cy="9985933"/>
          </a:xfrm>
          <a:prstGeom prst="rect">
            <a:avLst/>
          </a:prstGeom>
          <a:solidFill>
            <a:srgbClr val="F5F2F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0B5AF30-BCE2-B072-D6E0-7CE83E22BF91}"/>
              </a:ext>
            </a:extLst>
          </p:cNvPr>
          <p:cNvSpPr txBox="1"/>
          <p:nvPr/>
        </p:nvSpPr>
        <p:spPr>
          <a:xfrm>
            <a:off x="457200" y="495300"/>
            <a:ext cx="1220524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02B3D"/>
                </a:solidFill>
                <a:latin typeface="Ovo"/>
              </a:rPr>
              <a:t>Examples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6356F-AD89-F1D3-415A-4479741E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31" t="16598"/>
          <a:stretch/>
        </p:blipFill>
        <p:spPr>
          <a:xfrm>
            <a:off x="494013" y="1944332"/>
            <a:ext cx="7292438" cy="6569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0BC94-16EB-0619-5A30-F1C6235F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417" y="921854"/>
            <a:ext cx="4839375" cy="3562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64302-4C65-C4BD-E17B-554D3080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0434" y="4412683"/>
            <a:ext cx="4711841" cy="3562847"/>
          </a:xfrm>
          <a:prstGeom prst="rect">
            <a:avLst/>
          </a:prstGeom>
        </p:spPr>
      </p:pic>
      <p:pic>
        <p:nvPicPr>
          <p:cNvPr id="1026" name="Picture 2" descr="Illustration showing how to reply to e-mails quickly using GrammarlyGO">
            <a:extLst>
              <a:ext uri="{FF2B5EF4-FFF2-40B4-BE49-F238E27FC236}">
                <a16:creationId xmlns:a16="http://schemas.microsoft.com/office/drawing/2014/main" id="{004523FD-8CB2-A312-0135-8146BDF51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" r="3012" b="13672"/>
          <a:stretch/>
        </p:blipFill>
        <p:spPr bwMode="auto">
          <a:xfrm>
            <a:off x="8161855" y="5090394"/>
            <a:ext cx="5583106" cy="44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64FDCB-71A5-11FD-5ACE-D8FC250EE456}"/>
              </a:ext>
            </a:extLst>
          </p:cNvPr>
          <p:cNvSpPr txBox="1"/>
          <p:nvPr/>
        </p:nvSpPr>
        <p:spPr>
          <a:xfrm>
            <a:off x="4927934" y="1065263"/>
            <a:ext cx="388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vo" panose="020B0604020202020204" charset="0"/>
              </a:rPr>
              <a:t>Assistance in communication, feedback, and explanation</a:t>
            </a:r>
          </a:p>
        </p:txBody>
      </p:sp>
    </p:spTree>
    <p:extLst>
      <p:ext uri="{BB962C8B-B14F-4D97-AF65-F5344CB8AC3E}">
        <p14:creationId xmlns:p14="http://schemas.microsoft.com/office/powerpoint/2010/main" val="2358491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402</Words>
  <Application>Microsoft Macintosh PowerPoint</Application>
  <PresentationFormat>Custom</PresentationFormat>
  <Paragraphs>105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Roboto</vt:lpstr>
      <vt:lpstr>Aptos</vt:lpstr>
      <vt:lpstr>Ovo</vt:lpstr>
      <vt:lpstr>Open Sauce Semi-Bold</vt:lpstr>
      <vt:lpstr>Open Sauce</vt:lpstr>
      <vt:lpstr>Calibri</vt:lpstr>
      <vt:lpstr>Arial</vt:lpstr>
      <vt:lpstr>Inter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AI Academia</dc:title>
  <dc:creator>Fariba Nosrati</dc:creator>
  <cp:lastModifiedBy>Microsoft Office User</cp:lastModifiedBy>
  <cp:revision>13</cp:revision>
  <dcterms:created xsi:type="dcterms:W3CDTF">2006-08-16T00:00:00Z</dcterms:created>
  <dcterms:modified xsi:type="dcterms:W3CDTF">2024-04-01T13:14:06Z</dcterms:modified>
  <dc:identifier>DAF-r4sSwy0</dc:identifier>
</cp:coreProperties>
</file>