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6"/>
    <p:restoredTop sz="94708"/>
  </p:normalViewPr>
  <p:slideViewPr>
    <p:cSldViewPr snapToGrid="0">
      <p:cViewPr varScale="1">
        <p:scale>
          <a:sx n="83" d="100"/>
          <a:sy n="83" d="100"/>
        </p:scale>
        <p:origin x="232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9A4D7-84BE-4809-93B7-D1B2E58CC84B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025551E-FBF1-473C-9371-75B995E94784}">
      <dgm:prSet/>
      <dgm:spPr/>
      <dgm:t>
        <a:bodyPr/>
        <a:lstStyle/>
        <a:p>
          <a:r>
            <a:rPr lang="en-US"/>
            <a:t>Interpret the results of AI-checkers with caution</a:t>
          </a:r>
        </a:p>
      </dgm:t>
    </dgm:pt>
    <dgm:pt modelId="{B21EAD68-484B-46AE-A673-7D7150793A3C}" type="parTrans" cxnId="{82B933CE-896E-4298-8BE3-E07492D7355D}">
      <dgm:prSet/>
      <dgm:spPr/>
      <dgm:t>
        <a:bodyPr/>
        <a:lstStyle/>
        <a:p>
          <a:endParaRPr lang="en-US"/>
        </a:p>
      </dgm:t>
    </dgm:pt>
    <dgm:pt modelId="{90CAA9E5-01D5-4646-AA5C-83058AB6A64C}" type="sibTrans" cxnId="{82B933CE-896E-4298-8BE3-E07492D7355D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E7FD78DA-4039-485A-9364-E709ABF616E5}">
      <dgm:prSet/>
      <dgm:spPr/>
      <dgm:t>
        <a:bodyPr/>
        <a:lstStyle/>
        <a:p>
          <a:r>
            <a:rPr lang="en-US"/>
            <a:t>Use multiple lines of evidence – e.g., try to recreate the student’s work in a couple of AIs</a:t>
          </a:r>
        </a:p>
      </dgm:t>
    </dgm:pt>
    <dgm:pt modelId="{1927FCC1-C985-41AB-A1C4-6055F3609B3B}" type="parTrans" cxnId="{11C2031A-193F-4C33-BAC6-06B88A35A51F}">
      <dgm:prSet/>
      <dgm:spPr/>
      <dgm:t>
        <a:bodyPr/>
        <a:lstStyle/>
        <a:p>
          <a:endParaRPr lang="en-US"/>
        </a:p>
      </dgm:t>
    </dgm:pt>
    <dgm:pt modelId="{33B471F4-FFBD-42B2-8391-B5D7445E7397}" type="sibTrans" cxnId="{11C2031A-193F-4C33-BAC6-06B88A35A51F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D0084A9-2018-4FBE-9C30-AD1BB539DD89}">
      <dgm:prSet/>
      <dgm:spPr/>
      <dgm:t>
        <a:bodyPr/>
        <a:lstStyle/>
        <a:p>
          <a:r>
            <a:rPr lang="en-US"/>
            <a:t>Talk to the student! and/or</a:t>
          </a:r>
        </a:p>
      </dgm:t>
    </dgm:pt>
    <dgm:pt modelId="{EC94143A-9792-43EC-B73F-1EE953B2EDFC}" type="parTrans" cxnId="{3345742F-C3FB-49FB-B1F2-DEF6127238AE}">
      <dgm:prSet/>
      <dgm:spPr/>
      <dgm:t>
        <a:bodyPr/>
        <a:lstStyle/>
        <a:p>
          <a:endParaRPr lang="en-US"/>
        </a:p>
      </dgm:t>
    </dgm:pt>
    <dgm:pt modelId="{1EF9C296-05EF-469C-912E-7264C908FBB0}" type="sibTrans" cxnId="{3345742F-C3FB-49FB-B1F2-DEF6127238AE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AD5C3FAB-4CAD-450B-89EE-3E78F60B49CF}">
      <dgm:prSet/>
      <dgm:spPr/>
      <dgm:t>
        <a:bodyPr/>
        <a:lstStyle/>
        <a:p>
          <a:r>
            <a:rPr lang="en-US"/>
            <a:t>Refer to the Vice Provost’s office for handling</a:t>
          </a:r>
        </a:p>
      </dgm:t>
    </dgm:pt>
    <dgm:pt modelId="{1FDABE0B-CC79-47F4-B5DD-52ED11EE10D8}" type="parTrans" cxnId="{14333124-9EF1-4C9D-8D29-A476CE0B50F4}">
      <dgm:prSet/>
      <dgm:spPr/>
      <dgm:t>
        <a:bodyPr/>
        <a:lstStyle/>
        <a:p>
          <a:endParaRPr lang="en-US"/>
        </a:p>
      </dgm:t>
    </dgm:pt>
    <dgm:pt modelId="{93B9D327-9E30-4443-90D0-5E5C6CCD2111}" type="sibTrans" cxnId="{14333124-9EF1-4C9D-8D29-A476CE0B50F4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463827A9-C918-B74B-832C-02C2E72078FB}" type="pres">
      <dgm:prSet presAssocID="{1719A4D7-84BE-4809-93B7-D1B2E58CC84B}" presName="Name0" presStyleCnt="0">
        <dgm:presLayoutVars>
          <dgm:animLvl val="lvl"/>
          <dgm:resizeHandles val="exact"/>
        </dgm:presLayoutVars>
      </dgm:prSet>
      <dgm:spPr/>
    </dgm:pt>
    <dgm:pt modelId="{97D78B7D-666C-DF40-88B5-BA27D57FC319}" type="pres">
      <dgm:prSet presAssocID="{1025551E-FBF1-473C-9371-75B995E94784}" presName="compositeNode" presStyleCnt="0">
        <dgm:presLayoutVars>
          <dgm:bulletEnabled val="1"/>
        </dgm:presLayoutVars>
      </dgm:prSet>
      <dgm:spPr/>
    </dgm:pt>
    <dgm:pt modelId="{77F77A1E-F9B4-E44E-A9CC-5041620D911A}" type="pres">
      <dgm:prSet presAssocID="{1025551E-FBF1-473C-9371-75B995E94784}" presName="bgRect" presStyleLbl="bgAccFollowNode1" presStyleIdx="0" presStyleCnt="4"/>
      <dgm:spPr/>
    </dgm:pt>
    <dgm:pt modelId="{E0BB60DD-56F9-294D-9C59-F0C6873F553A}" type="pres">
      <dgm:prSet presAssocID="{90CAA9E5-01D5-4646-AA5C-83058AB6A64C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E36F78C9-DB08-0849-BFDA-E84A71FA423F}" type="pres">
      <dgm:prSet presAssocID="{1025551E-FBF1-473C-9371-75B995E94784}" presName="bottomLine" presStyleLbl="alignNode1" presStyleIdx="1" presStyleCnt="8">
        <dgm:presLayoutVars/>
      </dgm:prSet>
      <dgm:spPr/>
    </dgm:pt>
    <dgm:pt modelId="{A8DC4239-0E6D-8840-A7AB-03723213D8F4}" type="pres">
      <dgm:prSet presAssocID="{1025551E-FBF1-473C-9371-75B995E94784}" presName="nodeText" presStyleLbl="bgAccFollowNode1" presStyleIdx="0" presStyleCnt="4">
        <dgm:presLayoutVars>
          <dgm:bulletEnabled val="1"/>
        </dgm:presLayoutVars>
      </dgm:prSet>
      <dgm:spPr/>
    </dgm:pt>
    <dgm:pt modelId="{32DF56BE-0D28-C44C-BC91-E559F03F4E05}" type="pres">
      <dgm:prSet presAssocID="{90CAA9E5-01D5-4646-AA5C-83058AB6A64C}" presName="sibTrans" presStyleCnt="0"/>
      <dgm:spPr/>
    </dgm:pt>
    <dgm:pt modelId="{D345EDAB-5673-7247-BED4-DFFB744FBFCC}" type="pres">
      <dgm:prSet presAssocID="{E7FD78DA-4039-485A-9364-E709ABF616E5}" presName="compositeNode" presStyleCnt="0">
        <dgm:presLayoutVars>
          <dgm:bulletEnabled val="1"/>
        </dgm:presLayoutVars>
      </dgm:prSet>
      <dgm:spPr/>
    </dgm:pt>
    <dgm:pt modelId="{483A8DF4-8FFA-3A44-912D-264A305C1067}" type="pres">
      <dgm:prSet presAssocID="{E7FD78DA-4039-485A-9364-E709ABF616E5}" presName="bgRect" presStyleLbl="bgAccFollowNode1" presStyleIdx="1" presStyleCnt="4"/>
      <dgm:spPr/>
    </dgm:pt>
    <dgm:pt modelId="{147C23F7-DF7F-FD46-919A-EDB123063C52}" type="pres">
      <dgm:prSet presAssocID="{33B471F4-FFBD-42B2-8391-B5D7445E7397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46CC1F02-E9A7-0243-9C25-37257E22CAC6}" type="pres">
      <dgm:prSet presAssocID="{E7FD78DA-4039-485A-9364-E709ABF616E5}" presName="bottomLine" presStyleLbl="alignNode1" presStyleIdx="3" presStyleCnt="8">
        <dgm:presLayoutVars/>
      </dgm:prSet>
      <dgm:spPr/>
    </dgm:pt>
    <dgm:pt modelId="{C71651DC-4D19-1048-B01E-D5DB1CC6DFE9}" type="pres">
      <dgm:prSet presAssocID="{E7FD78DA-4039-485A-9364-E709ABF616E5}" presName="nodeText" presStyleLbl="bgAccFollowNode1" presStyleIdx="1" presStyleCnt="4">
        <dgm:presLayoutVars>
          <dgm:bulletEnabled val="1"/>
        </dgm:presLayoutVars>
      </dgm:prSet>
      <dgm:spPr/>
    </dgm:pt>
    <dgm:pt modelId="{FE33048E-DF70-FF45-A86A-F254B0D9AC62}" type="pres">
      <dgm:prSet presAssocID="{33B471F4-FFBD-42B2-8391-B5D7445E7397}" presName="sibTrans" presStyleCnt="0"/>
      <dgm:spPr/>
    </dgm:pt>
    <dgm:pt modelId="{0508CC69-B472-F548-ABFB-2856A7D23536}" type="pres">
      <dgm:prSet presAssocID="{7D0084A9-2018-4FBE-9C30-AD1BB539DD89}" presName="compositeNode" presStyleCnt="0">
        <dgm:presLayoutVars>
          <dgm:bulletEnabled val="1"/>
        </dgm:presLayoutVars>
      </dgm:prSet>
      <dgm:spPr/>
    </dgm:pt>
    <dgm:pt modelId="{F7F322C6-EEC7-E940-8060-71DC54ECA3E8}" type="pres">
      <dgm:prSet presAssocID="{7D0084A9-2018-4FBE-9C30-AD1BB539DD89}" presName="bgRect" presStyleLbl="bgAccFollowNode1" presStyleIdx="2" presStyleCnt="4"/>
      <dgm:spPr/>
    </dgm:pt>
    <dgm:pt modelId="{1E1EF5D5-48AB-A742-8417-7BE5C672DF58}" type="pres">
      <dgm:prSet presAssocID="{1EF9C296-05EF-469C-912E-7264C908FBB0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973B13EA-B305-A84F-B34C-FAD8C9FC8BE7}" type="pres">
      <dgm:prSet presAssocID="{7D0084A9-2018-4FBE-9C30-AD1BB539DD89}" presName="bottomLine" presStyleLbl="alignNode1" presStyleIdx="5" presStyleCnt="8">
        <dgm:presLayoutVars/>
      </dgm:prSet>
      <dgm:spPr/>
    </dgm:pt>
    <dgm:pt modelId="{2DAF8FDF-5510-5D43-A18B-2447526FE4D6}" type="pres">
      <dgm:prSet presAssocID="{7D0084A9-2018-4FBE-9C30-AD1BB539DD89}" presName="nodeText" presStyleLbl="bgAccFollowNode1" presStyleIdx="2" presStyleCnt="4">
        <dgm:presLayoutVars>
          <dgm:bulletEnabled val="1"/>
        </dgm:presLayoutVars>
      </dgm:prSet>
      <dgm:spPr/>
    </dgm:pt>
    <dgm:pt modelId="{7C224033-7357-2D46-AD91-A7810A79CFFA}" type="pres">
      <dgm:prSet presAssocID="{1EF9C296-05EF-469C-912E-7264C908FBB0}" presName="sibTrans" presStyleCnt="0"/>
      <dgm:spPr/>
    </dgm:pt>
    <dgm:pt modelId="{B26C0347-BC5B-1542-9B26-D5BC257614E8}" type="pres">
      <dgm:prSet presAssocID="{AD5C3FAB-4CAD-450B-89EE-3E78F60B49CF}" presName="compositeNode" presStyleCnt="0">
        <dgm:presLayoutVars>
          <dgm:bulletEnabled val="1"/>
        </dgm:presLayoutVars>
      </dgm:prSet>
      <dgm:spPr/>
    </dgm:pt>
    <dgm:pt modelId="{EF1C573F-DC6C-D247-A5B3-91543435CDAB}" type="pres">
      <dgm:prSet presAssocID="{AD5C3FAB-4CAD-450B-89EE-3E78F60B49CF}" presName="bgRect" presStyleLbl="bgAccFollowNode1" presStyleIdx="3" presStyleCnt="4"/>
      <dgm:spPr/>
    </dgm:pt>
    <dgm:pt modelId="{857276C2-BE7F-DC4C-833C-5373DA92EA6C}" type="pres">
      <dgm:prSet presAssocID="{93B9D327-9E30-4443-90D0-5E5C6CCD2111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8EB610DA-84BD-1549-AD73-8F3763093AF6}" type="pres">
      <dgm:prSet presAssocID="{AD5C3FAB-4CAD-450B-89EE-3E78F60B49CF}" presName="bottomLine" presStyleLbl="alignNode1" presStyleIdx="7" presStyleCnt="8">
        <dgm:presLayoutVars/>
      </dgm:prSet>
      <dgm:spPr/>
    </dgm:pt>
    <dgm:pt modelId="{D09E054B-5E75-524B-8A59-8FF049A9F9FC}" type="pres">
      <dgm:prSet presAssocID="{AD5C3FAB-4CAD-450B-89EE-3E78F60B49CF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2E130011-C7A6-F147-A0CB-AB6CB4E48EAA}" type="presOf" srcId="{1719A4D7-84BE-4809-93B7-D1B2E58CC84B}" destId="{463827A9-C918-B74B-832C-02C2E72078FB}" srcOrd="0" destOrd="0" presId="urn:microsoft.com/office/officeart/2016/7/layout/BasicLinearProcessNumbered"/>
    <dgm:cxn modelId="{11C2031A-193F-4C33-BAC6-06B88A35A51F}" srcId="{1719A4D7-84BE-4809-93B7-D1B2E58CC84B}" destId="{E7FD78DA-4039-485A-9364-E709ABF616E5}" srcOrd="1" destOrd="0" parTransId="{1927FCC1-C985-41AB-A1C4-6055F3609B3B}" sibTransId="{33B471F4-FFBD-42B2-8391-B5D7445E7397}"/>
    <dgm:cxn modelId="{14333124-9EF1-4C9D-8D29-A476CE0B50F4}" srcId="{1719A4D7-84BE-4809-93B7-D1B2E58CC84B}" destId="{AD5C3FAB-4CAD-450B-89EE-3E78F60B49CF}" srcOrd="3" destOrd="0" parTransId="{1FDABE0B-CC79-47F4-B5DD-52ED11EE10D8}" sibTransId="{93B9D327-9E30-4443-90D0-5E5C6CCD2111}"/>
    <dgm:cxn modelId="{8D79D22B-6807-CE42-BA10-3A338D55DD48}" type="presOf" srcId="{AD5C3FAB-4CAD-450B-89EE-3E78F60B49CF}" destId="{D09E054B-5E75-524B-8A59-8FF049A9F9FC}" srcOrd="1" destOrd="0" presId="urn:microsoft.com/office/officeart/2016/7/layout/BasicLinearProcessNumbered"/>
    <dgm:cxn modelId="{3345742F-C3FB-49FB-B1F2-DEF6127238AE}" srcId="{1719A4D7-84BE-4809-93B7-D1B2E58CC84B}" destId="{7D0084A9-2018-4FBE-9C30-AD1BB539DD89}" srcOrd="2" destOrd="0" parTransId="{EC94143A-9792-43EC-B73F-1EE953B2EDFC}" sibTransId="{1EF9C296-05EF-469C-912E-7264C908FBB0}"/>
    <dgm:cxn modelId="{E6D4573C-DE70-3049-A3D8-794CB30F6B7C}" type="presOf" srcId="{7D0084A9-2018-4FBE-9C30-AD1BB539DD89}" destId="{F7F322C6-EEC7-E940-8060-71DC54ECA3E8}" srcOrd="0" destOrd="0" presId="urn:microsoft.com/office/officeart/2016/7/layout/BasicLinearProcessNumbered"/>
    <dgm:cxn modelId="{F13D884A-E1C3-0E4B-B0D1-47F040349A30}" type="presOf" srcId="{93B9D327-9E30-4443-90D0-5E5C6CCD2111}" destId="{857276C2-BE7F-DC4C-833C-5373DA92EA6C}" srcOrd="0" destOrd="0" presId="urn:microsoft.com/office/officeart/2016/7/layout/BasicLinearProcessNumbered"/>
    <dgm:cxn modelId="{89E70273-BB06-3647-B904-A03451F7954F}" type="presOf" srcId="{33B471F4-FFBD-42B2-8391-B5D7445E7397}" destId="{147C23F7-DF7F-FD46-919A-EDB123063C52}" srcOrd="0" destOrd="0" presId="urn:microsoft.com/office/officeart/2016/7/layout/BasicLinearProcessNumbered"/>
    <dgm:cxn modelId="{1A43AA8C-7635-7040-95BB-B31E8581B22A}" type="presOf" srcId="{7D0084A9-2018-4FBE-9C30-AD1BB539DD89}" destId="{2DAF8FDF-5510-5D43-A18B-2447526FE4D6}" srcOrd="1" destOrd="0" presId="urn:microsoft.com/office/officeart/2016/7/layout/BasicLinearProcessNumbered"/>
    <dgm:cxn modelId="{4A353291-53F4-F349-9237-C1187C5A4768}" type="presOf" srcId="{1025551E-FBF1-473C-9371-75B995E94784}" destId="{A8DC4239-0E6D-8840-A7AB-03723213D8F4}" srcOrd="1" destOrd="0" presId="urn:microsoft.com/office/officeart/2016/7/layout/BasicLinearProcessNumbered"/>
    <dgm:cxn modelId="{ACCDDDAD-FD0E-B749-BD1B-FBFF900949B4}" type="presOf" srcId="{1025551E-FBF1-473C-9371-75B995E94784}" destId="{77F77A1E-F9B4-E44E-A9CC-5041620D911A}" srcOrd="0" destOrd="0" presId="urn:microsoft.com/office/officeart/2016/7/layout/BasicLinearProcessNumbered"/>
    <dgm:cxn modelId="{4778EEAD-1B9B-2747-9E69-CE2F4B167CEE}" type="presOf" srcId="{90CAA9E5-01D5-4646-AA5C-83058AB6A64C}" destId="{E0BB60DD-56F9-294D-9C59-F0C6873F553A}" srcOrd="0" destOrd="0" presId="urn:microsoft.com/office/officeart/2016/7/layout/BasicLinearProcessNumbered"/>
    <dgm:cxn modelId="{DE984FB9-58BB-6441-9E16-A436903269A6}" type="presOf" srcId="{E7FD78DA-4039-485A-9364-E709ABF616E5}" destId="{C71651DC-4D19-1048-B01E-D5DB1CC6DFE9}" srcOrd="1" destOrd="0" presId="urn:microsoft.com/office/officeart/2016/7/layout/BasicLinearProcessNumbered"/>
    <dgm:cxn modelId="{6C6782C7-5134-0A49-9BEF-76BAA0ADC77B}" type="presOf" srcId="{AD5C3FAB-4CAD-450B-89EE-3E78F60B49CF}" destId="{EF1C573F-DC6C-D247-A5B3-91543435CDAB}" srcOrd="0" destOrd="0" presId="urn:microsoft.com/office/officeart/2016/7/layout/BasicLinearProcessNumbered"/>
    <dgm:cxn modelId="{82B933CE-896E-4298-8BE3-E07492D7355D}" srcId="{1719A4D7-84BE-4809-93B7-D1B2E58CC84B}" destId="{1025551E-FBF1-473C-9371-75B995E94784}" srcOrd="0" destOrd="0" parTransId="{B21EAD68-484B-46AE-A673-7D7150793A3C}" sibTransId="{90CAA9E5-01D5-4646-AA5C-83058AB6A64C}"/>
    <dgm:cxn modelId="{BE747FD4-5339-0449-97EC-766C7B652A52}" type="presOf" srcId="{1EF9C296-05EF-469C-912E-7264C908FBB0}" destId="{1E1EF5D5-48AB-A742-8417-7BE5C672DF58}" srcOrd="0" destOrd="0" presId="urn:microsoft.com/office/officeart/2016/7/layout/BasicLinearProcessNumbered"/>
    <dgm:cxn modelId="{C3FD7BEC-713F-564A-80E9-CE6B95BCF36C}" type="presOf" srcId="{E7FD78DA-4039-485A-9364-E709ABF616E5}" destId="{483A8DF4-8FFA-3A44-912D-264A305C1067}" srcOrd="0" destOrd="0" presId="urn:microsoft.com/office/officeart/2016/7/layout/BasicLinearProcessNumbered"/>
    <dgm:cxn modelId="{01BFCD8E-A194-754B-B5A8-2411B1EEBC7E}" type="presParOf" srcId="{463827A9-C918-B74B-832C-02C2E72078FB}" destId="{97D78B7D-666C-DF40-88B5-BA27D57FC319}" srcOrd="0" destOrd="0" presId="urn:microsoft.com/office/officeart/2016/7/layout/BasicLinearProcessNumbered"/>
    <dgm:cxn modelId="{216F7A0E-42E2-3C4D-BC06-15250E503025}" type="presParOf" srcId="{97D78B7D-666C-DF40-88B5-BA27D57FC319}" destId="{77F77A1E-F9B4-E44E-A9CC-5041620D911A}" srcOrd="0" destOrd="0" presId="urn:microsoft.com/office/officeart/2016/7/layout/BasicLinearProcessNumbered"/>
    <dgm:cxn modelId="{B916F60E-976F-B342-9CCC-58C9E784E0A5}" type="presParOf" srcId="{97D78B7D-666C-DF40-88B5-BA27D57FC319}" destId="{E0BB60DD-56F9-294D-9C59-F0C6873F553A}" srcOrd="1" destOrd="0" presId="urn:microsoft.com/office/officeart/2016/7/layout/BasicLinearProcessNumbered"/>
    <dgm:cxn modelId="{0BAC801F-1EB5-1642-9FCD-2435214626A9}" type="presParOf" srcId="{97D78B7D-666C-DF40-88B5-BA27D57FC319}" destId="{E36F78C9-DB08-0849-BFDA-E84A71FA423F}" srcOrd="2" destOrd="0" presId="urn:microsoft.com/office/officeart/2016/7/layout/BasicLinearProcessNumbered"/>
    <dgm:cxn modelId="{4C49E524-9C90-174F-9669-E66513098325}" type="presParOf" srcId="{97D78B7D-666C-DF40-88B5-BA27D57FC319}" destId="{A8DC4239-0E6D-8840-A7AB-03723213D8F4}" srcOrd="3" destOrd="0" presId="urn:microsoft.com/office/officeart/2016/7/layout/BasicLinearProcessNumbered"/>
    <dgm:cxn modelId="{BDD835F1-CF35-0649-BBF0-5863209479AE}" type="presParOf" srcId="{463827A9-C918-B74B-832C-02C2E72078FB}" destId="{32DF56BE-0D28-C44C-BC91-E559F03F4E05}" srcOrd="1" destOrd="0" presId="urn:microsoft.com/office/officeart/2016/7/layout/BasicLinearProcessNumbered"/>
    <dgm:cxn modelId="{AA155E47-FEA4-6245-91BD-24FA3CE8D743}" type="presParOf" srcId="{463827A9-C918-B74B-832C-02C2E72078FB}" destId="{D345EDAB-5673-7247-BED4-DFFB744FBFCC}" srcOrd="2" destOrd="0" presId="urn:microsoft.com/office/officeart/2016/7/layout/BasicLinearProcessNumbered"/>
    <dgm:cxn modelId="{22D66D84-9A59-844C-B155-B758E4A48099}" type="presParOf" srcId="{D345EDAB-5673-7247-BED4-DFFB744FBFCC}" destId="{483A8DF4-8FFA-3A44-912D-264A305C1067}" srcOrd="0" destOrd="0" presId="urn:microsoft.com/office/officeart/2016/7/layout/BasicLinearProcessNumbered"/>
    <dgm:cxn modelId="{F13FE9DA-EA62-9941-8BB7-1BE019B15DE0}" type="presParOf" srcId="{D345EDAB-5673-7247-BED4-DFFB744FBFCC}" destId="{147C23F7-DF7F-FD46-919A-EDB123063C52}" srcOrd="1" destOrd="0" presId="urn:microsoft.com/office/officeart/2016/7/layout/BasicLinearProcessNumbered"/>
    <dgm:cxn modelId="{AFF56D61-3A6D-E945-9A9F-7FBD035134CB}" type="presParOf" srcId="{D345EDAB-5673-7247-BED4-DFFB744FBFCC}" destId="{46CC1F02-E9A7-0243-9C25-37257E22CAC6}" srcOrd="2" destOrd="0" presId="urn:microsoft.com/office/officeart/2016/7/layout/BasicLinearProcessNumbered"/>
    <dgm:cxn modelId="{83DD5ECB-2B3B-1B44-AF43-4FC0B9E50937}" type="presParOf" srcId="{D345EDAB-5673-7247-BED4-DFFB744FBFCC}" destId="{C71651DC-4D19-1048-B01E-D5DB1CC6DFE9}" srcOrd="3" destOrd="0" presId="urn:microsoft.com/office/officeart/2016/7/layout/BasicLinearProcessNumbered"/>
    <dgm:cxn modelId="{77E98863-1B0C-E449-BC00-0C011A5A56F4}" type="presParOf" srcId="{463827A9-C918-B74B-832C-02C2E72078FB}" destId="{FE33048E-DF70-FF45-A86A-F254B0D9AC62}" srcOrd="3" destOrd="0" presId="urn:microsoft.com/office/officeart/2016/7/layout/BasicLinearProcessNumbered"/>
    <dgm:cxn modelId="{B6B93551-F2E9-664C-BFF8-95DD390AC8AF}" type="presParOf" srcId="{463827A9-C918-B74B-832C-02C2E72078FB}" destId="{0508CC69-B472-F548-ABFB-2856A7D23536}" srcOrd="4" destOrd="0" presId="urn:microsoft.com/office/officeart/2016/7/layout/BasicLinearProcessNumbered"/>
    <dgm:cxn modelId="{8F0D2E3B-C395-9B48-9C5C-E2E2E9421673}" type="presParOf" srcId="{0508CC69-B472-F548-ABFB-2856A7D23536}" destId="{F7F322C6-EEC7-E940-8060-71DC54ECA3E8}" srcOrd="0" destOrd="0" presId="urn:microsoft.com/office/officeart/2016/7/layout/BasicLinearProcessNumbered"/>
    <dgm:cxn modelId="{C0C8DDEF-3BFD-F94B-B656-23AE3626D5C6}" type="presParOf" srcId="{0508CC69-B472-F548-ABFB-2856A7D23536}" destId="{1E1EF5D5-48AB-A742-8417-7BE5C672DF58}" srcOrd="1" destOrd="0" presId="urn:microsoft.com/office/officeart/2016/7/layout/BasicLinearProcessNumbered"/>
    <dgm:cxn modelId="{F2BBACF3-3465-DA48-A6DE-2EB1DFE7DA3C}" type="presParOf" srcId="{0508CC69-B472-F548-ABFB-2856A7D23536}" destId="{973B13EA-B305-A84F-B34C-FAD8C9FC8BE7}" srcOrd="2" destOrd="0" presId="urn:microsoft.com/office/officeart/2016/7/layout/BasicLinearProcessNumbered"/>
    <dgm:cxn modelId="{797BEC51-A956-1E46-A869-C16E185806C0}" type="presParOf" srcId="{0508CC69-B472-F548-ABFB-2856A7D23536}" destId="{2DAF8FDF-5510-5D43-A18B-2447526FE4D6}" srcOrd="3" destOrd="0" presId="urn:microsoft.com/office/officeart/2016/7/layout/BasicLinearProcessNumbered"/>
    <dgm:cxn modelId="{9A64BDEC-0BD4-734A-8459-AD883B7EA1DF}" type="presParOf" srcId="{463827A9-C918-B74B-832C-02C2E72078FB}" destId="{7C224033-7357-2D46-AD91-A7810A79CFFA}" srcOrd="5" destOrd="0" presId="urn:microsoft.com/office/officeart/2016/7/layout/BasicLinearProcessNumbered"/>
    <dgm:cxn modelId="{B5002FE2-4BA5-384E-87F3-51D497743974}" type="presParOf" srcId="{463827A9-C918-B74B-832C-02C2E72078FB}" destId="{B26C0347-BC5B-1542-9B26-D5BC257614E8}" srcOrd="6" destOrd="0" presId="urn:microsoft.com/office/officeart/2016/7/layout/BasicLinearProcessNumbered"/>
    <dgm:cxn modelId="{C5DCA0B6-E34B-B34E-92F1-CADB8A0147BA}" type="presParOf" srcId="{B26C0347-BC5B-1542-9B26-D5BC257614E8}" destId="{EF1C573F-DC6C-D247-A5B3-91543435CDAB}" srcOrd="0" destOrd="0" presId="urn:microsoft.com/office/officeart/2016/7/layout/BasicLinearProcessNumbered"/>
    <dgm:cxn modelId="{B01A7A23-200F-5A4E-B4C2-74C45DB89A56}" type="presParOf" srcId="{B26C0347-BC5B-1542-9B26-D5BC257614E8}" destId="{857276C2-BE7F-DC4C-833C-5373DA92EA6C}" srcOrd="1" destOrd="0" presId="urn:microsoft.com/office/officeart/2016/7/layout/BasicLinearProcessNumbered"/>
    <dgm:cxn modelId="{1B3A3B49-5815-5B49-A3B6-F3D1379F8781}" type="presParOf" srcId="{B26C0347-BC5B-1542-9B26-D5BC257614E8}" destId="{8EB610DA-84BD-1549-AD73-8F3763093AF6}" srcOrd="2" destOrd="0" presId="urn:microsoft.com/office/officeart/2016/7/layout/BasicLinearProcessNumbered"/>
    <dgm:cxn modelId="{906A7C17-5542-5748-A72F-468FB2AC2A0E}" type="presParOf" srcId="{B26C0347-BC5B-1542-9B26-D5BC257614E8}" destId="{D09E054B-5E75-524B-8A59-8FF049A9F9FC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F77A1E-F9B4-E44E-A9CC-5041620D911A}">
      <dsp:nvSpPr>
        <dsp:cNvPr id="0" name=""/>
        <dsp:cNvSpPr/>
      </dsp:nvSpPr>
      <dsp:spPr>
        <a:xfrm>
          <a:off x="3080" y="464830"/>
          <a:ext cx="2444055" cy="342167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Interpret the results of AI-checkers with caution</a:t>
          </a:r>
        </a:p>
      </dsp:txBody>
      <dsp:txXfrm>
        <a:off x="3080" y="1765067"/>
        <a:ext cx="2444055" cy="2053006"/>
      </dsp:txXfrm>
    </dsp:sp>
    <dsp:sp modelId="{E0BB60DD-56F9-294D-9C59-F0C6873F553A}">
      <dsp:nvSpPr>
        <dsp:cNvPr id="0" name=""/>
        <dsp:cNvSpPr/>
      </dsp:nvSpPr>
      <dsp:spPr>
        <a:xfrm>
          <a:off x="711856" y="806997"/>
          <a:ext cx="1026503" cy="10265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62184" y="957325"/>
        <a:ext cx="725847" cy="725847"/>
      </dsp:txXfrm>
    </dsp:sp>
    <dsp:sp modelId="{E36F78C9-DB08-0849-BFDA-E84A71FA423F}">
      <dsp:nvSpPr>
        <dsp:cNvPr id="0" name=""/>
        <dsp:cNvSpPr/>
      </dsp:nvSpPr>
      <dsp:spPr>
        <a:xfrm>
          <a:off x="3080" y="3886435"/>
          <a:ext cx="2444055" cy="72"/>
        </a:xfrm>
        <a:prstGeom prst="rec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accent2">
              <a:hueOff val="-207909"/>
              <a:satOff val="-11990"/>
              <a:lumOff val="12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83A8DF4-8FFA-3A44-912D-264A305C1067}">
      <dsp:nvSpPr>
        <dsp:cNvPr id="0" name=""/>
        <dsp:cNvSpPr/>
      </dsp:nvSpPr>
      <dsp:spPr>
        <a:xfrm>
          <a:off x="2691541" y="464830"/>
          <a:ext cx="2444055" cy="3421677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Use multiple lines of evidence – e.g., try to recreate the student’s work in a couple of AIs</a:t>
          </a:r>
        </a:p>
      </dsp:txBody>
      <dsp:txXfrm>
        <a:off x="2691541" y="1765067"/>
        <a:ext cx="2444055" cy="2053006"/>
      </dsp:txXfrm>
    </dsp:sp>
    <dsp:sp modelId="{147C23F7-DF7F-FD46-919A-EDB123063C52}">
      <dsp:nvSpPr>
        <dsp:cNvPr id="0" name=""/>
        <dsp:cNvSpPr/>
      </dsp:nvSpPr>
      <dsp:spPr>
        <a:xfrm>
          <a:off x="3400317" y="806997"/>
          <a:ext cx="1026503" cy="1026503"/>
        </a:xfrm>
        <a:prstGeom prst="ellipse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accent2">
              <a:hueOff val="-415818"/>
              <a:satOff val="-23979"/>
              <a:lumOff val="24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550645" y="957325"/>
        <a:ext cx="725847" cy="725847"/>
      </dsp:txXfrm>
    </dsp:sp>
    <dsp:sp modelId="{46CC1F02-E9A7-0243-9C25-37257E22CAC6}">
      <dsp:nvSpPr>
        <dsp:cNvPr id="0" name=""/>
        <dsp:cNvSpPr/>
      </dsp:nvSpPr>
      <dsp:spPr>
        <a:xfrm>
          <a:off x="2691541" y="3886435"/>
          <a:ext cx="2444055" cy="72"/>
        </a:xfrm>
        <a:prstGeom prst="rec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accent2">
              <a:hueOff val="-623727"/>
              <a:satOff val="-35969"/>
              <a:lumOff val="36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7F322C6-EEC7-E940-8060-71DC54ECA3E8}">
      <dsp:nvSpPr>
        <dsp:cNvPr id="0" name=""/>
        <dsp:cNvSpPr/>
      </dsp:nvSpPr>
      <dsp:spPr>
        <a:xfrm>
          <a:off x="5380002" y="464830"/>
          <a:ext cx="2444055" cy="3421677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Talk to the student! and/or</a:t>
          </a:r>
        </a:p>
      </dsp:txBody>
      <dsp:txXfrm>
        <a:off x="5380002" y="1765067"/>
        <a:ext cx="2444055" cy="2053006"/>
      </dsp:txXfrm>
    </dsp:sp>
    <dsp:sp modelId="{1E1EF5D5-48AB-A742-8417-7BE5C672DF58}">
      <dsp:nvSpPr>
        <dsp:cNvPr id="0" name=""/>
        <dsp:cNvSpPr/>
      </dsp:nvSpPr>
      <dsp:spPr>
        <a:xfrm>
          <a:off x="6088778" y="806997"/>
          <a:ext cx="1026503" cy="1026503"/>
        </a:xfrm>
        <a:prstGeom prst="ellipse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accent2">
              <a:hueOff val="-831636"/>
              <a:satOff val="-47959"/>
              <a:lumOff val="49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239106" y="957325"/>
        <a:ext cx="725847" cy="725847"/>
      </dsp:txXfrm>
    </dsp:sp>
    <dsp:sp modelId="{973B13EA-B305-A84F-B34C-FAD8C9FC8BE7}">
      <dsp:nvSpPr>
        <dsp:cNvPr id="0" name=""/>
        <dsp:cNvSpPr/>
      </dsp:nvSpPr>
      <dsp:spPr>
        <a:xfrm>
          <a:off x="5380002" y="3886435"/>
          <a:ext cx="2444055" cy="72"/>
        </a:xfrm>
        <a:prstGeom prst="rec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accent2">
              <a:hueOff val="-1039545"/>
              <a:satOff val="-59949"/>
              <a:lumOff val="61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F1C573F-DC6C-D247-A5B3-91543435CDAB}">
      <dsp:nvSpPr>
        <dsp:cNvPr id="0" name=""/>
        <dsp:cNvSpPr/>
      </dsp:nvSpPr>
      <dsp:spPr>
        <a:xfrm>
          <a:off x="8068463" y="464830"/>
          <a:ext cx="2444055" cy="3421677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Refer to the Vice Provost’s office for handling</a:t>
          </a:r>
        </a:p>
      </dsp:txBody>
      <dsp:txXfrm>
        <a:off x="8068463" y="1765067"/>
        <a:ext cx="2444055" cy="2053006"/>
      </dsp:txXfrm>
    </dsp:sp>
    <dsp:sp modelId="{857276C2-BE7F-DC4C-833C-5373DA92EA6C}">
      <dsp:nvSpPr>
        <dsp:cNvPr id="0" name=""/>
        <dsp:cNvSpPr/>
      </dsp:nvSpPr>
      <dsp:spPr>
        <a:xfrm>
          <a:off x="8777239" y="806997"/>
          <a:ext cx="1026503" cy="1026503"/>
        </a:xfrm>
        <a:prstGeom prst="ellipse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accent2">
              <a:hueOff val="-1247454"/>
              <a:satOff val="-71938"/>
              <a:lumOff val="73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927567" y="957325"/>
        <a:ext cx="725847" cy="725847"/>
      </dsp:txXfrm>
    </dsp:sp>
    <dsp:sp modelId="{8EB610DA-84BD-1549-AD73-8F3763093AF6}">
      <dsp:nvSpPr>
        <dsp:cNvPr id="0" name=""/>
        <dsp:cNvSpPr/>
      </dsp:nvSpPr>
      <dsp:spPr>
        <a:xfrm>
          <a:off x="8068463" y="3886435"/>
          <a:ext cx="2444055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9B4E9-0793-A216-D7EF-7E20868F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71745-A169-4F37-2E3F-D825EC485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AE206-89A9-060C-8DC5-41DCAB60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F5291-54EE-5531-5E6C-605ECF0DF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15320-67CD-A076-2E91-C99A33270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4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A2D9C-1EC2-DBF0-B12B-31B7C580F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63198E-26C1-5DAD-BA22-30C0D63FD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1D1CC-B28E-EC30-2B51-B82C60F8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5E301-1390-B962-3EB8-60E416FB1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C88EA-00A6-83A2-0639-8D750FC9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5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3E4A58-2B12-14D1-0136-1458D9E54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8C98F6-0A40-6BFD-E38A-6C211B3F7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96CE5-A3E6-B924-3638-E716C46EC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0A549-0138-3C95-C074-C5D2825F7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512C0-A8BF-A846-9402-FDB0EB9CD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3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20915-055F-E06B-CDF3-BFDDA78F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E654F-2484-F7F8-6CAB-04D67ED30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AAD45-1788-F02E-5538-4E961DF75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8BA74-08C9-861F-3F22-46C71B77E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7450A-BEA8-B8D7-2625-BABCCD125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1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9F00E-0EF4-5D43-F221-51053E713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8BD1D-6EF6-1A9E-FC10-B5B5945DB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FFC00-FE1C-6564-3D38-4261B162A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278C6-D121-D640-012E-1BEBDF4A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587B5-14A9-4E98-EDD8-F24FCD8CE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4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32F09-8CB7-9985-E1A3-8432A0418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81A0B-22F9-C40E-3F6B-FCCD1CEFA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CF2B81-EBDE-84D9-F655-CC66F7762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8ABF8-547C-B966-F130-F1EBC5888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A6330-F443-95B0-CB32-265B36CC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C94E9-6A12-794D-A0CD-CDAC099A4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1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80CA6-C64D-23A7-C4BD-A989D59C7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A8978-B961-5448-99AB-1EC671D14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3FB65-0596-80A0-7B2D-980D8F9D7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20F6C-5054-6170-703D-886CA6B35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7B98AA-F6B6-6206-4FF7-94926A7A2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2689F7-E5F6-239C-971B-73D417642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90FAB1-9AA6-79E9-F58D-A9D22C49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637960-15EF-72DF-527C-F1560BD8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9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E49C3-018A-E2F4-5EB1-764A44D7E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83F29-DD0D-0B40-BD05-8828FB22A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118722-23FA-8429-EEEA-A875CAC99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41890-5E92-9335-E10E-A3D3D0129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6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6DF548-5EF7-F6E4-CB20-C62092CFA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C63FAE-FFC2-BAD7-112A-82A07B294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07D253-71C1-5D31-2A3D-78F3D394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8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D90D-4E63-6C16-E3A5-57E70C028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689C6-630A-B041-F46D-D69F167FA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C3D92-9152-78C8-887D-DC5B0370E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619D4D-43DD-E0FE-6848-E5A88447B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D2BD13-7779-BE96-3A5F-66E9696E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015A4-1C56-DC3C-3C52-E70169933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3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6B3B1-57DF-55E2-2764-8F953D7CB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89192D-362D-5E94-F42B-A300FD9D2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017114-972A-CF94-7107-564A4CAB4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D66FE-7D49-B42D-0C5B-BD956506D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37A55-0DDE-6EDA-89C9-919312BB4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918998-72FF-81AC-9721-00D200FD2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F712A4-6597-EABA-CAFD-7959C7FB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9DB43-1FAD-D6C6-EDCF-CFFFBC307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034AC-0C0C-DF4D-45BA-678E2F7E7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0A03A-7D35-CC4D-835A-A086FFC3875A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BAFD5-551B-F1E4-68A0-B42748361E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D274C-6CBD-8336-0CE6-0BAB0CD248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8FECD-CEEC-AC43-B38F-32995E59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3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vanderbilt.edu/brightspace/2023/08/16/guidance-on-ai-detection-and-why-were-disabling-turnitins-ai-detecto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F549E4-F86D-7036-996D-8F615FD32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AI</a:t>
            </a:r>
            <a:r>
              <a:rPr lang="en-US" sz="5400" baseline="30000" dirty="0"/>
              <a:t>2 </a:t>
            </a:r>
            <a:r>
              <a:rPr lang="en-US" sz="5400" dirty="0"/>
              <a:t> </a:t>
            </a:r>
            <a:br>
              <a:rPr lang="en-US" sz="5400" dirty="0"/>
            </a:br>
            <a:r>
              <a:rPr lang="en-US" sz="5400" i="1" dirty="0"/>
              <a:t>Artificial Intelligence meets Academic Integrity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14357B-7645-AAD4-7A37-672FBDDD9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Emma </a:t>
            </a:r>
            <a:r>
              <a:rPr lang="en-US" dirty="0" err="1"/>
              <a:t>Rainforth</a:t>
            </a:r>
            <a:endParaRPr lang="en-US" dirty="0"/>
          </a:p>
          <a:p>
            <a:pPr algn="l"/>
            <a:r>
              <a:rPr lang="en-US" dirty="0"/>
              <a:t>Faculty Development Day</a:t>
            </a:r>
          </a:p>
          <a:p>
            <a:pPr algn="l"/>
            <a:r>
              <a:rPr lang="en-US" dirty="0"/>
              <a:t>March 6, 2024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 descr="Angle view of circuit shaped like a brain">
            <a:extLst>
              <a:ext uri="{FF2B5EF4-FFF2-40B4-BE49-F238E27FC236}">
                <a16:creationId xmlns:a16="http://schemas.microsoft.com/office/drawing/2014/main" id="{7997D86A-4616-4DA9-A530-E9408EFB7F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89" r="26244" b="2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B135F6-45A1-9D10-553C-11A6F9B59B06}"/>
              </a:ext>
            </a:extLst>
          </p:cNvPr>
          <p:cNvSpPr txBox="1"/>
          <p:nvPr/>
        </p:nvSpPr>
        <p:spPr>
          <a:xfrm>
            <a:off x="4657345" y="6518886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i="1" dirty="0"/>
              <a:t>*Slide design by “Office intelligent services”</a:t>
            </a:r>
          </a:p>
        </p:txBody>
      </p:sp>
    </p:spTree>
    <p:extLst>
      <p:ext uri="{BB962C8B-B14F-4D97-AF65-F5344CB8AC3E}">
        <p14:creationId xmlns:p14="http://schemas.microsoft.com/office/powerpoint/2010/main" val="198786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AD2792-68EB-27A3-EB99-4FF41438E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3400" dirty="0">
                <a:solidFill>
                  <a:srgbClr val="002060"/>
                </a:solidFill>
              </a:rPr>
              <a:t>Does use of generative AI constitute an academic integrity violation?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05CA6-2004-C2AD-10D2-005F5F1DE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It depends!</a:t>
            </a:r>
          </a:p>
          <a:p>
            <a:r>
              <a:rPr lang="en-US" sz="2200" dirty="0"/>
              <a:t>“default” position of the </a:t>
            </a:r>
            <a:r>
              <a:rPr lang="en-US" sz="2200" dirty="0" err="1"/>
              <a:t>AcadInteg</a:t>
            </a:r>
            <a:r>
              <a:rPr lang="en-US" sz="2200" dirty="0"/>
              <a:t> policy is </a:t>
            </a:r>
            <a:r>
              <a:rPr lang="en-US" sz="2200" i="1" dirty="0"/>
              <a:t>yes</a:t>
            </a:r>
          </a:p>
          <a:p>
            <a:r>
              <a:rPr lang="en-US" sz="2200" dirty="0"/>
              <a:t>But a faculty member may specifically allow it for a particular assignment</a:t>
            </a:r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1292EAEB-AEDE-6288-4CDC-B2EEC31745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7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4108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B8AD7-CD84-98C3-41E9-354515141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3700" dirty="0">
                <a:solidFill>
                  <a:srgbClr val="002060"/>
                </a:solidFill>
              </a:rPr>
              <a:t>How can I tell if a student used generative-AI?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4FB0C-7044-A853-9A34-8FBF27527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41" y="2480154"/>
            <a:ext cx="5461347" cy="4196220"/>
          </a:xfrm>
        </p:spPr>
        <p:txBody>
          <a:bodyPr anchor="ctr">
            <a:normAutofit fontScale="92500" lnSpcReduction="10000"/>
          </a:bodyPr>
          <a:lstStyle/>
          <a:p>
            <a:pPr marL="409575" indent="-409575">
              <a:buFont typeface="+mj-lt"/>
              <a:buAutoNum type="arabicPeriod"/>
            </a:pPr>
            <a:r>
              <a:rPr lang="en-US" sz="2400" dirty="0"/>
              <a:t>“AI checkers” (various, including Turnitin)</a:t>
            </a:r>
            <a:r>
              <a:rPr lang="en-US" sz="2400" baseline="30000" dirty="0"/>
              <a:t> 1</a:t>
            </a:r>
            <a:endParaRPr lang="en-US" sz="2400" dirty="0"/>
          </a:p>
          <a:p>
            <a:pPr marL="808038" lvl="2" indent="-211138"/>
            <a:r>
              <a:rPr lang="en-US" sz="2400" dirty="0"/>
              <a:t>False positives</a:t>
            </a:r>
          </a:p>
          <a:p>
            <a:pPr marL="808038" lvl="2" indent="-211138"/>
            <a:r>
              <a:rPr lang="en-US" sz="2400" dirty="0"/>
              <a:t>ESL disproportionately flagged?</a:t>
            </a:r>
          </a:p>
          <a:p>
            <a:pPr marL="808038" lvl="2" indent="-211138"/>
            <a:r>
              <a:rPr lang="en-US" sz="2400" dirty="0"/>
              <a:t>Asking </a:t>
            </a:r>
            <a:r>
              <a:rPr lang="en-US" sz="2400" dirty="0" err="1"/>
              <a:t>GenAI</a:t>
            </a:r>
            <a:r>
              <a:rPr lang="en-US" sz="2400" dirty="0"/>
              <a:t> to “make language more literary” changes the score</a:t>
            </a:r>
          </a:p>
          <a:p>
            <a:pPr marL="808038" lvl="2" indent="-211138"/>
            <a:r>
              <a:rPr lang="en-US" sz="2400" dirty="0"/>
              <a:t>Are </a:t>
            </a:r>
            <a:r>
              <a:rPr lang="en-US" sz="2400" i="1" dirty="0"/>
              <a:t>these</a:t>
            </a:r>
            <a:r>
              <a:rPr lang="en-US" sz="2400" dirty="0"/>
              <a:t> concerns still valid? Evolving landscape!</a:t>
            </a:r>
          </a:p>
          <a:p>
            <a:pPr marL="409575" indent="-409575">
              <a:buFont typeface="+mj-lt"/>
              <a:buAutoNum type="arabicPeriod"/>
            </a:pPr>
            <a:r>
              <a:rPr lang="en-US" sz="2400" dirty="0"/>
              <a:t>Use various generative AIs and compare the output with the student’s work</a:t>
            </a:r>
          </a:p>
          <a:p>
            <a:pPr marL="409575" indent="-409575">
              <a:buFont typeface="+mj-lt"/>
              <a:buAutoNum type="arabicPeriod"/>
            </a:pPr>
            <a:r>
              <a:rPr lang="en-US" sz="2400" dirty="0"/>
              <a:t>Compare with student’s other writings</a:t>
            </a:r>
          </a:p>
          <a:p>
            <a:pPr marL="0" indent="0">
              <a:buNone/>
            </a:pPr>
            <a:endParaRPr lang="en-US" sz="1300" dirty="0"/>
          </a:p>
          <a:p>
            <a:pPr marL="0" indent="0">
              <a:buNone/>
            </a:pPr>
            <a:r>
              <a:rPr lang="en-US" sz="1300" dirty="0"/>
              <a:t>Vanderbilt’s position, Aug. 2023 (</a:t>
            </a:r>
            <a:r>
              <a:rPr lang="en-US" sz="1300" dirty="0">
                <a:hlinkClick r:id="rId2"/>
              </a:rPr>
              <a:t>https://www.vanderbilt.edu/brightspace/2023/08/16/guidance-on-ai-detection-and-why-were-disabling-turnitins-ai-detector/</a:t>
            </a:r>
            <a:r>
              <a:rPr lang="en-US" sz="1300" dirty="0"/>
              <a:t>)</a:t>
            </a:r>
          </a:p>
        </p:txBody>
      </p:sp>
      <p:pic>
        <p:nvPicPr>
          <p:cNvPr id="5" name="Picture 4" descr="Glasses on top of a book">
            <a:extLst>
              <a:ext uri="{FF2B5EF4-FFF2-40B4-BE49-F238E27FC236}">
                <a16:creationId xmlns:a16="http://schemas.microsoft.com/office/drawing/2014/main" id="{C47A3CE8-BEB8-6747-8858-B93E4A4514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56" r="33188" b="-1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105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low polygon of different colors&#10;&#10;Description automatically generated">
            <a:extLst>
              <a:ext uri="{FF2B5EF4-FFF2-40B4-BE49-F238E27FC236}">
                <a16:creationId xmlns:a16="http://schemas.microsoft.com/office/drawing/2014/main" id="{A46CE85A-763C-4951-36B8-9DCF28A184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ACBD24-BA6E-8D74-DC2E-75E4A1CCC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Bottom line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C84B4F-84CC-3310-8251-01C80EEC2A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5326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80934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197</Words>
  <Application>Microsoft Macintosh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AI2   Artificial Intelligence meets Academic Integrity</vt:lpstr>
      <vt:lpstr>Does use of generative AI constitute an academic integrity violation?</vt:lpstr>
      <vt:lpstr>How can I tell if a student used generative-AI?</vt:lpstr>
      <vt:lpstr>Bottom line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AI2   Artificial Intelligence meets Academic Integrity</dc:title>
  <dc:creator>Emma Rainforth</dc:creator>
  <cp:lastModifiedBy>Microsoft Office User</cp:lastModifiedBy>
  <cp:revision>2</cp:revision>
  <dcterms:created xsi:type="dcterms:W3CDTF">2024-03-04T15:47:23Z</dcterms:created>
  <dcterms:modified xsi:type="dcterms:W3CDTF">2024-04-01T13:16:30Z</dcterms:modified>
</cp:coreProperties>
</file>