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403" r:id="rId3"/>
    <p:sldId id="404" r:id="rId4"/>
    <p:sldId id="282" r:id="rId5"/>
    <p:sldId id="402" r:id="rId6"/>
    <p:sldId id="405" r:id="rId7"/>
    <p:sldId id="406" r:id="rId8"/>
    <p:sldId id="407" r:id="rId9"/>
    <p:sldId id="419" r:id="rId10"/>
    <p:sldId id="417" r:id="rId11"/>
    <p:sldId id="418" r:id="rId12"/>
    <p:sldId id="415" r:id="rId13"/>
    <p:sldId id="416" r:id="rId14"/>
    <p:sldId id="408" r:id="rId15"/>
    <p:sldId id="409" r:id="rId16"/>
    <p:sldId id="411" r:id="rId17"/>
    <p:sldId id="41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73" autoAdjust="0"/>
  </p:normalViewPr>
  <p:slideViewPr>
    <p:cSldViewPr snapToGrid="0" snapToObjects="1">
      <p:cViewPr varScale="1">
        <p:scale>
          <a:sx n="67" d="100"/>
          <a:sy n="67" d="100"/>
        </p:scale>
        <p:origin x="1262" y="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EBA5A9-D04C-4D0A-BE9A-51A0991EAA9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09231E49-630E-4CB8-87A0-5761EE9188BD}">
      <dgm:prSet phldrT="[Text]" custT="1"/>
      <dgm:spPr/>
      <dgm:t>
        <a:bodyPr/>
        <a:lstStyle/>
        <a:p>
          <a:r>
            <a:rPr lang="en-US" sz="3200" dirty="0" smtClean="0"/>
            <a:t>Student</a:t>
          </a:r>
          <a:r>
            <a:rPr lang="en-US" sz="2100" dirty="0" smtClean="0"/>
            <a:t> </a:t>
          </a:r>
          <a:r>
            <a:rPr lang="en-US" sz="3200" dirty="0" smtClean="0"/>
            <a:t>Success</a:t>
          </a:r>
          <a:endParaRPr lang="en-US" sz="2100" dirty="0"/>
        </a:p>
      </dgm:t>
    </dgm:pt>
    <dgm:pt modelId="{12C1EB7D-0228-492F-9F9E-E3445FAA94D9}" type="parTrans" cxnId="{1B7703E6-A05E-4519-81EF-A5416DBAE0CD}">
      <dgm:prSet/>
      <dgm:spPr/>
      <dgm:t>
        <a:bodyPr/>
        <a:lstStyle/>
        <a:p>
          <a:endParaRPr lang="en-US"/>
        </a:p>
      </dgm:t>
    </dgm:pt>
    <dgm:pt modelId="{E86FB157-0BDF-4DF9-93EB-E12DC7AB4CB8}" type="sibTrans" cxnId="{1B7703E6-A05E-4519-81EF-A5416DBAE0CD}">
      <dgm:prSet/>
      <dgm:spPr/>
      <dgm:t>
        <a:bodyPr/>
        <a:lstStyle/>
        <a:p>
          <a:endParaRPr lang="en-US"/>
        </a:p>
      </dgm:t>
    </dgm:pt>
    <dgm:pt modelId="{DA25BE58-2736-4CA7-A82B-BAA01D32AA7D}">
      <dgm:prSet phldrT="[Text]"/>
      <dgm:spPr/>
      <dgm:t>
        <a:bodyPr/>
        <a:lstStyle/>
        <a:p>
          <a:r>
            <a:rPr lang="en-US" dirty="0" smtClean="0"/>
            <a:t>Testing Center</a:t>
          </a:r>
          <a:endParaRPr lang="en-US" dirty="0"/>
        </a:p>
      </dgm:t>
    </dgm:pt>
    <dgm:pt modelId="{8E37E3C4-E03A-49F4-B9C4-CBD5E190E41F}" type="parTrans" cxnId="{336C8E0C-A47E-423D-A459-72CEA1768D27}">
      <dgm:prSet/>
      <dgm:spPr/>
      <dgm:t>
        <a:bodyPr/>
        <a:lstStyle/>
        <a:p>
          <a:endParaRPr lang="en-US"/>
        </a:p>
      </dgm:t>
    </dgm:pt>
    <dgm:pt modelId="{06557FEA-3E1D-497A-93ED-1D9AB1D8A2C5}" type="sibTrans" cxnId="{336C8E0C-A47E-423D-A459-72CEA1768D27}">
      <dgm:prSet/>
      <dgm:spPr/>
      <dgm:t>
        <a:bodyPr/>
        <a:lstStyle/>
        <a:p>
          <a:endParaRPr lang="en-US"/>
        </a:p>
      </dgm:t>
    </dgm:pt>
    <dgm:pt modelId="{583A24A8-B9AC-498C-917B-04642315C814}">
      <dgm:prSet phldrT="[Text]"/>
      <dgm:spPr/>
      <dgm:t>
        <a:bodyPr/>
        <a:lstStyle/>
        <a:p>
          <a:r>
            <a:rPr lang="en-US" dirty="0" smtClean="0"/>
            <a:t>Connect</a:t>
          </a:r>
          <a:endParaRPr lang="en-US" dirty="0"/>
        </a:p>
      </dgm:t>
    </dgm:pt>
    <dgm:pt modelId="{1582E0A8-113C-47CF-B27F-4FD19AAFEF87}" type="parTrans" cxnId="{F182E3E4-1146-423D-81A2-9946D70BD9DA}">
      <dgm:prSet/>
      <dgm:spPr/>
      <dgm:t>
        <a:bodyPr/>
        <a:lstStyle/>
        <a:p>
          <a:endParaRPr lang="en-US"/>
        </a:p>
      </dgm:t>
    </dgm:pt>
    <dgm:pt modelId="{96A340FA-5588-4ADC-B672-4D69F98C2EDC}" type="sibTrans" cxnId="{F182E3E4-1146-423D-81A2-9946D70BD9DA}">
      <dgm:prSet/>
      <dgm:spPr/>
      <dgm:t>
        <a:bodyPr/>
        <a:lstStyle/>
        <a:p>
          <a:endParaRPr lang="en-US"/>
        </a:p>
      </dgm:t>
    </dgm:pt>
    <dgm:pt modelId="{09BD0EB3-0B6B-438F-84A6-D67DBF7740AB}">
      <dgm:prSet phldrT="[Text]"/>
      <dgm:spPr/>
      <dgm:t>
        <a:bodyPr/>
        <a:lstStyle/>
        <a:p>
          <a:r>
            <a:rPr lang="en-US" dirty="0" smtClean="0"/>
            <a:t>Academic Advisement</a:t>
          </a:r>
        </a:p>
        <a:p>
          <a:r>
            <a:rPr lang="en-US" dirty="0" smtClean="0"/>
            <a:t>Center for Student Success</a:t>
          </a:r>
          <a:endParaRPr lang="en-US" dirty="0"/>
        </a:p>
      </dgm:t>
    </dgm:pt>
    <dgm:pt modelId="{2837610D-68CE-4B30-B5E5-EA46C7EA986C}" type="parTrans" cxnId="{4E823087-2C06-40D1-AFA6-0E7F8D818586}">
      <dgm:prSet/>
      <dgm:spPr/>
      <dgm:t>
        <a:bodyPr/>
        <a:lstStyle/>
        <a:p>
          <a:endParaRPr lang="en-US"/>
        </a:p>
      </dgm:t>
    </dgm:pt>
    <dgm:pt modelId="{5CDF262C-1FCC-4582-8E5F-C57EB9A9353F}" type="sibTrans" cxnId="{4E823087-2C06-40D1-AFA6-0E7F8D818586}">
      <dgm:prSet/>
      <dgm:spPr/>
      <dgm:t>
        <a:bodyPr/>
        <a:lstStyle/>
        <a:p>
          <a:endParaRPr lang="en-US"/>
        </a:p>
      </dgm:t>
    </dgm:pt>
    <dgm:pt modelId="{E3BC2AB7-0B35-446C-A702-D058988AAB11}">
      <dgm:prSet phldrT="[Text]"/>
      <dgm:spPr/>
      <dgm:t>
        <a:bodyPr/>
        <a:lstStyle/>
        <a:p>
          <a:r>
            <a:rPr lang="en-US" dirty="0" smtClean="0"/>
            <a:t>New Student Experience</a:t>
          </a:r>
          <a:endParaRPr lang="en-US" dirty="0"/>
        </a:p>
      </dgm:t>
    </dgm:pt>
    <dgm:pt modelId="{511BD17C-3CB3-46B3-AC06-5C88B734C25B}" type="parTrans" cxnId="{F493AAFC-BCE0-4CAE-A4E9-A9B202D09797}">
      <dgm:prSet/>
      <dgm:spPr/>
      <dgm:t>
        <a:bodyPr/>
        <a:lstStyle/>
        <a:p>
          <a:endParaRPr lang="en-US"/>
        </a:p>
      </dgm:t>
    </dgm:pt>
    <dgm:pt modelId="{8212594C-0EE3-4B8F-A009-73CF2B7588C3}" type="sibTrans" cxnId="{F493AAFC-BCE0-4CAE-A4E9-A9B202D09797}">
      <dgm:prSet/>
      <dgm:spPr/>
      <dgm:t>
        <a:bodyPr/>
        <a:lstStyle/>
        <a:p>
          <a:endParaRPr lang="en-US"/>
        </a:p>
      </dgm:t>
    </dgm:pt>
    <dgm:pt modelId="{CCC0A31B-E4BD-4DAD-88BE-F7E4F49DBCE1}">
      <dgm:prSet phldrT="[Text]"/>
      <dgm:spPr/>
      <dgm:t>
        <a:bodyPr/>
        <a:lstStyle/>
        <a:p>
          <a:r>
            <a:rPr lang="en-US" dirty="0" smtClean="0"/>
            <a:t>Career Development</a:t>
          </a:r>
          <a:endParaRPr lang="en-US" dirty="0"/>
        </a:p>
      </dgm:t>
    </dgm:pt>
    <dgm:pt modelId="{704396B8-189C-4A8B-A2D1-066B1CBA4CCC}" type="parTrans" cxnId="{5D2F6B23-191F-4080-9622-738D1419D5C5}">
      <dgm:prSet/>
      <dgm:spPr/>
      <dgm:t>
        <a:bodyPr/>
        <a:lstStyle/>
        <a:p>
          <a:endParaRPr lang="en-US"/>
        </a:p>
      </dgm:t>
    </dgm:pt>
    <dgm:pt modelId="{AB333E1A-1E21-4936-850D-7E75B7974719}" type="sibTrans" cxnId="{5D2F6B23-191F-4080-9622-738D1419D5C5}">
      <dgm:prSet/>
      <dgm:spPr/>
      <dgm:t>
        <a:bodyPr/>
        <a:lstStyle/>
        <a:p>
          <a:endParaRPr lang="en-US"/>
        </a:p>
      </dgm:t>
    </dgm:pt>
    <dgm:pt modelId="{9184FCF2-2FE2-44E1-8956-B90B6E664499}">
      <dgm:prSet phldrT="[Text]"/>
      <dgm:spPr/>
      <dgm:t>
        <a:bodyPr/>
        <a:lstStyle/>
        <a:p>
          <a:r>
            <a:rPr lang="en-US" dirty="0" smtClean="0"/>
            <a:t>Educational Opportunity Fund Program (EOF)</a:t>
          </a:r>
          <a:endParaRPr lang="en-US" dirty="0"/>
        </a:p>
      </dgm:t>
    </dgm:pt>
    <dgm:pt modelId="{D7C56B9D-3B35-4CB3-8B6E-9C7561A1D3CF}" type="parTrans" cxnId="{294169E7-445A-4031-AD52-DD37A41511F8}">
      <dgm:prSet/>
      <dgm:spPr/>
      <dgm:t>
        <a:bodyPr/>
        <a:lstStyle/>
        <a:p>
          <a:endParaRPr lang="en-US"/>
        </a:p>
      </dgm:t>
    </dgm:pt>
    <dgm:pt modelId="{7EC07613-59F1-4B76-9A68-4A236269980E}" type="sibTrans" cxnId="{294169E7-445A-4031-AD52-DD37A41511F8}">
      <dgm:prSet/>
      <dgm:spPr/>
      <dgm:t>
        <a:bodyPr/>
        <a:lstStyle/>
        <a:p>
          <a:endParaRPr lang="en-US"/>
        </a:p>
      </dgm:t>
    </dgm:pt>
    <dgm:pt modelId="{D0D3998E-A7E7-47C8-94E6-8A615799BC1E}" type="pres">
      <dgm:prSet presAssocID="{1BEBA5A9-D04C-4D0A-BE9A-51A0991EAA9F}" presName="Name0" presStyleCnt="0">
        <dgm:presLayoutVars>
          <dgm:orgChart val="1"/>
          <dgm:chPref val="1"/>
          <dgm:dir val="rev"/>
          <dgm:animOne val="branch"/>
          <dgm:animLvl val="lvl"/>
          <dgm:resizeHandles/>
        </dgm:presLayoutVars>
      </dgm:prSet>
      <dgm:spPr/>
      <dgm:t>
        <a:bodyPr/>
        <a:lstStyle/>
        <a:p>
          <a:endParaRPr lang="en-US"/>
        </a:p>
      </dgm:t>
    </dgm:pt>
    <dgm:pt modelId="{03012EAB-E6D4-480B-9E00-0BBB5D51C37B}" type="pres">
      <dgm:prSet presAssocID="{09231E49-630E-4CB8-87A0-5761EE9188BD}" presName="hierRoot1" presStyleCnt="0">
        <dgm:presLayoutVars>
          <dgm:hierBranch val="init"/>
        </dgm:presLayoutVars>
      </dgm:prSet>
      <dgm:spPr/>
    </dgm:pt>
    <dgm:pt modelId="{EF53C20E-1F68-4A7F-8ABA-0D0CF70A91A1}" type="pres">
      <dgm:prSet presAssocID="{09231E49-630E-4CB8-87A0-5761EE9188BD}" presName="rootComposite1" presStyleCnt="0"/>
      <dgm:spPr/>
    </dgm:pt>
    <dgm:pt modelId="{F1BAC3FD-6FFF-4D89-A5B0-390B76682D16}" type="pres">
      <dgm:prSet presAssocID="{09231E49-630E-4CB8-87A0-5761EE9188BD}" presName="rootText1" presStyleLbl="alignAcc1" presStyleIdx="0" presStyleCnt="0" custScaleX="137110" custScaleY="128805">
        <dgm:presLayoutVars>
          <dgm:chPref val="3"/>
        </dgm:presLayoutVars>
      </dgm:prSet>
      <dgm:spPr/>
      <dgm:t>
        <a:bodyPr/>
        <a:lstStyle/>
        <a:p>
          <a:endParaRPr lang="en-US"/>
        </a:p>
      </dgm:t>
    </dgm:pt>
    <dgm:pt modelId="{B649E1BE-0830-486A-A1BF-8FB660BA33BD}" type="pres">
      <dgm:prSet presAssocID="{09231E49-630E-4CB8-87A0-5761EE9188BD}" presName="topArc1" presStyleLbl="parChTrans1D1" presStyleIdx="0" presStyleCnt="14"/>
      <dgm:spPr/>
    </dgm:pt>
    <dgm:pt modelId="{C1507514-2404-41F4-BC93-BFDD45ABD819}" type="pres">
      <dgm:prSet presAssocID="{09231E49-630E-4CB8-87A0-5761EE9188BD}" presName="bottomArc1" presStyleLbl="parChTrans1D1" presStyleIdx="1" presStyleCnt="14"/>
      <dgm:spPr/>
    </dgm:pt>
    <dgm:pt modelId="{AF25B5A8-183B-40E1-9DD7-832AEA6A6BBD}" type="pres">
      <dgm:prSet presAssocID="{09231E49-630E-4CB8-87A0-5761EE9188BD}" presName="topConnNode1" presStyleLbl="node1" presStyleIdx="0" presStyleCnt="0"/>
      <dgm:spPr/>
      <dgm:t>
        <a:bodyPr/>
        <a:lstStyle/>
        <a:p>
          <a:endParaRPr lang="en-US"/>
        </a:p>
      </dgm:t>
    </dgm:pt>
    <dgm:pt modelId="{CA8FE1EF-B7A4-4345-8DA4-B029A239D4CA}" type="pres">
      <dgm:prSet presAssocID="{09231E49-630E-4CB8-87A0-5761EE9188BD}" presName="hierChild2" presStyleCnt="0"/>
      <dgm:spPr/>
    </dgm:pt>
    <dgm:pt modelId="{C1D71109-78A6-422C-88ED-98FB083189B4}" type="pres">
      <dgm:prSet presAssocID="{8E37E3C4-E03A-49F4-B9C4-CBD5E190E41F}" presName="Name28" presStyleLbl="parChTrans1D2" presStyleIdx="0" presStyleCnt="6"/>
      <dgm:spPr/>
      <dgm:t>
        <a:bodyPr/>
        <a:lstStyle/>
        <a:p>
          <a:endParaRPr lang="en-US"/>
        </a:p>
      </dgm:t>
    </dgm:pt>
    <dgm:pt modelId="{2AF0FE6E-6325-400F-A16D-3E3F4AD1FF80}" type="pres">
      <dgm:prSet presAssocID="{DA25BE58-2736-4CA7-A82B-BAA01D32AA7D}" presName="hierRoot2" presStyleCnt="0">
        <dgm:presLayoutVars>
          <dgm:hierBranch val="init"/>
        </dgm:presLayoutVars>
      </dgm:prSet>
      <dgm:spPr/>
    </dgm:pt>
    <dgm:pt modelId="{52EE0546-0DED-48C9-94D9-ECA613B2B56F}" type="pres">
      <dgm:prSet presAssocID="{DA25BE58-2736-4CA7-A82B-BAA01D32AA7D}" presName="rootComposite2" presStyleCnt="0"/>
      <dgm:spPr/>
    </dgm:pt>
    <dgm:pt modelId="{7BE26531-08A6-4E36-B0D4-1237AD7CF670}" type="pres">
      <dgm:prSet presAssocID="{DA25BE58-2736-4CA7-A82B-BAA01D32AA7D}" presName="rootText2" presStyleLbl="alignAcc1" presStyleIdx="0" presStyleCnt="0">
        <dgm:presLayoutVars>
          <dgm:chPref val="3"/>
        </dgm:presLayoutVars>
      </dgm:prSet>
      <dgm:spPr/>
      <dgm:t>
        <a:bodyPr/>
        <a:lstStyle/>
        <a:p>
          <a:endParaRPr lang="en-US"/>
        </a:p>
      </dgm:t>
    </dgm:pt>
    <dgm:pt modelId="{4BB3824C-9946-49B4-AABE-7457694CB617}" type="pres">
      <dgm:prSet presAssocID="{DA25BE58-2736-4CA7-A82B-BAA01D32AA7D}" presName="topArc2" presStyleLbl="parChTrans1D1" presStyleIdx="2" presStyleCnt="14"/>
      <dgm:spPr/>
      <dgm:t>
        <a:bodyPr/>
        <a:lstStyle/>
        <a:p>
          <a:endParaRPr lang="en-US"/>
        </a:p>
      </dgm:t>
    </dgm:pt>
    <dgm:pt modelId="{1EF2D24C-5728-469C-8E4D-B4B23083CD8C}" type="pres">
      <dgm:prSet presAssocID="{DA25BE58-2736-4CA7-A82B-BAA01D32AA7D}" presName="bottomArc2" presStyleLbl="parChTrans1D1" presStyleIdx="3" presStyleCnt="14"/>
      <dgm:spPr/>
    </dgm:pt>
    <dgm:pt modelId="{D4C92D71-909A-45BC-AE5F-0A9A1B912CDF}" type="pres">
      <dgm:prSet presAssocID="{DA25BE58-2736-4CA7-A82B-BAA01D32AA7D}" presName="topConnNode2" presStyleLbl="node2" presStyleIdx="0" presStyleCnt="0"/>
      <dgm:spPr/>
      <dgm:t>
        <a:bodyPr/>
        <a:lstStyle/>
        <a:p>
          <a:endParaRPr lang="en-US"/>
        </a:p>
      </dgm:t>
    </dgm:pt>
    <dgm:pt modelId="{F77D65B2-0155-46A9-B46F-061FEDB2BF42}" type="pres">
      <dgm:prSet presAssocID="{DA25BE58-2736-4CA7-A82B-BAA01D32AA7D}" presName="hierChild4" presStyleCnt="0"/>
      <dgm:spPr/>
    </dgm:pt>
    <dgm:pt modelId="{EE515183-6CBE-44CA-A00A-E2259F23F86D}" type="pres">
      <dgm:prSet presAssocID="{DA25BE58-2736-4CA7-A82B-BAA01D32AA7D}" presName="hierChild5" presStyleCnt="0"/>
      <dgm:spPr/>
    </dgm:pt>
    <dgm:pt modelId="{CABD82E7-470A-47D4-947A-A7A4FFB8E5F4}" type="pres">
      <dgm:prSet presAssocID="{511BD17C-3CB3-46B3-AC06-5C88B734C25B}" presName="Name28" presStyleLbl="parChTrans1D2" presStyleIdx="1" presStyleCnt="6"/>
      <dgm:spPr/>
      <dgm:t>
        <a:bodyPr/>
        <a:lstStyle/>
        <a:p>
          <a:endParaRPr lang="en-US"/>
        </a:p>
      </dgm:t>
    </dgm:pt>
    <dgm:pt modelId="{D9ACD020-157E-4626-9F0A-618CCEF89AFA}" type="pres">
      <dgm:prSet presAssocID="{E3BC2AB7-0B35-446C-A702-D058988AAB11}" presName="hierRoot2" presStyleCnt="0">
        <dgm:presLayoutVars>
          <dgm:hierBranch val="init"/>
        </dgm:presLayoutVars>
      </dgm:prSet>
      <dgm:spPr/>
    </dgm:pt>
    <dgm:pt modelId="{80581F9D-DF4D-4F1B-8E52-6EF129F8519A}" type="pres">
      <dgm:prSet presAssocID="{E3BC2AB7-0B35-446C-A702-D058988AAB11}" presName="rootComposite2" presStyleCnt="0"/>
      <dgm:spPr/>
    </dgm:pt>
    <dgm:pt modelId="{ED3220AB-8419-41B2-94DD-0EB3DF4F2269}" type="pres">
      <dgm:prSet presAssocID="{E3BC2AB7-0B35-446C-A702-D058988AAB11}" presName="rootText2" presStyleLbl="alignAcc1" presStyleIdx="0" presStyleCnt="0">
        <dgm:presLayoutVars>
          <dgm:chPref val="3"/>
        </dgm:presLayoutVars>
      </dgm:prSet>
      <dgm:spPr/>
      <dgm:t>
        <a:bodyPr/>
        <a:lstStyle/>
        <a:p>
          <a:endParaRPr lang="en-US"/>
        </a:p>
      </dgm:t>
    </dgm:pt>
    <dgm:pt modelId="{A408F7B2-C09F-42EC-831B-DE714177F020}" type="pres">
      <dgm:prSet presAssocID="{E3BC2AB7-0B35-446C-A702-D058988AAB11}" presName="topArc2" presStyleLbl="parChTrans1D1" presStyleIdx="4" presStyleCnt="14"/>
      <dgm:spPr/>
    </dgm:pt>
    <dgm:pt modelId="{2F97AA7A-FE2D-4CB6-90AD-7267ACE680D4}" type="pres">
      <dgm:prSet presAssocID="{E3BC2AB7-0B35-446C-A702-D058988AAB11}" presName="bottomArc2" presStyleLbl="parChTrans1D1" presStyleIdx="5" presStyleCnt="14"/>
      <dgm:spPr/>
    </dgm:pt>
    <dgm:pt modelId="{A5A65BF4-F305-40AB-9E05-34DF61457C6F}" type="pres">
      <dgm:prSet presAssocID="{E3BC2AB7-0B35-446C-A702-D058988AAB11}" presName="topConnNode2" presStyleLbl="node2" presStyleIdx="0" presStyleCnt="0"/>
      <dgm:spPr/>
      <dgm:t>
        <a:bodyPr/>
        <a:lstStyle/>
        <a:p>
          <a:endParaRPr lang="en-US"/>
        </a:p>
      </dgm:t>
    </dgm:pt>
    <dgm:pt modelId="{23A6C45C-BAE3-496A-965C-194C56A0C893}" type="pres">
      <dgm:prSet presAssocID="{E3BC2AB7-0B35-446C-A702-D058988AAB11}" presName="hierChild4" presStyleCnt="0"/>
      <dgm:spPr/>
    </dgm:pt>
    <dgm:pt modelId="{0CF12E94-5C74-44FB-B12C-0541F418E579}" type="pres">
      <dgm:prSet presAssocID="{E3BC2AB7-0B35-446C-A702-D058988AAB11}" presName="hierChild5" presStyleCnt="0"/>
      <dgm:spPr/>
    </dgm:pt>
    <dgm:pt modelId="{3FD9D443-8C1F-4C6A-BED1-8833089D242C}" type="pres">
      <dgm:prSet presAssocID="{D7C56B9D-3B35-4CB3-8B6E-9C7561A1D3CF}" presName="Name28" presStyleLbl="parChTrans1D2" presStyleIdx="2" presStyleCnt="6"/>
      <dgm:spPr/>
      <dgm:t>
        <a:bodyPr/>
        <a:lstStyle/>
        <a:p>
          <a:endParaRPr lang="en-US"/>
        </a:p>
      </dgm:t>
    </dgm:pt>
    <dgm:pt modelId="{9A3E8C9A-DFD3-4E43-B9AE-0A1F26A04F44}" type="pres">
      <dgm:prSet presAssocID="{9184FCF2-2FE2-44E1-8956-B90B6E664499}" presName="hierRoot2" presStyleCnt="0">
        <dgm:presLayoutVars>
          <dgm:hierBranch val="init"/>
        </dgm:presLayoutVars>
      </dgm:prSet>
      <dgm:spPr/>
    </dgm:pt>
    <dgm:pt modelId="{70B28BC6-82FF-499F-AB3A-5FAD371FDC78}" type="pres">
      <dgm:prSet presAssocID="{9184FCF2-2FE2-44E1-8956-B90B6E664499}" presName="rootComposite2" presStyleCnt="0"/>
      <dgm:spPr/>
    </dgm:pt>
    <dgm:pt modelId="{49526937-B2AB-4541-A79D-177BB2B684E4}" type="pres">
      <dgm:prSet presAssocID="{9184FCF2-2FE2-44E1-8956-B90B6E664499}" presName="rootText2" presStyleLbl="alignAcc1" presStyleIdx="0" presStyleCnt="0">
        <dgm:presLayoutVars>
          <dgm:chPref val="3"/>
        </dgm:presLayoutVars>
      </dgm:prSet>
      <dgm:spPr/>
      <dgm:t>
        <a:bodyPr/>
        <a:lstStyle/>
        <a:p>
          <a:endParaRPr lang="en-US"/>
        </a:p>
      </dgm:t>
    </dgm:pt>
    <dgm:pt modelId="{FCE51B01-D717-42AB-BAB8-219445412B2C}" type="pres">
      <dgm:prSet presAssocID="{9184FCF2-2FE2-44E1-8956-B90B6E664499}" presName="topArc2" presStyleLbl="parChTrans1D1" presStyleIdx="6" presStyleCnt="14"/>
      <dgm:spPr/>
    </dgm:pt>
    <dgm:pt modelId="{418C02EE-FF19-425D-A912-743ADD4E7984}" type="pres">
      <dgm:prSet presAssocID="{9184FCF2-2FE2-44E1-8956-B90B6E664499}" presName="bottomArc2" presStyleLbl="parChTrans1D1" presStyleIdx="7" presStyleCnt="14"/>
      <dgm:spPr/>
    </dgm:pt>
    <dgm:pt modelId="{BD836BF2-721C-4C7B-A3D6-DCA78D540B11}" type="pres">
      <dgm:prSet presAssocID="{9184FCF2-2FE2-44E1-8956-B90B6E664499}" presName="topConnNode2" presStyleLbl="node2" presStyleIdx="0" presStyleCnt="0"/>
      <dgm:spPr/>
      <dgm:t>
        <a:bodyPr/>
        <a:lstStyle/>
        <a:p>
          <a:endParaRPr lang="en-US"/>
        </a:p>
      </dgm:t>
    </dgm:pt>
    <dgm:pt modelId="{D5EC0A77-97A6-4038-98DC-7E0161AF3BC8}" type="pres">
      <dgm:prSet presAssocID="{9184FCF2-2FE2-44E1-8956-B90B6E664499}" presName="hierChild4" presStyleCnt="0"/>
      <dgm:spPr/>
    </dgm:pt>
    <dgm:pt modelId="{1684EAB2-0890-4905-A722-DFD5D02EE3EB}" type="pres">
      <dgm:prSet presAssocID="{9184FCF2-2FE2-44E1-8956-B90B6E664499}" presName="hierChild5" presStyleCnt="0"/>
      <dgm:spPr/>
    </dgm:pt>
    <dgm:pt modelId="{FCE0B098-543A-42C9-BC55-33E88926DFC3}" type="pres">
      <dgm:prSet presAssocID="{1582E0A8-113C-47CF-B27F-4FD19AAFEF87}" presName="Name28" presStyleLbl="parChTrans1D2" presStyleIdx="3" presStyleCnt="6"/>
      <dgm:spPr/>
      <dgm:t>
        <a:bodyPr/>
        <a:lstStyle/>
        <a:p>
          <a:endParaRPr lang="en-US"/>
        </a:p>
      </dgm:t>
    </dgm:pt>
    <dgm:pt modelId="{E069D39D-1C0C-45CA-B7F6-0BA68280BCBB}" type="pres">
      <dgm:prSet presAssocID="{583A24A8-B9AC-498C-917B-04642315C814}" presName="hierRoot2" presStyleCnt="0">
        <dgm:presLayoutVars>
          <dgm:hierBranch val="init"/>
        </dgm:presLayoutVars>
      </dgm:prSet>
      <dgm:spPr/>
    </dgm:pt>
    <dgm:pt modelId="{EDE03565-3067-4981-A34A-10534F39BE71}" type="pres">
      <dgm:prSet presAssocID="{583A24A8-B9AC-498C-917B-04642315C814}" presName="rootComposite2" presStyleCnt="0"/>
      <dgm:spPr/>
    </dgm:pt>
    <dgm:pt modelId="{B336349C-65FE-45FD-A3F8-096D2036BB52}" type="pres">
      <dgm:prSet presAssocID="{583A24A8-B9AC-498C-917B-04642315C814}" presName="rootText2" presStyleLbl="alignAcc1" presStyleIdx="0" presStyleCnt="0">
        <dgm:presLayoutVars>
          <dgm:chPref val="3"/>
        </dgm:presLayoutVars>
      </dgm:prSet>
      <dgm:spPr/>
      <dgm:t>
        <a:bodyPr/>
        <a:lstStyle/>
        <a:p>
          <a:endParaRPr lang="en-US"/>
        </a:p>
      </dgm:t>
    </dgm:pt>
    <dgm:pt modelId="{9D540DCA-2B6E-4FEE-8E6C-5E24CBDC2D53}" type="pres">
      <dgm:prSet presAssocID="{583A24A8-B9AC-498C-917B-04642315C814}" presName="topArc2" presStyleLbl="parChTrans1D1" presStyleIdx="8" presStyleCnt="14"/>
      <dgm:spPr/>
    </dgm:pt>
    <dgm:pt modelId="{45F273CD-469E-4980-987F-D171B37CCB1E}" type="pres">
      <dgm:prSet presAssocID="{583A24A8-B9AC-498C-917B-04642315C814}" presName="bottomArc2" presStyleLbl="parChTrans1D1" presStyleIdx="9" presStyleCnt="14"/>
      <dgm:spPr/>
    </dgm:pt>
    <dgm:pt modelId="{7103B3B8-9215-4AC9-8C82-72C2F53EE9B1}" type="pres">
      <dgm:prSet presAssocID="{583A24A8-B9AC-498C-917B-04642315C814}" presName="topConnNode2" presStyleLbl="node2" presStyleIdx="0" presStyleCnt="0"/>
      <dgm:spPr/>
      <dgm:t>
        <a:bodyPr/>
        <a:lstStyle/>
        <a:p>
          <a:endParaRPr lang="en-US"/>
        </a:p>
      </dgm:t>
    </dgm:pt>
    <dgm:pt modelId="{A0A7ABB1-C6C1-47CD-A5A4-5B1EA0518EEB}" type="pres">
      <dgm:prSet presAssocID="{583A24A8-B9AC-498C-917B-04642315C814}" presName="hierChild4" presStyleCnt="0"/>
      <dgm:spPr/>
    </dgm:pt>
    <dgm:pt modelId="{E26FEDC8-10F8-4BE0-94FC-FE1C9AE824A3}" type="pres">
      <dgm:prSet presAssocID="{583A24A8-B9AC-498C-917B-04642315C814}" presName="hierChild5" presStyleCnt="0"/>
      <dgm:spPr/>
    </dgm:pt>
    <dgm:pt modelId="{AA654826-95C7-462D-9ABF-2B81350E1EE5}" type="pres">
      <dgm:prSet presAssocID="{704396B8-189C-4A8B-A2D1-066B1CBA4CCC}" presName="Name28" presStyleLbl="parChTrans1D2" presStyleIdx="4" presStyleCnt="6"/>
      <dgm:spPr/>
      <dgm:t>
        <a:bodyPr/>
        <a:lstStyle/>
        <a:p>
          <a:endParaRPr lang="en-US"/>
        </a:p>
      </dgm:t>
    </dgm:pt>
    <dgm:pt modelId="{44530F70-B26D-4CB8-993A-8744176A9664}" type="pres">
      <dgm:prSet presAssocID="{CCC0A31B-E4BD-4DAD-88BE-F7E4F49DBCE1}" presName="hierRoot2" presStyleCnt="0">
        <dgm:presLayoutVars>
          <dgm:hierBranch val="init"/>
        </dgm:presLayoutVars>
      </dgm:prSet>
      <dgm:spPr/>
    </dgm:pt>
    <dgm:pt modelId="{035500A2-2D49-4B20-86A8-18204844FEF2}" type="pres">
      <dgm:prSet presAssocID="{CCC0A31B-E4BD-4DAD-88BE-F7E4F49DBCE1}" presName="rootComposite2" presStyleCnt="0"/>
      <dgm:spPr/>
    </dgm:pt>
    <dgm:pt modelId="{70310C54-D6DA-48FB-851F-7BBEF0913441}" type="pres">
      <dgm:prSet presAssocID="{CCC0A31B-E4BD-4DAD-88BE-F7E4F49DBCE1}" presName="rootText2" presStyleLbl="alignAcc1" presStyleIdx="0" presStyleCnt="0">
        <dgm:presLayoutVars>
          <dgm:chPref val="3"/>
        </dgm:presLayoutVars>
      </dgm:prSet>
      <dgm:spPr/>
      <dgm:t>
        <a:bodyPr/>
        <a:lstStyle/>
        <a:p>
          <a:endParaRPr lang="en-US"/>
        </a:p>
      </dgm:t>
    </dgm:pt>
    <dgm:pt modelId="{BDB696F2-31E9-400C-AC43-29119F40E3CA}" type="pres">
      <dgm:prSet presAssocID="{CCC0A31B-E4BD-4DAD-88BE-F7E4F49DBCE1}" presName="topArc2" presStyleLbl="parChTrans1D1" presStyleIdx="10" presStyleCnt="14"/>
      <dgm:spPr/>
    </dgm:pt>
    <dgm:pt modelId="{F0EFA3E5-4268-4BE5-AC73-8E076E477625}" type="pres">
      <dgm:prSet presAssocID="{CCC0A31B-E4BD-4DAD-88BE-F7E4F49DBCE1}" presName="bottomArc2" presStyleLbl="parChTrans1D1" presStyleIdx="11" presStyleCnt="14"/>
      <dgm:spPr/>
    </dgm:pt>
    <dgm:pt modelId="{5B530CE5-F564-4221-AC69-235D2B25B85A}" type="pres">
      <dgm:prSet presAssocID="{CCC0A31B-E4BD-4DAD-88BE-F7E4F49DBCE1}" presName="topConnNode2" presStyleLbl="node2" presStyleIdx="0" presStyleCnt="0"/>
      <dgm:spPr/>
      <dgm:t>
        <a:bodyPr/>
        <a:lstStyle/>
        <a:p>
          <a:endParaRPr lang="en-US"/>
        </a:p>
      </dgm:t>
    </dgm:pt>
    <dgm:pt modelId="{20292A2F-4B85-4780-96A5-81356F754BF7}" type="pres">
      <dgm:prSet presAssocID="{CCC0A31B-E4BD-4DAD-88BE-F7E4F49DBCE1}" presName="hierChild4" presStyleCnt="0"/>
      <dgm:spPr/>
    </dgm:pt>
    <dgm:pt modelId="{B8C7AF78-1568-4D9F-88F2-812ED8275B44}" type="pres">
      <dgm:prSet presAssocID="{CCC0A31B-E4BD-4DAD-88BE-F7E4F49DBCE1}" presName="hierChild5" presStyleCnt="0"/>
      <dgm:spPr/>
    </dgm:pt>
    <dgm:pt modelId="{36A82945-D889-40A4-90C3-C969F83741DE}" type="pres">
      <dgm:prSet presAssocID="{2837610D-68CE-4B30-B5E5-EA46C7EA986C}" presName="Name28" presStyleLbl="parChTrans1D2" presStyleIdx="5" presStyleCnt="6"/>
      <dgm:spPr/>
      <dgm:t>
        <a:bodyPr/>
        <a:lstStyle/>
        <a:p>
          <a:endParaRPr lang="en-US"/>
        </a:p>
      </dgm:t>
    </dgm:pt>
    <dgm:pt modelId="{F9FB7567-2491-4111-872E-A47E45F8D88A}" type="pres">
      <dgm:prSet presAssocID="{09BD0EB3-0B6B-438F-84A6-D67DBF7740AB}" presName="hierRoot2" presStyleCnt="0">
        <dgm:presLayoutVars>
          <dgm:hierBranch val="init"/>
        </dgm:presLayoutVars>
      </dgm:prSet>
      <dgm:spPr/>
    </dgm:pt>
    <dgm:pt modelId="{F2B11EE2-7991-4C2D-9D30-C2EEC9CD3A22}" type="pres">
      <dgm:prSet presAssocID="{09BD0EB3-0B6B-438F-84A6-D67DBF7740AB}" presName="rootComposite2" presStyleCnt="0"/>
      <dgm:spPr/>
    </dgm:pt>
    <dgm:pt modelId="{C013EAA2-401A-428D-9D2A-783AFE088EDF}" type="pres">
      <dgm:prSet presAssocID="{09BD0EB3-0B6B-438F-84A6-D67DBF7740AB}" presName="rootText2" presStyleLbl="alignAcc1" presStyleIdx="0" presStyleCnt="0">
        <dgm:presLayoutVars>
          <dgm:chPref val="3"/>
        </dgm:presLayoutVars>
      </dgm:prSet>
      <dgm:spPr/>
      <dgm:t>
        <a:bodyPr/>
        <a:lstStyle/>
        <a:p>
          <a:endParaRPr lang="en-US"/>
        </a:p>
      </dgm:t>
    </dgm:pt>
    <dgm:pt modelId="{82F4E4FB-3320-48BC-9285-9734C2AC929D}" type="pres">
      <dgm:prSet presAssocID="{09BD0EB3-0B6B-438F-84A6-D67DBF7740AB}" presName="topArc2" presStyleLbl="parChTrans1D1" presStyleIdx="12" presStyleCnt="14"/>
      <dgm:spPr/>
    </dgm:pt>
    <dgm:pt modelId="{8F1482BF-D407-404A-8262-BF30CE3D1700}" type="pres">
      <dgm:prSet presAssocID="{09BD0EB3-0B6B-438F-84A6-D67DBF7740AB}" presName="bottomArc2" presStyleLbl="parChTrans1D1" presStyleIdx="13" presStyleCnt="14"/>
      <dgm:spPr/>
    </dgm:pt>
    <dgm:pt modelId="{54FE0CF9-56AA-4E8C-B742-778CE7C596D4}" type="pres">
      <dgm:prSet presAssocID="{09BD0EB3-0B6B-438F-84A6-D67DBF7740AB}" presName="topConnNode2" presStyleLbl="node2" presStyleIdx="0" presStyleCnt="0"/>
      <dgm:spPr/>
      <dgm:t>
        <a:bodyPr/>
        <a:lstStyle/>
        <a:p>
          <a:endParaRPr lang="en-US"/>
        </a:p>
      </dgm:t>
    </dgm:pt>
    <dgm:pt modelId="{D61A014B-5DEE-4629-99EF-EF2322E21ED7}" type="pres">
      <dgm:prSet presAssocID="{09BD0EB3-0B6B-438F-84A6-D67DBF7740AB}" presName="hierChild4" presStyleCnt="0"/>
      <dgm:spPr/>
    </dgm:pt>
    <dgm:pt modelId="{DFDB2AE6-034B-44A8-BB8C-31ADF86754FA}" type="pres">
      <dgm:prSet presAssocID="{09BD0EB3-0B6B-438F-84A6-D67DBF7740AB}" presName="hierChild5" presStyleCnt="0"/>
      <dgm:spPr/>
    </dgm:pt>
    <dgm:pt modelId="{A42385A0-7563-4E18-B544-97FDFF57F24F}" type="pres">
      <dgm:prSet presAssocID="{09231E49-630E-4CB8-87A0-5761EE9188BD}" presName="hierChild3" presStyleCnt="0"/>
      <dgm:spPr/>
    </dgm:pt>
  </dgm:ptLst>
  <dgm:cxnLst>
    <dgm:cxn modelId="{C620D4C3-EA1B-4106-AE7D-5E2E93E266BC}" type="presOf" srcId="{511BD17C-3CB3-46B3-AC06-5C88B734C25B}" destId="{CABD82E7-470A-47D4-947A-A7A4FFB8E5F4}" srcOrd="0" destOrd="0" presId="urn:microsoft.com/office/officeart/2008/layout/HalfCircleOrganizationChart"/>
    <dgm:cxn modelId="{1AB9270D-8BC4-4BE8-8EE3-5C86276CEBF0}" type="presOf" srcId="{9184FCF2-2FE2-44E1-8956-B90B6E664499}" destId="{BD836BF2-721C-4C7B-A3D6-DCA78D540B11}" srcOrd="1" destOrd="0" presId="urn:microsoft.com/office/officeart/2008/layout/HalfCircleOrganizationChart"/>
    <dgm:cxn modelId="{5561E792-4B7F-4F27-AA34-BD1E37F564BB}" type="presOf" srcId="{2837610D-68CE-4B30-B5E5-EA46C7EA986C}" destId="{36A82945-D889-40A4-90C3-C969F83741DE}" srcOrd="0" destOrd="0" presId="urn:microsoft.com/office/officeart/2008/layout/HalfCircleOrganizationChart"/>
    <dgm:cxn modelId="{0CC74CB3-7FCA-43CD-8194-C314C8D94C7B}" type="presOf" srcId="{8E37E3C4-E03A-49F4-B9C4-CBD5E190E41F}" destId="{C1D71109-78A6-422C-88ED-98FB083189B4}" srcOrd="0" destOrd="0" presId="urn:microsoft.com/office/officeart/2008/layout/HalfCircleOrganizationChart"/>
    <dgm:cxn modelId="{B464703E-DF11-48EC-952A-3315DF572ACB}" type="presOf" srcId="{09BD0EB3-0B6B-438F-84A6-D67DBF7740AB}" destId="{C013EAA2-401A-428D-9D2A-783AFE088EDF}" srcOrd="0" destOrd="0" presId="urn:microsoft.com/office/officeart/2008/layout/HalfCircleOrganizationChart"/>
    <dgm:cxn modelId="{51A2E305-265C-40C9-9ABC-2DA4D6CE7B01}" type="presOf" srcId="{DA25BE58-2736-4CA7-A82B-BAA01D32AA7D}" destId="{7BE26531-08A6-4E36-B0D4-1237AD7CF670}" srcOrd="0" destOrd="0" presId="urn:microsoft.com/office/officeart/2008/layout/HalfCircleOrganizationChart"/>
    <dgm:cxn modelId="{B99A185D-8C8A-4AC9-A3E1-7B5E583E3779}" type="presOf" srcId="{E3BC2AB7-0B35-446C-A702-D058988AAB11}" destId="{A5A65BF4-F305-40AB-9E05-34DF61457C6F}" srcOrd="1" destOrd="0" presId="urn:microsoft.com/office/officeart/2008/layout/HalfCircleOrganizationChart"/>
    <dgm:cxn modelId="{2BC7AEA4-258A-4692-BAF0-221708615EAF}" type="presOf" srcId="{DA25BE58-2736-4CA7-A82B-BAA01D32AA7D}" destId="{D4C92D71-909A-45BC-AE5F-0A9A1B912CDF}" srcOrd="1" destOrd="0" presId="urn:microsoft.com/office/officeart/2008/layout/HalfCircleOrganizationChart"/>
    <dgm:cxn modelId="{1B7703E6-A05E-4519-81EF-A5416DBAE0CD}" srcId="{1BEBA5A9-D04C-4D0A-BE9A-51A0991EAA9F}" destId="{09231E49-630E-4CB8-87A0-5761EE9188BD}" srcOrd="0" destOrd="0" parTransId="{12C1EB7D-0228-492F-9F9E-E3445FAA94D9}" sibTransId="{E86FB157-0BDF-4DF9-93EB-E12DC7AB4CB8}"/>
    <dgm:cxn modelId="{D6039D16-A74A-47A2-8CC1-585637130DB7}" type="presOf" srcId="{09BD0EB3-0B6B-438F-84A6-D67DBF7740AB}" destId="{54FE0CF9-56AA-4E8C-B742-778CE7C596D4}" srcOrd="1" destOrd="0" presId="urn:microsoft.com/office/officeart/2008/layout/HalfCircleOrganizationChart"/>
    <dgm:cxn modelId="{336C8E0C-A47E-423D-A459-72CEA1768D27}" srcId="{09231E49-630E-4CB8-87A0-5761EE9188BD}" destId="{DA25BE58-2736-4CA7-A82B-BAA01D32AA7D}" srcOrd="0" destOrd="0" parTransId="{8E37E3C4-E03A-49F4-B9C4-CBD5E190E41F}" sibTransId="{06557FEA-3E1D-497A-93ED-1D9AB1D8A2C5}"/>
    <dgm:cxn modelId="{4E823087-2C06-40D1-AFA6-0E7F8D818586}" srcId="{09231E49-630E-4CB8-87A0-5761EE9188BD}" destId="{09BD0EB3-0B6B-438F-84A6-D67DBF7740AB}" srcOrd="5" destOrd="0" parTransId="{2837610D-68CE-4B30-B5E5-EA46C7EA986C}" sibTransId="{5CDF262C-1FCC-4582-8E5F-C57EB9A9353F}"/>
    <dgm:cxn modelId="{9B43FC7A-FA5C-4EEF-9A17-7E5DC1E0140F}" type="presOf" srcId="{E3BC2AB7-0B35-446C-A702-D058988AAB11}" destId="{ED3220AB-8419-41B2-94DD-0EB3DF4F2269}" srcOrd="0" destOrd="0" presId="urn:microsoft.com/office/officeart/2008/layout/HalfCircleOrganizationChart"/>
    <dgm:cxn modelId="{5D2F6B23-191F-4080-9622-738D1419D5C5}" srcId="{09231E49-630E-4CB8-87A0-5761EE9188BD}" destId="{CCC0A31B-E4BD-4DAD-88BE-F7E4F49DBCE1}" srcOrd="4" destOrd="0" parTransId="{704396B8-189C-4A8B-A2D1-066B1CBA4CCC}" sibTransId="{AB333E1A-1E21-4936-850D-7E75B7974719}"/>
    <dgm:cxn modelId="{5A341F01-64B4-42E4-917B-7D8E0CB0DA85}" type="presOf" srcId="{704396B8-189C-4A8B-A2D1-066B1CBA4CCC}" destId="{AA654826-95C7-462D-9ABF-2B81350E1EE5}" srcOrd="0" destOrd="0" presId="urn:microsoft.com/office/officeart/2008/layout/HalfCircleOrganizationChart"/>
    <dgm:cxn modelId="{8C7520A0-2538-430F-BD6F-A849551C1CD1}" type="presOf" srcId="{583A24A8-B9AC-498C-917B-04642315C814}" destId="{7103B3B8-9215-4AC9-8C82-72C2F53EE9B1}" srcOrd="1" destOrd="0" presId="urn:microsoft.com/office/officeart/2008/layout/HalfCircleOrganizationChart"/>
    <dgm:cxn modelId="{F182E3E4-1146-423D-81A2-9946D70BD9DA}" srcId="{09231E49-630E-4CB8-87A0-5761EE9188BD}" destId="{583A24A8-B9AC-498C-917B-04642315C814}" srcOrd="3" destOrd="0" parTransId="{1582E0A8-113C-47CF-B27F-4FD19AAFEF87}" sibTransId="{96A340FA-5588-4ADC-B672-4D69F98C2EDC}"/>
    <dgm:cxn modelId="{C037BC09-0A7C-44EC-AAF6-CAAED31F782B}" type="presOf" srcId="{1BEBA5A9-D04C-4D0A-BE9A-51A0991EAA9F}" destId="{D0D3998E-A7E7-47C8-94E6-8A615799BC1E}" srcOrd="0" destOrd="0" presId="urn:microsoft.com/office/officeart/2008/layout/HalfCircleOrganizationChart"/>
    <dgm:cxn modelId="{051449E5-F781-4E68-A6DA-5668330387A0}" type="presOf" srcId="{9184FCF2-2FE2-44E1-8956-B90B6E664499}" destId="{49526937-B2AB-4541-A79D-177BB2B684E4}" srcOrd="0" destOrd="0" presId="urn:microsoft.com/office/officeart/2008/layout/HalfCircleOrganizationChart"/>
    <dgm:cxn modelId="{182E5FDE-FD15-4BEF-A3B8-CBB882CA8DB4}" type="presOf" srcId="{CCC0A31B-E4BD-4DAD-88BE-F7E4F49DBCE1}" destId="{5B530CE5-F564-4221-AC69-235D2B25B85A}" srcOrd="1" destOrd="0" presId="urn:microsoft.com/office/officeart/2008/layout/HalfCircleOrganizationChart"/>
    <dgm:cxn modelId="{B57BB8F6-FD4E-4464-91DB-8A6AF56EB6F5}" type="presOf" srcId="{CCC0A31B-E4BD-4DAD-88BE-F7E4F49DBCE1}" destId="{70310C54-D6DA-48FB-851F-7BBEF0913441}" srcOrd="0" destOrd="0" presId="urn:microsoft.com/office/officeart/2008/layout/HalfCircleOrganizationChart"/>
    <dgm:cxn modelId="{294169E7-445A-4031-AD52-DD37A41511F8}" srcId="{09231E49-630E-4CB8-87A0-5761EE9188BD}" destId="{9184FCF2-2FE2-44E1-8956-B90B6E664499}" srcOrd="2" destOrd="0" parTransId="{D7C56B9D-3B35-4CB3-8B6E-9C7561A1D3CF}" sibTransId="{7EC07613-59F1-4B76-9A68-4A236269980E}"/>
    <dgm:cxn modelId="{F493AAFC-BCE0-4CAE-A4E9-A9B202D09797}" srcId="{09231E49-630E-4CB8-87A0-5761EE9188BD}" destId="{E3BC2AB7-0B35-446C-A702-D058988AAB11}" srcOrd="1" destOrd="0" parTransId="{511BD17C-3CB3-46B3-AC06-5C88B734C25B}" sibTransId="{8212594C-0EE3-4B8F-A009-73CF2B7588C3}"/>
    <dgm:cxn modelId="{F3581060-EE42-4A88-B888-E110BBFBFA08}" type="presOf" srcId="{09231E49-630E-4CB8-87A0-5761EE9188BD}" destId="{AF25B5A8-183B-40E1-9DD7-832AEA6A6BBD}" srcOrd="1" destOrd="0" presId="urn:microsoft.com/office/officeart/2008/layout/HalfCircleOrganizationChart"/>
    <dgm:cxn modelId="{03311F48-3699-4949-B2CC-883568E1A677}" type="presOf" srcId="{1582E0A8-113C-47CF-B27F-4FD19AAFEF87}" destId="{FCE0B098-543A-42C9-BC55-33E88926DFC3}" srcOrd="0" destOrd="0" presId="urn:microsoft.com/office/officeart/2008/layout/HalfCircleOrganizationChart"/>
    <dgm:cxn modelId="{33959BB4-BF66-4714-9BA5-EC8E68632880}" type="presOf" srcId="{583A24A8-B9AC-498C-917B-04642315C814}" destId="{B336349C-65FE-45FD-A3F8-096D2036BB52}" srcOrd="0" destOrd="0" presId="urn:microsoft.com/office/officeart/2008/layout/HalfCircleOrganizationChart"/>
    <dgm:cxn modelId="{64AEC70F-EDA5-4CC5-873C-C6EFFFEF6501}" type="presOf" srcId="{09231E49-630E-4CB8-87A0-5761EE9188BD}" destId="{F1BAC3FD-6FFF-4D89-A5B0-390B76682D16}" srcOrd="0" destOrd="0" presId="urn:microsoft.com/office/officeart/2008/layout/HalfCircleOrganizationChart"/>
    <dgm:cxn modelId="{3A9D686D-9297-46E6-8A4C-06FF22234D57}" type="presOf" srcId="{D7C56B9D-3B35-4CB3-8B6E-9C7561A1D3CF}" destId="{3FD9D443-8C1F-4C6A-BED1-8833089D242C}" srcOrd="0" destOrd="0" presId="urn:microsoft.com/office/officeart/2008/layout/HalfCircleOrganizationChart"/>
    <dgm:cxn modelId="{F7756835-C1D9-4751-BC60-B418271AD2C0}" type="presParOf" srcId="{D0D3998E-A7E7-47C8-94E6-8A615799BC1E}" destId="{03012EAB-E6D4-480B-9E00-0BBB5D51C37B}" srcOrd="0" destOrd="0" presId="urn:microsoft.com/office/officeart/2008/layout/HalfCircleOrganizationChart"/>
    <dgm:cxn modelId="{A8185B73-F77A-4E54-B278-64426B33DE8C}" type="presParOf" srcId="{03012EAB-E6D4-480B-9E00-0BBB5D51C37B}" destId="{EF53C20E-1F68-4A7F-8ABA-0D0CF70A91A1}" srcOrd="0" destOrd="0" presId="urn:microsoft.com/office/officeart/2008/layout/HalfCircleOrganizationChart"/>
    <dgm:cxn modelId="{9C7206E3-DB41-494A-A289-73454C844433}" type="presParOf" srcId="{EF53C20E-1F68-4A7F-8ABA-0D0CF70A91A1}" destId="{F1BAC3FD-6FFF-4D89-A5B0-390B76682D16}" srcOrd="0" destOrd="0" presId="urn:microsoft.com/office/officeart/2008/layout/HalfCircleOrganizationChart"/>
    <dgm:cxn modelId="{6D55A2F9-64BC-4323-9141-19D61FCE1ED2}" type="presParOf" srcId="{EF53C20E-1F68-4A7F-8ABA-0D0CF70A91A1}" destId="{B649E1BE-0830-486A-A1BF-8FB660BA33BD}" srcOrd="1" destOrd="0" presId="urn:microsoft.com/office/officeart/2008/layout/HalfCircleOrganizationChart"/>
    <dgm:cxn modelId="{0B4D571D-EE3E-4B83-BE34-62274DB3463F}" type="presParOf" srcId="{EF53C20E-1F68-4A7F-8ABA-0D0CF70A91A1}" destId="{C1507514-2404-41F4-BC93-BFDD45ABD819}" srcOrd="2" destOrd="0" presId="urn:microsoft.com/office/officeart/2008/layout/HalfCircleOrganizationChart"/>
    <dgm:cxn modelId="{81FF699E-089C-41C1-B832-EBECEC8E4DDF}" type="presParOf" srcId="{EF53C20E-1F68-4A7F-8ABA-0D0CF70A91A1}" destId="{AF25B5A8-183B-40E1-9DD7-832AEA6A6BBD}" srcOrd="3" destOrd="0" presId="urn:microsoft.com/office/officeart/2008/layout/HalfCircleOrganizationChart"/>
    <dgm:cxn modelId="{DC8EB4C9-8B84-46C5-B1E7-A16E439F75FF}" type="presParOf" srcId="{03012EAB-E6D4-480B-9E00-0BBB5D51C37B}" destId="{CA8FE1EF-B7A4-4345-8DA4-B029A239D4CA}" srcOrd="1" destOrd="0" presId="urn:microsoft.com/office/officeart/2008/layout/HalfCircleOrganizationChart"/>
    <dgm:cxn modelId="{A270310B-C7A1-4F0C-AB07-EDE2C189FB67}" type="presParOf" srcId="{CA8FE1EF-B7A4-4345-8DA4-B029A239D4CA}" destId="{C1D71109-78A6-422C-88ED-98FB083189B4}" srcOrd="0" destOrd="0" presId="urn:microsoft.com/office/officeart/2008/layout/HalfCircleOrganizationChart"/>
    <dgm:cxn modelId="{A83571FE-5F8B-4523-8BCA-9BFB2D79E530}" type="presParOf" srcId="{CA8FE1EF-B7A4-4345-8DA4-B029A239D4CA}" destId="{2AF0FE6E-6325-400F-A16D-3E3F4AD1FF80}" srcOrd="1" destOrd="0" presId="urn:microsoft.com/office/officeart/2008/layout/HalfCircleOrganizationChart"/>
    <dgm:cxn modelId="{9B0FA8A6-39E9-4D05-A1A1-CDFE8E4B5F33}" type="presParOf" srcId="{2AF0FE6E-6325-400F-A16D-3E3F4AD1FF80}" destId="{52EE0546-0DED-48C9-94D9-ECA613B2B56F}" srcOrd="0" destOrd="0" presId="urn:microsoft.com/office/officeart/2008/layout/HalfCircleOrganizationChart"/>
    <dgm:cxn modelId="{C6F7D131-D083-401E-810A-6E640E4CAB2F}" type="presParOf" srcId="{52EE0546-0DED-48C9-94D9-ECA613B2B56F}" destId="{7BE26531-08A6-4E36-B0D4-1237AD7CF670}" srcOrd="0" destOrd="0" presId="urn:microsoft.com/office/officeart/2008/layout/HalfCircleOrganizationChart"/>
    <dgm:cxn modelId="{77EB47BC-1BC0-4483-AAAC-078B7EC74FC7}" type="presParOf" srcId="{52EE0546-0DED-48C9-94D9-ECA613B2B56F}" destId="{4BB3824C-9946-49B4-AABE-7457694CB617}" srcOrd="1" destOrd="0" presId="urn:microsoft.com/office/officeart/2008/layout/HalfCircleOrganizationChart"/>
    <dgm:cxn modelId="{FD977127-BCC9-4265-8406-004118CFDFBA}" type="presParOf" srcId="{52EE0546-0DED-48C9-94D9-ECA613B2B56F}" destId="{1EF2D24C-5728-469C-8E4D-B4B23083CD8C}" srcOrd="2" destOrd="0" presId="urn:microsoft.com/office/officeart/2008/layout/HalfCircleOrganizationChart"/>
    <dgm:cxn modelId="{934987D2-DA65-48CB-9166-414C5208B08C}" type="presParOf" srcId="{52EE0546-0DED-48C9-94D9-ECA613B2B56F}" destId="{D4C92D71-909A-45BC-AE5F-0A9A1B912CDF}" srcOrd="3" destOrd="0" presId="urn:microsoft.com/office/officeart/2008/layout/HalfCircleOrganizationChart"/>
    <dgm:cxn modelId="{17FF6B47-66CA-464C-91C9-39A6C803AEF9}" type="presParOf" srcId="{2AF0FE6E-6325-400F-A16D-3E3F4AD1FF80}" destId="{F77D65B2-0155-46A9-B46F-061FEDB2BF42}" srcOrd="1" destOrd="0" presId="urn:microsoft.com/office/officeart/2008/layout/HalfCircleOrganizationChart"/>
    <dgm:cxn modelId="{1E9EFFEA-323F-4C2E-92A8-20869487C877}" type="presParOf" srcId="{2AF0FE6E-6325-400F-A16D-3E3F4AD1FF80}" destId="{EE515183-6CBE-44CA-A00A-E2259F23F86D}" srcOrd="2" destOrd="0" presId="urn:microsoft.com/office/officeart/2008/layout/HalfCircleOrganizationChart"/>
    <dgm:cxn modelId="{09FEEE5D-C568-4C69-A9C1-0E82FA1849D3}" type="presParOf" srcId="{CA8FE1EF-B7A4-4345-8DA4-B029A239D4CA}" destId="{CABD82E7-470A-47D4-947A-A7A4FFB8E5F4}" srcOrd="2" destOrd="0" presId="urn:microsoft.com/office/officeart/2008/layout/HalfCircleOrganizationChart"/>
    <dgm:cxn modelId="{6F3AA2A6-BF19-4F2B-B586-04FD486BDE6C}" type="presParOf" srcId="{CA8FE1EF-B7A4-4345-8DA4-B029A239D4CA}" destId="{D9ACD020-157E-4626-9F0A-618CCEF89AFA}" srcOrd="3" destOrd="0" presId="urn:microsoft.com/office/officeart/2008/layout/HalfCircleOrganizationChart"/>
    <dgm:cxn modelId="{D0E5460F-08DE-4303-A3F0-A00F2A783430}" type="presParOf" srcId="{D9ACD020-157E-4626-9F0A-618CCEF89AFA}" destId="{80581F9D-DF4D-4F1B-8E52-6EF129F8519A}" srcOrd="0" destOrd="0" presId="urn:microsoft.com/office/officeart/2008/layout/HalfCircleOrganizationChart"/>
    <dgm:cxn modelId="{C20F7D3A-3D0A-41C9-911A-C20DAA3B479B}" type="presParOf" srcId="{80581F9D-DF4D-4F1B-8E52-6EF129F8519A}" destId="{ED3220AB-8419-41B2-94DD-0EB3DF4F2269}" srcOrd="0" destOrd="0" presId="urn:microsoft.com/office/officeart/2008/layout/HalfCircleOrganizationChart"/>
    <dgm:cxn modelId="{DF68574A-EC09-4E20-B392-6F12D4623567}" type="presParOf" srcId="{80581F9D-DF4D-4F1B-8E52-6EF129F8519A}" destId="{A408F7B2-C09F-42EC-831B-DE714177F020}" srcOrd="1" destOrd="0" presId="urn:microsoft.com/office/officeart/2008/layout/HalfCircleOrganizationChart"/>
    <dgm:cxn modelId="{B4068293-6F53-4F5F-AFAC-59B558C020E3}" type="presParOf" srcId="{80581F9D-DF4D-4F1B-8E52-6EF129F8519A}" destId="{2F97AA7A-FE2D-4CB6-90AD-7267ACE680D4}" srcOrd="2" destOrd="0" presId="urn:microsoft.com/office/officeart/2008/layout/HalfCircleOrganizationChart"/>
    <dgm:cxn modelId="{9F65ECCB-AA42-41B1-A620-A669C6F55E94}" type="presParOf" srcId="{80581F9D-DF4D-4F1B-8E52-6EF129F8519A}" destId="{A5A65BF4-F305-40AB-9E05-34DF61457C6F}" srcOrd="3" destOrd="0" presId="urn:microsoft.com/office/officeart/2008/layout/HalfCircleOrganizationChart"/>
    <dgm:cxn modelId="{AB50AA5A-183E-4912-BD3E-D3C5B8D8D9E7}" type="presParOf" srcId="{D9ACD020-157E-4626-9F0A-618CCEF89AFA}" destId="{23A6C45C-BAE3-496A-965C-194C56A0C893}" srcOrd="1" destOrd="0" presId="urn:microsoft.com/office/officeart/2008/layout/HalfCircleOrganizationChart"/>
    <dgm:cxn modelId="{301EE3DB-D5E7-4389-B53C-D629116AAE3A}" type="presParOf" srcId="{D9ACD020-157E-4626-9F0A-618CCEF89AFA}" destId="{0CF12E94-5C74-44FB-B12C-0541F418E579}" srcOrd="2" destOrd="0" presId="urn:microsoft.com/office/officeart/2008/layout/HalfCircleOrganizationChart"/>
    <dgm:cxn modelId="{786CE1A7-C2F4-4996-8A94-C4767DF03AFC}" type="presParOf" srcId="{CA8FE1EF-B7A4-4345-8DA4-B029A239D4CA}" destId="{3FD9D443-8C1F-4C6A-BED1-8833089D242C}" srcOrd="4" destOrd="0" presId="urn:microsoft.com/office/officeart/2008/layout/HalfCircleOrganizationChart"/>
    <dgm:cxn modelId="{DD229C20-B432-48FB-972D-10A40ECAE01B}" type="presParOf" srcId="{CA8FE1EF-B7A4-4345-8DA4-B029A239D4CA}" destId="{9A3E8C9A-DFD3-4E43-B9AE-0A1F26A04F44}" srcOrd="5" destOrd="0" presId="urn:microsoft.com/office/officeart/2008/layout/HalfCircleOrganizationChart"/>
    <dgm:cxn modelId="{5400BEF4-80B4-49A0-A09B-770DCFCE4B4A}" type="presParOf" srcId="{9A3E8C9A-DFD3-4E43-B9AE-0A1F26A04F44}" destId="{70B28BC6-82FF-499F-AB3A-5FAD371FDC78}" srcOrd="0" destOrd="0" presId="urn:microsoft.com/office/officeart/2008/layout/HalfCircleOrganizationChart"/>
    <dgm:cxn modelId="{AD99E25D-EAE7-4E3C-8457-15D8D5175CBE}" type="presParOf" srcId="{70B28BC6-82FF-499F-AB3A-5FAD371FDC78}" destId="{49526937-B2AB-4541-A79D-177BB2B684E4}" srcOrd="0" destOrd="0" presId="urn:microsoft.com/office/officeart/2008/layout/HalfCircleOrganizationChart"/>
    <dgm:cxn modelId="{07A29F4B-989A-4741-9F81-F3C3D8193969}" type="presParOf" srcId="{70B28BC6-82FF-499F-AB3A-5FAD371FDC78}" destId="{FCE51B01-D717-42AB-BAB8-219445412B2C}" srcOrd="1" destOrd="0" presId="urn:microsoft.com/office/officeart/2008/layout/HalfCircleOrganizationChart"/>
    <dgm:cxn modelId="{D3AB48A9-1126-474E-B98F-4336D0C43964}" type="presParOf" srcId="{70B28BC6-82FF-499F-AB3A-5FAD371FDC78}" destId="{418C02EE-FF19-425D-A912-743ADD4E7984}" srcOrd="2" destOrd="0" presId="urn:microsoft.com/office/officeart/2008/layout/HalfCircleOrganizationChart"/>
    <dgm:cxn modelId="{ADA79371-58BB-4D8D-97EB-4F3EB1CCF195}" type="presParOf" srcId="{70B28BC6-82FF-499F-AB3A-5FAD371FDC78}" destId="{BD836BF2-721C-4C7B-A3D6-DCA78D540B11}" srcOrd="3" destOrd="0" presId="urn:microsoft.com/office/officeart/2008/layout/HalfCircleOrganizationChart"/>
    <dgm:cxn modelId="{C640370F-A3C1-4B76-A11A-1052B9A22067}" type="presParOf" srcId="{9A3E8C9A-DFD3-4E43-B9AE-0A1F26A04F44}" destId="{D5EC0A77-97A6-4038-98DC-7E0161AF3BC8}" srcOrd="1" destOrd="0" presId="urn:microsoft.com/office/officeart/2008/layout/HalfCircleOrganizationChart"/>
    <dgm:cxn modelId="{EAC69D22-E0DB-41B6-9A66-C194EDE8BD9F}" type="presParOf" srcId="{9A3E8C9A-DFD3-4E43-B9AE-0A1F26A04F44}" destId="{1684EAB2-0890-4905-A722-DFD5D02EE3EB}" srcOrd="2" destOrd="0" presId="urn:microsoft.com/office/officeart/2008/layout/HalfCircleOrganizationChart"/>
    <dgm:cxn modelId="{BD11AC96-75EB-488B-82A6-9527BB6D484B}" type="presParOf" srcId="{CA8FE1EF-B7A4-4345-8DA4-B029A239D4CA}" destId="{FCE0B098-543A-42C9-BC55-33E88926DFC3}" srcOrd="6" destOrd="0" presId="urn:microsoft.com/office/officeart/2008/layout/HalfCircleOrganizationChart"/>
    <dgm:cxn modelId="{2686B84E-EEB7-4FCA-B90F-1DB7D21EF452}" type="presParOf" srcId="{CA8FE1EF-B7A4-4345-8DA4-B029A239D4CA}" destId="{E069D39D-1C0C-45CA-B7F6-0BA68280BCBB}" srcOrd="7" destOrd="0" presId="urn:microsoft.com/office/officeart/2008/layout/HalfCircleOrganizationChart"/>
    <dgm:cxn modelId="{50187A25-6B0F-42D8-B66E-B90E139DB089}" type="presParOf" srcId="{E069D39D-1C0C-45CA-B7F6-0BA68280BCBB}" destId="{EDE03565-3067-4981-A34A-10534F39BE71}" srcOrd="0" destOrd="0" presId="urn:microsoft.com/office/officeart/2008/layout/HalfCircleOrganizationChart"/>
    <dgm:cxn modelId="{895D54ED-1A75-40EB-8425-5AE5973CDFAD}" type="presParOf" srcId="{EDE03565-3067-4981-A34A-10534F39BE71}" destId="{B336349C-65FE-45FD-A3F8-096D2036BB52}" srcOrd="0" destOrd="0" presId="urn:microsoft.com/office/officeart/2008/layout/HalfCircleOrganizationChart"/>
    <dgm:cxn modelId="{E0A15128-3058-4C5A-BB27-FC5C9395E11B}" type="presParOf" srcId="{EDE03565-3067-4981-A34A-10534F39BE71}" destId="{9D540DCA-2B6E-4FEE-8E6C-5E24CBDC2D53}" srcOrd="1" destOrd="0" presId="urn:microsoft.com/office/officeart/2008/layout/HalfCircleOrganizationChart"/>
    <dgm:cxn modelId="{A89A5FC8-66DF-4112-9B9D-D3F6B8E581AE}" type="presParOf" srcId="{EDE03565-3067-4981-A34A-10534F39BE71}" destId="{45F273CD-469E-4980-987F-D171B37CCB1E}" srcOrd="2" destOrd="0" presId="urn:microsoft.com/office/officeart/2008/layout/HalfCircleOrganizationChart"/>
    <dgm:cxn modelId="{CE215645-AC84-4464-9797-E738DED8019E}" type="presParOf" srcId="{EDE03565-3067-4981-A34A-10534F39BE71}" destId="{7103B3B8-9215-4AC9-8C82-72C2F53EE9B1}" srcOrd="3" destOrd="0" presId="urn:microsoft.com/office/officeart/2008/layout/HalfCircleOrganizationChart"/>
    <dgm:cxn modelId="{99249899-4CD1-4B51-949B-883F81A8AF1B}" type="presParOf" srcId="{E069D39D-1C0C-45CA-B7F6-0BA68280BCBB}" destId="{A0A7ABB1-C6C1-47CD-A5A4-5B1EA0518EEB}" srcOrd="1" destOrd="0" presId="urn:microsoft.com/office/officeart/2008/layout/HalfCircleOrganizationChart"/>
    <dgm:cxn modelId="{70FFFE25-46CB-4E32-BEAB-638FFCC9865C}" type="presParOf" srcId="{E069D39D-1C0C-45CA-B7F6-0BA68280BCBB}" destId="{E26FEDC8-10F8-4BE0-94FC-FE1C9AE824A3}" srcOrd="2" destOrd="0" presId="urn:microsoft.com/office/officeart/2008/layout/HalfCircleOrganizationChart"/>
    <dgm:cxn modelId="{CA003C1F-1E48-45AD-9339-BE01E7BAAEB8}" type="presParOf" srcId="{CA8FE1EF-B7A4-4345-8DA4-B029A239D4CA}" destId="{AA654826-95C7-462D-9ABF-2B81350E1EE5}" srcOrd="8" destOrd="0" presId="urn:microsoft.com/office/officeart/2008/layout/HalfCircleOrganizationChart"/>
    <dgm:cxn modelId="{13B62894-46FB-4027-BB68-EE9D307CA869}" type="presParOf" srcId="{CA8FE1EF-B7A4-4345-8DA4-B029A239D4CA}" destId="{44530F70-B26D-4CB8-993A-8744176A9664}" srcOrd="9" destOrd="0" presId="urn:microsoft.com/office/officeart/2008/layout/HalfCircleOrganizationChart"/>
    <dgm:cxn modelId="{9572C06B-7401-4FC1-AB37-1E49DB70D7D0}" type="presParOf" srcId="{44530F70-B26D-4CB8-993A-8744176A9664}" destId="{035500A2-2D49-4B20-86A8-18204844FEF2}" srcOrd="0" destOrd="0" presId="urn:microsoft.com/office/officeart/2008/layout/HalfCircleOrganizationChart"/>
    <dgm:cxn modelId="{69E96163-EA5B-45CC-BD10-36693156FA57}" type="presParOf" srcId="{035500A2-2D49-4B20-86A8-18204844FEF2}" destId="{70310C54-D6DA-48FB-851F-7BBEF0913441}" srcOrd="0" destOrd="0" presId="urn:microsoft.com/office/officeart/2008/layout/HalfCircleOrganizationChart"/>
    <dgm:cxn modelId="{0F3CB9C6-6F7E-416C-921D-F017BBBF49D9}" type="presParOf" srcId="{035500A2-2D49-4B20-86A8-18204844FEF2}" destId="{BDB696F2-31E9-400C-AC43-29119F40E3CA}" srcOrd="1" destOrd="0" presId="urn:microsoft.com/office/officeart/2008/layout/HalfCircleOrganizationChart"/>
    <dgm:cxn modelId="{C416568F-5397-4156-AE31-0C186F937957}" type="presParOf" srcId="{035500A2-2D49-4B20-86A8-18204844FEF2}" destId="{F0EFA3E5-4268-4BE5-AC73-8E076E477625}" srcOrd="2" destOrd="0" presId="urn:microsoft.com/office/officeart/2008/layout/HalfCircleOrganizationChart"/>
    <dgm:cxn modelId="{A607C952-4414-4A1A-AEA8-61EFC8412A10}" type="presParOf" srcId="{035500A2-2D49-4B20-86A8-18204844FEF2}" destId="{5B530CE5-F564-4221-AC69-235D2B25B85A}" srcOrd="3" destOrd="0" presId="urn:microsoft.com/office/officeart/2008/layout/HalfCircleOrganizationChart"/>
    <dgm:cxn modelId="{94D5CE28-0ED5-4044-8EDF-A7CD173DC073}" type="presParOf" srcId="{44530F70-B26D-4CB8-993A-8744176A9664}" destId="{20292A2F-4B85-4780-96A5-81356F754BF7}" srcOrd="1" destOrd="0" presId="urn:microsoft.com/office/officeart/2008/layout/HalfCircleOrganizationChart"/>
    <dgm:cxn modelId="{FC829363-AD67-40A1-9B06-3B7123B31B09}" type="presParOf" srcId="{44530F70-B26D-4CB8-993A-8744176A9664}" destId="{B8C7AF78-1568-4D9F-88F2-812ED8275B44}" srcOrd="2" destOrd="0" presId="urn:microsoft.com/office/officeart/2008/layout/HalfCircleOrganizationChart"/>
    <dgm:cxn modelId="{CA5F95FE-025F-46EE-800A-35F7B42A0E2D}" type="presParOf" srcId="{CA8FE1EF-B7A4-4345-8DA4-B029A239D4CA}" destId="{36A82945-D889-40A4-90C3-C969F83741DE}" srcOrd="10" destOrd="0" presId="urn:microsoft.com/office/officeart/2008/layout/HalfCircleOrganizationChart"/>
    <dgm:cxn modelId="{2D4CB888-4B9D-41CB-9B83-629EECAABBFC}" type="presParOf" srcId="{CA8FE1EF-B7A4-4345-8DA4-B029A239D4CA}" destId="{F9FB7567-2491-4111-872E-A47E45F8D88A}" srcOrd="11" destOrd="0" presId="urn:microsoft.com/office/officeart/2008/layout/HalfCircleOrganizationChart"/>
    <dgm:cxn modelId="{D1D744B7-120E-4087-9A93-909D9DE3CF75}" type="presParOf" srcId="{F9FB7567-2491-4111-872E-A47E45F8D88A}" destId="{F2B11EE2-7991-4C2D-9D30-C2EEC9CD3A22}" srcOrd="0" destOrd="0" presId="urn:microsoft.com/office/officeart/2008/layout/HalfCircleOrganizationChart"/>
    <dgm:cxn modelId="{FF7D3EB6-BD7F-4B7B-90B2-A93BD873702F}" type="presParOf" srcId="{F2B11EE2-7991-4C2D-9D30-C2EEC9CD3A22}" destId="{C013EAA2-401A-428D-9D2A-783AFE088EDF}" srcOrd="0" destOrd="0" presId="urn:microsoft.com/office/officeart/2008/layout/HalfCircleOrganizationChart"/>
    <dgm:cxn modelId="{551CB6DF-1948-4CFD-9245-6B0B06281A43}" type="presParOf" srcId="{F2B11EE2-7991-4C2D-9D30-C2EEC9CD3A22}" destId="{82F4E4FB-3320-48BC-9285-9734C2AC929D}" srcOrd="1" destOrd="0" presId="urn:microsoft.com/office/officeart/2008/layout/HalfCircleOrganizationChart"/>
    <dgm:cxn modelId="{198A610D-8A48-448D-8414-4D5253A8663D}" type="presParOf" srcId="{F2B11EE2-7991-4C2D-9D30-C2EEC9CD3A22}" destId="{8F1482BF-D407-404A-8262-BF30CE3D1700}" srcOrd="2" destOrd="0" presId="urn:microsoft.com/office/officeart/2008/layout/HalfCircleOrganizationChart"/>
    <dgm:cxn modelId="{7AE6C3F2-6435-4FB2-92C2-4062799C66BA}" type="presParOf" srcId="{F2B11EE2-7991-4C2D-9D30-C2EEC9CD3A22}" destId="{54FE0CF9-56AA-4E8C-B742-778CE7C596D4}" srcOrd="3" destOrd="0" presId="urn:microsoft.com/office/officeart/2008/layout/HalfCircleOrganizationChart"/>
    <dgm:cxn modelId="{5C89ADE9-F4F5-4DDB-99F2-1FD2EAA78355}" type="presParOf" srcId="{F9FB7567-2491-4111-872E-A47E45F8D88A}" destId="{D61A014B-5DEE-4629-99EF-EF2322E21ED7}" srcOrd="1" destOrd="0" presId="urn:microsoft.com/office/officeart/2008/layout/HalfCircleOrganizationChart"/>
    <dgm:cxn modelId="{AA1ADF37-CA3A-4766-A2F5-E8600B7CA02F}" type="presParOf" srcId="{F9FB7567-2491-4111-872E-A47E45F8D88A}" destId="{DFDB2AE6-034B-44A8-BB8C-31ADF86754FA}" srcOrd="2" destOrd="0" presId="urn:microsoft.com/office/officeart/2008/layout/HalfCircleOrganizationChart"/>
    <dgm:cxn modelId="{D1449A9D-B393-4275-82A8-D299AC8E543A}" type="presParOf" srcId="{03012EAB-E6D4-480B-9E00-0BBB5D51C37B}" destId="{A42385A0-7563-4E18-B544-97FDFF57F24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82945-D889-40A4-90C3-C969F83741DE}">
      <dsp:nvSpPr>
        <dsp:cNvPr id="0" name=""/>
        <dsp:cNvSpPr/>
      </dsp:nvSpPr>
      <dsp:spPr>
        <a:xfrm>
          <a:off x="635827" y="2364320"/>
          <a:ext cx="3829648" cy="265859"/>
        </a:xfrm>
        <a:custGeom>
          <a:avLst/>
          <a:gdLst/>
          <a:ahLst/>
          <a:cxnLst/>
          <a:rect l="0" t="0" r="0" b="0"/>
          <a:pathLst>
            <a:path>
              <a:moveTo>
                <a:pt x="3829648" y="0"/>
              </a:moveTo>
              <a:lnTo>
                <a:pt x="3829648" y="132929"/>
              </a:lnTo>
              <a:lnTo>
                <a:pt x="0" y="132929"/>
              </a:lnTo>
              <a:lnTo>
                <a:pt x="0"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54826-95C7-462D-9ABF-2B81350E1EE5}">
      <dsp:nvSpPr>
        <dsp:cNvPr id="0" name=""/>
        <dsp:cNvSpPr/>
      </dsp:nvSpPr>
      <dsp:spPr>
        <a:xfrm>
          <a:off x="2167686" y="2364320"/>
          <a:ext cx="2297788" cy="265859"/>
        </a:xfrm>
        <a:custGeom>
          <a:avLst/>
          <a:gdLst/>
          <a:ahLst/>
          <a:cxnLst/>
          <a:rect l="0" t="0" r="0" b="0"/>
          <a:pathLst>
            <a:path>
              <a:moveTo>
                <a:pt x="2297788" y="0"/>
              </a:moveTo>
              <a:lnTo>
                <a:pt x="2297788" y="132929"/>
              </a:lnTo>
              <a:lnTo>
                <a:pt x="0" y="132929"/>
              </a:lnTo>
              <a:lnTo>
                <a:pt x="0"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E0B098-543A-42C9-BC55-33E88926DFC3}">
      <dsp:nvSpPr>
        <dsp:cNvPr id="0" name=""/>
        <dsp:cNvSpPr/>
      </dsp:nvSpPr>
      <dsp:spPr>
        <a:xfrm>
          <a:off x="3699545" y="2364320"/>
          <a:ext cx="765929" cy="265859"/>
        </a:xfrm>
        <a:custGeom>
          <a:avLst/>
          <a:gdLst/>
          <a:ahLst/>
          <a:cxnLst/>
          <a:rect l="0" t="0" r="0" b="0"/>
          <a:pathLst>
            <a:path>
              <a:moveTo>
                <a:pt x="765929" y="0"/>
              </a:moveTo>
              <a:lnTo>
                <a:pt x="765929" y="132929"/>
              </a:lnTo>
              <a:lnTo>
                <a:pt x="0" y="132929"/>
              </a:lnTo>
              <a:lnTo>
                <a:pt x="0"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D9D443-8C1F-4C6A-BED1-8833089D242C}">
      <dsp:nvSpPr>
        <dsp:cNvPr id="0" name=""/>
        <dsp:cNvSpPr/>
      </dsp:nvSpPr>
      <dsp:spPr>
        <a:xfrm>
          <a:off x="4465475" y="2364320"/>
          <a:ext cx="765929" cy="265859"/>
        </a:xfrm>
        <a:custGeom>
          <a:avLst/>
          <a:gdLst/>
          <a:ahLst/>
          <a:cxnLst/>
          <a:rect l="0" t="0" r="0" b="0"/>
          <a:pathLst>
            <a:path>
              <a:moveTo>
                <a:pt x="0" y="0"/>
              </a:moveTo>
              <a:lnTo>
                <a:pt x="0" y="132929"/>
              </a:lnTo>
              <a:lnTo>
                <a:pt x="765929" y="132929"/>
              </a:lnTo>
              <a:lnTo>
                <a:pt x="765929"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BD82E7-470A-47D4-947A-A7A4FFB8E5F4}">
      <dsp:nvSpPr>
        <dsp:cNvPr id="0" name=""/>
        <dsp:cNvSpPr/>
      </dsp:nvSpPr>
      <dsp:spPr>
        <a:xfrm>
          <a:off x="4465475" y="2364320"/>
          <a:ext cx="2297788" cy="265859"/>
        </a:xfrm>
        <a:custGeom>
          <a:avLst/>
          <a:gdLst/>
          <a:ahLst/>
          <a:cxnLst/>
          <a:rect l="0" t="0" r="0" b="0"/>
          <a:pathLst>
            <a:path>
              <a:moveTo>
                <a:pt x="0" y="0"/>
              </a:moveTo>
              <a:lnTo>
                <a:pt x="0" y="132929"/>
              </a:lnTo>
              <a:lnTo>
                <a:pt x="2297788" y="132929"/>
              </a:lnTo>
              <a:lnTo>
                <a:pt x="2297788"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D71109-78A6-422C-88ED-98FB083189B4}">
      <dsp:nvSpPr>
        <dsp:cNvPr id="0" name=""/>
        <dsp:cNvSpPr/>
      </dsp:nvSpPr>
      <dsp:spPr>
        <a:xfrm>
          <a:off x="4465475" y="2364320"/>
          <a:ext cx="3829648" cy="265859"/>
        </a:xfrm>
        <a:custGeom>
          <a:avLst/>
          <a:gdLst/>
          <a:ahLst/>
          <a:cxnLst/>
          <a:rect l="0" t="0" r="0" b="0"/>
          <a:pathLst>
            <a:path>
              <a:moveTo>
                <a:pt x="0" y="0"/>
              </a:moveTo>
              <a:lnTo>
                <a:pt x="0" y="132929"/>
              </a:lnTo>
              <a:lnTo>
                <a:pt x="3829648" y="132929"/>
              </a:lnTo>
              <a:lnTo>
                <a:pt x="3829648" y="26585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49E1BE-0830-486A-A1BF-8FB660BA33BD}">
      <dsp:nvSpPr>
        <dsp:cNvPr id="0" name=""/>
        <dsp:cNvSpPr/>
      </dsp:nvSpPr>
      <dsp:spPr>
        <a:xfrm>
          <a:off x="4031522" y="1548985"/>
          <a:ext cx="867905" cy="815335"/>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07514-2404-41F4-BC93-BFDD45ABD819}">
      <dsp:nvSpPr>
        <dsp:cNvPr id="0" name=""/>
        <dsp:cNvSpPr/>
      </dsp:nvSpPr>
      <dsp:spPr>
        <a:xfrm>
          <a:off x="4031522" y="1548985"/>
          <a:ext cx="867905" cy="815335"/>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BAC3FD-6FFF-4D89-A5B0-390B76682D16}">
      <dsp:nvSpPr>
        <dsp:cNvPr id="0" name=""/>
        <dsp:cNvSpPr/>
      </dsp:nvSpPr>
      <dsp:spPr>
        <a:xfrm>
          <a:off x="3597569" y="1695745"/>
          <a:ext cx="1735811" cy="521814"/>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Student</a:t>
          </a:r>
          <a:r>
            <a:rPr lang="en-US" sz="2100" kern="1200" dirty="0" smtClean="0"/>
            <a:t> </a:t>
          </a:r>
          <a:r>
            <a:rPr lang="en-US" sz="3200" kern="1200" dirty="0" smtClean="0"/>
            <a:t>Success</a:t>
          </a:r>
          <a:endParaRPr lang="en-US" sz="2100" kern="1200" dirty="0"/>
        </a:p>
      </dsp:txBody>
      <dsp:txXfrm>
        <a:off x="3597569" y="1695745"/>
        <a:ext cx="1735811" cy="521814"/>
      </dsp:txXfrm>
    </dsp:sp>
    <dsp:sp modelId="{4BB3824C-9946-49B4-AABE-7457694CB617}">
      <dsp:nvSpPr>
        <dsp:cNvPr id="0" name=""/>
        <dsp:cNvSpPr/>
      </dsp:nvSpPr>
      <dsp:spPr>
        <a:xfrm>
          <a:off x="7978623"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D24C-5728-469C-8E4D-B4B23083CD8C}">
      <dsp:nvSpPr>
        <dsp:cNvPr id="0" name=""/>
        <dsp:cNvSpPr/>
      </dsp:nvSpPr>
      <dsp:spPr>
        <a:xfrm>
          <a:off x="7978623"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E26531-08A6-4E36-B0D4-1237AD7CF670}">
      <dsp:nvSpPr>
        <dsp:cNvPr id="0" name=""/>
        <dsp:cNvSpPr/>
      </dsp:nvSpPr>
      <dsp:spPr>
        <a:xfrm>
          <a:off x="7662123"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Testing Center</a:t>
          </a:r>
          <a:endParaRPr lang="en-US" sz="800" kern="1200" dirty="0"/>
        </a:p>
      </dsp:txBody>
      <dsp:txXfrm>
        <a:off x="7662123" y="2744120"/>
        <a:ext cx="1265999" cy="405119"/>
      </dsp:txXfrm>
    </dsp:sp>
    <dsp:sp modelId="{A408F7B2-C09F-42EC-831B-DE714177F020}">
      <dsp:nvSpPr>
        <dsp:cNvPr id="0" name=""/>
        <dsp:cNvSpPr/>
      </dsp:nvSpPr>
      <dsp:spPr>
        <a:xfrm>
          <a:off x="6446764"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7AA7A-FE2D-4CB6-90AD-7267ACE680D4}">
      <dsp:nvSpPr>
        <dsp:cNvPr id="0" name=""/>
        <dsp:cNvSpPr/>
      </dsp:nvSpPr>
      <dsp:spPr>
        <a:xfrm>
          <a:off x="6446764"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3220AB-8419-41B2-94DD-0EB3DF4F2269}">
      <dsp:nvSpPr>
        <dsp:cNvPr id="0" name=""/>
        <dsp:cNvSpPr/>
      </dsp:nvSpPr>
      <dsp:spPr>
        <a:xfrm>
          <a:off x="6130264"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New Student Experience</a:t>
          </a:r>
          <a:endParaRPr lang="en-US" sz="800" kern="1200" dirty="0"/>
        </a:p>
      </dsp:txBody>
      <dsp:txXfrm>
        <a:off x="6130264" y="2744120"/>
        <a:ext cx="1265999" cy="405119"/>
      </dsp:txXfrm>
    </dsp:sp>
    <dsp:sp modelId="{FCE51B01-D717-42AB-BAB8-219445412B2C}">
      <dsp:nvSpPr>
        <dsp:cNvPr id="0" name=""/>
        <dsp:cNvSpPr/>
      </dsp:nvSpPr>
      <dsp:spPr>
        <a:xfrm>
          <a:off x="4914905"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C02EE-FF19-425D-A912-743ADD4E7984}">
      <dsp:nvSpPr>
        <dsp:cNvPr id="0" name=""/>
        <dsp:cNvSpPr/>
      </dsp:nvSpPr>
      <dsp:spPr>
        <a:xfrm>
          <a:off x="4914905"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26937-B2AB-4541-A79D-177BB2B684E4}">
      <dsp:nvSpPr>
        <dsp:cNvPr id="0" name=""/>
        <dsp:cNvSpPr/>
      </dsp:nvSpPr>
      <dsp:spPr>
        <a:xfrm>
          <a:off x="4598405"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Educational Opportunity Fund Program (EOF)</a:t>
          </a:r>
          <a:endParaRPr lang="en-US" sz="800" kern="1200" dirty="0"/>
        </a:p>
      </dsp:txBody>
      <dsp:txXfrm>
        <a:off x="4598405" y="2744120"/>
        <a:ext cx="1265999" cy="405119"/>
      </dsp:txXfrm>
    </dsp:sp>
    <dsp:sp modelId="{9D540DCA-2B6E-4FEE-8E6C-5E24CBDC2D53}">
      <dsp:nvSpPr>
        <dsp:cNvPr id="0" name=""/>
        <dsp:cNvSpPr/>
      </dsp:nvSpPr>
      <dsp:spPr>
        <a:xfrm>
          <a:off x="3383046"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273CD-469E-4980-987F-D171B37CCB1E}">
      <dsp:nvSpPr>
        <dsp:cNvPr id="0" name=""/>
        <dsp:cNvSpPr/>
      </dsp:nvSpPr>
      <dsp:spPr>
        <a:xfrm>
          <a:off x="3383046"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6349C-65FE-45FD-A3F8-096D2036BB52}">
      <dsp:nvSpPr>
        <dsp:cNvPr id="0" name=""/>
        <dsp:cNvSpPr/>
      </dsp:nvSpPr>
      <dsp:spPr>
        <a:xfrm>
          <a:off x="3066546"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Connect</a:t>
          </a:r>
          <a:endParaRPr lang="en-US" sz="800" kern="1200" dirty="0"/>
        </a:p>
      </dsp:txBody>
      <dsp:txXfrm>
        <a:off x="3066546" y="2744120"/>
        <a:ext cx="1265999" cy="405119"/>
      </dsp:txXfrm>
    </dsp:sp>
    <dsp:sp modelId="{BDB696F2-31E9-400C-AC43-29119F40E3CA}">
      <dsp:nvSpPr>
        <dsp:cNvPr id="0" name=""/>
        <dsp:cNvSpPr/>
      </dsp:nvSpPr>
      <dsp:spPr>
        <a:xfrm>
          <a:off x="1851186"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EFA3E5-4268-4BE5-AC73-8E076E477625}">
      <dsp:nvSpPr>
        <dsp:cNvPr id="0" name=""/>
        <dsp:cNvSpPr/>
      </dsp:nvSpPr>
      <dsp:spPr>
        <a:xfrm>
          <a:off x="1851186"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310C54-D6DA-48FB-851F-7BBEF0913441}">
      <dsp:nvSpPr>
        <dsp:cNvPr id="0" name=""/>
        <dsp:cNvSpPr/>
      </dsp:nvSpPr>
      <dsp:spPr>
        <a:xfrm>
          <a:off x="1534686"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Career Development</a:t>
          </a:r>
          <a:endParaRPr lang="en-US" sz="800" kern="1200" dirty="0"/>
        </a:p>
      </dsp:txBody>
      <dsp:txXfrm>
        <a:off x="1534686" y="2744120"/>
        <a:ext cx="1265999" cy="405119"/>
      </dsp:txXfrm>
    </dsp:sp>
    <dsp:sp modelId="{82F4E4FB-3320-48BC-9285-9734C2AC929D}">
      <dsp:nvSpPr>
        <dsp:cNvPr id="0" name=""/>
        <dsp:cNvSpPr/>
      </dsp:nvSpPr>
      <dsp:spPr>
        <a:xfrm>
          <a:off x="319327" y="2630180"/>
          <a:ext cx="632999" cy="63299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1482BF-D407-404A-8262-BF30CE3D1700}">
      <dsp:nvSpPr>
        <dsp:cNvPr id="0" name=""/>
        <dsp:cNvSpPr/>
      </dsp:nvSpPr>
      <dsp:spPr>
        <a:xfrm>
          <a:off x="319327" y="2630180"/>
          <a:ext cx="632999" cy="63299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13EAA2-401A-428D-9D2A-783AFE088EDF}">
      <dsp:nvSpPr>
        <dsp:cNvPr id="0" name=""/>
        <dsp:cNvSpPr/>
      </dsp:nvSpPr>
      <dsp:spPr>
        <a:xfrm>
          <a:off x="2827" y="2744120"/>
          <a:ext cx="1265999" cy="40511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Academic Advisement</a:t>
          </a:r>
        </a:p>
        <a:p>
          <a:pPr lvl="0" algn="ctr" defTabSz="355600">
            <a:lnSpc>
              <a:spcPct val="90000"/>
            </a:lnSpc>
            <a:spcBef>
              <a:spcPct val="0"/>
            </a:spcBef>
            <a:spcAft>
              <a:spcPct val="35000"/>
            </a:spcAft>
          </a:pPr>
          <a:r>
            <a:rPr lang="en-US" sz="800" kern="1200" dirty="0" smtClean="0"/>
            <a:t>Center for Student Success</a:t>
          </a:r>
          <a:endParaRPr lang="en-US" sz="800" kern="1200" dirty="0"/>
        </a:p>
      </dsp:txBody>
      <dsp:txXfrm>
        <a:off x="2827" y="2744120"/>
        <a:ext cx="1265999" cy="40511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2C778B0-061A-6B4C-88E5-46CF3CA676C1}" type="datetimeFigureOut">
              <a:rPr lang="en-US" smtClean="0"/>
              <a:t>8/22/2021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B92D1F9-58E6-8845-AEE8-DF3B6D5D1F97}" type="slidenum">
              <a:rPr lang="en-US" smtClean="0"/>
              <a:t>‹#›</a:t>
            </a:fld>
            <a:endParaRPr lang="en-US"/>
          </a:p>
        </p:txBody>
      </p:sp>
    </p:spTree>
    <p:extLst>
      <p:ext uri="{BB962C8B-B14F-4D97-AF65-F5344CB8AC3E}">
        <p14:creationId xmlns:p14="http://schemas.microsoft.com/office/powerpoint/2010/main" val="1834772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46E10C-F2BF-4A72-9CE4-82EE0F6AAED0}" type="datetimeFigureOut">
              <a:rPr lang="en-US" smtClean="0"/>
              <a:t>8/22/2021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B4C00E9-B6FB-4465-808F-52513B142EBF}" type="slidenum">
              <a:rPr lang="en-US" smtClean="0"/>
              <a:t>‹#›</a:t>
            </a:fld>
            <a:endParaRPr lang="en-US"/>
          </a:p>
        </p:txBody>
      </p:sp>
    </p:spTree>
    <p:extLst>
      <p:ext uri="{BB962C8B-B14F-4D97-AF65-F5344CB8AC3E}">
        <p14:creationId xmlns:p14="http://schemas.microsoft.com/office/powerpoint/2010/main" val="3081765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8/22/2021</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8/22/2021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8/22/2021</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8/22/2021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8/22/2021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8/22/2021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8/22/2021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8/22/2021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8/22/2021</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ccess@ramapo.edu" TargetMode="External"/><Relationship Id="rId2" Type="http://schemas.openxmlformats.org/officeDocument/2006/relationships/hyperlink" Target="mailto:jconnell@ramapo.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ramapo.edu/conne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ramapo.edu/eof-progra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ramapo.edu/orientation" TargetMode="External"/><Relationship Id="rId2" Type="http://schemas.openxmlformats.org/officeDocument/2006/relationships/hyperlink" Target="http://www.ramapo.edu/studentsuccess" TargetMode="External"/><Relationship Id="rId1" Type="http://schemas.openxmlformats.org/officeDocument/2006/relationships/slideLayout" Target="../slideLayouts/slideLayout2.xml"/><Relationship Id="rId4" Type="http://schemas.openxmlformats.org/officeDocument/2006/relationships/hyperlink" Target="http://www.ramapo.edu/welcom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ramapo.edu/test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jsteinhe@ramapo.edu" TargetMode="External"/><Relationship Id="rId3" Type="http://schemas.openxmlformats.org/officeDocument/2006/relationships/hyperlink" Target="http://www.ramapo.edu/myadvisees" TargetMode="External"/><Relationship Id="rId7" Type="http://schemas.openxmlformats.org/officeDocument/2006/relationships/hyperlink" Target="mailto:kbrenfoa@ramapo.edu" TargetMode="External"/><Relationship Id="rId2" Type="http://schemas.openxmlformats.org/officeDocument/2006/relationships/hyperlink" Target="http://www.ramapo.edu/myadvisor" TargetMode="External"/><Relationship Id="rId1" Type="http://schemas.openxmlformats.org/officeDocument/2006/relationships/slideLayout" Target="../slideLayouts/slideLayout2.xml"/><Relationship Id="rId6" Type="http://schemas.openxmlformats.org/officeDocument/2006/relationships/hyperlink" Target="mailto:npedoto@ramapo.edu" TargetMode="External"/><Relationship Id="rId5" Type="http://schemas.openxmlformats.org/officeDocument/2006/relationships/hyperlink" Target="mailto:pihne@Ramapo.edu" TargetMode="External"/><Relationship Id="rId4" Type="http://schemas.openxmlformats.org/officeDocument/2006/relationships/hyperlink" Target="mailto:dbenavid@ramapo.edu" TargetMode="External"/><Relationship Id="rId9" Type="http://schemas.openxmlformats.org/officeDocument/2006/relationships/hyperlink" Target="mailto:jyao@ramapo.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ramapo.edu/careercenter/explor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mchale@ramapo.edu" TargetMode="External"/><Relationship Id="rId7" Type="http://schemas.openxmlformats.org/officeDocument/2006/relationships/hyperlink" Target="mailto:lnorman@Ramapo.edu" TargetMode="External"/><Relationship Id="rId2" Type="http://schemas.openxmlformats.org/officeDocument/2006/relationships/hyperlink" Target="https://www.ramapo.edu/careercenter/" TargetMode="External"/><Relationship Id="rId1" Type="http://schemas.openxmlformats.org/officeDocument/2006/relationships/slideLayout" Target="../slideLayouts/slideLayout2.xml"/><Relationship Id="rId6" Type="http://schemas.openxmlformats.org/officeDocument/2006/relationships/hyperlink" Target="mailto:asalah@ramapo.edu" TargetMode="External"/><Relationship Id="rId5" Type="http://schemas.openxmlformats.org/officeDocument/2006/relationships/hyperlink" Target="mailto:dgrazian@ramapo.edu" TargetMode="External"/><Relationship Id="rId4" Type="http://schemas.openxmlformats.org/officeDocument/2006/relationships/hyperlink" Target="mailto:dstark@ramap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dirty="0" smtClean="0"/>
              <a:t>Academic Year </a:t>
            </a:r>
            <a:r>
              <a:rPr lang="en-US" dirty="0" smtClean="0"/>
              <a:t>2021-2022</a:t>
            </a:r>
            <a:endParaRPr lang="en-US" dirty="0" smtClean="0"/>
          </a:p>
        </p:txBody>
      </p:sp>
      <p:sp>
        <p:nvSpPr>
          <p:cNvPr id="3" name="Title 2"/>
          <p:cNvSpPr>
            <a:spLocks noGrp="1"/>
          </p:cNvSpPr>
          <p:nvPr>
            <p:ph type="title"/>
          </p:nvPr>
        </p:nvSpPr>
        <p:spPr>
          <a:xfrm>
            <a:off x="363895" y="2052960"/>
            <a:ext cx="6417906" cy="1828800"/>
          </a:xfrm>
        </p:spPr>
        <p:txBody>
          <a:bodyPr/>
          <a:lstStyle/>
          <a:p>
            <a:r>
              <a:rPr lang="en-US" sz="4400" dirty="0" smtClean="0"/>
              <a:t>Student Success </a:t>
            </a:r>
            <a:r>
              <a:rPr lang="en-US" sz="3600" dirty="0" smtClean="0"/>
              <a:t/>
            </a:r>
            <a:br>
              <a:rPr lang="en-US" sz="3600" dirty="0" smtClean="0"/>
            </a:br>
            <a:r>
              <a:rPr lang="en-US" sz="2400" dirty="0" smtClean="0"/>
              <a:t>advisement, </a:t>
            </a:r>
            <a:br>
              <a:rPr lang="en-US" sz="2400" dirty="0" smtClean="0"/>
            </a:br>
            <a:r>
              <a:rPr lang="en-US" sz="2400" dirty="0" smtClean="0"/>
              <a:t>Career Development, center for reading </a:t>
            </a:r>
            <a:r>
              <a:rPr lang="en-US" sz="2400" dirty="0"/>
              <a:t>and writing, connect, </a:t>
            </a:r>
            <a:r>
              <a:rPr lang="en-US" sz="2400" dirty="0" smtClean="0"/>
              <a:t/>
            </a:r>
            <a:br>
              <a:rPr lang="en-US" sz="2400" dirty="0" smtClean="0"/>
            </a:br>
            <a:r>
              <a:rPr lang="en-US" sz="2400" dirty="0" err="1" smtClean="0"/>
              <a:t>eof</a:t>
            </a:r>
            <a:r>
              <a:rPr lang="en-US" sz="2400" dirty="0" smtClean="0"/>
              <a:t>, new student experience &amp; </a:t>
            </a:r>
            <a:br>
              <a:rPr lang="en-US" sz="2400" dirty="0" smtClean="0"/>
            </a:br>
            <a:r>
              <a:rPr lang="en-US" sz="2400" dirty="0" smtClean="0"/>
              <a:t>the testing center</a:t>
            </a:r>
            <a:endParaRPr lang="en-US" sz="3600" dirty="0"/>
          </a:p>
        </p:txBody>
      </p:sp>
      <p:sp>
        <p:nvSpPr>
          <p:cNvPr id="4" name="TextBox 3"/>
          <p:cNvSpPr txBox="1"/>
          <p:nvPr/>
        </p:nvSpPr>
        <p:spPr>
          <a:xfrm>
            <a:off x="2013438" y="4334607"/>
            <a:ext cx="4035670" cy="2031325"/>
          </a:xfrm>
          <a:prstGeom prst="rect">
            <a:avLst/>
          </a:prstGeom>
          <a:noFill/>
          <a:ln>
            <a:solidFill>
              <a:schemeClr val="bg1"/>
            </a:solidFill>
          </a:ln>
        </p:spPr>
        <p:txBody>
          <a:bodyPr wrap="square" rtlCol="0">
            <a:spAutoFit/>
          </a:bodyPr>
          <a:lstStyle/>
          <a:p>
            <a:r>
              <a:rPr lang="en-US" u="sng" dirty="0" smtClean="0">
                <a:solidFill>
                  <a:schemeClr val="bg1"/>
                </a:solidFill>
              </a:rPr>
              <a:t>Contact information</a:t>
            </a:r>
            <a:r>
              <a:rPr lang="en-US" dirty="0" smtClean="0">
                <a:solidFill>
                  <a:schemeClr val="bg1"/>
                </a:solidFill>
              </a:rPr>
              <a:t>:</a:t>
            </a:r>
          </a:p>
          <a:p>
            <a:r>
              <a:rPr lang="en-US" dirty="0" smtClean="0">
                <a:solidFill>
                  <a:schemeClr val="bg1"/>
                </a:solidFill>
              </a:rPr>
              <a:t>Joseph Connell, AVP Student Success</a:t>
            </a:r>
          </a:p>
          <a:p>
            <a:r>
              <a:rPr lang="en-US" dirty="0" smtClean="0">
                <a:solidFill>
                  <a:schemeClr val="bg1"/>
                </a:solidFill>
                <a:hlinkClick r:id="rId2"/>
              </a:rPr>
              <a:t>jconnell@ramapo.edu</a:t>
            </a:r>
            <a:r>
              <a:rPr lang="en-US" dirty="0" smtClean="0">
                <a:solidFill>
                  <a:schemeClr val="bg1"/>
                </a:solidFill>
              </a:rPr>
              <a:t> </a:t>
            </a:r>
          </a:p>
          <a:p>
            <a:endParaRPr lang="en-US" dirty="0">
              <a:solidFill>
                <a:schemeClr val="bg1"/>
              </a:solidFill>
            </a:endParaRPr>
          </a:p>
          <a:p>
            <a:r>
              <a:rPr lang="en-US" dirty="0" smtClean="0">
                <a:solidFill>
                  <a:schemeClr val="bg1"/>
                </a:solidFill>
              </a:rPr>
              <a:t>Center for Student Success, D207</a:t>
            </a:r>
          </a:p>
          <a:p>
            <a:r>
              <a:rPr lang="en-US" dirty="0" smtClean="0">
                <a:solidFill>
                  <a:schemeClr val="bg1"/>
                </a:solidFill>
              </a:rPr>
              <a:t>(201) 684-7441</a:t>
            </a:r>
          </a:p>
          <a:p>
            <a:r>
              <a:rPr lang="en-US" dirty="0" smtClean="0">
                <a:solidFill>
                  <a:schemeClr val="bg1"/>
                </a:solidFill>
                <a:hlinkClick r:id="rId3"/>
              </a:rPr>
              <a:t>success@ramapo.edu</a:t>
            </a:r>
            <a:r>
              <a:rPr lang="en-US" dirty="0" smtClean="0">
                <a:solidFill>
                  <a:schemeClr val="bg1"/>
                </a:solidFill>
              </a:rPr>
              <a:t> </a:t>
            </a:r>
          </a:p>
        </p:txBody>
      </p:sp>
    </p:spTree>
    <p:extLst>
      <p:ext uri="{BB962C8B-B14F-4D97-AF65-F5344CB8AC3E}">
        <p14:creationId xmlns:p14="http://schemas.microsoft.com/office/powerpoint/2010/main" val="247299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146461"/>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46102" y="2146461"/>
            <a:ext cx="8844772" cy="1054100"/>
          </a:xfrm>
        </p:spPr>
        <p:txBody>
          <a:bodyPr/>
          <a:lstStyle/>
          <a:p>
            <a:r>
              <a:rPr lang="en-US" dirty="0" smtClean="0"/>
              <a:t>Connect</a:t>
            </a:r>
            <a:endParaRPr lang="en-US" dirty="0"/>
          </a:p>
        </p:txBody>
      </p:sp>
      <p:sp>
        <p:nvSpPr>
          <p:cNvPr id="5" name="TextBox 4"/>
          <p:cNvSpPr txBox="1"/>
          <p:nvPr/>
        </p:nvSpPr>
        <p:spPr>
          <a:xfrm>
            <a:off x="1934309" y="2996087"/>
            <a:ext cx="6379268" cy="1138773"/>
          </a:xfrm>
          <a:prstGeom prst="rect">
            <a:avLst/>
          </a:prstGeom>
          <a:noFill/>
        </p:spPr>
        <p:txBody>
          <a:bodyPr wrap="square" rtlCol="0">
            <a:spAutoFit/>
          </a:bodyPr>
          <a:lstStyle/>
          <a:p>
            <a:r>
              <a:rPr lang="en-US" sz="1700" dirty="0" smtClean="0">
                <a:solidFill>
                  <a:schemeClr val="bg1"/>
                </a:solidFill>
              </a:rPr>
              <a:t>Tracey Bender, Assistant Director of Student Success and Testing </a:t>
            </a:r>
          </a:p>
          <a:p>
            <a:r>
              <a:rPr lang="en-US" sz="1700" dirty="0" smtClean="0">
                <a:solidFill>
                  <a:schemeClr val="bg1"/>
                </a:solidFill>
              </a:rPr>
              <a:t>tpastori@ramapo.edu</a:t>
            </a:r>
          </a:p>
          <a:p>
            <a:r>
              <a:rPr lang="en-US" sz="1700" dirty="0" smtClean="0">
                <a:solidFill>
                  <a:schemeClr val="bg1"/>
                </a:solidFill>
              </a:rPr>
              <a:t>connect@ramapo.edu </a:t>
            </a:r>
          </a:p>
          <a:p>
            <a:r>
              <a:rPr lang="en-US" sz="1700" dirty="0" smtClean="0">
                <a:solidFill>
                  <a:schemeClr val="bg1"/>
                </a:solidFill>
              </a:rPr>
              <a:t>201-684-7480</a:t>
            </a:r>
            <a:endParaRPr lang="en-US" sz="1700" dirty="0">
              <a:solidFill>
                <a:schemeClr val="bg1"/>
              </a:solidFill>
            </a:endParaRPr>
          </a:p>
        </p:txBody>
      </p:sp>
    </p:spTree>
    <p:extLst>
      <p:ext uri="{BB962C8B-B14F-4D97-AF65-F5344CB8AC3E}">
        <p14:creationId xmlns:p14="http://schemas.microsoft.com/office/powerpoint/2010/main" val="54151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a:bodyPr>
          <a:lstStyle/>
          <a:p>
            <a:r>
              <a:rPr lang="en-US" dirty="0" smtClean="0"/>
              <a:t>Academic Progress Survey Software</a:t>
            </a:r>
          </a:p>
          <a:p>
            <a:pPr lvl="1"/>
            <a:r>
              <a:rPr lang="en-US" dirty="0" smtClean="0"/>
              <a:t>Accessible through web.ramapo.edu or Canvas</a:t>
            </a:r>
          </a:p>
          <a:p>
            <a:pPr lvl="1"/>
            <a:r>
              <a:rPr lang="en-US" dirty="0" smtClean="0"/>
              <a:t>Displays students in your courses automatically</a:t>
            </a:r>
          </a:p>
          <a:p>
            <a:pPr lvl="1"/>
            <a:r>
              <a:rPr lang="en-US" dirty="0" smtClean="0"/>
              <a:t>Monitor student progress and learning</a:t>
            </a:r>
          </a:p>
          <a:p>
            <a:pPr lvl="2"/>
            <a:r>
              <a:rPr lang="en-US" dirty="0" smtClean="0"/>
              <a:t>Raise academic progress items for excellent or concerning work</a:t>
            </a:r>
          </a:p>
          <a:p>
            <a:pPr lvl="2"/>
            <a:r>
              <a:rPr lang="en-US" dirty="0" smtClean="0"/>
              <a:t>Review academic progress items that have been raised about your students</a:t>
            </a:r>
          </a:p>
          <a:p>
            <a:pPr lvl="1"/>
            <a:r>
              <a:rPr lang="en-US" dirty="0" smtClean="0"/>
              <a:t>Professional staff and other faculty on campus who can intervene become aware</a:t>
            </a:r>
          </a:p>
          <a:p>
            <a:r>
              <a:rPr lang="en-US" dirty="0" smtClean="0"/>
              <a:t>Website</a:t>
            </a:r>
          </a:p>
          <a:p>
            <a:pPr lvl="1"/>
            <a:r>
              <a:rPr lang="en-US" dirty="0" smtClean="0">
                <a:hlinkClick r:id="rId2"/>
              </a:rPr>
              <a:t>http://www.ramapo.edu/connect</a:t>
            </a:r>
            <a:endParaRPr lang="en-US" dirty="0" smtClean="0"/>
          </a:p>
          <a:p>
            <a:pPr marL="365760" lvl="1" indent="0">
              <a:buNone/>
            </a:pPr>
            <a:endParaRPr lang="en-US" dirty="0" smtClean="0"/>
          </a:p>
          <a:p>
            <a:endParaRPr lang="en-US" dirty="0" smtClean="0"/>
          </a:p>
          <a:p>
            <a:pPr lvl="2"/>
            <a:endParaRPr lang="en-US" dirty="0" smtClean="0"/>
          </a:p>
          <a:p>
            <a:endParaRPr lang="en-US" dirty="0"/>
          </a:p>
          <a:p>
            <a:pPr marL="4572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Connect </a:t>
            </a:r>
            <a:endParaRPr lang="en-US" dirty="0"/>
          </a:p>
        </p:txBody>
      </p:sp>
    </p:spTree>
    <p:extLst>
      <p:ext uri="{BB962C8B-B14F-4D97-AF65-F5344CB8AC3E}">
        <p14:creationId xmlns:p14="http://schemas.microsoft.com/office/powerpoint/2010/main" val="1893971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146461"/>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46102" y="2120639"/>
            <a:ext cx="8844772" cy="1054100"/>
          </a:xfrm>
        </p:spPr>
        <p:txBody>
          <a:bodyPr/>
          <a:lstStyle/>
          <a:p>
            <a:r>
              <a:rPr lang="en-US" dirty="0" smtClean="0"/>
              <a:t>Educational Opportunity fund program (EOF)</a:t>
            </a:r>
            <a:endParaRPr lang="en-US" dirty="0"/>
          </a:p>
        </p:txBody>
      </p:sp>
      <p:sp>
        <p:nvSpPr>
          <p:cNvPr id="5" name="TextBox 4"/>
          <p:cNvSpPr txBox="1"/>
          <p:nvPr/>
        </p:nvSpPr>
        <p:spPr>
          <a:xfrm>
            <a:off x="2760262" y="3174739"/>
            <a:ext cx="4040588" cy="1138773"/>
          </a:xfrm>
          <a:prstGeom prst="rect">
            <a:avLst/>
          </a:prstGeom>
          <a:noFill/>
        </p:spPr>
        <p:txBody>
          <a:bodyPr wrap="square" rtlCol="0">
            <a:spAutoFit/>
          </a:bodyPr>
          <a:lstStyle/>
          <a:p>
            <a:r>
              <a:rPr lang="en-US" sz="1700" dirty="0" smtClean="0">
                <a:solidFill>
                  <a:schemeClr val="bg1"/>
                </a:solidFill>
              </a:rPr>
              <a:t>Director-Nicole Videla, nvidela@ramapo.edu  </a:t>
            </a:r>
          </a:p>
          <a:p>
            <a:r>
              <a:rPr lang="en-US" sz="1700" dirty="0" smtClean="0">
                <a:solidFill>
                  <a:schemeClr val="bg1"/>
                </a:solidFill>
              </a:rPr>
              <a:t>eof@ramapo.edu</a:t>
            </a:r>
            <a:endParaRPr lang="en-US" sz="1700" dirty="0" smtClean="0">
              <a:solidFill>
                <a:schemeClr val="bg1"/>
              </a:solidFill>
            </a:endParaRPr>
          </a:p>
          <a:p>
            <a:r>
              <a:rPr lang="en-US" sz="1700" dirty="0" smtClean="0">
                <a:solidFill>
                  <a:schemeClr val="bg1"/>
                </a:solidFill>
              </a:rPr>
              <a:t>201-684-7545</a:t>
            </a:r>
            <a:endParaRPr lang="en-US" sz="1700" dirty="0">
              <a:solidFill>
                <a:schemeClr val="bg1"/>
              </a:solidFill>
            </a:endParaRPr>
          </a:p>
        </p:txBody>
      </p:sp>
    </p:spTree>
    <p:extLst>
      <p:ext uri="{BB962C8B-B14F-4D97-AF65-F5344CB8AC3E}">
        <p14:creationId xmlns:p14="http://schemas.microsoft.com/office/powerpoint/2010/main" val="2248964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lnSpcReduction="10000"/>
          </a:bodyPr>
          <a:lstStyle/>
          <a:p>
            <a:r>
              <a:rPr lang="en-US" dirty="0"/>
              <a:t>The mission </a:t>
            </a:r>
            <a:r>
              <a:rPr lang="en-US" dirty="0" smtClean="0"/>
              <a:t>is </a:t>
            </a:r>
            <a:r>
              <a:rPr lang="en-US" dirty="0"/>
              <a:t>to provide access to higher education and support for highly motivated students who exhibit the potential for success, but who come from families/communities disadvantaged by low income and a lack of access to quality educational preparation necessary to attend college. The EOF program provides such students full-time admission to the college, and the support needed to maintain their continued enrollment through graduation. </a:t>
            </a:r>
            <a:endParaRPr lang="en-US" dirty="0" smtClean="0"/>
          </a:p>
          <a:p>
            <a:r>
              <a:rPr lang="en-US" dirty="0" smtClean="0"/>
              <a:t>Program Highlights</a:t>
            </a:r>
          </a:p>
          <a:p>
            <a:pPr lvl="1"/>
            <a:r>
              <a:rPr lang="en-US" dirty="0" smtClean="0"/>
              <a:t>Career Development</a:t>
            </a:r>
          </a:p>
          <a:p>
            <a:pPr lvl="1"/>
            <a:r>
              <a:rPr lang="en-US" dirty="0"/>
              <a:t>Faculty Mentorship</a:t>
            </a:r>
          </a:p>
          <a:p>
            <a:pPr lvl="1"/>
            <a:r>
              <a:rPr lang="en-US" dirty="0" smtClean="0"/>
              <a:t>Financial Support </a:t>
            </a:r>
          </a:p>
          <a:p>
            <a:pPr lvl="1"/>
            <a:r>
              <a:rPr lang="en-US" dirty="0" smtClean="0"/>
              <a:t>Leadership</a:t>
            </a:r>
          </a:p>
          <a:p>
            <a:pPr lvl="1"/>
            <a:r>
              <a:rPr lang="en-US" dirty="0" smtClean="0"/>
              <a:t>Student Development Specialists</a:t>
            </a:r>
          </a:p>
          <a:p>
            <a:r>
              <a:rPr lang="en-US" dirty="0" smtClean="0"/>
              <a:t>Website</a:t>
            </a:r>
            <a:endParaRPr lang="en-US" dirty="0"/>
          </a:p>
          <a:p>
            <a:pPr lvl="1"/>
            <a:r>
              <a:rPr lang="en-US" dirty="0" smtClean="0">
                <a:hlinkClick r:id="rId2"/>
              </a:rPr>
              <a:t>https</a:t>
            </a:r>
            <a:r>
              <a:rPr lang="en-US" dirty="0">
                <a:hlinkClick r:id="rId2"/>
              </a:rPr>
              <a:t>://www.ramapo.edu/eof-program</a:t>
            </a:r>
            <a:r>
              <a:rPr lang="en-US" dirty="0" smtClean="0">
                <a:hlinkClick r:id="rId2"/>
              </a:rPr>
              <a:t>/</a:t>
            </a:r>
            <a:r>
              <a:rPr lang="en-US" dirty="0" smtClean="0"/>
              <a:t> </a:t>
            </a:r>
          </a:p>
          <a:p>
            <a:endParaRPr lang="en-US" dirty="0" smtClean="0"/>
          </a:p>
          <a:p>
            <a:pPr lvl="2"/>
            <a:endParaRPr lang="en-US" dirty="0" smtClean="0"/>
          </a:p>
          <a:p>
            <a:endParaRPr lang="en-US" dirty="0"/>
          </a:p>
          <a:p>
            <a:pPr marL="4572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EOF </a:t>
            </a:r>
            <a:endParaRPr lang="en-US" dirty="0"/>
          </a:p>
        </p:txBody>
      </p:sp>
    </p:spTree>
    <p:extLst>
      <p:ext uri="{BB962C8B-B14F-4D97-AF65-F5344CB8AC3E}">
        <p14:creationId xmlns:p14="http://schemas.microsoft.com/office/powerpoint/2010/main" val="3186507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146461"/>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46102" y="2146461"/>
            <a:ext cx="8844772" cy="1054100"/>
          </a:xfrm>
        </p:spPr>
        <p:txBody>
          <a:bodyPr/>
          <a:lstStyle/>
          <a:p>
            <a:r>
              <a:rPr lang="en-US" dirty="0" smtClean="0"/>
              <a:t>New Student Experience</a:t>
            </a:r>
            <a:endParaRPr lang="en-US" dirty="0"/>
          </a:p>
        </p:txBody>
      </p:sp>
      <p:sp>
        <p:nvSpPr>
          <p:cNvPr id="5" name="TextBox 4"/>
          <p:cNvSpPr txBox="1"/>
          <p:nvPr/>
        </p:nvSpPr>
        <p:spPr>
          <a:xfrm>
            <a:off x="1903445" y="3174739"/>
            <a:ext cx="6018245" cy="877163"/>
          </a:xfrm>
          <a:prstGeom prst="rect">
            <a:avLst/>
          </a:prstGeom>
          <a:noFill/>
        </p:spPr>
        <p:txBody>
          <a:bodyPr wrap="square" rtlCol="0">
            <a:spAutoFit/>
          </a:bodyPr>
          <a:lstStyle/>
          <a:p>
            <a:r>
              <a:rPr lang="en-US" sz="1700" dirty="0" smtClean="0">
                <a:solidFill>
                  <a:schemeClr val="bg1"/>
                </a:solidFill>
              </a:rPr>
              <a:t>Meghan Gregory, Assistant Director of New Student Experience  </a:t>
            </a:r>
          </a:p>
          <a:p>
            <a:r>
              <a:rPr lang="en-US" sz="1700" dirty="0" smtClean="0">
                <a:solidFill>
                  <a:schemeClr val="bg1"/>
                </a:solidFill>
              </a:rPr>
              <a:t>mgregory@ramapo.edu</a:t>
            </a:r>
          </a:p>
          <a:p>
            <a:r>
              <a:rPr lang="en-US" sz="1700" dirty="0" smtClean="0">
                <a:solidFill>
                  <a:schemeClr val="bg1"/>
                </a:solidFill>
              </a:rPr>
              <a:t>201-684-7517</a:t>
            </a:r>
            <a:endParaRPr lang="en-US" sz="1700" dirty="0">
              <a:solidFill>
                <a:schemeClr val="bg1"/>
              </a:solidFill>
            </a:endParaRPr>
          </a:p>
        </p:txBody>
      </p:sp>
    </p:spTree>
    <p:extLst>
      <p:ext uri="{BB962C8B-B14F-4D97-AF65-F5344CB8AC3E}">
        <p14:creationId xmlns:p14="http://schemas.microsoft.com/office/powerpoint/2010/main" val="41497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fontScale="92500" lnSpcReduction="20000"/>
          </a:bodyPr>
          <a:lstStyle/>
          <a:p>
            <a:r>
              <a:rPr lang="en-US" dirty="0" smtClean="0"/>
              <a:t>Transitional Programming for First-Year and Transfer Students</a:t>
            </a:r>
          </a:p>
          <a:p>
            <a:pPr lvl="1"/>
            <a:r>
              <a:rPr lang="en-US" dirty="0" smtClean="0"/>
              <a:t>Orientation</a:t>
            </a:r>
          </a:p>
          <a:p>
            <a:pPr lvl="2"/>
            <a:r>
              <a:rPr lang="en-US" dirty="0" smtClean="0"/>
              <a:t>Separate programs for First-Year and Transfer students and families</a:t>
            </a:r>
          </a:p>
          <a:p>
            <a:pPr lvl="1"/>
            <a:r>
              <a:rPr lang="en-US" dirty="0" smtClean="0"/>
              <a:t>Welcome Week</a:t>
            </a:r>
          </a:p>
          <a:p>
            <a:pPr lvl="2"/>
            <a:r>
              <a:rPr lang="en-US" dirty="0" smtClean="0"/>
              <a:t>Extended orientation programming before students start classes</a:t>
            </a:r>
          </a:p>
          <a:p>
            <a:r>
              <a:rPr lang="en-US" dirty="0" smtClean="0"/>
              <a:t>Peer Facilitator Program</a:t>
            </a:r>
          </a:p>
          <a:p>
            <a:pPr lvl="1"/>
            <a:r>
              <a:rPr lang="en-US" dirty="0" smtClean="0"/>
              <a:t>Weekly mentoring from upper-class student(s)</a:t>
            </a:r>
          </a:p>
          <a:p>
            <a:pPr lvl="1"/>
            <a:r>
              <a:rPr lang="en-US" dirty="0" smtClean="0"/>
              <a:t>Peer facilitators in each General Education First-Year Seminar course</a:t>
            </a:r>
          </a:p>
          <a:p>
            <a:pPr lvl="2"/>
            <a:r>
              <a:rPr lang="en-US" dirty="0" smtClean="0"/>
              <a:t>Each course of approximately 25 students has 2 peer facilitators</a:t>
            </a:r>
          </a:p>
          <a:p>
            <a:r>
              <a:rPr lang="en-US" dirty="0" smtClean="0"/>
              <a:t>New Student </a:t>
            </a:r>
            <a:r>
              <a:rPr lang="en-US" dirty="0"/>
              <a:t>Programming</a:t>
            </a:r>
          </a:p>
          <a:p>
            <a:pPr lvl="1"/>
            <a:r>
              <a:rPr lang="en-US" dirty="0" smtClean="0"/>
              <a:t>Academic Honor Societies</a:t>
            </a:r>
          </a:p>
          <a:p>
            <a:pPr lvl="1"/>
            <a:r>
              <a:rPr lang="en-US" dirty="0" smtClean="0"/>
              <a:t>Majors </a:t>
            </a:r>
            <a:r>
              <a:rPr lang="en-US" dirty="0"/>
              <a:t>&amp; </a:t>
            </a:r>
            <a:r>
              <a:rPr lang="en-US" dirty="0" smtClean="0"/>
              <a:t>Minors Exploration</a:t>
            </a:r>
            <a:endParaRPr lang="en-US" dirty="0"/>
          </a:p>
          <a:p>
            <a:pPr lvl="1"/>
            <a:r>
              <a:rPr lang="en-US" dirty="0" smtClean="0"/>
              <a:t>Transfer </a:t>
            </a:r>
            <a:r>
              <a:rPr lang="en-US" dirty="0"/>
              <a:t>Center </a:t>
            </a:r>
            <a:r>
              <a:rPr lang="en-US" dirty="0" smtClean="0"/>
              <a:t>&amp; </a:t>
            </a:r>
            <a:r>
              <a:rPr lang="en-US" dirty="0"/>
              <a:t>Veterans Lounge</a:t>
            </a:r>
          </a:p>
          <a:p>
            <a:r>
              <a:rPr lang="en-US" dirty="0" smtClean="0"/>
              <a:t>Websites</a:t>
            </a:r>
            <a:endParaRPr lang="en-US" dirty="0"/>
          </a:p>
          <a:p>
            <a:pPr lvl="1"/>
            <a:r>
              <a:rPr lang="en-US" dirty="0">
                <a:hlinkClick r:id="rId2"/>
              </a:rPr>
              <a:t>http://www.ramapo.edu/studentsuccess</a:t>
            </a:r>
            <a:endParaRPr lang="en-US" dirty="0"/>
          </a:p>
          <a:p>
            <a:pPr lvl="1"/>
            <a:r>
              <a:rPr lang="en-US" dirty="0">
                <a:hlinkClick r:id="rId3"/>
              </a:rPr>
              <a:t>http://www.ramapo.edu/orientation</a:t>
            </a:r>
            <a:endParaRPr lang="en-US" dirty="0"/>
          </a:p>
          <a:p>
            <a:pPr lvl="1"/>
            <a:r>
              <a:rPr lang="en-US" dirty="0">
                <a:hlinkClick r:id="rId4"/>
              </a:rPr>
              <a:t>http://www.ramapo.edu/welcome</a:t>
            </a:r>
            <a:r>
              <a:rPr lang="en-US" dirty="0"/>
              <a:t> </a:t>
            </a:r>
          </a:p>
          <a:p>
            <a:pPr lvl="2"/>
            <a:endParaRPr lang="en-US" dirty="0" smtClean="0"/>
          </a:p>
          <a:p>
            <a:endParaRPr lang="en-US" dirty="0"/>
          </a:p>
        </p:txBody>
      </p:sp>
      <p:sp>
        <p:nvSpPr>
          <p:cNvPr id="3" name="Title 2"/>
          <p:cNvSpPr>
            <a:spLocks noGrp="1"/>
          </p:cNvSpPr>
          <p:nvPr>
            <p:ph type="title"/>
          </p:nvPr>
        </p:nvSpPr>
        <p:spPr/>
        <p:txBody>
          <a:bodyPr/>
          <a:lstStyle/>
          <a:p>
            <a:r>
              <a:rPr lang="en-US" dirty="0" smtClean="0"/>
              <a:t>New Student Experience </a:t>
            </a:r>
            <a:endParaRPr lang="en-US" dirty="0"/>
          </a:p>
        </p:txBody>
      </p:sp>
    </p:spTree>
    <p:extLst>
      <p:ext uri="{BB962C8B-B14F-4D97-AF65-F5344CB8AC3E}">
        <p14:creationId xmlns:p14="http://schemas.microsoft.com/office/powerpoint/2010/main" val="2790834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146461"/>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46102" y="2182045"/>
            <a:ext cx="8844772" cy="1054100"/>
          </a:xfrm>
        </p:spPr>
        <p:txBody>
          <a:bodyPr/>
          <a:lstStyle/>
          <a:p>
            <a:r>
              <a:rPr lang="en-US" dirty="0" smtClean="0"/>
              <a:t>Testing Center</a:t>
            </a:r>
            <a:endParaRPr lang="en-US" dirty="0"/>
          </a:p>
        </p:txBody>
      </p:sp>
      <p:sp>
        <p:nvSpPr>
          <p:cNvPr id="5" name="TextBox 4"/>
          <p:cNvSpPr txBox="1"/>
          <p:nvPr/>
        </p:nvSpPr>
        <p:spPr>
          <a:xfrm>
            <a:off x="1644162" y="2987801"/>
            <a:ext cx="6198576" cy="1138773"/>
          </a:xfrm>
          <a:prstGeom prst="rect">
            <a:avLst/>
          </a:prstGeom>
          <a:noFill/>
        </p:spPr>
        <p:txBody>
          <a:bodyPr wrap="square" rtlCol="0">
            <a:spAutoFit/>
          </a:bodyPr>
          <a:lstStyle/>
          <a:p>
            <a:r>
              <a:rPr lang="en-US" sz="1700" dirty="0" smtClean="0">
                <a:solidFill>
                  <a:schemeClr val="bg1"/>
                </a:solidFill>
              </a:rPr>
              <a:t>Tracey Bender, </a:t>
            </a:r>
            <a:r>
              <a:rPr lang="en-US" sz="1700" dirty="0">
                <a:solidFill>
                  <a:schemeClr val="bg1"/>
                </a:solidFill>
              </a:rPr>
              <a:t>Assistant Director of Student Success and Testing </a:t>
            </a:r>
            <a:endParaRPr lang="en-US" sz="1700" dirty="0" smtClean="0">
              <a:solidFill>
                <a:schemeClr val="bg1"/>
              </a:solidFill>
            </a:endParaRPr>
          </a:p>
          <a:p>
            <a:r>
              <a:rPr lang="en-US" sz="1700" dirty="0" smtClean="0">
                <a:solidFill>
                  <a:schemeClr val="bg1"/>
                </a:solidFill>
              </a:rPr>
              <a:t>tpastori@ramapo.edu</a:t>
            </a:r>
          </a:p>
          <a:p>
            <a:r>
              <a:rPr lang="en-US" sz="1700" dirty="0" smtClean="0">
                <a:solidFill>
                  <a:schemeClr val="bg1"/>
                </a:solidFill>
              </a:rPr>
              <a:t>testing@Ramapo.edu </a:t>
            </a:r>
          </a:p>
          <a:p>
            <a:r>
              <a:rPr lang="en-US" sz="1700" dirty="0">
                <a:solidFill>
                  <a:schemeClr val="bg1"/>
                </a:solidFill>
              </a:rPr>
              <a:t>2</a:t>
            </a:r>
            <a:r>
              <a:rPr lang="en-US" sz="1700" dirty="0" smtClean="0">
                <a:solidFill>
                  <a:schemeClr val="bg1"/>
                </a:solidFill>
              </a:rPr>
              <a:t>01-684-7480</a:t>
            </a:r>
            <a:endParaRPr lang="en-US" sz="1700" dirty="0">
              <a:solidFill>
                <a:schemeClr val="bg1"/>
              </a:solidFill>
            </a:endParaRPr>
          </a:p>
        </p:txBody>
      </p:sp>
    </p:spTree>
    <p:extLst>
      <p:ext uri="{BB962C8B-B14F-4D97-AF65-F5344CB8AC3E}">
        <p14:creationId xmlns:p14="http://schemas.microsoft.com/office/powerpoint/2010/main" val="3683048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Placement Testing</a:t>
            </a:r>
          </a:p>
          <a:p>
            <a:pPr lvl="1"/>
            <a:r>
              <a:rPr lang="en-US" dirty="0" smtClean="0"/>
              <a:t>Critical Reading and Writing</a:t>
            </a:r>
          </a:p>
          <a:p>
            <a:pPr lvl="1"/>
            <a:r>
              <a:rPr lang="en-US" dirty="0" smtClean="0"/>
              <a:t>Mathematics</a:t>
            </a:r>
          </a:p>
          <a:p>
            <a:pPr lvl="1"/>
            <a:r>
              <a:rPr lang="en-US" dirty="0" smtClean="0"/>
              <a:t>Languages</a:t>
            </a:r>
          </a:p>
          <a:p>
            <a:r>
              <a:rPr lang="en-US" dirty="0" smtClean="0"/>
              <a:t>CLEP Testing</a:t>
            </a:r>
          </a:p>
          <a:p>
            <a:pPr lvl="1"/>
            <a:r>
              <a:rPr lang="en-US" dirty="0" smtClean="0"/>
              <a:t>Done through the College Board</a:t>
            </a:r>
          </a:p>
          <a:p>
            <a:pPr lvl="1"/>
            <a:r>
              <a:rPr lang="en-US" dirty="0" smtClean="0"/>
              <a:t>Students can earn academic credit for prior knowledge through testing</a:t>
            </a:r>
          </a:p>
          <a:p>
            <a:r>
              <a:rPr lang="en-US" dirty="0" smtClean="0"/>
              <a:t>Accommodated </a:t>
            </a:r>
            <a:r>
              <a:rPr lang="en-US" dirty="0"/>
              <a:t>testing </a:t>
            </a:r>
            <a:endParaRPr lang="en-US" dirty="0" smtClean="0"/>
          </a:p>
          <a:p>
            <a:pPr lvl="1"/>
            <a:r>
              <a:rPr lang="en-US" dirty="0" smtClean="0"/>
              <a:t>Proctored in </a:t>
            </a:r>
            <a:r>
              <a:rPr lang="en-US" dirty="0"/>
              <a:t>collaboration with the Office of Specialized Services (OSS)</a:t>
            </a:r>
          </a:p>
          <a:p>
            <a:r>
              <a:rPr lang="en-US" dirty="0" smtClean="0"/>
              <a:t>Website</a:t>
            </a:r>
          </a:p>
          <a:p>
            <a:pPr lvl="1"/>
            <a:r>
              <a:rPr lang="en-US" dirty="0" smtClean="0">
                <a:hlinkClick r:id="rId2"/>
              </a:rPr>
              <a:t>http://www.ramapo.edu/testing</a:t>
            </a:r>
            <a:r>
              <a:rPr lang="en-US" dirty="0" smtClean="0"/>
              <a:t> </a:t>
            </a:r>
            <a:endParaRPr lang="en-US" dirty="0"/>
          </a:p>
        </p:txBody>
      </p:sp>
      <p:sp>
        <p:nvSpPr>
          <p:cNvPr id="3" name="Title 2"/>
          <p:cNvSpPr>
            <a:spLocks noGrp="1"/>
          </p:cNvSpPr>
          <p:nvPr>
            <p:ph type="title"/>
          </p:nvPr>
        </p:nvSpPr>
        <p:spPr/>
        <p:txBody>
          <a:bodyPr/>
          <a:lstStyle/>
          <a:p>
            <a:r>
              <a:rPr lang="en-US" dirty="0" smtClean="0"/>
              <a:t>Testing Center</a:t>
            </a:r>
            <a:endParaRPr lang="en-US" dirty="0"/>
          </a:p>
        </p:txBody>
      </p:sp>
    </p:spTree>
    <p:extLst>
      <p:ext uri="{BB962C8B-B14F-4D97-AF65-F5344CB8AC3E}">
        <p14:creationId xmlns:p14="http://schemas.microsoft.com/office/powerpoint/2010/main" val="102461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a:bodyPr>
          <a:lstStyle/>
          <a:p>
            <a:r>
              <a:rPr lang="en-US" dirty="0" smtClean="0"/>
              <a:t>Student Success guides students throughout their first year and beyond by providing services, resources and experiences that facilitate a student’s acclimation into the Ramapo College community. Collectively, these services and resources provide students a foundation to advance their learning and progression towards graduation. Student Success provides the campus and surrounding community with the resources to foster student engagement and create a culture of academic learning and student success.</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Vision statement</a:t>
            </a:r>
            <a:endParaRPr lang="en-US" dirty="0"/>
          </a:p>
        </p:txBody>
      </p:sp>
    </p:spTree>
    <p:extLst>
      <p:ext uri="{BB962C8B-B14F-4D97-AF65-F5344CB8AC3E}">
        <p14:creationId xmlns:p14="http://schemas.microsoft.com/office/powerpoint/2010/main" val="3083684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7139195"/>
              </p:ext>
            </p:extLst>
          </p:nvPr>
        </p:nvGraphicFramePr>
        <p:xfrm>
          <a:off x="177550" y="1513990"/>
          <a:ext cx="8930951" cy="4812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Unit breakdown</a:t>
            </a:r>
            <a:endParaRPr lang="en-US" dirty="0"/>
          </a:p>
        </p:txBody>
      </p:sp>
    </p:spTree>
    <p:extLst>
      <p:ext uri="{BB962C8B-B14F-4D97-AF65-F5344CB8AC3E}">
        <p14:creationId xmlns:p14="http://schemas.microsoft.com/office/powerpoint/2010/main" val="60195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441406"/>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27419" y="2451122"/>
            <a:ext cx="8844772" cy="1054100"/>
          </a:xfrm>
        </p:spPr>
        <p:txBody>
          <a:bodyPr/>
          <a:lstStyle/>
          <a:p>
            <a:r>
              <a:rPr lang="en-US" dirty="0" smtClean="0"/>
              <a:t>Academic advisement</a:t>
            </a:r>
            <a:br>
              <a:rPr lang="en-US" dirty="0" smtClean="0"/>
            </a:br>
            <a:r>
              <a:rPr lang="en-US" dirty="0" smtClean="0"/>
              <a:t>Center for Student Success</a:t>
            </a:r>
            <a:endParaRPr lang="en-US" dirty="0"/>
          </a:p>
        </p:txBody>
      </p:sp>
      <p:sp>
        <p:nvSpPr>
          <p:cNvPr id="2" name="TextBox 1"/>
          <p:cNvSpPr txBox="1"/>
          <p:nvPr/>
        </p:nvSpPr>
        <p:spPr>
          <a:xfrm>
            <a:off x="2610036" y="3470794"/>
            <a:ext cx="4128116" cy="877163"/>
          </a:xfrm>
          <a:prstGeom prst="rect">
            <a:avLst/>
          </a:prstGeom>
          <a:noFill/>
        </p:spPr>
        <p:txBody>
          <a:bodyPr wrap="square" rtlCol="0">
            <a:spAutoFit/>
          </a:bodyPr>
          <a:lstStyle/>
          <a:p>
            <a:r>
              <a:rPr lang="en-US" sz="1700" dirty="0" smtClean="0">
                <a:solidFill>
                  <a:schemeClr val="bg1"/>
                </a:solidFill>
              </a:rPr>
              <a:t>John Yao, Associate Director</a:t>
            </a:r>
          </a:p>
          <a:p>
            <a:r>
              <a:rPr lang="en-US" sz="1700" dirty="0" smtClean="0">
                <a:solidFill>
                  <a:schemeClr val="bg1"/>
                </a:solidFill>
              </a:rPr>
              <a:t>jyao@ramapo.edu</a:t>
            </a:r>
          </a:p>
          <a:p>
            <a:r>
              <a:rPr lang="en-US" sz="1700" dirty="0" smtClean="0">
                <a:solidFill>
                  <a:schemeClr val="bg1"/>
                </a:solidFill>
              </a:rPr>
              <a:t>201-684-7441</a:t>
            </a:r>
            <a:endParaRPr lang="en-US" sz="1700" dirty="0">
              <a:solidFill>
                <a:schemeClr val="bg1"/>
              </a:solidFill>
            </a:endParaRPr>
          </a:p>
        </p:txBody>
      </p:sp>
    </p:spTree>
    <p:extLst>
      <p:ext uri="{BB962C8B-B14F-4D97-AF65-F5344CB8AC3E}">
        <p14:creationId xmlns:p14="http://schemas.microsoft.com/office/powerpoint/2010/main" val="253815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lnSpcReduction="10000"/>
          </a:bodyPr>
          <a:lstStyle/>
          <a:p>
            <a:r>
              <a:rPr lang="en-US" dirty="0" smtClean="0"/>
              <a:t>Current Plan</a:t>
            </a:r>
          </a:p>
          <a:p>
            <a:pPr lvl="1"/>
            <a:r>
              <a:rPr lang="en-US" dirty="0" smtClean="0"/>
              <a:t>First-Year students are advised by professional staff in Student Success </a:t>
            </a:r>
          </a:p>
          <a:p>
            <a:pPr lvl="2"/>
            <a:r>
              <a:rPr lang="en-US" dirty="0" smtClean="0"/>
              <a:t>Mandatory advisement occurs prior to and throughout their first year</a:t>
            </a:r>
          </a:p>
          <a:p>
            <a:pPr lvl="1"/>
            <a:r>
              <a:rPr lang="en-US" i="1" dirty="0" smtClean="0"/>
              <a:t>Upper-class students are advised by faculty advisors</a:t>
            </a:r>
          </a:p>
          <a:p>
            <a:pPr lvl="2"/>
            <a:r>
              <a:rPr lang="en-US" i="1" dirty="0" smtClean="0"/>
              <a:t>Mandatory advisement occurs in the third and sixth semesters</a:t>
            </a:r>
          </a:p>
          <a:p>
            <a:r>
              <a:rPr lang="en-US" dirty="0" smtClean="0"/>
              <a:t>Coordinates the Academic Advisement Council</a:t>
            </a:r>
          </a:p>
          <a:p>
            <a:r>
              <a:rPr lang="en-US" dirty="0" smtClean="0"/>
              <a:t>Definition of Academic Advisement</a:t>
            </a:r>
            <a:endParaRPr lang="en-US" dirty="0"/>
          </a:p>
          <a:p>
            <a:pPr lvl="1"/>
            <a:r>
              <a:rPr lang="en-US" dirty="0"/>
              <a:t>Academic advisement at Ramapo College of New Jersey seeks to engage students in the process of defining and achieving their academic objectives, as well as career and life goals. This is a collaborative process of shared responsibilities between students and advisors that includes selecting a course of study; understanding academic policies, procedures, and requirements; becoming familiar with campus resources and opportunities; and identifying and fostering goals for success in college and beyond.</a:t>
            </a:r>
          </a:p>
          <a:p>
            <a:pPr lvl="1"/>
            <a:endParaRPr lang="en-US" dirty="0" smtClean="0"/>
          </a:p>
          <a:p>
            <a:pPr marL="4572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Academic advisement</a:t>
            </a:r>
            <a:endParaRPr lang="en-US" dirty="0"/>
          </a:p>
        </p:txBody>
      </p:sp>
    </p:spTree>
    <p:extLst>
      <p:ext uri="{BB962C8B-B14F-4D97-AF65-F5344CB8AC3E}">
        <p14:creationId xmlns:p14="http://schemas.microsoft.com/office/powerpoint/2010/main" val="1113327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Websites</a:t>
            </a:r>
            <a:endParaRPr lang="en-US" dirty="0"/>
          </a:p>
          <a:p>
            <a:pPr lvl="1"/>
            <a:r>
              <a:rPr lang="en-US" dirty="0">
                <a:hlinkClick r:id="rId2"/>
              </a:rPr>
              <a:t>http://www.ramapo.edu/myadvisor</a:t>
            </a:r>
            <a:endParaRPr lang="en-US" dirty="0"/>
          </a:p>
          <a:p>
            <a:pPr lvl="1"/>
            <a:r>
              <a:rPr lang="en-US" dirty="0">
                <a:hlinkClick r:id="rId3"/>
              </a:rPr>
              <a:t>http://</a:t>
            </a:r>
            <a:r>
              <a:rPr lang="en-US" dirty="0" smtClean="0">
                <a:hlinkClick r:id="rId3"/>
              </a:rPr>
              <a:t>www.ramapo.edu/myadvisees</a:t>
            </a:r>
            <a:endParaRPr lang="en-US" dirty="0" smtClean="0"/>
          </a:p>
          <a:p>
            <a:r>
              <a:rPr lang="en-US" dirty="0" smtClean="0"/>
              <a:t>Upcoming Trainings:</a:t>
            </a:r>
          </a:p>
          <a:p>
            <a:pPr lvl="1"/>
            <a:r>
              <a:rPr lang="en-US" dirty="0" smtClean="0"/>
              <a:t>Dates to Look For: </a:t>
            </a:r>
          </a:p>
          <a:p>
            <a:pPr lvl="2"/>
            <a:r>
              <a:rPr lang="en-US" dirty="0" smtClean="0"/>
              <a:t>New Faculty Orientation Extended Session – </a:t>
            </a:r>
            <a:r>
              <a:rPr lang="en-US" sz="1500" dirty="0" smtClean="0"/>
              <a:t>TBD</a:t>
            </a:r>
            <a:endParaRPr lang="en-US" sz="1500" dirty="0"/>
          </a:p>
          <a:p>
            <a:pPr lvl="2"/>
            <a:r>
              <a:rPr lang="en-US" dirty="0" smtClean="0"/>
              <a:t>Unit Council Meetings</a:t>
            </a:r>
          </a:p>
          <a:p>
            <a:pPr lvl="1"/>
            <a:r>
              <a:rPr lang="en-US" dirty="0" smtClean="0"/>
              <a:t>Unit Council/School Liaisons</a:t>
            </a:r>
          </a:p>
          <a:p>
            <a:pPr lvl="2"/>
            <a:r>
              <a:rPr lang="en-US" dirty="0" smtClean="0"/>
              <a:t>ASB </a:t>
            </a:r>
            <a:r>
              <a:rPr lang="en-US" dirty="0"/>
              <a:t>– Diana Benavides, </a:t>
            </a:r>
            <a:r>
              <a:rPr lang="en-US" u="sng" dirty="0">
                <a:hlinkClick r:id="rId4"/>
              </a:rPr>
              <a:t>dbenavid@ramapo.edu</a:t>
            </a:r>
            <a:r>
              <a:rPr lang="en-US" dirty="0"/>
              <a:t> </a:t>
            </a:r>
          </a:p>
          <a:p>
            <a:pPr lvl="2"/>
            <a:r>
              <a:rPr lang="en-US" dirty="0"/>
              <a:t>CA – </a:t>
            </a:r>
            <a:r>
              <a:rPr lang="en-US" dirty="0" smtClean="0"/>
              <a:t>Paula Ihne, </a:t>
            </a:r>
            <a:r>
              <a:rPr lang="en-US" dirty="0" smtClean="0">
                <a:hlinkClick r:id="rId5"/>
              </a:rPr>
              <a:t>pihne@Ramapo.edu</a:t>
            </a:r>
            <a:r>
              <a:rPr lang="en-US" dirty="0" smtClean="0"/>
              <a:t> </a:t>
            </a:r>
            <a:endParaRPr lang="en-US" dirty="0"/>
          </a:p>
          <a:p>
            <a:pPr lvl="2"/>
            <a:r>
              <a:rPr lang="en-US" dirty="0" smtClean="0"/>
              <a:t>SSHGS </a:t>
            </a:r>
            <a:r>
              <a:rPr lang="en-US" dirty="0"/>
              <a:t>– Nicole Pedoto, </a:t>
            </a:r>
            <a:r>
              <a:rPr lang="en-US" u="sng" dirty="0">
                <a:hlinkClick r:id="rId6"/>
              </a:rPr>
              <a:t>npedoto@ramapo.edu</a:t>
            </a:r>
            <a:r>
              <a:rPr lang="en-US" dirty="0"/>
              <a:t> </a:t>
            </a:r>
          </a:p>
          <a:p>
            <a:pPr lvl="2"/>
            <a:r>
              <a:rPr lang="en-US" dirty="0"/>
              <a:t>SSHS – </a:t>
            </a:r>
            <a:r>
              <a:rPr lang="en-US" dirty="0" smtClean="0"/>
              <a:t>Kevin Brenfo-Agyeman, </a:t>
            </a:r>
            <a:r>
              <a:rPr lang="en-US" u="sng" dirty="0" smtClean="0">
                <a:hlinkClick r:id="rId7"/>
              </a:rPr>
              <a:t>kbrenfoa@ramapo.edu</a:t>
            </a:r>
            <a:endParaRPr lang="en-US" u="sng" dirty="0" smtClean="0"/>
          </a:p>
          <a:p>
            <a:pPr lvl="2"/>
            <a:r>
              <a:rPr lang="en-US" dirty="0" smtClean="0"/>
              <a:t>TAS </a:t>
            </a:r>
            <a:r>
              <a:rPr lang="en-US" dirty="0"/>
              <a:t>– Jessica Steinheimer, </a:t>
            </a:r>
            <a:r>
              <a:rPr lang="en-US" u="sng" dirty="0">
                <a:hlinkClick r:id="rId8"/>
              </a:rPr>
              <a:t>jsteinhe@ramapo.edu</a:t>
            </a:r>
            <a:r>
              <a:rPr lang="en-US" dirty="0"/>
              <a:t> </a:t>
            </a:r>
            <a:endParaRPr lang="en-US" dirty="0" smtClean="0"/>
          </a:p>
          <a:p>
            <a:pPr lvl="2"/>
            <a:r>
              <a:rPr lang="en-US" dirty="0" smtClean="0"/>
              <a:t>Associate Director, John </a:t>
            </a:r>
            <a:r>
              <a:rPr lang="en-US" dirty="0"/>
              <a:t>Yao, </a:t>
            </a:r>
            <a:r>
              <a:rPr lang="en-US" u="sng" dirty="0">
                <a:hlinkClick r:id="rId9"/>
              </a:rPr>
              <a:t>jyao@ramapo.edu</a:t>
            </a:r>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smtClean="0"/>
              <a:t>Academic Advisement</a:t>
            </a:r>
            <a:endParaRPr lang="en-US" dirty="0"/>
          </a:p>
        </p:txBody>
      </p:sp>
    </p:spTree>
    <p:extLst>
      <p:ext uri="{BB962C8B-B14F-4D97-AF65-F5344CB8AC3E}">
        <p14:creationId xmlns:p14="http://schemas.microsoft.com/office/powerpoint/2010/main" val="105442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102" y="2227566"/>
            <a:ext cx="8844772" cy="2056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146102" y="2146461"/>
            <a:ext cx="8844772" cy="1054100"/>
          </a:xfrm>
        </p:spPr>
        <p:txBody>
          <a:bodyPr/>
          <a:lstStyle/>
          <a:p>
            <a:r>
              <a:rPr lang="en-US" dirty="0" smtClean="0"/>
              <a:t>Cahill career development Center</a:t>
            </a:r>
            <a:endParaRPr lang="en-US" dirty="0"/>
          </a:p>
        </p:txBody>
      </p:sp>
      <p:sp>
        <p:nvSpPr>
          <p:cNvPr id="5" name="TextBox 4"/>
          <p:cNvSpPr txBox="1"/>
          <p:nvPr/>
        </p:nvSpPr>
        <p:spPr>
          <a:xfrm>
            <a:off x="3239278" y="3160739"/>
            <a:ext cx="2841481" cy="1123384"/>
          </a:xfrm>
          <a:prstGeom prst="rect">
            <a:avLst/>
          </a:prstGeom>
          <a:noFill/>
        </p:spPr>
        <p:txBody>
          <a:bodyPr wrap="square" rtlCol="0">
            <a:spAutoFit/>
          </a:bodyPr>
          <a:lstStyle/>
          <a:p>
            <a:r>
              <a:rPr lang="en-US" sz="1700" dirty="0" smtClean="0">
                <a:solidFill>
                  <a:schemeClr val="bg1"/>
                </a:solidFill>
              </a:rPr>
              <a:t>LaQuan Norman, Associate Director</a:t>
            </a:r>
            <a:endParaRPr lang="en-US" sz="1700" dirty="0" smtClean="0">
              <a:solidFill>
                <a:schemeClr val="bg1"/>
              </a:solidFill>
            </a:endParaRPr>
          </a:p>
          <a:p>
            <a:r>
              <a:rPr lang="en-US" sz="1700" dirty="0" smtClean="0">
                <a:solidFill>
                  <a:schemeClr val="bg1"/>
                </a:solidFill>
              </a:rPr>
              <a:t>lnorman</a:t>
            </a:r>
            <a:r>
              <a:rPr lang="en-US" sz="1700" dirty="0" smtClean="0">
                <a:solidFill>
                  <a:schemeClr val="bg1"/>
                </a:solidFill>
              </a:rPr>
              <a:t>@ramapo.edu</a:t>
            </a:r>
            <a:endParaRPr lang="en-US" sz="1700" dirty="0" smtClean="0">
              <a:solidFill>
                <a:schemeClr val="bg1"/>
              </a:solidFill>
            </a:endParaRPr>
          </a:p>
          <a:p>
            <a:r>
              <a:rPr lang="en-US" sz="1600" dirty="0" smtClean="0">
                <a:solidFill>
                  <a:schemeClr val="bg1"/>
                </a:solidFill>
              </a:rPr>
              <a:t>201- </a:t>
            </a:r>
            <a:r>
              <a:rPr lang="en-US" sz="1600" dirty="0" smtClean="0">
                <a:solidFill>
                  <a:schemeClr val="bg1"/>
                </a:solidFill>
              </a:rPr>
              <a:t>684-7443</a:t>
            </a:r>
            <a:endParaRPr lang="en-US" sz="1700" dirty="0">
              <a:solidFill>
                <a:schemeClr val="bg1"/>
              </a:solidFill>
            </a:endParaRPr>
          </a:p>
        </p:txBody>
      </p:sp>
    </p:spTree>
    <p:extLst>
      <p:ext uri="{BB962C8B-B14F-4D97-AF65-F5344CB8AC3E}">
        <p14:creationId xmlns:p14="http://schemas.microsoft.com/office/powerpoint/2010/main" val="340794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fontScale="92500"/>
          </a:bodyPr>
          <a:lstStyle/>
          <a:p>
            <a:r>
              <a:rPr lang="en-US" dirty="0"/>
              <a:t>Individual advising by major, </a:t>
            </a:r>
            <a:r>
              <a:rPr lang="en-US" dirty="0" smtClean="0"/>
              <a:t>6 </a:t>
            </a:r>
            <a:r>
              <a:rPr lang="en-US" dirty="0"/>
              <a:t>professional career advisors </a:t>
            </a:r>
          </a:p>
          <a:p>
            <a:pPr lvl="1"/>
            <a:r>
              <a:rPr lang="en-US" dirty="0" smtClean="0"/>
              <a:t>Advising </a:t>
            </a:r>
            <a:r>
              <a:rPr lang="en-US" dirty="0"/>
              <a:t>for career planning, </a:t>
            </a:r>
            <a:r>
              <a:rPr lang="en-US" dirty="0" smtClean="0"/>
              <a:t>graduate school, job/internship </a:t>
            </a:r>
            <a:r>
              <a:rPr lang="en-US" dirty="0"/>
              <a:t>search, resumes, cover letters, networking, interviewing, LinkedIn Profile, etc</a:t>
            </a:r>
            <a:r>
              <a:rPr lang="en-US" dirty="0" smtClean="0"/>
              <a:t>.</a:t>
            </a:r>
          </a:p>
          <a:p>
            <a:pPr marL="365760" lvl="1" indent="0">
              <a:buNone/>
            </a:pPr>
            <a:endParaRPr lang="en-US" dirty="0"/>
          </a:p>
          <a:p>
            <a:r>
              <a:rPr lang="en-US" dirty="0"/>
              <a:t>Pathways program - required for </a:t>
            </a:r>
            <a:r>
              <a:rPr lang="en-US" dirty="0" smtClean="0"/>
              <a:t>all students </a:t>
            </a:r>
            <a:r>
              <a:rPr lang="en-US" dirty="0" smtClean="0"/>
              <a:t>(</a:t>
            </a:r>
            <a:r>
              <a:rPr lang="en-US" dirty="0" smtClean="0"/>
              <a:t>Note: requirements vary for some upper-class students)</a:t>
            </a:r>
          </a:p>
          <a:p>
            <a:pPr lvl="1"/>
            <a:r>
              <a:rPr lang="en-US" dirty="0">
                <a:hlinkClick r:id="rId2"/>
              </a:rPr>
              <a:t>https://www.ramapo.edu/careercenter/exploration</a:t>
            </a:r>
            <a:r>
              <a:rPr lang="en-US" dirty="0" smtClean="0">
                <a:hlinkClick r:id="rId2"/>
              </a:rPr>
              <a:t>/</a:t>
            </a:r>
            <a:r>
              <a:rPr lang="en-US" dirty="0" smtClean="0"/>
              <a:t> </a:t>
            </a:r>
          </a:p>
          <a:p>
            <a:pPr marL="365760" lvl="1" indent="0">
              <a:buNone/>
            </a:pPr>
            <a:endParaRPr lang="en-US" dirty="0" smtClean="0"/>
          </a:p>
          <a:p>
            <a:r>
              <a:rPr lang="en-US" dirty="0" smtClean="0"/>
              <a:t>Cooperative Education </a:t>
            </a:r>
          </a:p>
          <a:p>
            <a:pPr lvl="1"/>
            <a:r>
              <a:rPr lang="en-US" dirty="0" smtClean="0"/>
              <a:t>Students work at a relevant internship and earn academic credit</a:t>
            </a:r>
          </a:p>
          <a:p>
            <a:pPr lvl="1"/>
            <a:r>
              <a:rPr lang="en-US" dirty="0" smtClean="0"/>
              <a:t>Faculty </a:t>
            </a:r>
            <a:r>
              <a:rPr lang="en-US" dirty="0"/>
              <a:t>oversee academic </a:t>
            </a:r>
            <a:r>
              <a:rPr lang="en-US" dirty="0" smtClean="0"/>
              <a:t>requirements</a:t>
            </a:r>
          </a:p>
          <a:p>
            <a:pPr lvl="1"/>
            <a:endParaRPr lang="en-US" dirty="0"/>
          </a:p>
          <a:p>
            <a:r>
              <a:rPr lang="en-US" dirty="0" smtClean="0"/>
              <a:t>Employer Engagement</a:t>
            </a:r>
          </a:p>
          <a:p>
            <a:pPr marL="365760" lvl="1" indent="0">
              <a:buNone/>
            </a:pPr>
            <a:endParaRPr lang="en-US" dirty="0" smtClean="0"/>
          </a:p>
          <a:p>
            <a:r>
              <a:rPr lang="en-US" dirty="0"/>
              <a:t>Student Assistant Program - Over </a:t>
            </a:r>
            <a:r>
              <a:rPr lang="en-US" dirty="0" smtClean="0"/>
              <a:t>800 </a:t>
            </a:r>
            <a:r>
              <a:rPr lang="en-US" dirty="0" smtClean="0"/>
              <a:t>student employees</a:t>
            </a:r>
          </a:p>
          <a:p>
            <a:pPr marL="640080" lvl="2" indent="0">
              <a:buNone/>
            </a:pPr>
            <a:endParaRPr lang="en-US" dirty="0" smtClean="0"/>
          </a:p>
          <a:p>
            <a:endParaRPr lang="en-US" dirty="0"/>
          </a:p>
          <a:p>
            <a:pPr marL="4572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Career development </a:t>
            </a:r>
            <a:endParaRPr lang="en-US" dirty="0"/>
          </a:p>
        </p:txBody>
      </p:sp>
    </p:spTree>
    <p:extLst>
      <p:ext uri="{BB962C8B-B14F-4D97-AF65-F5344CB8AC3E}">
        <p14:creationId xmlns:p14="http://schemas.microsoft.com/office/powerpoint/2010/main" val="4069115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21455"/>
          </a:xfrm>
        </p:spPr>
        <p:txBody>
          <a:bodyPr>
            <a:normAutofit/>
          </a:bodyPr>
          <a:lstStyle/>
          <a:p>
            <a:r>
              <a:rPr lang="en-US" dirty="0" smtClean="0"/>
              <a:t>Website</a:t>
            </a:r>
          </a:p>
          <a:p>
            <a:pPr lvl="1"/>
            <a:r>
              <a:rPr lang="en-US" dirty="0">
                <a:hlinkClick r:id="rId2"/>
              </a:rPr>
              <a:t>https://www.ramapo.edu/careercenter</a:t>
            </a:r>
            <a:r>
              <a:rPr lang="en-US" dirty="0" smtClean="0">
                <a:hlinkClick r:id="rId2"/>
              </a:rPr>
              <a:t>/</a:t>
            </a:r>
            <a:r>
              <a:rPr lang="en-US" dirty="0" smtClean="0"/>
              <a:t> </a:t>
            </a:r>
            <a:endParaRPr lang="en-US" dirty="0"/>
          </a:p>
          <a:p>
            <a:pPr marL="365760" lvl="1" indent="0">
              <a:buNone/>
            </a:pPr>
            <a:endParaRPr lang="en-US" dirty="0"/>
          </a:p>
          <a:p>
            <a:r>
              <a:rPr lang="en-US" dirty="0"/>
              <a:t>Unit Council/School Liaisons</a:t>
            </a:r>
          </a:p>
          <a:p>
            <a:pPr lvl="1"/>
            <a:r>
              <a:rPr lang="en-US" dirty="0"/>
              <a:t>ASB – </a:t>
            </a:r>
            <a:r>
              <a:rPr lang="en-US" dirty="0" smtClean="0"/>
              <a:t>Cynthia Michalewski, </a:t>
            </a:r>
            <a:r>
              <a:rPr lang="en-US" dirty="0" smtClean="0">
                <a:hlinkClick r:id="rId3"/>
              </a:rPr>
              <a:t>cmichale</a:t>
            </a:r>
            <a:r>
              <a:rPr lang="en-US" u="sng" dirty="0" smtClean="0">
                <a:hlinkClick r:id="rId3"/>
              </a:rPr>
              <a:t>@ramapo.edu</a:t>
            </a:r>
            <a:r>
              <a:rPr lang="en-US" u="sng" dirty="0" smtClean="0"/>
              <a:t> </a:t>
            </a:r>
          </a:p>
          <a:p>
            <a:pPr lvl="1"/>
            <a:r>
              <a:rPr lang="en-US" dirty="0" smtClean="0"/>
              <a:t>CA – Debra Stark, </a:t>
            </a:r>
            <a:r>
              <a:rPr lang="en-US" dirty="0" smtClean="0">
                <a:hlinkClick r:id="rId4"/>
              </a:rPr>
              <a:t>dstark</a:t>
            </a:r>
            <a:r>
              <a:rPr lang="en-US" u="sng" dirty="0" smtClean="0">
                <a:hlinkClick r:id="rId4"/>
              </a:rPr>
              <a:t>@ramapo.edu</a:t>
            </a:r>
            <a:r>
              <a:rPr lang="en-US" u="sng" dirty="0" smtClean="0"/>
              <a:t> </a:t>
            </a:r>
            <a:r>
              <a:rPr lang="en-US" dirty="0" smtClean="0"/>
              <a:t> </a:t>
            </a:r>
            <a:endParaRPr lang="en-US" dirty="0"/>
          </a:p>
          <a:p>
            <a:pPr lvl="1"/>
            <a:r>
              <a:rPr lang="en-US" dirty="0"/>
              <a:t>SSHGS – Debra Stark, </a:t>
            </a:r>
            <a:r>
              <a:rPr lang="en-US" dirty="0">
                <a:hlinkClick r:id="rId4"/>
              </a:rPr>
              <a:t>dstark</a:t>
            </a:r>
            <a:r>
              <a:rPr lang="en-US" u="sng" dirty="0">
                <a:hlinkClick r:id="rId4"/>
              </a:rPr>
              <a:t>@ramapo.edu</a:t>
            </a:r>
            <a:r>
              <a:rPr lang="en-US" u="sng" dirty="0"/>
              <a:t> </a:t>
            </a:r>
            <a:r>
              <a:rPr lang="en-US" dirty="0"/>
              <a:t> </a:t>
            </a:r>
          </a:p>
          <a:p>
            <a:pPr lvl="1"/>
            <a:r>
              <a:rPr lang="en-US" dirty="0" smtClean="0"/>
              <a:t>SSHS </a:t>
            </a:r>
            <a:r>
              <a:rPr lang="en-US" dirty="0"/>
              <a:t>– </a:t>
            </a:r>
            <a:r>
              <a:rPr lang="en-US" dirty="0" smtClean="0"/>
              <a:t>Danielle Graziani, </a:t>
            </a:r>
            <a:r>
              <a:rPr lang="en-US" dirty="0" smtClean="0">
                <a:hlinkClick r:id="rId5"/>
              </a:rPr>
              <a:t>dgrazian</a:t>
            </a:r>
            <a:r>
              <a:rPr lang="en-US" u="sng" dirty="0" smtClean="0">
                <a:hlinkClick r:id="rId5"/>
              </a:rPr>
              <a:t>@ramapo.edu</a:t>
            </a:r>
            <a:r>
              <a:rPr lang="en-US" u="sng" dirty="0" smtClean="0"/>
              <a:t> </a:t>
            </a:r>
            <a:endParaRPr lang="en-US" dirty="0"/>
          </a:p>
          <a:p>
            <a:pPr lvl="1"/>
            <a:r>
              <a:rPr lang="en-US" dirty="0"/>
              <a:t>TAS – </a:t>
            </a:r>
            <a:r>
              <a:rPr lang="en-US" dirty="0"/>
              <a:t>Asal Salah, </a:t>
            </a:r>
            <a:r>
              <a:rPr lang="en-US" u="sng" dirty="0">
                <a:hlinkClick r:id="rId6"/>
              </a:rPr>
              <a:t>asalah@ramapo.edu</a:t>
            </a:r>
            <a:r>
              <a:rPr lang="en-US" dirty="0"/>
              <a:t> </a:t>
            </a:r>
            <a:endParaRPr lang="en-US" dirty="0" smtClean="0"/>
          </a:p>
          <a:p>
            <a:pPr lvl="1"/>
            <a:r>
              <a:rPr lang="en-US" dirty="0" smtClean="0"/>
              <a:t>Associate </a:t>
            </a:r>
            <a:r>
              <a:rPr lang="en-US" dirty="0" smtClean="0"/>
              <a:t>Director – LaQuan Norman, </a:t>
            </a:r>
            <a:r>
              <a:rPr lang="en-US" dirty="0" smtClean="0">
                <a:hlinkClick r:id="rId7"/>
              </a:rPr>
              <a:t>lnorman@ramapo.edu</a:t>
            </a:r>
            <a:r>
              <a:rPr lang="en-US" dirty="0" smtClean="0"/>
              <a:t> </a:t>
            </a:r>
          </a:p>
          <a:p>
            <a:pPr marL="365760" lvl="1" indent="0">
              <a:buNone/>
            </a:pPr>
            <a:r>
              <a:rPr lang="en-US" u="sng" dirty="0" smtClean="0"/>
              <a:t> </a:t>
            </a:r>
            <a:endParaRPr lang="en-US" dirty="0"/>
          </a:p>
          <a:p>
            <a:endParaRPr lang="en-US" dirty="0" smtClean="0"/>
          </a:p>
          <a:p>
            <a:endParaRPr lang="en-US" dirty="0" smtClean="0"/>
          </a:p>
          <a:p>
            <a:pPr lvl="2"/>
            <a:endParaRPr lang="en-US" dirty="0" smtClean="0"/>
          </a:p>
          <a:p>
            <a:endParaRPr lang="en-US" dirty="0"/>
          </a:p>
          <a:p>
            <a:pPr marL="45720"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Career development </a:t>
            </a:r>
            <a:endParaRPr lang="en-US" dirty="0"/>
          </a:p>
        </p:txBody>
      </p:sp>
    </p:spTree>
    <p:extLst>
      <p:ext uri="{BB962C8B-B14F-4D97-AF65-F5344CB8AC3E}">
        <p14:creationId xmlns:p14="http://schemas.microsoft.com/office/powerpoint/2010/main" val="4096322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
      <a:dk1>
        <a:sysClr val="windowText" lastClr="000000"/>
      </a:dk1>
      <a:lt1>
        <a:sysClr val="window" lastClr="FFFFFF"/>
      </a:lt1>
      <a:dk2>
        <a:srgbClr val="303030"/>
      </a:dk2>
      <a:lt2>
        <a:srgbClr val="DEDEE0"/>
      </a:lt2>
      <a:accent1>
        <a:srgbClr val="AD0101"/>
      </a:accent1>
      <a:accent2>
        <a:srgbClr val="0000FF"/>
      </a:accent2>
      <a:accent3>
        <a:srgbClr val="008080"/>
      </a:accent3>
      <a:accent4>
        <a:srgbClr val="808DA9"/>
      </a:accent4>
      <a:accent5>
        <a:srgbClr val="408000"/>
      </a:accent5>
      <a:accent6>
        <a:srgbClr val="6666FF"/>
      </a:accent6>
      <a:hlink>
        <a:srgbClr val="D269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2146</TotalTime>
  <Words>832</Words>
  <Application>Microsoft Office PowerPoint</Application>
  <PresentationFormat>On-screen Show (4:3)</PresentationFormat>
  <Paragraphs>166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Franklin Gothic Medium</vt:lpstr>
      <vt:lpstr>Wingdings</vt:lpstr>
      <vt:lpstr>Wingdings 2</vt:lpstr>
      <vt:lpstr>Grid</vt:lpstr>
      <vt:lpstr>Student Success  advisement,  Career Development, center for reading and writing, connect,  eof, new student experience &amp;  the testing center</vt:lpstr>
      <vt:lpstr>Vision statement</vt:lpstr>
      <vt:lpstr>Unit breakdown</vt:lpstr>
      <vt:lpstr>Academic advisement Center for Student Success</vt:lpstr>
      <vt:lpstr>Academic advisement</vt:lpstr>
      <vt:lpstr>Academic Advisement</vt:lpstr>
      <vt:lpstr>Cahill career development Center</vt:lpstr>
      <vt:lpstr>Career development </vt:lpstr>
      <vt:lpstr>Career development </vt:lpstr>
      <vt:lpstr>Connect</vt:lpstr>
      <vt:lpstr>Connect </vt:lpstr>
      <vt:lpstr>Educational Opportunity fund program (EOF)</vt:lpstr>
      <vt:lpstr>EOF </vt:lpstr>
      <vt:lpstr>New Student Experience</vt:lpstr>
      <vt:lpstr>New Student Experience </vt:lpstr>
      <vt:lpstr>Testing Center</vt:lpstr>
      <vt:lpstr>Testing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Survey COMPARISON</dc:title>
  <dc:creator>Ramapo College</dc:creator>
  <cp:lastModifiedBy>user</cp:lastModifiedBy>
  <cp:revision>224</cp:revision>
  <cp:lastPrinted>2020-08-24T20:40:49Z</cp:lastPrinted>
  <dcterms:created xsi:type="dcterms:W3CDTF">2013-02-11T15:37:57Z</dcterms:created>
  <dcterms:modified xsi:type="dcterms:W3CDTF">2021-08-22T23:37:49Z</dcterms:modified>
</cp:coreProperties>
</file>