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VAskN8Hr4AMGIP/hlptCeO+br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8500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82c72953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82c72953e_0_19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300" cy="4183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e82c72953e_0_19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82c7295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82c72953e_0_5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300" cy="4183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82c72953e_0_5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82c7295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82c72953e_0_12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300" cy="4183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e82c72953e_0_12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956eec3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956eec351_0_7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300" cy="4183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956eec351_0_7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900" cy="4650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700087" y="4414837"/>
            <a:ext cx="5610225" cy="4183062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 rot="5400000">
            <a:off x="2582875" y="85712"/>
            <a:ext cx="40227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822960" y="2582335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2296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0" y="6334125"/>
            <a:ext cx="9144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9"/>
          <p:cNvCxnSpPr/>
          <p:nvPr/>
        </p:nvCxnSpPr>
        <p:spPr>
          <a:xfrm>
            <a:off x="895350" y="1738312"/>
            <a:ext cx="74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tovey@ramapo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phartog@ramapo.edu" TargetMode="External"/><Relationship Id="rId4" Type="http://schemas.openxmlformats.org/officeDocument/2006/relationships/hyperlink" Target="mailto:sauger@Ramapo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chway.ramapo.edu" TargetMode="External"/><Relationship Id="rId5" Type="http://schemas.openxmlformats.org/officeDocument/2006/relationships/hyperlink" Target="https://www.ramapo.edu/crw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22325" y="91500"/>
            <a:ext cx="649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29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29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Faculty Orientation, </a:t>
            </a:r>
            <a:r>
              <a:rPr lang="en-US" sz="29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n-US" sz="29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Center for Reading and Writing </a:t>
            </a:r>
            <a:endParaRPr sz="450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8887"/>
            <a:ext cx="15811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2209800"/>
            <a:ext cx="6022974" cy="388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400" y="327588"/>
            <a:ext cx="2737725" cy="13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53975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22325" y="1765500"/>
            <a:ext cx="75438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487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endParaRPr sz="2300"/>
          </a:p>
          <a:p>
            <a:pPr marL="904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The Center reports to Dean Susan Hangen, School of Humanities &amp; Global Studies (HGS)</a:t>
            </a:r>
            <a:endParaRPr sz="2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❏"/>
            </a:pP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Coordinator of Program and Faculty Outreach:  Priscilla Tovey-Van Aulen (</a:t>
            </a:r>
            <a:r>
              <a:rPr lang="en-US" sz="2100" i="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ptovey@ramapo.edu</a:t>
            </a: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❏"/>
            </a:pP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Developmental Writing Specialist:  Ramon Reyes (</a:t>
            </a:r>
            <a:r>
              <a:rPr lang="en-US" sz="2100" i="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rreyes@ramapo.edu</a:t>
            </a: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❏"/>
            </a:pP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Reading Specialist: Susan Auger (</a:t>
            </a:r>
            <a:r>
              <a:rPr lang="en-US" sz="2100" i="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sauger@</a:t>
            </a:r>
            <a:r>
              <a:rPr lang="en-US" sz="210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</a:t>
            </a:r>
            <a:r>
              <a:rPr lang="en-US" sz="2100" i="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amapo.edu</a:t>
            </a:r>
            <a:r>
              <a:rPr lang="en-US" sz="210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10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❏"/>
            </a:pPr>
            <a:r>
              <a:rPr lang="en-US"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ESL Professional Consultant/Adjunct Professor: Peg Hartog (</a:t>
            </a:r>
            <a:r>
              <a:rPr lang="en-US" sz="210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phartog@ramapo.edu</a:t>
            </a:r>
            <a:r>
              <a:rPr lang="en-US"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❏"/>
            </a:pPr>
            <a:r>
              <a:rPr lang="en-US"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Faculty Liaison: Dr. Todd Barnes, School of HGS</a:t>
            </a:r>
            <a:endParaRPr sz="2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2587" marR="0" lvl="1" indent="-182561" algn="l" rtl="0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7575" y="320413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82c72953e_0_1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146" name="Google Shape;146;ge82c72953e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23525"/>
            <a:ext cx="9144000" cy="43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06375" y="257825"/>
            <a:ext cx="83472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100">
                <a:solidFill>
                  <a:srgbClr val="002060"/>
                </a:solidFill>
              </a:rPr>
              <a:t>RW</a:t>
            </a:r>
            <a:r>
              <a:rPr lang="en-US" sz="41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Services</a:t>
            </a:r>
            <a:r>
              <a:rPr lang="en-US" sz="20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608700" y="2444650"/>
            <a:ext cx="39633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>
                <a:solidFill>
                  <a:schemeClr val="dk1"/>
                </a:solidFill>
              </a:rPr>
              <a:t>Writing &amp; reading sessions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</a:t>
            </a:r>
            <a:r>
              <a:rPr lang="en-US" sz="2400">
                <a:solidFill>
                  <a:schemeClr val="dk1"/>
                </a:solidFill>
              </a:rPr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</a:t>
            </a:r>
            <a:endParaRPr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</a:t>
            </a:r>
            <a:r>
              <a:rPr lang="en-US" sz="2400">
                <a:solidFill>
                  <a:schemeClr val="dk1"/>
                </a:solidFill>
              </a:rPr>
              <a:t>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400">
                <a:solidFill>
                  <a:schemeClr val="dk1"/>
                </a:solidFill>
              </a:rPr>
              <a:t> presentations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>
                <a:solidFill>
                  <a:schemeClr val="dk1"/>
                </a:solidFill>
              </a:rPr>
              <a:t>Critical Reading &amp; Writing Program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>
                <a:solidFill>
                  <a:schemeClr val="dk1"/>
                </a:solidFill>
              </a:rPr>
              <a:t>Class-time writing workshop support, peer consultants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Class-</a:t>
            </a:r>
            <a:r>
              <a:rPr lang="en-US" sz="2400">
                <a:solidFill>
                  <a:schemeClr val="dk1"/>
                </a:solidFill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 </a:t>
            </a:r>
            <a:r>
              <a:rPr lang="en-US" sz="2400">
                <a:solidFill>
                  <a:schemeClr val="dk1"/>
                </a:solidFill>
              </a:rPr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</a:t>
            </a:r>
            <a:r>
              <a:rPr lang="en-US" sz="2400">
                <a:solidFill>
                  <a:schemeClr val="dk1"/>
                </a:solidFill>
              </a:rPr>
              <a:t>, professional staff</a:t>
            </a:r>
            <a:endParaRPr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</a:t>
            </a:r>
            <a:r>
              <a:rPr lang="en-US" sz="2400">
                <a:solidFill>
                  <a:schemeClr val="dk1"/>
                </a:solidFill>
              </a:rPr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 (FRC)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0487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199" y="4191000"/>
            <a:ext cx="3714638" cy="2267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199" y="1737361"/>
            <a:ext cx="3714637" cy="23027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206375" y="5819775"/>
            <a:ext cx="44465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Serving Students on All Academic Levels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396600" y="1366725"/>
            <a:ext cx="834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faculty require students to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CRW services and provide credit for it.</a:t>
            </a:r>
            <a:endParaRPr sz="1300"/>
          </a:p>
        </p:txBody>
      </p:sp>
      <p:pic>
        <p:nvPicPr>
          <p:cNvPr id="69" name="Google Shape;6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225" y="157700"/>
            <a:ext cx="2766426" cy="12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8975" y="272475"/>
            <a:ext cx="79407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Writing &amp; Reading Sessions</a:t>
            </a:r>
            <a:endParaRPr sz="44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Calibri"/>
              <a:buNone/>
            </a:pPr>
            <a:r>
              <a:rPr lang="en-US" sz="2400"/>
              <a:t>In-person &amp; on Webex</a:t>
            </a:r>
            <a:endParaRPr sz="240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868362" y="1828800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Thesis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Sentence clarity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MLA, APA, Chicago/Turabian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Active reading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Annotating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Questioning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Char char="❏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Critical thinking</a:t>
            </a:r>
            <a:endParaRPr/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025" y="1690825"/>
            <a:ext cx="3222825" cy="2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249" y="3845375"/>
            <a:ext cx="3000228" cy="24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725" y="82625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82c72953e_0_5"/>
          <p:cNvSpPr txBox="1">
            <a:spLocks noGrp="1"/>
          </p:cNvSpPr>
          <p:nvPr>
            <p:ph type="title"/>
          </p:nvPr>
        </p:nvSpPr>
        <p:spPr>
          <a:xfrm>
            <a:off x="559900" y="677875"/>
            <a:ext cx="8213100" cy="95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Appointments, Walk-Ins, &amp; Referrals</a:t>
            </a:r>
            <a:endParaRPr sz="4400"/>
          </a:p>
        </p:txBody>
      </p:sp>
      <p:sp>
        <p:nvSpPr>
          <p:cNvPr id="85" name="Google Shape;85;ge82c72953e_0_5"/>
          <p:cNvSpPr txBox="1">
            <a:spLocks noGrp="1"/>
          </p:cNvSpPr>
          <p:nvPr>
            <p:ph type="body" idx="1"/>
          </p:nvPr>
        </p:nvSpPr>
        <p:spPr>
          <a:xfrm>
            <a:off x="423025" y="1846250"/>
            <a:ext cx="8076300" cy="45945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❏"/>
            </a:pPr>
            <a:r>
              <a:rPr lang="en-US" sz="2300"/>
              <a:t>Students make in-person and virtual appointments on Connect.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Instructions can be found on the CRW website.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Faculty can refer students to the CRW through the Connect system.</a:t>
            </a:r>
            <a:endParaRPr sz="21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❏"/>
            </a:pPr>
            <a:r>
              <a:rPr lang="en-US" sz="2300"/>
              <a:t>Walk-in sessions are available on Wednesdays from 10-5. Appointments are not necessary.</a:t>
            </a:r>
            <a:endParaRPr sz="23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❏"/>
            </a:pPr>
            <a:r>
              <a:rPr lang="en-US" sz="2300"/>
              <a:t>Students can make appointments or walk-in up until the day before a paper is due. We do not work with students on the due date.</a:t>
            </a:r>
            <a:endParaRPr sz="2300"/>
          </a:p>
        </p:txBody>
      </p:sp>
      <p:pic>
        <p:nvPicPr>
          <p:cNvPr id="86" name="Google Shape;86;ge82c72953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275" y="252850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82c72953e_0_12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</a:t>
            </a:r>
            <a:endParaRPr/>
          </a:p>
        </p:txBody>
      </p:sp>
      <p:sp>
        <p:nvSpPr>
          <p:cNvPr id="93" name="Google Shape;93;ge82c72953e_0_12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94" name="Google Shape;94;ge82c72953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25" y="1846250"/>
            <a:ext cx="7296025" cy="43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e82c72953e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725" y="82625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956eec351_0_7"/>
          <p:cNvSpPr txBox="1">
            <a:spLocks noGrp="1"/>
          </p:cNvSpPr>
          <p:nvPr>
            <p:ph type="title"/>
          </p:nvPr>
        </p:nvSpPr>
        <p:spPr>
          <a:xfrm>
            <a:off x="800100" y="72512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Workshops </a:t>
            </a:r>
            <a:endParaRPr/>
          </a:p>
        </p:txBody>
      </p:sp>
      <p:sp>
        <p:nvSpPr>
          <p:cNvPr id="102" name="Google Shape;102;ge956eec351_0_7"/>
          <p:cNvSpPr txBox="1">
            <a:spLocks noGrp="1"/>
          </p:cNvSpPr>
          <p:nvPr>
            <p:ph type="body" idx="1"/>
          </p:nvPr>
        </p:nvSpPr>
        <p:spPr>
          <a:xfrm>
            <a:off x="800100" y="1521798"/>
            <a:ext cx="7543800" cy="4664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Study Skills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Developing an Argument &amp; Thesis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MLA, APA, &amp; Chicago documentation styles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Annotating &amp; Outlining a Text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Avoiding Plagiarism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Reading for the Research Paper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Critical Reading Strategies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Improving Sentences: Avoiding Fragments, Run-ons, &amp; Comma Splices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Email Professionalism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Evaluating Source Credibility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Time Management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03" name="Google Shape;103;ge956eec35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150" y="105538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>
                <a:solidFill>
                  <a:srgbClr val="002060"/>
                </a:solidFill>
              </a:rPr>
              <a:t>Workshop Registration </a:t>
            </a: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136525" y="489875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52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endParaRPr/>
          </a:p>
          <a:p>
            <a:pPr marL="90488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sng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00" y="2390100"/>
            <a:ext cx="5519548" cy="34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375" y="2963725"/>
            <a:ext cx="3429002" cy="32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/>
        </p:nvSpPr>
        <p:spPr>
          <a:xfrm>
            <a:off x="1223725" y="1736725"/>
            <a:ext cx="6188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0487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CRW website</a:t>
            </a:r>
            <a:r>
              <a:rPr lang="en-US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Archway</a:t>
            </a:r>
            <a:r>
              <a:rPr lang="en-US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(app)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8725" y="82625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3118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53975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C2988"/>
              </a:buClr>
              <a:buSzPts val="3800"/>
              <a:buFont typeface="Calibri"/>
              <a:buNone/>
            </a:pP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Consultants:</a:t>
            </a:r>
            <a:b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Professional and Peer</a:t>
            </a:r>
            <a: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>
                <a:solidFill>
                  <a:srgbClr val="0C29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742950" y="2027237"/>
            <a:ext cx="38481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487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❏"/>
            </a:pPr>
            <a:r>
              <a:rPr lang="en-US" sz="24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Professional Consultants</a:t>
            </a:r>
            <a:endParaRPr/>
          </a:p>
          <a:p>
            <a:pPr marL="382587" marR="0" lvl="1" indent="-18256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❏"/>
            </a:pP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Professional staff </a:t>
            </a:r>
            <a:r>
              <a:rPr lang="en-US" sz="1700"/>
              <a:t>who teach Critical Reading &amp; Writing courses</a:t>
            </a:r>
            <a:endParaRPr/>
          </a:p>
          <a:p>
            <a:pPr marL="382587" marR="0" lvl="1" indent="-18256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❏"/>
            </a:pP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ESL </a:t>
            </a:r>
            <a:r>
              <a:rPr lang="en-US" sz="1700"/>
              <a:t>Specialist</a:t>
            </a: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700"/>
              <a:t>A</a:t>
            </a: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djunct </a:t>
            </a:r>
            <a:r>
              <a:rPr lang="en-US" sz="1700"/>
              <a:t>P</a:t>
            </a: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rofessor</a:t>
            </a:r>
            <a:endParaRPr/>
          </a:p>
          <a:p>
            <a:pPr marL="382587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❏"/>
            </a:pPr>
            <a:r>
              <a:rPr lang="en-US" sz="24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Peer Consultants</a:t>
            </a:r>
            <a:endParaRPr/>
          </a:p>
          <a:p>
            <a:pPr marL="382587" marR="0" lvl="1" indent="-18256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❏"/>
            </a:pP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Academically strong upper-level students</a:t>
            </a:r>
            <a:endParaRPr sz="17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❏"/>
            </a:pP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15-</a:t>
            </a:r>
            <a:r>
              <a:rPr lang="en-US" sz="1700"/>
              <a:t>20</a:t>
            </a: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per academic year </a:t>
            </a:r>
            <a:endParaRPr/>
          </a:p>
          <a:p>
            <a:pPr marL="382587" marR="0" lvl="1" indent="-18256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❏"/>
            </a:pPr>
            <a:r>
              <a:rPr lang="en-US" sz="1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Center solicits faculty recommendations for consultants and hires students from all majors.  Please refer your strong readers and writers to us!</a:t>
            </a:r>
            <a:endParaRPr sz="17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904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endParaRPr sz="19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8425" y="1444625"/>
            <a:ext cx="28098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886200"/>
            <a:ext cx="2405062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2546350"/>
            <a:ext cx="2438400" cy="210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8725" y="82625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00050" y="287337"/>
            <a:ext cx="7966075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Location and Hours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5589650" y="1880225"/>
            <a:ext cx="3375600" cy="4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1700" i="1"/>
              <a:t>New</a:t>
            </a:r>
            <a:r>
              <a:rPr lang="en-US" sz="1700"/>
              <a:t> Learning Commons, </a:t>
            </a:r>
            <a:r>
              <a:rPr lang="en-US" sz="17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/>
              <a:t>4th fl.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Hours: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Mon.-Thurs. 10-</a:t>
            </a:r>
            <a:r>
              <a:rPr lang="en-US" sz="1700"/>
              <a:t>5 (in-person);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/>
              <a:t>5-9 (virtual)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Fri.  10-2 (in-person); </a:t>
            </a:r>
            <a:r>
              <a:rPr lang="en-US" sz="1700"/>
              <a:t>2- 5 (virtual)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/>
              <a:t>Virtual appointments available on weekends.</a:t>
            </a:r>
            <a:endParaRPr sz="1700"/>
          </a:p>
          <a:p>
            <a:pPr marL="90487" marR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75" y="2065375"/>
            <a:ext cx="3966075" cy="39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300" y="4415350"/>
            <a:ext cx="2154325" cy="22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725" y="82625"/>
            <a:ext cx="2766426" cy="138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Retrospect</vt:lpstr>
      <vt:lpstr>New Faculty Orientation, 2021  Center for Reading and Writing </vt:lpstr>
      <vt:lpstr>CRW Services  </vt:lpstr>
      <vt:lpstr>Writing &amp; Reading Sessions In-person &amp; on Webex</vt:lpstr>
      <vt:lpstr>Appointments, Walk-Ins, &amp; Referrals</vt:lpstr>
      <vt:lpstr>Connect</vt:lpstr>
      <vt:lpstr>Student Workshops </vt:lpstr>
      <vt:lpstr>Workshop Registration </vt:lpstr>
      <vt:lpstr>                    Consultants: Professional and Peer </vt:lpstr>
      <vt:lpstr>Location and Hours</vt:lpstr>
      <vt:lpstr>Staff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Orientation, 2021  Center for Reading and Writing </dc:title>
  <dc:creator>ptovey</dc:creator>
  <cp:lastModifiedBy>Administrator</cp:lastModifiedBy>
  <cp:revision>1</cp:revision>
  <dcterms:created xsi:type="dcterms:W3CDTF">2011-04-09T18:03:45Z</dcterms:created>
  <dcterms:modified xsi:type="dcterms:W3CDTF">2021-10-08T03:09:24Z</dcterms:modified>
</cp:coreProperties>
</file>