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3" r:id="rId5"/>
    <p:sldMasterId id="2147483648" r:id="rId6"/>
    <p:sldMasterId id="2147483715" r:id="rId7"/>
  </p:sldMasterIdLst>
  <p:notesMasterIdLst>
    <p:notesMasterId r:id="rId52"/>
  </p:notesMasterIdLst>
  <p:sldIdLst>
    <p:sldId id="256" r:id="rId8"/>
    <p:sldId id="297" r:id="rId9"/>
    <p:sldId id="417" r:id="rId10"/>
    <p:sldId id="274" r:id="rId11"/>
    <p:sldId id="308" r:id="rId12"/>
    <p:sldId id="294" r:id="rId13"/>
    <p:sldId id="406" r:id="rId14"/>
    <p:sldId id="407" r:id="rId15"/>
    <p:sldId id="411" r:id="rId16"/>
    <p:sldId id="280" r:id="rId17"/>
    <p:sldId id="279" r:id="rId18"/>
    <p:sldId id="410" r:id="rId19"/>
    <p:sldId id="412" r:id="rId20"/>
    <p:sldId id="276" r:id="rId21"/>
    <p:sldId id="413" r:id="rId22"/>
    <p:sldId id="295" r:id="rId23"/>
    <p:sldId id="415" r:id="rId24"/>
    <p:sldId id="314" r:id="rId25"/>
    <p:sldId id="296" r:id="rId26"/>
    <p:sldId id="312" r:id="rId27"/>
    <p:sldId id="313" r:id="rId28"/>
    <p:sldId id="311" r:id="rId29"/>
    <p:sldId id="262" r:id="rId30"/>
    <p:sldId id="266" r:id="rId31"/>
    <p:sldId id="264" r:id="rId32"/>
    <p:sldId id="265" r:id="rId33"/>
    <p:sldId id="360" r:id="rId34"/>
    <p:sldId id="330" r:id="rId35"/>
    <p:sldId id="405" r:id="rId36"/>
    <p:sldId id="404" r:id="rId37"/>
    <p:sldId id="361" r:id="rId38"/>
    <p:sldId id="403" r:id="rId39"/>
    <p:sldId id="310" r:id="rId40"/>
    <p:sldId id="288" r:id="rId41"/>
    <p:sldId id="299" r:id="rId42"/>
    <p:sldId id="281" r:id="rId43"/>
    <p:sldId id="303" r:id="rId44"/>
    <p:sldId id="302" r:id="rId45"/>
    <p:sldId id="290" r:id="rId46"/>
    <p:sldId id="289" r:id="rId47"/>
    <p:sldId id="301" r:id="rId48"/>
    <p:sldId id="282" r:id="rId49"/>
    <p:sldId id="304" r:id="rId50"/>
    <p:sldId id="41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5CD26C8-9B35-4AF6-8D24-A3E7A8D1D1CB}">
          <p14:sldIdLst>
            <p14:sldId id="256"/>
            <p14:sldId id="297"/>
            <p14:sldId id="417"/>
            <p14:sldId id="274"/>
            <p14:sldId id="308"/>
            <p14:sldId id="294"/>
            <p14:sldId id="406"/>
            <p14:sldId id="407"/>
            <p14:sldId id="411"/>
          </p14:sldIdLst>
        </p14:section>
        <p14:section name="Kristy to complete these slides" id="{253E46E8-1674-4D48-9106-9530EB932508}">
          <p14:sldIdLst>
            <p14:sldId id="280"/>
            <p14:sldId id="279"/>
            <p14:sldId id="410"/>
            <p14:sldId id="412"/>
            <p14:sldId id="276"/>
            <p14:sldId id="413"/>
            <p14:sldId id="295"/>
            <p14:sldId id="415"/>
            <p14:sldId id="314"/>
            <p14:sldId id="296"/>
            <p14:sldId id="312"/>
            <p14:sldId id="313"/>
            <p14:sldId id="311"/>
            <p14:sldId id="262"/>
            <p14:sldId id="266"/>
            <p14:sldId id="264"/>
            <p14:sldId id="265"/>
            <p14:sldId id="360"/>
            <p14:sldId id="330"/>
            <p14:sldId id="405"/>
            <p14:sldId id="404"/>
            <p14:sldId id="361"/>
            <p14:sldId id="403"/>
            <p14:sldId id="310"/>
            <p14:sldId id="288"/>
            <p14:sldId id="299"/>
            <p14:sldId id="281"/>
            <p14:sldId id="303"/>
            <p14:sldId id="302"/>
            <p14:sldId id="290"/>
            <p14:sldId id="289"/>
            <p14:sldId id="301"/>
          </p14:sldIdLst>
        </p14:section>
        <p14:section name="Mikaela to compelete slides" id="{D9AA3EB4-1807-4B86-AD25-4784C346D119}">
          <p14:sldIdLst>
            <p14:sldId id="282"/>
            <p14:sldId id="304"/>
            <p14:sldId id="4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068D67-A270-DF5F-0630-3486052EA650}" name="mruiz-ramon@farmland.org" initials="mr" userId="S::urn:spo:guest#mruiz-ramon@farmland.org::" providerId="AD"/>
  <p188:author id="{9B6E856A-B65C-664E-49BC-D4F7653E4300}" name="Kristy Apostolides" initials="KA" userId="S::kda4@cornell.edu::82713a22-4de2-4b75-a60e-0abb684188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kaela Ruiz-Ramón" initials="MRR" lastIdx="2" clrIdx="0">
    <p:extLst>
      <p:ext uri="{19B8F6BF-5375-455C-9EA6-DF929625EA0E}">
        <p15:presenceInfo xmlns:p15="http://schemas.microsoft.com/office/powerpoint/2012/main" userId="S::MRuiz-Ramon@farmland.org::998630de-10de-4ede-99ec-a0f644c428f0" providerId="AD"/>
      </p:ext>
    </p:extLst>
  </p:cmAuthor>
  <p:cmAuthor id="2" name="Stephanie Hsu" initials="SH" lastIdx="6" clrIdx="1">
    <p:extLst>
      <p:ext uri="{19B8F6BF-5375-455C-9EA6-DF929625EA0E}">
        <p15:presenceInfo xmlns:p15="http://schemas.microsoft.com/office/powerpoint/2012/main" userId="S::shsu@farmland.org::5dd6fdea-6648-4ef3-bf4b-91600beea7a3" providerId="AD"/>
      </p:ext>
    </p:extLst>
  </p:cmAuthor>
  <p:cmAuthor id="3" name="Samantha Levy" initials="SL" lastIdx="61" clrIdx="2">
    <p:extLst>
      <p:ext uri="{19B8F6BF-5375-455C-9EA6-DF929625EA0E}">
        <p15:presenceInfo xmlns:p15="http://schemas.microsoft.com/office/powerpoint/2012/main" userId="S::slevy@farmland.org::7eb0c795-7e43-494e-b30a-6a8dce1b79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81C1C"/>
    <a:srgbClr val="545454"/>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352" autoAdjust="0"/>
    <p:restoredTop sz="74212" autoAdjust="0"/>
  </p:normalViewPr>
  <p:slideViewPr>
    <p:cSldViewPr snapToGrid="0">
      <p:cViewPr varScale="1">
        <p:scale>
          <a:sx n="63" d="100"/>
          <a:sy n="63" d="100"/>
        </p:scale>
        <p:origin x="485"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americanfarmlandtrust-my.sharepoint.com/personal/slevy_farmland_org/Documents/Documents/30%25%20Survey%20Summer%202020/Shared%20F2S%20Raw%20Survey%20Data%20for%20Joint%20Editing%20August%2018th.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americanfarmlandtrust-my.sharepoint.com/personal/slevy_farmland_org/Documents/Documents/30%25%20Survey%20Summer%202020/Shared%20F2S%20Raw%20Survey%20Data%20for%20Joint%20Editing%20August%2018t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t>2019</a:t>
            </a:r>
            <a:r>
              <a:rPr lang="en-US" sz="2000" baseline="0"/>
              <a:t> Survey Answers</a:t>
            </a:r>
            <a:endParaRPr lang="en-US" sz="2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3776416585965278E-2"/>
          <c:y val="7.863907121856567E-2"/>
          <c:w val="0.9524471668280694"/>
          <c:h val="0.7978267217205450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9DFD-432A-8871-F33E1C26D63B}"/>
              </c:ext>
            </c:extLst>
          </c:dPt>
          <c:dPt>
            <c:idx val="1"/>
            <c:invertIfNegative val="0"/>
            <c:bubble3D val="0"/>
            <c:extLst>
              <c:ext xmlns:c16="http://schemas.microsoft.com/office/drawing/2014/chart" uri="{C3380CC4-5D6E-409C-BE32-E72D297353CC}">
                <c16:uniqueId val="{00000003-9DFD-432A-8871-F33E1C26D63B}"/>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5-9DFD-432A-8871-F33E1C26D63B}"/>
              </c:ext>
            </c:extLst>
          </c:dPt>
          <c:dLbls>
            <c:dLbl>
              <c:idx val="0"/>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DFD-432A-8871-F33E1C26D63B}"/>
                </c:ext>
              </c:extLst>
            </c:dLbl>
            <c:dLbl>
              <c:idx val="1"/>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DFD-432A-8871-F33E1C26D63B}"/>
                </c:ext>
              </c:extLst>
            </c:dLbl>
            <c:dLbl>
              <c:idx val="3"/>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DFD-432A-8871-F33E1C26D63B}"/>
                </c:ext>
              </c:extLst>
            </c:dLbl>
            <c:dLbl>
              <c:idx val="4"/>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DFD-432A-8871-F33E1C26D6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Barriers!$G$19:$G$23</c:f>
              <c:strCache>
                <c:ptCount val="5"/>
                <c:pt idx="0">
                  <c:v>Cost</c:v>
                </c:pt>
                <c:pt idx="1">
                  <c:v>Growing Season</c:v>
                </c:pt>
                <c:pt idx="2">
                  <c:v>Vendor Selection</c:v>
                </c:pt>
                <c:pt idx="3">
                  <c:v>Farmer Delivery</c:v>
                </c:pt>
                <c:pt idx="4">
                  <c:v>Complicated Procurement</c:v>
                </c:pt>
              </c:strCache>
            </c:strRef>
          </c:cat>
          <c:val>
            <c:numRef>
              <c:f>Barriers!$H$19:$H$23</c:f>
              <c:numCache>
                <c:formatCode>General</c:formatCode>
                <c:ptCount val="5"/>
                <c:pt idx="0">
                  <c:v>5</c:v>
                </c:pt>
                <c:pt idx="1">
                  <c:v>4</c:v>
                </c:pt>
                <c:pt idx="2">
                  <c:v>3</c:v>
                </c:pt>
                <c:pt idx="3">
                  <c:v>2</c:v>
                </c:pt>
                <c:pt idx="4">
                  <c:v>1</c:v>
                </c:pt>
              </c:numCache>
            </c:numRef>
          </c:val>
          <c:extLst>
            <c:ext xmlns:c16="http://schemas.microsoft.com/office/drawing/2014/chart" uri="{C3380CC4-5D6E-409C-BE32-E72D297353CC}">
              <c16:uniqueId val="{00000008-9DFD-432A-8871-F33E1C26D63B}"/>
            </c:ext>
          </c:extLst>
        </c:ser>
        <c:dLbls>
          <c:showLegendKey val="0"/>
          <c:showVal val="0"/>
          <c:showCatName val="0"/>
          <c:showSerName val="0"/>
          <c:showPercent val="0"/>
          <c:showBubbleSize val="0"/>
        </c:dLbls>
        <c:gapWidth val="75"/>
        <c:overlap val="-27"/>
        <c:axId val="857191816"/>
        <c:axId val="857191488"/>
      </c:barChart>
      <c:catAx>
        <c:axId val="85719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57191488"/>
        <c:crosses val="autoZero"/>
        <c:auto val="1"/>
        <c:lblAlgn val="ctr"/>
        <c:lblOffset val="100"/>
        <c:noMultiLvlLbl val="0"/>
      </c:catAx>
      <c:valAx>
        <c:axId val="857191488"/>
        <c:scaling>
          <c:orientation val="minMax"/>
        </c:scaling>
        <c:delete val="1"/>
        <c:axPos val="l"/>
        <c:numFmt formatCode="General" sourceLinked="1"/>
        <c:majorTickMark val="none"/>
        <c:minorTickMark val="none"/>
        <c:tickLblPos val="nextTo"/>
        <c:crossAx val="857191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t>2020 Survey Answers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955478917833459E-2"/>
          <c:y val="8.0689969525694794E-2"/>
          <c:w val="0.93888888888888888"/>
          <c:h val="0.7399613589967920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EA2-4C93-B2E0-CC081EFD09DC}"/>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1EA2-4C93-B2E0-CC081EFD09DC}"/>
              </c:ext>
            </c:extLst>
          </c:dPt>
          <c:dPt>
            <c:idx val="2"/>
            <c:invertIfNegative val="0"/>
            <c:bubble3D val="0"/>
            <c:extLst>
              <c:ext xmlns:c16="http://schemas.microsoft.com/office/drawing/2014/chart" uri="{C3380CC4-5D6E-409C-BE32-E72D297353CC}">
                <c16:uniqueId val="{00000005-1EA2-4C93-B2E0-CC081EFD09DC}"/>
              </c:ext>
            </c:extLst>
          </c:dPt>
          <c:dPt>
            <c:idx val="3"/>
            <c:invertIfNegative val="0"/>
            <c:bubble3D val="0"/>
            <c:extLst>
              <c:ext xmlns:c16="http://schemas.microsoft.com/office/drawing/2014/chart" uri="{C3380CC4-5D6E-409C-BE32-E72D297353CC}">
                <c16:uniqueId val="{00000007-1EA2-4C93-B2E0-CC081EFD09DC}"/>
              </c:ext>
            </c:extLst>
          </c:dPt>
          <c:dPt>
            <c:idx val="4"/>
            <c:invertIfNegative val="0"/>
            <c:bubble3D val="0"/>
            <c:extLst>
              <c:ext xmlns:c16="http://schemas.microsoft.com/office/drawing/2014/chart" uri="{C3380CC4-5D6E-409C-BE32-E72D297353CC}">
                <c16:uniqueId val="{00000009-1EA2-4C93-B2E0-CC081EFD09DC}"/>
              </c:ext>
            </c:extLst>
          </c:dPt>
          <c:dLbls>
            <c:dLbl>
              <c:idx val="0"/>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EA2-4C93-B2E0-CC081EFD09DC}"/>
                </c:ext>
              </c:extLst>
            </c:dLbl>
            <c:dLbl>
              <c:idx val="1"/>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EA2-4C93-B2E0-CC081EFD09DC}"/>
                </c:ext>
              </c:extLst>
            </c:dLbl>
            <c:dLbl>
              <c:idx val="3"/>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EA2-4C93-B2E0-CC081EFD09DC}"/>
                </c:ext>
              </c:extLst>
            </c:dLbl>
            <c:dLbl>
              <c:idx val="4"/>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EA2-4C93-B2E0-CC081EFD09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Barriers!$G$13:$G$17</c:f>
              <c:strCache>
                <c:ptCount val="5"/>
                <c:pt idx="0">
                  <c:v>Cost</c:v>
                </c:pt>
                <c:pt idx="1">
                  <c:v>Vendor Selection</c:v>
                </c:pt>
                <c:pt idx="2">
                  <c:v>NY Suppliers aren't least cost bidders</c:v>
                </c:pt>
                <c:pt idx="3">
                  <c:v>Budget Limitations</c:v>
                </c:pt>
                <c:pt idx="4">
                  <c:v>Lack of Time to Collect Documentation</c:v>
                </c:pt>
              </c:strCache>
            </c:strRef>
          </c:cat>
          <c:val>
            <c:numRef>
              <c:f>Barriers!$H$13:$H$17</c:f>
              <c:numCache>
                <c:formatCode>General</c:formatCode>
                <c:ptCount val="5"/>
                <c:pt idx="0">
                  <c:v>5</c:v>
                </c:pt>
                <c:pt idx="1">
                  <c:v>4</c:v>
                </c:pt>
                <c:pt idx="2">
                  <c:v>3</c:v>
                </c:pt>
                <c:pt idx="3">
                  <c:v>2</c:v>
                </c:pt>
                <c:pt idx="4">
                  <c:v>1</c:v>
                </c:pt>
              </c:numCache>
            </c:numRef>
          </c:val>
          <c:extLst>
            <c:ext xmlns:c16="http://schemas.microsoft.com/office/drawing/2014/chart" uri="{C3380CC4-5D6E-409C-BE32-E72D297353CC}">
              <c16:uniqueId val="{0000000A-1EA2-4C93-B2E0-CC081EFD09DC}"/>
            </c:ext>
          </c:extLst>
        </c:ser>
        <c:dLbls>
          <c:showLegendKey val="0"/>
          <c:showVal val="0"/>
          <c:showCatName val="0"/>
          <c:showSerName val="0"/>
          <c:showPercent val="0"/>
          <c:showBubbleSize val="0"/>
        </c:dLbls>
        <c:gapWidth val="75"/>
        <c:overlap val="-27"/>
        <c:axId val="755022352"/>
        <c:axId val="755027928"/>
      </c:barChart>
      <c:catAx>
        <c:axId val="75502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5027928"/>
        <c:crosses val="autoZero"/>
        <c:auto val="1"/>
        <c:lblAlgn val="ctr"/>
        <c:lblOffset val="100"/>
        <c:noMultiLvlLbl val="0"/>
      </c:catAx>
      <c:valAx>
        <c:axId val="755027928"/>
        <c:scaling>
          <c:orientation val="minMax"/>
        </c:scaling>
        <c:delete val="1"/>
        <c:axPos val="l"/>
        <c:numFmt formatCode="General" sourceLinked="1"/>
        <c:majorTickMark val="none"/>
        <c:minorTickMark val="none"/>
        <c:tickLblPos val="nextTo"/>
        <c:crossAx val="75502235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55F4B-ABE6-489A-9B32-5460404F11B3}"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035C16D9-5376-4BD8-9739-3278A8A78B2E}">
      <dgm:prSet phldrT="[Text]"/>
      <dgm:spPr/>
      <dgm:t>
        <a:bodyPr/>
        <a:lstStyle/>
        <a:p>
          <a:pPr>
            <a:buNone/>
          </a:pPr>
          <a:r>
            <a:rPr lang="en-US" b="1" spc="-150" dirty="0">
              <a:latin typeface="+mn-lt"/>
            </a:rPr>
            <a:t>Program Goals</a:t>
          </a:r>
        </a:p>
      </dgm:t>
    </dgm:pt>
    <dgm:pt modelId="{744F3F42-F317-49C6-9896-99BD9167C3F1}" type="parTrans" cxnId="{8C8412D0-D53E-4B1E-8F2B-58357DF1C1E4}">
      <dgm:prSet/>
      <dgm:spPr/>
      <dgm:t>
        <a:bodyPr/>
        <a:lstStyle/>
        <a:p>
          <a:endParaRPr lang="en-US">
            <a:latin typeface="+mn-lt"/>
          </a:endParaRPr>
        </a:p>
      </dgm:t>
    </dgm:pt>
    <dgm:pt modelId="{84E71A99-D882-4086-803C-89A1BA818B2B}" type="sibTrans" cxnId="{8C8412D0-D53E-4B1E-8F2B-58357DF1C1E4}">
      <dgm:prSet/>
      <dgm:spPr/>
      <dgm:t>
        <a:bodyPr/>
        <a:lstStyle/>
        <a:p>
          <a:endParaRPr lang="en-US">
            <a:latin typeface="+mn-lt"/>
          </a:endParaRPr>
        </a:p>
      </dgm:t>
    </dgm:pt>
    <dgm:pt modelId="{8090B72D-415F-47E2-856B-5D136B1FF571}">
      <dgm:prSet phldrT="[Text]"/>
      <dgm:spPr/>
      <dgm:t>
        <a:bodyPr/>
        <a:lstStyle/>
        <a:p>
          <a:pPr>
            <a:buNone/>
          </a:pPr>
          <a:r>
            <a:rPr lang="en-US" dirty="0">
              <a:latin typeface="+mn-lt"/>
            </a:rPr>
            <a:t>Develop resources, trainings, technical assistance to support supply chain partners</a:t>
          </a:r>
        </a:p>
      </dgm:t>
    </dgm:pt>
    <dgm:pt modelId="{C3A6195B-EEC9-46A9-B5EB-6B0B9331E45E}" type="parTrans" cxnId="{F0EE1F63-CE65-491E-98AD-7E1C9511E5E4}">
      <dgm:prSet/>
      <dgm:spPr/>
      <dgm:t>
        <a:bodyPr/>
        <a:lstStyle/>
        <a:p>
          <a:endParaRPr lang="en-US">
            <a:latin typeface="+mn-lt"/>
          </a:endParaRPr>
        </a:p>
      </dgm:t>
    </dgm:pt>
    <dgm:pt modelId="{E685663A-FCEB-4610-B7AC-498F1D682B71}" type="sibTrans" cxnId="{F0EE1F63-CE65-491E-98AD-7E1C9511E5E4}">
      <dgm:prSet/>
      <dgm:spPr/>
      <dgm:t>
        <a:bodyPr/>
        <a:lstStyle/>
        <a:p>
          <a:endParaRPr lang="en-US">
            <a:latin typeface="+mn-lt"/>
          </a:endParaRPr>
        </a:p>
      </dgm:t>
    </dgm:pt>
    <dgm:pt modelId="{1BA4CD32-EF63-43A7-891E-5CA8119E83C1}">
      <dgm:prSet phldrT="[Text]" custT="1"/>
      <dgm:spPr/>
      <dgm:t>
        <a:bodyPr/>
        <a:lstStyle/>
        <a:p>
          <a:r>
            <a:rPr lang="en-US" sz="3500" b="1" spc="-150" baseline="0" dirty="0">
              <a:latin typeface="+mn-lt"/>
            </a:rPr>
            <a:t>Farm to School Regional Coordinator Program Activities</a:t>
          </a:r>
        </a:p>
      </dgm:t>
    </dgm:pt>
    <dgm:pt modelId="{281048CA-7121-435F-B654-7FA2CA0DBAF8}" type="parTrans" cxnId="{3BE004FF-B415-4A4E-916E-76899B6F0AB0}">
      <dgm:prSet/>
      <dgm:spPr/>
      <dgm:t>
        <a:bodyPr/>
        <a:lstStyle/>
        <a:p>
          <a:endParaRPr lang="en-US">
            <a:latin typeface="+mn-lt"/>
          </a:endParaRPr>
        </a:p>
      </dgm:t>
    </dgm:pt>
    <dgm:pt modelId="{F7CBC4CC-D99C-4507-A5ED-489CE09C7A48}" type="sibTrans" cxnId="{3BE004FF-B415-4A4E-916E-76899B6F0AB0}">
      <dgm:prSet/>
      <dgm:spPr/>
      <dgm:t>
        <a:bodyPr/>
        <a:lstStyle/>
        <a:p>
          <a:endParaRPr lang="en-US">
            <a:latin typeface="+mn-lt"/>
          </a:endParaRPr>
        </a:p>
      </dgm:t>
    </dgm:pt>
    <dgm:pt modelId="{8689D3B6-5038-4026-84E9-4C4CD0210A35}">
      <dgm:prSet/>
      <dgm:spPr/>
      <dgm:t>
        <a:bodyPr/>
        <a:lstStyle/>
        <a:p>
          <a:r>
            <a:rPr lang="en-US" b="0" i="0" dirty="0">
              <a:latin typeface="+mn-lt"/>
            </a:rPr>
            <a:t>Provide boots on the ground support directly to supply chain partners. </a:t>
          </a:r>
          <a:endParaRPr lang="en-US" b="0" dirty="0">
            <a:latin typeface="+mn-lt"/>
          </a:endParaRPr>
        </a:p>
      </dgm:t>
    </dgm:pt>
    <dgm:pt modelId="{03F785FA-8176-4D65-A77F-87EFC28D06A1}" type="parTrans" cxnId="{0DAC5575-4623-4EE5-9891-7BAEE3D76BA5}">
      <dgm:prSet/>
      <dgm:spPr/>
      <dgm:t>
        <a:bodyPr/>
        <a:lstStyle/>
        <a:p>
          <a:endParaRPr lang="en-US">
            <a:latin typeface="+mn-lt"/>
          </a:endParaRPr>
        </a:p>
      </dgm:t>
    </dgm:pt>
    <dgm:pt modelId="{B047DF96-234D-45BD-97A2-83EB98FBE45B}" type="sibTrans" cxnId="{0DAC5575-4623-4EE5-9891-7BAEE3D76BA5}">
      <dgm:prSet/>
      <dgm:spPr/>
      <dgm:t>
        <a:bodyPr/>
        <a:lstStyle/>
        <a:p>
          <a:endParaRPr lang="en-US">
            <a:latin typeface="+mn-lt"/>
          </a:endParaRPr>
        </a:p>
      </dgm:t>
    </dgm:pt>
    <dgm:pt modelId="{3B3D3800-70E9-414E-AE95-853E60EB56EB}">
      <dgm:prSet/>
      <dgm:spPr/>
      <dgm:t>
        <a:bodyPr/>
        <a:lstStyle/>
        <a:p>
          <a:r>
            <a:rPr lang="en-US" b="0" i="0" dirty="0">
              <a:latin typeface="+mn-lt"/>
            </a:rPr>
            <a:t>Provide statewide support via resource development, training, and technical assistance to supply chain partners. </a:t>
          </a:r>
          <a:endParaRPr lang="en-US" b="0" dirty="0">
            <a:latin typeface="+mn-lt"/>
          </a:endParaRPr>
        </a:p>
      </dgm:t>
    </dgm:pt>
    <dgm:pt modelId="{8BCC5391-2FB0-4470-9BE4-5B1E6D883718}" type="parTrans" cxnId="{6F3B1636-B931-4939-939B-6E35D62F55AD}">
      <dgm:prSet/>
      <dgm:spPr/>
      <dgm:t>
        <a:bodyPr/>
        <a:lstStyle/>
        <a:p>
          <a:endParaRPr lang="en-US">
            <a:latin typeface="+mn-lt"/>
          </a:endParaRPr>
        </a:p>
      </dgm:t>
    </dgm:pt>
    <dgm:pt modelId="{8FE872D7-7EE9-4301-B0B5-AD6D4565CCCC}" type="sibTrans" cxnId="{6F3B1636-B931-4939-939B-6E35D62F55AD}">
      <dgm:prSet/>
      <dgm:spPr/>
      <dgm:t>
        <a:bodyPr/>
        <a:lstStyle/>
        <a:p>
          <a:endParaRPr lang="en-US">
            <a:latin typeface="+mn-lt"/>
          </a:endParaRPr>
        </a:p>
      </dgm:t>
    </dgm:pt>
    <dgm:pt modelId="{D72269F6-F9AE-4CEB-9328-AE2528350670}">
      <dgm:prSet/>
      <dgm:spPr/>
      <dgm:t>
        <a:bodyPr/>
        <a:lstStyle/>
        <a:p>
          <a:r>
            <a:rPr lang="en-US" b="0" i="0" dirty="0">
              <a:latin typeface="+mn-lt"/>
            </a:rPr>
            <a:t>Strengthen the campus-to-community connection by identifying and developing opportunities for applied Farm to school research. </a:t>
          </a:r>
          <a:endParaRPr lang="en-US" b="0" dirty="0">
            <a:latin typeface="+mn-lt"/>
          </a:endParaRPr>
        </a:p>
      </dgm:t>
    </dgm:pt>
    <dgm:pt modelId="{AA3F565E-6A83-4A89-8C74-C5DA014B1AC6}" type="parTrans" cxnId="{6423BA26-A0BB-4B4D-BFB1-E645DEBD41A4}">
      <dgm:prSet/>
      <dgm:spPr/>
      <dgm:t>
        <a:bodyPr/>
        <a:lstStyle/>
        <a:p>
          <a:endParaRPr lang="en-US">
            <a:latin typeface="+mn-lt"/>
          </a:endParaRPr>
        </a:p>
      </dgm:t>
    </dgm:pt>
    <dgm:pt modelId="{43E93686-75DD-4F45-92B5-D3321568175B}" type="sibTrans" cxnId="{6423BA26-A0BB-4B4D-BFB1-E645DEBD41A4}">
      <dgm:prSet/>
      <dgm:spPr/>
      <dgm:t>
        <a:bodyPr/>
        <a:lstStyle/>
        <a:p>
          <a:endParaRPr lang="en-US">
            <a:latin typeface="+mn-lt"/>
          </a:endParaRPr>
        </a:p>
      </dgm:t>
    </dgm:pt>
    <dgm:pt modelId="{97D3DAC0-CD7F-4AD1-B1E0-9B5D5FD1DB76}">
      <dgm:prSet phldrT="[Text]"/>
      <dgm:spPr/>
      <dgm:t>
        <a:bodyPr/>
        <a:lstStyle/>
        <a:p>
          <a:pPr>
            <a:buNone/>
          </a:pPr>
          <a:r>
            <a:rPr lang="en-US" dirty="0">
              <a:latin typeface="+mn-lt"/>
            </a:rPr>
            <a:t>Provide direct support in procuring NYS food products</a:t>
          </a:r>
        </a:p>
      </dgm:t>
    </dgm:pt>
    <dgm:pt modelId="{26F141AA-9EB7-4A78-BB64-26E3453BAED9}" type="parTrans" cxnId="{D54A16AA-0693-4077-A8D1-90BC6AC6B5EC}">
      <dgm:prSet/>
      <dgm:spPr/>
      <dgm:t>
        <a:bodyPr/>
        <a:lstStyle/>
        <a:p>
          <a:endParaRPr lang="en-US">
            <a:latin typeface="+mn-lt"/>
          </a:endParaRPr>
        </a:p>
      </dgm:t>
    </dgm:pt>
    <dgm:pt modelId="{92FA0CAA-5137-4F3E-BC07-DECB604B01C2}" type="sibTrans" cxnId="{D54A16AA-0693-4077-A8D1-90BC6AC6B5EC}">
      <dgm:prSet/>
      <dgm:spPr/>
      <dgm:t>
        <a:bodyPr/>
        <a:lstStyle/>
        <a:p>
          <a:endParaRPr lang="en-US">
            <a:latin typeface="+mn-lt"/>
          </a:endParaRPr>
        </a:p>
      </dgm:t>
    </dgm:pt>
    <dgm:pt modelId="{E39EF68D-173C-4B29-8D0D-918C9E9511C4}" type="pres">
      <dgm:prSet presAssocID="{CB355F4B-ABE6-489A-9B32-5460404F11B3}" presName="vert0" presStyleCnt="0">
        <dgm:presLayoutVars>
          <dgm:dir/>
          <dgm:animOne val="branch"/>
          <dgm:animLvl val="lvl"/>
        </dgm:presLayoutVars>
      </dgm:prSet>
      <dgm:spPr/>
    </dgm:pt>
    <dgm:pt modelId="{A9D387E0-4443-4F39-9CB5-8FD24E596400}" type="pres">
      <dgm:prSet presAssocID="{035C16D9-5376-4BD8-9739-3278A8A78B2E}" presName="thickLine" presStyleLbl="alignNode1" presStyleIdx="0" presStyleCnt="2"/>
      <dgm:spPr/>
    </dgm:pt>
    <dgm:pt modelId="{A71710A9-645E-4117-B65E-4BB7798197B7}" type="pres">
      <dgm:prSet presAssocID="{035C16D9-5376-4BD8-9739-3278A8A78B2E}" presName="horz1" presStyleCnt="0"/>
      <dgm:spPr/>
    </dgm:pt>
    <dgm:pt modelId="{48B57B5D-30CF-4778-9F94-BC343D9645C9}" type="pres">
      <dgm:prSet presAssocID="{035C16D9-5376-4BD8-9739-3278A8A78B2E}" presName="tx1" presStyleLbl="revTx" presStyleIdx="0" presStyleCnt="7" custScaleY="36365"/>
      <dgm:spPr/>
    </dgm:pt>
    <dgm:pt modelId="{E70C3996-39CF-4978-9948-7EAE45006381}" type="pres">
      <dgm:prSet presAssocID="{035C16D9-5376-4BD8-9739-3278A8A78B2E}" presName="vert1" presStyleCnt="0"/>
      <dgm:spPr/>
    </dgm:pt>
    <dgm:pt modelId="{EA607292-96C6-4087-9C76-8D4671C79078}" type="pres">
      <dgm:prSet presAssocID="{97D3DAC0-CD7F-4AD1-B1E0-9B5D5FD1DB76}" presName="vertSpace2a" presStyleCnt="0"/>
      <dgm:spPr/>
    </dgm:pt>
    <dgm:pt modelId="{E59E5B33-A769-44B3-9382-BCEA5DDB9AA8}" type="pres">
      <dgm:prSet presAssocID="{97D3DAC0-CD7F-4AD1-B1E0-9B5D5FD1DB76}" presName="horz2" presStyleCnt="0"/>
      <dgm:spPr/>
    </dgm:pt>
    <dgm:pt modelId="{6A3BFAD8-9D8A-4914-BDC5-1AEC490EA107}" type="pres">
      <dgm:prSet presAssocID="{97D3DAC0-CD7F-4AD1-B1E0-9B5D5FD1DB76}" presName="horzSpace2" presStyleCnt="0"/>
      <dgm:spPr/>
    </dgm:pt>
    <dgm:pt modelId="{24843F7C-8C68-49FC-8FEE-AC6DB16B50B3}" type="pres">
      <dgm:prSet presAssocID="{97D3DAC0-CD7F-4AD1-B1E0-9B5D5FD1DB76}" presName="tx2" presStyleLbl="revTx" presStyleIdx="1" presStyleCnt="7" custScaleY="18507" custLinFactNeighborY="-7609"/>
      <dgm:spPr/>
    </dgm:pt>
    <dgm:pt modelId="{41F9065F-3890-4CC9-97B2-4C9F5F02F887}" type="pres">
      <dgm:prSet presAssocID="{97D3DAC0-CD7F-4AD1-B1E0-9B5D5FD1DB76}" presName="vert2" presStyleCnt="0"/>
      <dgm:spPr/>
    </dgm:pt>
    <dgm:pt modelId="{B1FA7670-64DF-489A-92EB-03BECED43305}" type="pres">
      <dgm:prSet presAssocID="{97D3DAC0-CD7F-4AD1-B1E0-9B5D5FD1DB76}" presName="thinLine2b" presStyleLbl="callout" presStyleIdx="0" presStyleCnt="5"/>
      <dgm:spPr/>
    </dgm:pt>
    <dgm:pt modelId="{DE76853A-93D7-43B2-BB04-0A707E73FCC0}" type="pres">
      <dgm:prSet presAssocID="{97D3DAC0-CD7F-4AD1-B1E0-9B5D5FD1DB76}" presName="vertSpace2b" presStyleCnt="0"/>
      <dgm:spPr/>
    </dgm:pt>
    <dgm:pt modelId="{16CE8860-D93A-4456-B351-EE72FF67FEAE}" type="pres">
      <dgm:prSet presAssocID="{8090B72D-415F-47E2-856B-5D136B1FF571}" presName="horz2" presStyleCnt="0"/>
      <dgm:spPr/>
    </dgm:pt>
    <dgm:pt modelId="{44D4A36E-7181-4C16-B63A-F14B8FBF68C0}" type="pres">
      <dgm:prSet presAssocID="{8090B72D-415F-47E2-856B-5D136B1FF571}" presName="horzSpace2" presStyleCnt="0"/>
      <dgm:spPr/>
    </dgm:pt>
    <dgm:pt modelId="{287EFD67-6249-42B1-A578-0F794B69C9AE}" type="pres">
      <dgm:prSet presAssocID="{8090B72D-415F-47E2-856B-5D136B1FF571}" presName="tx2" presStyleLbl="revTx" presStyleIdx="2" presStyleCnt="7" custScaleY="28159"/>
      <dgm:spPr/>
    </dgm:pt>
    <dgm:pt modelId="{7D3C3793-E7E3-41A0-9750-599778218E73}" type="pres">
      <dgm:prSet presAssocID="{8090B72D-415F-47E2-856B-5D136B1FF571}" presName="vert2" presStyleCnt="0"/>
      <dgm:spPr/>
    </dgm:pt>
    <dgm:pt modelId="{4BA97AA6-FEB6-41E9-BF1C-402315D214C0}" type="pres">
      <dgm:prSet presAssocID="{8090B72D-415F-47E2-856B-5D136B1FF571}" presName="thinLine2b" presStyleLbl="callout" presStyleIdx="1" presStyleCnt="5"/>
      <dgm:spPr/>
    </dgm:pt>
    <dgm:pt modelId="{2390AAC5-8DB9-461F-847B-23F76607E23A}" type="pres">
      <dgm:prSet presAssocID="{8090B72D-415F-47E2-856B-5D136B1FF571}" presName="vertSpace2b" presStyleCnt="0"/>
      <dgm:spPr/>
    </dgm:pt>
    <dgm:pt modelId="{EACDD776-8E4B-4EDF-8565-6754E2E55C29}" type="pres">
      <dgm:prSet presAssocID="{1BA4CD32-EF63-43A7-891E-5CA8119E83C1}" presName="thickLine" presStyleLbl="alignNode1" presStyleIdx="1" presStyleCnt="2"/>
      <dgm:spPr/>
    </dgm:pt>
    <dgm:pt modelId="{4B7D84A8-0CFF-4DB8-977D-7EFD21C47F3F}" type="pres">
      <dgm:prSet presAssocID="{1BA4CD32-EF63-43A7-891E-5CA8119E83C1}" presName="horz1" presStyleCnt="0"/>
      <dgm:spPr/>
    </dgm:pt>
    <dgm:pt modelId="{5F91A4CC-42BB-4E21-B331-C942C54BAEBE}" type="pres">
      <dgm:prSet presAssocID="{1BA4CD32-EF63-43A7-891E-5CA8119E83C1}" presName="tx1" presStyleLbl="revTx" presStyleIdx="3" presStyleCnt="7" custScaleX="221944"/>
      <dgm:spPr/>
    </dgm:pt>
    <dgm:pt modelId="{BB8FD0FC-C834-4080-A3FC-ED5AA8C4DD52}" type="pres">
      <dgm:prSet presAssocID="{1BA4CD32-EF63-43A7-891E-5CA8119E83C1}" presName="vert1" presStyleCnt="0"/>
      <dgm:spPr/>
    </dgm:pt>
    <dgm:pt modelId="{1CA4D665-13EB-432E-8B46-33095FADBF6C}" type="pres">
      <dgm:prSet presAssocID="{8689D3B6-5038-4026-84E9-4C4CD0210A35}" presName="vertSpace2a" presStyleCnt="0"/>
      <dgm:spPr/>
    </dgm:pt>
    <dgm:pt modelId="{7F2FCD70-5F08-4AD9-B6E2-FBB66AD96FAE}" type="pres">
      <dgm:prSet presAssocID="{8689D3B6-5038-4026-84E9-4C4CD0210A35}" presName="horz2" presStyleCnt="0"/>
      <dgm:spPr/>
    </dgm:pt>
    <dgm:pt modelId="{E3085411-D2CE-476E-9811-5BFDD7A25462}" type="pres">
      <dgm:prSet presAssocID="{8689D3B6-5038-4026-84E9-4C4CD0210A35}" presName="horzSpace2" presStyleCnt="0"/>
      <dgm:spPr/>
    </dgm:pt>
    <dgm:pt modelId="{D974AE6E-9E01-497B-A6C4-11B20BD61493}" type="pres">
      <dgm:prSet presAssocID="{8689D3B6-5038-4026-84E9-4C4CD0210A35}" presName="tx2" presStyleLbl="revTx" presStyleIdx="4" presStyleCnt="7"/>
      <dgm:spPr/>
    </dgm:pt>
    <dgm:pt modelId="{D0FD4958-5766-4409-9A74-EB7848059233}" type="pres">
      <dgm:prSet presAssocID="{8689D3B6-5038-4026-84E9-4C4CD0210A35}" presName="vert2" presStyleCnt="0"/>
      <dgm:spPr/>
    </dgm:pt>
    <dgm:pt modelId="{DD664DBC-BE2A-4962-AFB3-284DE9DD6DAD}" type="pres">
      <dgm:prSet presAssocID="{8689D3B6-5038-4026-84E9-4C4CD0210A35}" presName="thinLine2b" presStyleLbl="callout" presStyleIdx="2" presStyleCnt="5"/>
      <dgm:spPr/>
    </dgm:pt>
    <dgm:pt modelId="{BF2EC941-F629-4C41-9D4C-198F9CE42655}" type="pres">
      <dgm:prSet presAssocID="{8689D3B6-5038-4026-84E9-4C4CD0210A35}" presName="vertSpace2b" presStyleCnt="0"/>
      <dgm:spPr/>
    </dgm:pt>
    <dgm:pt modelId="{BB6D46BC-C6ED-442D-8568-A1699BB79F37}" type="pres">
      <dgm:prSet presAssocID="{3B3D3800-70E9-414E-AE95-853E60EB56EB}" presName="horz2" presStyleCnt="0"/>
      <dgm:spPr/>
    </dgm:pt>
    <dgm:pt modelId="{52D70C27-EFC8-4234-88AC-90168B751267}" type="pres">
      <dgm:prSet presAssocID="{3B3D3800-70E9-414E-AE95-853E60EB56EB}" presName="horzSpace2" presStyleCnt="0"/>
      <dgm:spPr/>
    </dgm:pt>
    <dgm:pt modelId="{A87095FC-6554-41FD-AEDD-93B0A01169D3}" type="pres">
      <dgm:prSet presAssocID="{3B3D3800-70E9-414E-AE95-853E60EB56EB}" presName="tx2" presStyleLbl="revTx" presStyleIdx="5" presStyleCnt="7"/>
      <dgm:spPr/>
    </dgm:pt>
    <dgm:pt modelId="{109E07CB-1F3C-4974-BFEE-8E1B637C93F1}" type="pres">
      <dgm:prSet presAssocID="{3B3D3800-70E9-414E-AE95-853E60EB56EB}" presName="vert2" presStyleCnt="0"/>
      <dgm:spPr/>
    </dgm:pt>
    <dgm:pt modelId="{FE1E9D0A-0A62-480F-A7A4-5F5A39707318}" type="pres">
      <dgm:prSet presAssocID="{3B3D3800-70E9-414E-AE95-853E60EB56EB}" presName="thinLine2b" presStyleLbl="callout" presStyleIdx="3" presStyleCnt="5"/>
      <dgm:spPr/>
    </dgm:pt>
    <dgm:pt modelId="{2D27F850-2FF8-45CF-BAED-75F45178D258}" type="pres">
      <dgm:prSet presAssocID="{3B3D3800-70E9-414E-AE95-853E60EB56EB}" presName="vertSpace2b" presStyleCnt="0"/>
      <dgm:spPr/>
    </dgm:pt>
    <dgm:pt modelId="{DA4C8BA4-F382-4750-B89A-DF3B4584B742}" type="pres">
      <dgm:prSet presAssocID="{D72269F6-F9AE-4CEB-9328-AE2528350670}" presName="horz2" presStyleCnt="0"/>
      <dgm:spPr/>
    </dgm:pt>
    <dgm:pt modelId="{24DDBBC1-18CF-4301-93E6-FE2D0B064A1D}" type="pres">
      <dgm:prSet presAssocID="{D72269F6-F9AE-4CEB-9328-AE2528350670}" presName="horzSpace2" presStyleCnt="0"/>
      <dgm:spPr/>
    </dgm:pt>
    <dgm:pt modelId="{41F5CDC9-C4BB-412A-A32B-0FDAABB7082E}" type="pres">
      <dgm:prSet presAssocID="{D72269F6-F9AE-4CEB-9328-AE2528350670}" presName="tx2" presStyleLbl="revTx" presStyleIdx="6" presStyleCnt="7"/>
      <dgm:spPr/>
    </dgm:pt>
    <dgm:pt modelId="{4C77C317-F0AF-443B-B6FB-2C7E3F073D98}" type="pres">
      <dgm:prSet presAssocID="{D72269F6-F9AE-4CEB-9328-AE2528350670}" presName="vert2" presStyleCnt="0"/>
      <dgm:spPr/>
    </dgm:pt>
    <dgm:pt modelId="{C7957BBA-D55D-4D7D-8E01-E8B1EC413FEC}" type="pres">
      <dgm:prSet presAssocID="{D72269F6-F9AE-4CEB-9328-AE2528350670}" presName="thinLine2b" presStyleLbl="callout" presStyleIdx="4" presStyleCnt="5"/>
      <dgm:spPr/>
    </dgm:pt>
    <dgm:pt modelId="{347AE6FA-5393-4BBB-8F3A-1C8A7F66820F}" type="pres">
      <dgm:prSet presAssocID="{D72269F6-F9AE-4CEB-9328-AE2528350670}" presName="vertSpace2b" presStyleCnt="0"/>
      <dgm:spPr/>
    </dgm:pt>
  </dgm:ptLst>
  <dgm:cxnLst>
    <dgm:cxn modelId="{B6C9F714-9F91-404B-8B07-A0B9BE6B19AA}" type="presOf" srcId="{CB355F4B-ABE6-489A-9B32-5460404F11B3}" destId="{E39EF68D-173C-4B29-8D0D-918C9E9511C4}" srcOrd="0" destOrd="0" presId="urn:microsoft.com/office/officeart/2008/layout/LinedList"/>
    <dgm:cxn modelId="{6423BA26-A0BB-4B4D-BFB1-E645DEBD41A4}" srcId="{1BA4CD32-EF63-43A7-891E-5CA8119E83C1}" destId="{D72269F6-F9AE-4CEB-9328-AE2528350670}" srcOrd="2" destOrd="0" parTransId="{AA3F565E-6A83-4A89-8C74-C5DA014B1AC6}" sibTransId="{43E93686-75DD-4F45-92B5-D3321568175B}"/>
    <dgm:cxn modelId="{6F3B1636-B931-4939-939B-6E35D62F55AD}" srcId="{1BA4CD32-EF63-43A7-891E-5CA8119E83C1}" destId="{3B3D3800-70E9-414E-AE95-853E60EB56EB}" srcOrd="1" destOrd="0" parTransId="{8BCC5391-2FB0-4470-9BE4-5B1E6D883718}" sibTransId="{8FE872D7-7EE9-4301-B0B5-AD6D4565CCCC}"/>
    <dgm:cxn modelId="{F0EE1F63-CE65-491E-98AD-7E1C9511E5E4}" srcId="{035C16D9-5376-4BD8-9739-3278A8A78B2E}" destId="{8090B72D-415F-47E2-856B-5D136B1FF571}" srcOrd="1" destOrd="0" parTransId="{C3A6195B-EEC9-46A9-B5EB-6B0B9331E45E}" sibTransId="{E685663A-FCEB-4610-B7AC-498F1D682B71}"/>
    <dgm:cxn modelId="{70B7F643-F7CA-4CB9-94DD-8CE67B70B6E9}" type="presOf" srcId="{8090B72D-415F-47E2-856B-5D136B1FF571}" destId="{287EFD67-6249-42B1-A578-0F794B69C9AE}" srcOrd="0" destOrd="0" presId="urn:microsoft.com/office/officeart/2008/layout/LinedList"/>
    <dgm:cxn modelId="{0DAC5575-4623-4EE5-9891-7BAEE3D76BA5}" srcId="{1BA4CD32-EF63-43A7-891E-5CA8119E83C1}" destId="{8689D3B6-5038-4026-84E9-4C4CD0210A35}" srcOrd="0" destOrd="0" parTransId="{03F785FA-8176-4D65-A77F-87EFC28D06A1}" sibTransId="{B047DF96-234D-45BD-97A2-83EB98FBE45B}"/>
    <dgm:cxn modelId="{3F060A56-E743-4655-A9E4-2DABDB5783C1}" type="presOf" srcId="{97D3DAC0-CD7F-4AD1-B1E0-9B5D5FD1DB76}" destId="{24843F7C-8C68-49FC-8FEE-AC6DB16B50B3}" srcOrd="0" destOrd="0" presId="urn:microsoft.com/office/officeart/2008/layout/LinedList"/>
    <dgm:cxn modelId="{217BAF95-45C2-4C45-9F0A-60B6BDD6BDED}" type="presOf" srcId="{035C16D9-5376-4BD8-9739-3278A8A78B2E}" destId="{48B57B5D-30CF-4778-9F94-BC343D9645C9}" srcOrd="0" destOrd="0" presId="urn:microsoft.com/office/officeart/2008/layout/LinedList"/>
    <dgm:cxn modelId="{FCAB5CA6-59D0-474B-9B10-ED67E693A5E1}" type="presOf" srcId="{1BA4CD32-EF63-43A7-891E-5CA8119E83C1}" destId="{5F91A4CC-42BB-4E21-B331-C942C54BAEBE}" srcOrd="0" destOrd="0" presId="urn:microsoft.com/office/officeart/2008/layout/LinedList"/>
    <dgm:cxn modelId="{D54A16AA-0693-4077-A8D1-90BC6AC6B5EC}" srcId="{035C16D9-5376-4BD8-9739-3278A8A78B2E}" destId="{97D3DAC0-CD7F-4AD1-B1E0-9B5D5FD1DB76}" srcOrd="0" destOrd="0" parTransId="{26F141AA-9EB7-4A78-BB64-26E3453BAED9}" sibTransId="{92FA0CAA-5137-4F3E-BC07-DECB604B01C2}"/>
    <dgm:cxn modelId="{366B76B5-8291-43F2-A1B6-22EE4CBF101A}" type="presOf" srcId="{8689D3B6-5038-4026-84E9-4C4CD0210A35}" destId="{D974AE6E-9E01-497B-A6C4-11B20BD61493}" srcOrd="0" destOrd="0" presId="urn:microsoft.com/office/officeart/2008/layout/LinedList"/>
    <dgm:cxn modelId="{145F1EB8-512D-4A70-BAAC-9A2FD38FE68A}" type="presOf" srcId="{3B3D3800-70E9-414E-AE95-853E60EB56EB}" destId="{A87095FC-6554-41FD-AEDD-93B0A01169D3}" srcOrd="0" destOrd="0" presId="urn:microsoft.com/office/officeart/2008/layout/LinedList"/>
    <dgm:cxn modelId="{8C8412D0-D53E-4B1E-8F2B-58357DF1C1E4}" srcId="{CB355F4B-ABE6-489A-9B32-5460404F11B3}" destId="{035C16D9-5376-4BD8-9739-3278A8A78B2E}" srcOrd="0" destOrd="0" parTransId="{744F3F42-F317-49C6-9896-99BD9167C3F1}" sibTransId="{84E71A99-D882-4086-803C-89A1BA818B2B}"/>
    <dgm:cxn modelId="{4BB277F9-E8BC-4328-800E-CE27A14C0306}" type="presOf" srcId="{D72269F6-F9AE-4CEB-9328-AE2528350670}" destId="{41F5CDC9-C4BB-412A-A32B-0FDAABB7082E}" srcOrd="0" destOrd="0" presId="urn:microsoft.com/office/officeart/2008/layout/LinedList"/>
    <dgm:cxn modelId="{3BE004FF-B415-4A4E-916E-76899B6F0AB0}" srcId="{CB355F4B-ABE6-489A-9B32-5460404F11B3}" destId="{1BA4CD32-EF63-43A7-891E-5CA8119E83C1}" srcOrd="1" destOrd="0" parTransId="{281048CA-7121-435F-B654-7FA2CA0DBAF8}" sibTransId="{F7CBC4CC-D99C-4507-A5ED-489CE09C7A48}"/>
    <dgm:cxn modelId="{93403FC7-1542-4583-A977-73F62F728A90}" type="presParOf" srcId="{E39EF68D-173C-4B29-8D0D-918C9E9511C4}" destId="{A9D387E0-4443-4F39-9CB5-8FD24E596400}" srcOrd="0" destOrd="0" presId="urn:microsoft.com/office/officeart/2008/layout/LinedList"/>
    <dgm:cxn modelId="{F02A027D-5E2C-4B11-8396-0F883D65BCF8}" type="presParOf" srcId="{E39EF68D-173C-4B29-8D0D-918C9E9511C4}" destId="{A71710A9-645E-4117-B65E-4BB7798197B7}" srcOrd="1" destOrd="0" presId="urn:microsoft.com/office/officeart/2008/layout/LinedList"/>
    <dgm:cxn modelId="{B29734B4-2DDD-4707-B277-923ADBE92125}" type="presParOf" srcId="{A71710A9-645E-4117-B65E-4BB7798197B7}" destId="{48B57B5D-30CF-4778-9F94-BC343D9645C9}" srcOrd="0" destOrd="0" presId="urn:microsoft.com/office/officeart/2008/layout/LinedList"/>
    <dgm:cxn modelId="{94DD07D8-83EC-4112-ADE5-220AE22FD1AC}" type="presParOf" srcId="{A71710A9-645E-4117-B65E-4BB7798197B7}" destId="{E70C3996-39CF-4978-9948-7EAE45006381}" srcOrd="1" destOrd="0" presId="urn:microsoft.com/office/officeart/2008/layout/LinedList"/>
    <dgm:cxn modelId="{BD6EC614-2C28-4063-B4D7-2AFBBAB3F5E3}" type="presParOf" srcId="{E70C3996-39CF-4978-9948-7EAE45006381}" destId="{EA607292-96C6-4087-9C76-8D4671C79078}" srcOrd="0" destOrd="0" presId="urn:microsoft.com/office/officeart/2008/layout/LinedList"/>
    <dgm:cxn modelId="{3F940ED9-7CE1-47F1-9084-277AC3EAB95D}" type="presParOf" srcId="{E70C3996-39CF-4978-9948-7EAE45006381}" destId="{E59E5B33-A769-44B3-9382-BCEA5DDB9AA8}" srcOrd="1" destOrd="0" presId="urn:microsoft.com/office/officeart/2008/layout/LinedList"/>
    <dgm:cxn modelId="{0C1DDF59-88CB-4C39-8ACE-D5610E65FEAE}" type="presParOf" srcId="{E59E5B33-A769-44B3-9382-BCEA5DDB9AA8}" destId="{6A3BFAD8-9D8A-4914-BDC5-1AEC490EA107}" srcOrd="0" destOrd="0" presId="urn:microsoft.com/office/officeart/2008/layout/LinedList"/>
    <dgm:cxn modelId="{BD9DC401-EC18-4B85-BEF3-AF396D0D3115}" type="presParOf" srcId="{E59E5B33-A769-44B3-9382-BCEA5DDB9AA8}" destId="{24843F7C-8C68-49FC-8FEE-AC6DB16B50B3}" srcOrd="1" destOrd="0" presId="urn:microsoft.com/office/officeart/2008/layout/LinedList"/>
    <dgm:cxn modelId="{9D1FA209-BC87-4B0A-8F14-B147B1D389B5}" type="presParOf" srcId="{E59E5B33-A769-44B3-9382-BCEA5DDB9AA8}" destId="{41F9065F-3890-4CC9-97B2-4C9F5F02F887}" srcOrd="2" destOrd="0" presId="urn:microsoft.com/office/officeart/2008/layout/LinedList"/>
    <dgm:cxn modelId="{E471D65E-8F02-4555-93A0-A41D5D1773AC}" type="presParOf" srcId="{E70C3996-39CF-4978-9948-7EAE45006381}" destId="{B1FA7670-64DF-489A-92EB-03BECED43305}" srcOrd="2" destOrd="0" presId="urn:microsoft.com/office/officeart/2008/layout/LinedList"/>
    <dgm:cxn modelId="{AE8868EB-4D05-40FE-928F-23373A5CC130}" type="presParOf" srcId="{E70C3996-39CF-4978-9948-7EAE45006381}" destId="{DE76853A-93D7-43B2-BB04-0A707E73FCC0}" srcOrd="3" destOrd="0" presId="urn:microsoft.com/office/officeart/2008/layout/LinedList"/>
    <dgm:cxn modelId="{5A5EE9B7-F9C5-49C3-8A39-597B0320EAEC}" type="presParOf" srcId="{E70C3996-39CF-4978-9948-7EAE45006381}" destId="{16CE8860-D93A-4456-B351-EE72FF67FEAE}" srcOrd="4" destOrd="0" presId="urn:microsoft.com/office/officeart/2008/layout/LinedList"/>
    <dgm:cxn modelId="{AAE1E2EC-DF82-435F-AA53-CE6CDDB59B77}" type="presParOf" srcId="{16CE8860-D93A-4456-B351-EE72FF67FEAE}" destId="{44D4A36E-7181-4C16-B63A-F14B8FBF68C0}" srcOrd="0" destOrd="0" presId="urn:microsoft.com/office/officeart/2008/layout/LinedList"/>
    <dgm:cxn modelId="{0835F3CF-9184-4012-8305-CB24592E95E0}" type="presParOf" srcId="{16CE8860-D93A-4456-B351-EE72FF67FEAE}" destId="{287EFD67-6249-42B1-A578-0F794B69C9AE}" srcOrd="1" destOrd="0" presId="urn:microsoft.com/office/officeart/2008/layout/LinedList"/>
    <dgm:cxn modelId="{8A41C721-5612-488E-BB96-A25F1DF2DB6B}" type="presParOf" srcId="{16CE8860-D93A-4456-B351-EE72FF67FEAE}" destId="{7D3C3793-E7E3-41A0-9750-599778218E73}" srcOrd="2" destOrd="0" presId="urn:microsoft.com/office/officeart/2008/layout/LinedList"/>
    <dgm:cxn modelId="{D892F97F-8819-4A71-926F-A5FB2F3D3D9C}" type="presParOf" srcId="{E70C3996-39CF-4978-9948-7EAE45006381}" destId="{4BA97AA6-FEB6-41E9-BF1C-402315D214C0}" srcOrd="5" destOrd="0" presId="urn:microsoft.com/office/officeart/2008/layout/LinedList"/>
    <dgm:cxn modelId="{E03BAB88-48BE-49FA-9AA8-FB24BD6BA957}" type="presParOf" srcId="{E70C3996-39CF-4978-9948-7EAE45006381}" destId="{2390AAC5-8DB9-461F-847B-23F76607E23A}" srcOrd="6" destOrd="0" presId="urn:microsoft.com/office/officeart/2008/layout/LinedList"/>
    <dgm:cxn modelId="{F8C19604-FB6E-495A-814E-C6E3038E61EF}" type="presParOf" srcId="{E39EF68D-173C-4B29-8D0D-918C9E9511C4}" destId="{EACDD776-8E4B-4EDF-8565-6754E2E55C29}" srcOrd="2" destOrd="0" presId="urn:microsoft.com/office/officeart/2008/layout/LinedList"/>
    <dgm:cxn modelId="{85B60482-1F1B-4641-BC70-281590A61AED}" type="presParOf" srcId="{E39EF68D-173C-4B29-8D0D-918C9E9511C4}" destId="{4B7D84A8-0CFF-4DB8-977D-7EFD21C47F3F}" srcOrd="3" destOrd="0" presId="urn:microsoft.com/office/officeart/2008/layout/LinedList"/>
    <dgm:cxn modelId="{2C7F1712-E60A-402D-870C-134D4340B0AB}" type="presParOf" srcId="{4B7D84A8-0CFF-4DB8-977D-7EFD21C47F3F}" destId="{5F91A4CC-42BB-4E21-B331-C942C54BAEBE}" srcOrd="0" destOrd="0" presId="urn:microsoft.com/office/officeart/2008/layout/LinedList"/>
    <dgm:cxn modelId="{9A58C4F9-9962-4A74-84D6-DC9600542C55}" type="presParOf" srcId="{4B7D84A8-0CFF-4DB8-977D-7EFD21C47F3F}" destId="{BB8FD0FC-C834-4080-A3FC-ED5AA8C4DD52}" srcOrd="1" destOrd="0" presId="urn:microsoft.com/office/officeart/2008/layout/LinedList"/>
    <dgm:cxn modelId="{668A1A4E-95CE-410C-9AAF-51CB0591AB47}" type="presParOf" srcId="{BB8FD0FC-C834-4080-A3FC-ED5AA8C4DD52}" destId="{1CA4D665-13EB-432E-8B46-33095FADBF6C}" srcOrd="0" destOrd="0" presId="urn:microsoft.com/office/officeart/2008/layout/LinedList"/>
    <dgm:cxn modelId="{A454855F-16FE-4852-BC68-E0D8CB7F0506}" type="presParOf" srcId="{BB8FD0FC-C834-4080-A3FC-ED5AA8C4DD52}" destId="{7F2FCD70-5F08-4AD9-B6E2-FBB66AD96FAE}" srcOrd="1" destOrd="0" presId="urn:microsoft.com/office/officeart/2008/layout/LinedList"/>
    <dgm:cxn modelId="{255167BE-968E-4E29-8E09-7A1BEA0272D2}" type="presParOf" srcId="{7F2FCD70-5F08-4AD9-B6E2-FBB66AD96FAE}" destId="{E3085411-D2CE-476E-9811-5BFDD7A25462}" srcOrd="0" destOrd="0" presId="urn:microsoft.com/office/officeart/2008/layout/LinedList"/>
    <dgm:cxn modelId="{7032FCFB-5E6A-4680-BC65-ADF8DA77DEA8}" type="presParOf" srcId="{7F2FCD70-5F08-4AD9-B6E2-FBB66AD96FAE}" destId="{D974AE6E-9E01-497B-A6C4-11B20BD61493}" srcOrd="1" destOrd="0" presId="urn:microsoft.com/office/officeart/2008/layout/LinedList"/>
    <dgm:cxn modelId="{A0107BFA-5B06-4FAD-A24A-7036D191A8AA}" type="presParOf" srcId="{7F2FCD70-5F08-4AD9-B6E2-FBB66AD96FAE}" destId="{D0FD4958-5766-4409-9A74-EB7848059233}" srcOrd="2" destOrd="0" presId="urn:microsoft.com/office/officeart/2008/layout/LinedList"/>
    <dgm:cxn modelId="{63C1C6CE-6F8A-4F68-9BA5-F2A1106BD6F3}" type="presParOf" srcId="{BB8FD0FC-C834-4080-A3FC-ED5AA8C4DD52}" destId="{DD664DBC-BE2A-4962-AFB3-284DE9DD6DAD}" srcOrd="2" destOrd="0" presId="urn:microsoft.com/office/officeart/2008/layout/LinedList"/>
    <dgm:cxn modelId="{83C80E57-3257-45BC-AE60-BCDCE37C91A3}" type="presParOf" srcId="{BB8FD0FC-C834-4080-A3FC-ED5AA8C4DD52}" destId="{BF2EC941-F629-4C41-9D4C-198F9CE42655}" srcOrd="3" destOrd="0" presId="urn:microsoft.com/office/officeart/2008/layout/LinedList"/>
    <dgm:cxn modelId="{6E54FE5C-23FD-4C31-8568-1A300C1F818E}" type="presParOf" srcId="{BB8FD0FC-C834-4080-A3FC-ED5AA8C4DD52}" destId="{BB6D46BC-C6ED-442D-8568-A1699BB79F37}" srcOrd="4" destOrd="0" presId="urn:microsoft.com/office/officeart/2008/layout/LinedList"/>
    <dgm:cxn modelId="{31D3D67D-11F1-47FA-9CC8-E3F832DE5441}" type="presParOf" srcId="{BB6D46BC-C6ED-442D-8568-A1699BB79F37}" destId="{52D70C27-EFC8-4234-88AC-90168B751267}" srcOrd="0" destOrd="0" presId="urn:microsoft.com/office/officeart/2008/layout/LinedList"/>
    <dgm:cxn modelId="{15AC0883-E0B3-4739-AA6D-AA7AAF21C5AE}" type="presParOf" srcId="{BB6D46BC-C6ED-442D-8568-A1699BB79F37}" destId="{A87095FC-6554-41FD-AEDD-93B0A01169D3}" srcOrd="1" destOrd="0" presId="urn:microsoft.com/office/officeart/2008/layout/LinedList"/>
    <dgm:cxn modelId="{4BC7314D-127F-4BE9-8D78-0AF5E388CAF8}" type="presParOf" srcId="{BB6D46BC-C6ED-442D-8568-A1699BB79F37}" destId="{109E07CB-1F3C-4974-BFEE-8E1B637C93F1}" srcOrd="2" destOrd="0" presId="urn:microsoft.com/office/officeart/2008/layout/LinedList"/>
    <dgm:cxn modelId="{63931B43-BC81-4CA3-9505-484B47B7013C}" type="presParOf" srcId="{BB8FD0FC-C834-4080-A3FC-ED5AA8C4DD52}" destId="{FE1E9D0A-0A62-480F-A7A4-5F5A39707318}" srcOrd="5" destOrd="0" presId="urn:microsoft.com/office/officeart/2008/layout/LinedList"/>
    <dgm:cxn modelId="{02F79116-554F-4F19-8225-34D23D2E5CB1}" type="presParOf" srcId="{BB8FD0FC-C834-4080-A3FC-ED5AA8C4DD52}" destId="{2D27F850-2FF8-45CF-BAED-75F45178D258}" srcOrd="6" destOrd="0" presId="urn:microsoft.com/office/officeart/2008/layout/LinedList"/>
    <dgm:cxn modelId="{DEB056A3-C53E-40D6-9C26-FDC839EAB0C1}" type="presParOf" srcId="{BB8FD0FC-C834-4080-A3FC-ED5AA8C4DD52}" destId="{DA4C8BA4-F382-4750-B89A-DF3B4584B742}" srcOrd="7" destOrd="0" presId="urn:microsoft.com/office/officeart/2008/layout/LinedList"/>
    <dgm:cxn modelId="{486C5867-EE28-44F0-AFB9-D80C83BFD3C5}" type="presParOf" srcId="{DA4C8BA4-F382-4750-B89A-DF3B4584B742}" destId="{24DDBBC1-18CF-4301-93E6-FE2D0B064A1D}" srcOrd="0" destOrd="0" presId="urn:microsoft.com/office/officeart/2008/layout/LinedList"/>
    <dgm:cxn modelId="{A9E6693D-0736-4711-9795-D3F9FFC150FB}" type="presParOf" srcId="{DA4C8BA4-F382-4750-B89A-DF3B4584B742}" destId="{41F5CDC9-C4BB-412A-A32B-0FDAABB7082E}" srcOrd="1" destOrd="0" presId="urn:microsoft.com/office/officeart/2008/layout/LinedList"/>
    <dgm:cxn modelId="{3BA05FC8-129B-4DF9-A040-B83913358136}" type="presParOf" srcId="{DA4C8BA4-F382-4750-B89A-DF3B4584B742}" destId="{4C77C317-F0AF-443B-B6FB-2C7E3F073D98}" srcOrd="2" destOrd="0" presId="urn:microsoft.com/office/officeart/2008/layout/LinedList"/>
    <dgm:cxn modelId="{DFFC2352-B0B6-4337-90E3-95B850334324}" type="presParOf" srcId="{BB8FD0FC-C834-4080-A3FC-ED5AA8C4DD52}" destId="{C7957BBA-D55D-4D7D-8E01-E8B1EC413FEC}" srcOrd="8" destOrd="0" presId="urn:microsoft.com/office/officeart/2008/layout/LinedList"/>
    <dgm:cxn modelId="{60450203-825B-4164-86D0-CE7FF8099CF2}" type="presParOf" srcId="{BB8FD0FC-C834-4080-A3FC-ED5AA8C4DD52}" destId="{347AE6FA-5393-4BBB-8F3A-1C8A7F66820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5A0886-4447-4827-880D-B7CA09AC5BCE}"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0EDDC298-9F82-4A30-BA65-A0E9AFF04166}">
      <dgm:prSet phldrT="[Text]" phldr="0"/>
      <dgm:spPr/>
      <dgm:t>
        <a:bodyPr/>
        <a:lstStyle/>
        <a:p>
          <a:pPr>
            <a:defRPr b="1"/>
          </a:pPr>
          <a:r>
            <a:rPr lang="en-US" dirty="0">
              <a:latin typeface="Century Schoolbook"/>
            </a:rPr>
            <a:t>2001</a:t>
          </a:r>
        </a:p>
      </dgm:t>
    </dgm:pt>
    <dgm:pt modelId="{F46ECC62-50F4-4F1C-BB5C-6CEA456C5565}" type="parTrans" cxnId="{F43C22DB-CE9D-45E7-9D8D-788DC4A8F972}">
      <dgm:prSet/>
      <dgm:spPr/>
      <dgm:t>
        <a:bodyPr/>
        <a:lstStyle/>
        <a:p>
          <a:endParaRPr lang="en-US"/>
        </a:p>
      </dgm:t>
    </dgm:pt>
    <dgm:pt modelId="{B0984788-B25B-4F05-A66C-392CCD79A349}" type="sibTrans" cxnId="{F43C22DB-CE9D-45E7-9D8D-788DC4A8F972}">
      <dgm:prSet/>
      <dgm:spPr/>
      <dgm:t>
        <a:bodyPr/>
        <a:lstStyle/>
        <a:p>
          <a:endParaRPr lang="en-US"/>
        </a:p>
      </dgm:t>
    </dgm:pt>
    <dgm:pt modelId="{02D36F5D-4AA5-48C2-9A10-AAEC8A5BA234}">
      <dgm:prSet phldrT="[Text]" phldr="0"/>
      <dgm:spPr/>
      <dgm:t>
        <a:bodyPr/>
        <a:lstStyle/>
        <a:p>
          <a:r>
            <a:rPr lang="en-US" dirty="0">
              <a:latin typeface="Verdana"/>
              <a:ea typeface="Verdana"/>
            </a:rPr>
            <a:t>NYS Creates Farm to School program</a:t>
          </a:r>
        </a:p>
      </dgm:t>
    </dgm:pt>
    <dgm:pt modelId="{BF81DA87-1011-4442-B6E8-08204E1FE8DD}" type="parTrans" cxnId="{449BD8CF-6DA3-4A40-87BC-06AC46738C80}">
      <dgm:prSet/>
      <dgm:spPr/>
      <dgm:t>
        <a:bodyPr/>
        <a:lstStyle/>
        <a:p>
          <a:endParaRPr lang="en-US"/>
        </a:p>
      </dgm:t>
    </dgm:pt>
    <dgm:pt modelId="{0F6C0925-7561-4C77-8107-92C5019840E0}" type="sibTrans" cxnId="{449BD8CF-6DA3-4A40-87BC-06AC46738C80}">
      <dgm:prSet/>
      <dgm:spPr/>
      <dgm:t>
        <a:bodyPr/>
        <a:lstStyle/>
        <a:p>
          <a:endParaRPr lang="en-US"/>
        </a:p>
      </dgm:t>
    </dgm:pt>
    <dgm:pt modelId="{1F55A18D-91C4-4A27-AD04-00A7C6CB1C27}">
      <dgm:prSet phldrT="[Text]" phldr="0"/>
      <dgm:spPr/>
      <dgm:t>
        <a:bodyPr/>
        <a:lstStyle/>
        <a:p>
          <a:pPr>
            <a:defRPr b="1"/>
          </a:pPr>
          <a:r>
            <a:rPr lang="en-US" dirty="0">
              <a:latin typeface="Century Schoolbook"/>
            </a:rPr>
            <a:t>2015</a:t>
          </a:r>
        </a:p>
      </dgm:t>
    </dgm:pt>
    <dgm:pt modelId="{33932C75-F0CA-43E8-862D-A0CA3D29E4E2}" type="parTrans" cxnId="{AD8A06C7-61E1-4110-A637-F196BDF7C922}">
      <dgm:prSet/>
      <dgm:spPr/>
      <dgm:t>
        <a:bodyPr/>
        <a:lstStyle/>
        <a:p>
          <a:endParaRPr lang="en-US"/>
        </a:p>
      </dgm:t>
    </dgm:pt>
    <dgm:pt modelId="{CF3789C5-AF8C-47F5-BCF2-51CD27100ECC}" type="sibTrans" cxnId="{AD8A06C7-61E1-4110-A637-F196BDF7C922}">
      <dgm:prSet/>
      <dgm:spPr/>
      <dgm:t>
        <a:bodyPr/>
        <a:lstStyle/>
        <a:p>
          <a:endParaRPr lang="en-US"/>
        </a:p>
      </dgm:t>
    </dgm:pt>
    <dgm:pt modelId="{C3502C18-B140-4961-931B-6FF863FD45C4}">
      <dgm:prSet phldrT="[Text]" phldr="0"/>
      <dgm:spPr/>
      <dgm:t>
        <a:bodyPr/>
        <a:lstStyle/>
        <a:p>
          <a:r>
            <a:rPr lang="en-US" dirty="0">
              <a:latin typeface="Verdana"/>
              <a:ea typeface="Verdana"/>
            </a:rPr>
            <a:t>Farm to School Grants Program launched</a:t>
          </a:r>
        </a:p>
      </dgm:t>
    </dgm:pt>
    <dgm:pt modelId="{6390F6D4-3E2A-4EC4-A86D-09C8EDAC9282}" type="parTrans" cxnId="{44BCCAD0-8691-470C-ADF0-421E74C25499}">
      <dgm:prSet/>
      <dgm:spPr/>
      <dgm:t>
        <a:bodyPr/>
        <a:lstStyle/>
        <a:p>
          <a:endParaRPr lang="en-US"/>
        </a:p>
      </dgm:t>
    </dgm:pt>
    <dgm:pt modelId="{2A860CFF-6204-48C5-BCCD-EAE58ACF7F6A}" type="sibTrans" cxnId="{44BCCAD0-8691-470C-ADF0-421E74C25499}">
      <dgm:prSet/>
      <dgm:spPr/>
      <dgm:t>
        <a:bodyPr/>
        <a:lstStyle/>
        <a:p>
          <a:endParaRPr lang="en-US"/>
        </a:p>
      </dgm:t>
    </dgm:pt>
    <dgm:pt modelId="{52D6BCFD-2A29-498E-9DA1-9A20C1676F27}">
      <dgm:prSet phldrT="[Text]" phldr="0"/>
      <dgm:spPr/>
      <dgm:t>
        <a:bodyPr/>
        <a:lstStyle/>
        <a:p>
          <a:pPr>
            <a:defRPr b="1"/>
          </a:pPr>
          <a:r>
            <a:rPr lang="en-US" dirty="0">
              <a:latin typeface="Century Schoolbook"/>
            </a:rPr>
            <a:t>2017</a:t>
          </a:r>
        </a:p>
      </dgm:t>
    </dgm:pt>
    <dgm:pt modelId="{93415D5B-B828-4BCC-A4DE-4BA9BAA3B27D}" type="parTrans" cxnId="{A80C11CC-31FB-46D0-9E6A-62348827B034}">
      <dgm:prSet/>
      <dgm:spPr/>
      <dgm:t>
        <a:bodyPr/>
        <a:lstStyle/>
        <a:p>
          <a:endParaRPr lang="en-US"/>
        </a:p>
      </dgm:t>
    </dgm:pt>
    <dgm:pt modelId="{65E3E934-746B-4D44-B86B-60B567C8B881}" type="sibTrans" cxnId="{A80C11CC-31FB-46D0-9E6A-62348827B034}">
      <dgm:prSet/>
      <dgm:spPr/>
      <dgm:t>
        <a:bodyPr/>
        <a:lstStyle/>
        <a:p>
          <a:endParaRPr lang="en-US"/>
        </a:p>
      </dgm:t>
    </dgm:pt>
    <dgm:pt modelId="{9BF958E4-FA45-4F7E-B2B5-A802269AEA9E}">
      <dgm:prSet phldrT="[Text]" phldr="0"/>
      <dgm:spPr/>
      <dgm:t>
        <a:bodyPr/>
        <a:lstStyle/>
        <a:p>
          <a:r>
            <a:rPr lang="en-US" dirty="0">
              <a:latin typeface="Verdana"/>
              <a:ea typeface="Verdana"/>
            </a:rPr>
            <a:t>AFT/FINYS forms New York Grown Food for New York Kids Coalition</a:t>
          </a:r>
        </a:p>
      </dgm:t>
    </dgm:pt>
    <dgm:pt modelId="{3D85B3E7-A779-4F85-BA2E-4B566926B781}" type="parTrans" cxnId="{104954F2-5909-4967-96C0-3C4449E24DD7}">
      <dgm:prSet/>
      <dgm:spPr/>
      <dgm:t>
        <a:bodyPr/>
        <a:lstStyle/>
        <a:p>
          <a:endParaRPr lang="en-US"/>
        </a:p>
      </dgm:t>
    </dgm:pt>
    <dgm:pt modelId="{910EAD59-EFAD-4800-9ABF-E3C998BDE58B}" type="sibTrans" cxnId="{104954F2-5909-4967-96C0-3C4449E24DD7}">
      <dgm:prSet/>
      <dgm:spPr/>
      <dgm:t>
        <a:bodyPr/>
        <a:lstStyle/>
        <a:p>
          <a:endParaRPr lang="en-US"/>
        </a:p>
      </dgm:t>
    </dgm:pt>
    <dgm:pt modelId="{4C07930A-0D16-4386-96D3-0161B801738B}">
      <dgm:prSet phldr="0"/>
      <dgm:spPr/>
      <dgm:t>
        <a:bodyPr/>
        <a:lstStyle/>
        <a:p>
          <a:pPr>
            <a:defRPr b="1"/>
          </a:pPr>
          <a:r>
            <a:rPr lang="en-US" b="1" dirty="0">
              <a:latin typeface="Century Schoolbook"/>
            </a:rPr>
            <a:t>2018</a:t>
          </a:r>
        </a:p>
      </dgm:t>
    </dgm:pt>
    <dgm:pt modelId="{F2081A0D-BDCA-4968-9E1F-64AC3B3862D6}" type="parTrans" cxnId="{73C75770-8688-4B61-B412-CC096BC6CA35}">
      <dgm:prSet/>
      <dgm:spPr/>
    </dgm:pt>
    <dgm:pt modelId="{E1DB3C80-B33F-4219-ABB1-5B80AB05F6C3}" type="sibTrans" cxnId="{73C75770-8688-4B61-B412-CC096BC6CA35}">
      <dgm:prSet/>
      <dgm:spPr/>
    </dgm:pt>
    <dgm:pt modelId="{64DC8EC3-68B9-4AC0-9044-798B4B9F65DC}">
      <dgm:prSet phldr="0"/>
      <dgm:spPr/>
      <dgm:t>
        <a:bodyPr/>
        <a:lstStyle/>
        <a:p>
          <a:pPr>
            <a:defRPr b="1"/>
          </a:pPr>
          <a:r>
            <a:rPr lang="en-US" b="1" dirty="0">
              <a:latin typeface="Century Schoolbook"/>
            </a:rPr>
            <a:t>2020</a:t>
          </a:r>
        </a:p>
      </dgm:t>
    </dgm:pt>
    <dgm:pt modelId="{EB5A5FD8-F788-44A7-AC02-58C7111F6822}" type="parTrans" cxnId="{AAA5EE1E-B88D-4045-A265-4C65ABC7938F}">
      <dgm:prSet/>
      <dgm:spPr/>
    </dgm:pt>
    <dgm:pt modelId="{440765B6-60A2-43CE-80C4-82B21EC51745}" type="sibTrans" cxnId="{AAA5EE1E-B88D-4045-A265-4C65ABC7938F}">
      <dgm:prSet/>
      <dgm:spPr/>
    </dgm:pt>
    <dgm:pt modelId="{286B19A9-9DB1-4CDF-B9D1-75A514A10F4D}">
      <dgm:prSet phldr="0"/>
      <dgm:spPr/>
      <dgm:t>
        <a:bodyPr/>
        <a:lstStyle/>
        <a:p>
          <a:pPr>
            <a:defRPr b="1"/>
          </a:pPr>
          <a:r>
            <a:rPr lang="en-US" b="1" dirty="0">
              <a:latin typeface="Century Schoolbook"/>
            </a:rPr>
            <a:t>2021/2022</a:t>
          </a:r>
        </a:p>
      </dgm:t>
    </dgm:pt>
    <dgm:pt modelId="{7F51673A-8904-4534-A4A6-F87ED5D3F7DF}" type="parTrans" cxnId="{DE74C7B9-2996-4A64-B6A0-E51213FB4E3B}">
      <dgm:prSet/>
      <dgm:spPr/>
    </dgm:pt>
    <dgm:pt modelId="{D00F45FC-88FD-440B-AA0F-95C9C05CBF5A}" type="sibTrans" cxnId="{DE74C7B9-2996-4A64-B6A0-E51213FB4E3B}">
      <dgm:prSet/>
      <dgm:spPr/>
    </dgm:pt>
    <dgm:pt modelId="{3886175E-ABE7-42C4-80FA-6E219C8A69E8}">
      <dgm:prSet phldr="0"/>
      <dgm:spPr/>
      <dgm:t>
        <a:bodyPr/>
        <a:lstStyle/>
        <a:p>
          <a:r>
            <a:rPr lang="en-US" b="0" dirty="0">
              <a:latin typeface="Verdana"/>
              <a:ea typeface="Verdana"/>
            </a:rPr>
            <a:t>No Kid Hungry Initiative launches Farm to School Incentive</a:t>
          </a:r>
        </a:p>
      </dgm:t>
    </dgm:pt>
    <dgm:pt modelId="{81549F50-D58C-4A05-92CA-5D56D3C03484}" type="parTrans" cxnId="{7DCE31B6-01CC-4154-8757-E842FDFCAD0B}">
      <dgm:prSet/>
      <dgm:spPr/>
    </dgm:pt>
    <dgm:pt modelId="{11C66621-B8E8-4155-9EF5-5D599DDE7A20}" type="sibTrans" cxnId="{7DCE31B6-01CC-4154-8757-E842FDFCAD0B}">
      <dgm:prSet/>
      <dgm:spPr/>
    </dgm:pt>
    <dgm:pt modelId="{9C0E0F11-6DC2-4F52-B933-DE91CDFF477F}">
      <dgm:prSet phldr="0"/>
      <dgm:spPr/>
      <dgm:t>
        <a:bodyPr/>
        <a:lstStyle/>
        <a:p>
          <a:pPr>
            <a:defRPr b="1"/>
          </a:pPr>
          <a:r>
            <a:rPr lang="en-US" b="1" dirty="0">
              <a:latin typeface="Century Schoolbook"/>
            </a:rPr>
            <a:t>2019</a:t>
          </a:r>
        </a:p>
      </dgm:t>
    </dgm:pt>
    <dgm:pt modelId="{76059936-ABC7-4874-9C1E-564806129F2B}" type="parTrans" cxnId="{EBB48B75-0877-416E-8BB1-CF7010DCA0B6}">
      <dgm:prSet/>
      <dgm:spPr/>
    </dgm:pt>
    <dgm:pt modelId="{CEA16E12-2119-4C19-808C-17C32E6768E5}" type="sibTrans" cxnId="{EBB48B75-0877-416E-8BB1-CF7010DCA0B6}">
      <dgm:prSet/>
      <dgm:spPr/>
    </dgm:pt>
    <dgm:pt modelId="{DE0DCB8C-69D7-4A29-B82B-766D62527DBB}">
      <dgm:prSet phldr="0"/>
      <dgm:spPr/>
      <dgm:t>
        <a:bodyPr/>
        <a:lstStyle/>
        <a:p>
          <a:r>
            <a:rPr lang="en-US" b="0" dirty="0">
              <a:latin typeface="Verdana"/>
              <a:ea typeface="Verdana"/>
            </a:rPr>
            <a:t>Evaluation of program after Year 1</a:t>
          </a:r>
        </a:p>
      </dgm:t>
    </dgm:pt>
    <dgm:pt modelId="{BF9C2068-F187-4BC0-8C7C-4060F56E062D}" type="parTrans" cxnId="{EB92FAD5-27B8-44AE-AAA2-A1409401CA92}">
      <dgm:prSet/>
      <dgm:spPr/>
    </dgm:pt>
    <dgm:pt modelId="{FBE1403B-0117-4530-B590-EA50D8C44E2C}" type="sibTrans" cxnId="{EB92FAD5-27B8-44AE-AAA2-A1409401CA92}">
      <dgm:prSet/>
      <dgm:spPr/>
    </dgm:pt>
    <dgm:pt modelId="{C6562148-FB69-4E15-B59D-F005D2FB3E71}">
      <dgm:prSet phldr="0"/>
      <dgm:spPr/>
      <dgm:t>
        <a:bodyPr/>
        <a:lstStyle/>
        <a:p>
          <a:r>
            <a:rPr lang="en-US" b="0" dirty="0">
              <a:latin typeface="Verdana"/>
              <a:ea typeface="Verdana"/>
            </a:rPr>
            <a:t>Growing Opportunity report</a:t>
          </a:r>
        </a:p>
      </dgm:t>
    </dgm:pt>
    <dgm:pt modelId="{2D530BCD-9D14-4ACB-993F-FEC61785BC33}" type="parTrans" cxnId="{BA5CA692-539D-4E25-AA2F-8BEF77F4C9C1}">
      <dgm:prSet/>
      <dgm:spPr/>
    </dgm:pt>
    <dgm:pt modelId="{DE8232A2-7C6B-4695-A49F-CE2962FC7598}" type="sibTrans" cxnId="{BA5CA692-539D-4E25-AA2F-8BEF77F4C9C1}">
      <dgm:prSet/>
      <dgm:spPr/>
    </dgm:pt>
    <dgm:pt modelId="{DD6E033F-4B50-4B65-A18A-0E858B1B993F}">
      <dgm:prSet phldr="0"/>
      <dgm:spPr/>
      <dgm:t>
        <a:bodyPr/>
        <a:lstStyle/>
        <a:p>
          <a:r>
            <a:rPr lang="en-US" b="0" dirty="0">
              <a:latin typeface="Verdana"/>
              <a:ea typeface="Verdana"/>
            </a:rPr>
            <a:t>Evaluation of program after Year 2</a:t>
          </a:r>
        </a:p>
      </dgm:t>
    </dgm:pt>
    <dgm:pt modelId="{6FAAA0A9-ADF1-43EE-AE3F-C19BAA76278C}" type="parTrans" cxnId="{76D932D8-0FAF-45D6-B641-143A28F4283E}">
      <dgm:prSet/>
      <dgm:spPr/>
    </dgm:pt>
    <dgm:pt modelId="{11103973-827B-4F8A-9C7A-9A113B78BF68}" type="sibTrans" cxnId="{76D932D8-0FAF-45D6-B641-143A28F4283E}">
      <dgm:prSet/>
      <dgm:spPr/>
    </dgm:pt>
    <dgm:pt modelId="{1BDF2DC6-6C60-4CB9-B209-31BD2224BEEB}">
      <dgm:prSet phldr="0"/>
      <dgm:spPr/>
      <dgm:t>
        <a:bodyPr/>
        <a:lstStyle/>
        <a:p>
          <a:r>
            <a:rPr lang="en-US" b="0" dirty="0">
              <a:latin typeface="Verdana"/>
              <a:ea typeface="Verdana"/>
            </a:rPr>
            <a:t>Growing Reseilience report</a:t>
          </a:r>
        </a:p>
      </dgm:t>
    </dgm:pt>
    <dgm:pt modelId="{7E7D2661-4C1E-4025-B0C3-DC56A430C990}" type="parTrans" cxnId="{00226465-C799-4348-9EC3-72C78F90E486}">
      <dgm:prSet/>
      <dgm:spPr/>
    </dgm:pt>
    <dgm:pt modelId="{BE6AA604-54C5-4579-A4FC-910BA840A2FF}" type="sibTrans" cxnId="{00226465-C799-4348-9EC3-72C78F90E486}">
      <dgm:prSet/>
      <dgm:spPr/>
    </dgm:pt>
    <dgm:pt modelId="{30737FB7-5AC4-45C5-8465-15589E8E09DF}">
      <dgm:prSet phldr="0"/>
      <dgm:spPr/>
      <dgm:t>
        <a:bodyPr/>
        <a:lstStyle/>
        <a:p>
          <a:r>
            <a:rPr lang="en-US" b="0" dirty="0">
              <a:latin typeface="Verdana"/>
              <a:ea typeface="Verdana"/>
            </a:rPr>
            <a:t>Advocacy to expand Incentive program</a:t>
          </a:r>
        </a:p>
      </dgm:t>
    </dgm:pt>
    <dgm:pt modelId="{F4EB126D-22A4-41FB-8C14-8B43FD018571}" type="parTrans" cxnId="{1D8955C2-AC86-4E72-9D5E-7B472FEC1791}">
      <dgm:prSet/>
      <dgm:spPr/>
    </dgm:pt>
    <dgm:pt modelId="{AFE6D920-3083-481B-93FC-ED80FD614833}" type="sibTrans" cxnId="{1D8955C2-AC86-4E72-9D5E-7B472FEC1791}">
      <dgm:prSet/>
      <dgm:spPr/>
    </dgm:pt>
    <dgm:pt modelId="{97CC8069-4802-4014-9A74-214AC8D77331}" type="pres">
      <dgm:prSet presAssocID="{AB5A0886-4447-4827-880D-B7CA09AC5BCE}" presName="root" presStyleCnt="0">
        <dgm:presLayoutVars>
          <dgm:chMax/>
          <dgm:chPref/>
          <dgm:animLvl val="lvl"/>
        </dgm:presLayoutVars>
      </dgm:prSet>
      <dgm:spPr/>
    </dgm:pt>
    <dgm:pt modelId="{30A30DE4-56BF-441D-99E6-3EB1270A6B6D}" type="pres">
      <dgm:prSet presAssocID="{AB5A0886-4447-4827-880D-B7CA09AC5BCE}" presName="divider" presStyleLbl="fgAcc1" presStyleIdx="0" presStyleCnt="8"/>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8549BFAF-05E9-4E21-8A57-307351E1CC25}" type="pres">
      <dgm:prSet presAssocID="{AB5A0886-4447-4827-880D-B7CA09AC5BCE}" presName="nodes" presStyleCnt="0">
        <dgm:presLayoutVars>
          <dgm:chMax/>
          <dgm:chPref/>
          <dgm:animLvl val="lvl"/>
        </dgm:presLayoutVars>
      </dgm:prSet>
      <dgm:spPr/>
    </dgm:pt>
    <dgm:pt modelId="{EB3DC3EA-18AB-4A7F-A11E-E46EBD02C55C}" type="pres">
      <dgm:prSet presAssocID="{0EDDC298-9F82-4A30-BA65-A0E9AFF04166}" presName="composite" presStyleCnt="0"/>
      <dgm:spPr/>
    </dgm:pt>
    <dgm:pt modelId="{87CB95D9-EF69-4D12-9B99-2F9FFCD2DC46}" type="pres">
      <dgm:prSet presAssocID="{0EDDC298-9F82-4A30-BA65-A0E9AFF04166}" presName="ConnectorPoint" presStyleLbl="lnNode1" presStyleIdx="0"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17822E7-A645-4255-97A1-665C0B27C5ED}" type="pres">
      <dgm:prSet presAssocID="{0EDDC298-9F82-4A30-BA65-A0E9AFF04166}" presName="DropPinPlaceHolder" presStyleCnt="0"/>
      <dgm:spPr/>
    </dgm:pt>
    <dgm:pt modelId="{1D4936F8-0295-41FB-A678-C8F59796F317}" type="pres">
      <dgm:prSet presAssocID="{0EDDC298-9F82-4A30-BA65-A0E9AFF04166}" presName="DropPin" presStyleLbl="alignNode1" presStyleIdx="0" presStyleCnt="7"/>
      <dgm:spPr/>
    </dgm:pt>
    <dgm:pt modelId="{6837F7AB-D5C9-4BE6-B3F6-2EB095390951}" type="pres">
      <dgm:prSet presAssocID="{0EDDC298-9F82-4A30-BA65-A0E9AFF04166}" presName="Ellipse" presStyleLbl="fgAcc1" presStyleIdx="1" presStyleCnt="8"/>
      <dgm:spPr>
        <a:solidFill>
          <a:schemeClr val="lt1">
            <a:alpha val="90000"/>
            <a:hueOff val="0"/>
            <a:satOff val="0"/>
            <a:lumOff val="0"/>
            <a:alphaOff val="0"/>
          </a:schemeClr>
        </a:solidFill>
        <a:ln w="15875" cap="flat" cmpd="sng" algn="ctr">
          <a:noFill/>
          <a:prstDash val="solid"/>
        </a:ln>
        <a:effectLst/>
      </dgm:spPr>
    </dgm:pt>
    <dgm:pt modelId="{881CED6B-3D78-4AFB-A58F-F1BB131E77DC}" type="pres">
      <dgm:prSet presAssocID="{0EDDC298-9F82-4A30-BA65-A0E9AFF04166}" presName="L2TextContainer" presStyleLbl="revTx" presStyleIdx="0" presStyleCnt="14">
        <dgm:presLayoutVars>
          <dgm:bulletEnabled val="1"/>
        </dgm:presLayoutVars>
      </dgm:prSet>
      <dgm:spPr/>
    </dgm:pt>
    <dgm:pt modelId="{6B97218C-3361-4DF8-8F37-4484D7192D44}" type="pres">
      <dgm:prSet presAssocID="{0EDDC298-9F82-4A30-BA65-A0E9AFF04166}" presName="L1TextContainer" presStyleLbl="revTx" presStyleIdx="1" presStyleCnt="14">
        <dgm:presLayoutVars>
          <dgm:chMax val="1"/>
          <dgm:chPref val="1"/>
          <dgm:bulletEnabled val="1"/>
        </dgm:presLayoutVars>
      </dgm:prSet>
      <dgm:spPr/>
    </dgm:pt>
    <dgm:pt modelId="{40BDA8A0-D3F8-4DA4-8345-E3E1152C2DF7}" type="pres">
      <dgm:prSet presAssocID="{0EDDC298-9F82-4A30-BA65-A0E9AFF04166}" presName="ConnectLine" presStyleLbl="sibTrans1D1" presStyleIdx="0" presStyleCnt="7"/>
      <dgm:spPr>
        <a:noFill/>
        <a:ln w="12700" cap="flat" cmpd="sng" algn="ctr">
          <a:solidFill>
            <a:schemeClr val="accent1">
              <a:hueOff val="0"/>
              <a:satOff val="0"/>
              <a:lumOff val="0"/>
              <a:alphaOff val="0"/>
            </a:schemeClr>
          </a:solidFill>
          <a:prstDash val="dash"/>
        </a:ln>
        <a:effectLst/>
      </dgm:spPr>
    </dgm:pt>
    <dgm:pt modelId="{08091F6F-EDBB-4125-BB44-BE9042F0DB74}" type="pres">
      <dgm:prSet presAssocID="{0EDDC298-9F82-4A30-BA65-A0E9AFF04166}" presName="EmptyPlaceHolder" presStyleCnt="0"/>
      <dgm:spPr/>
    </dgm:pt>
    <dgm:pt modelId="{5B2F01E4-AED5-4D43-95C2-989E36B2C08E}" type="pres">
      <dgm:prSet presAssocID="{B0984788-B25B-4F05-A66C-392CCD79A349}" presName="spaceBetweenRectangles" presStyleCnt="0"/>
      <dgm:spPr/>
    </dgm:pt>
    <dgm:pt modelId="{9585EC7C-A2E2-4169-B3AE-60C3150DE074}" type="pres">
      <dgm:prSet presAssocID="{1F55A18D-91C4-4A27-AD04-00A7C6CB1C27}" presName="composite" presStyleCnt="0"/>
      <dgm:spPr/>
    </dgm:pt>
    <dgm:pt modelId="{9D8556D3-109C-4BF8-BBD3-30DAADD6E839}" type="pres">
      <dgm:prSet presAssocID="{1F55A18D-91C4-4A27-AD04-00A7C6CB1C27}" presName="ConnectorPoint" presStyleLbl="lnNode1" presStyleIdx="1"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15C60D9E-BA77-4E2F-BB23-3218D741EC88}" type="pres">
      <dgm:prSet presAssocID="{1F55A18D-91C4-4A27-AD04-00A7C6CB1C27}" presName="DropPinPlaceHolder" presStyleCnt="0"/>
      <dgm:spPr/>
    </dgm:pt>
    <dgm:pt modelId="{BD93E477-5F16-402F-AE1A-EB8ABD1C0107}" type="pres">
      <dgm:prSet presAssocID="{1F55A18D-91C4-4A27-AD04-00A7C6CB1C27}" presName="DropPin" presStyleLbl="alignNode1" presStyleIdx="1" presStyleCnt="7"/>
      <dgm:spPr/>
    </dgm:pt>
    <dgm:pt modelId="{56A22B55-F0B5-4A4B-8A99-691B7F53D5B1}" type="pres">
      <dgm:prSet presAssocID="{1F55A18D-91C4-4A27-AD04-00A7C6CB1C27}" presName="Ellipse" presStyleLbl="fgAcc1" presStyleIdx="2" presStyleCnt="8"/>
      <dgm:spPr>
        <a:solidFill>
          <a:schemeClr val="lt1">
            <a:alpha val="90000"/>
            <a:hueOff val="0"/>
            <a:satOff val="0"/>
            <a:lumOff val="0"/>
            <a:alphaOff val="0"/>
          </a:schemeClr>
        </a:solidFill>
        <a:ln w="15875" cap="flat" cmpd="sng" algn="ctr">
          <a:noFill/>
          <a:prstDash val="solid"/>
        </a:ln>
        <a:effectLst/>
      </dgm:spPr>
    </dgm:pt>
    <dgm:pt modelId="{3114D387-8CB5-4E3A-A71F-0E3E78630284}" type="pres">
      <dgm:prSet presAssocID="{1F55A18D-91C4-4A27-AD04-00A7C6CB1C27}" presName="L2TextContainer" presStyleLbl="revTx" presStyleIdx="2" presStyleCnt="14">
        <dgm:presLayoutVars>
          <dgm:bulletEnabled val="1"/>
        </dgm:presLayoutVars>
      </dgm:prSet>
      <dgm:spPr/>
    </dgm:pt>
    <dgm:pt modelId="{AA078985-1DEB-48CC-A698-12D75B1DA0F1}" type="pres">
      <dgm:prSet presAssocID="{1F55A18D-91C4-4A27-AD04-00A7C6CB1C27}" presName="L1TextContainer" presStyleLbl="revTx" presStyleIdx="3" presStyleCnt="14">
        <dgm:presLayoutVars>
          <dgm:chMax val="1"/>
          <dgm:chPref val="1"/>
          <dgm:bulletEnabled val="1"/>
        </dgm:presLayoutVars>
      </dgm:prSet>
      <dgm:spPr/>
    </dgm:pt>
    <dgm:pt modelId="{8B94DC21-089F-4B0B-B514-E8E76CEEE27F}" type="pres">
      <dgm:prSet presAssocID="{1F55A18D-91C4-4A27-AD04-00A7C6CB1C27}" presName="ConnectLine" presStyleLbl="sibTrans1D1" presStyleIdx="1" presStyleCnt="7"/>
      <dgm:spPr>
        <a:noFill/>
        <a:ln w="12700" cap="flat" cmpd="sng" algn="ctr">
          <a:solidFill>
            <a:schemeClr val="accent1">
              <a:hueOff val="0"/>
              <a:satOff val="0"/>
              <a:lumOff val="0"/>
              <a:alphaOff val="0"/>
            </a:schemeClr>
          </a:solidFill>
          <a:prstDash val="dash"/>
        </a:ln>
        <a:effectLst/>
      </dgm:spPr>
    </dgm:pt>
    <dgm:pt modelId="{C36D6CA3-4064-4E84-B053-5F3CF7C4D7A4}" type="pres">
      <dgm:prSet presAssocID="{1F55A18D-91C4-4A27-AD04-00A7C6CB1C27}" presName="EmptyPlaceHolder" presStyleCnt="0"/>
      <dgm:spPr/>
    </dgm:pt>
    <dgm:pt modelId="{E6677C87-F118-4A7C-A7C3-79ADF9CE25A3}" type="pres">
      <dgm:prSet presAssocID="{CF3789C5-AF8C-47F5-BCF2-51CD27100ECC}" presName="spaceBetweenRectangles" presStyleCnt="0"/>
      <dgm:spPr/>
    </dgm:pt>
    <dgm:pt modelId="{DCB7D024-6B0E-4F6F-97AA-1788EE8533AE}" type="pres">
      <dgm:prSet presAssocID="{52D6BCFD-2A29-498E-9DA1-9A20C1676F27}" presName="composite" presStyleCnt="0"/>
      <dgm:spPr/>
    </dgm:pt>
    <dgm:pt modelId="{DAF309BF-5182-43C1-9981-670EB7DE7703}" type="pres">
      <dgm:prSet presAssocID="{52D6BCFD-2A29-498E-9DA1-9A20C1676F27}" presName="ConnectorPoint" presStyleLbl="lnNode1" presStyleIdx="2"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0F6FCFBF-7B9B-4B52-9E39-B7CC2B0CFB32}" type="pres">
      <dgm:prSet presAssocID="{52D6BCFD-2A29-498E-9DA1-9A20C1676F27}" presName="DropPinPlaceHolder" presStyleCnt="0"/>
      <dgm:spPr/>
    </dgm:pt>
    <dgm:pt modelId="{4C585D15-3EBE-4983-BEB7-A929EEAB8331}" type="pres">
      <dgm:prSet presAssocID="{52D6BCFD-2A29-498E-9DA1-9A20C1676F27}" presName="DropPin" presStyleLbl="alignNode1" presStyleIdx="2" presStyleCnt="7"/>
      <dgm:spPr/>
    </dgm:pt>
    <dgm:pt modelId="{F77EE2F8-8C2B-4412-95D1-AE09D8BA380F}" type="pres">
      <dgm:prSet presAssocID="{52D6BCFD-2A29-498E-9DA1-9A20C1676F27}" presName="Ellipse" presStyleLbl="fgAcc1" presStyleIdx="3" presStyleCnt="8"/>
      <dgm:spPr>
        <a:solidFill>
          <a:schemeClr val="lt1">
            <a:alpha val="90000"/>
            <a:hueOff val="0"/>
            <a:satOff val="0"/>
            <a:lumOff val="0"/>
            <a:alphaOff val="0"/>
          </a:schemeClr>
        </a:solidFill>
        <a:ln w="15875" cap="flat" cmpd="sng" algn="ctr">
          <a:noFill/>
          <a:prstDash val="solid"/>
        </a:ln>
        <a:effectLst/>
      </dgm:spPr>
    </dgm:pt>
    <dgm:pt modelId="{992F7C60-103C-4855-8553-DB120E87A8C8}" type="pres">
      <dgm:prSet presAssocID="{52D6BCFD-2A29-498E-9DA1-9A20C1676F27}" presName="L2TextContainer" presStyleLbl="revTx" presStyleIdx="4" presStyleCnt="14">
        <dgm:presLayoutVars>
          <dgm:bulletEnabled val="1"/>
        </dgm:presLayoutVars>
      </dgm:prSet>
      <dgm:spPr/>
    </dgm:pt>
    <dgm:pt modelId="{8401A6B3-78AE-4E93-9692-CE157049E173}" type="pres">
      <dgm:prSet presAssocID="{52D6BCFD-2A29-498E-9DA1-9A20C1676F27}" presName="L1TextContainer" presStyleLbl="revTx" presStyleIdx="5" presStyleCnt="14">
        <dgm:presLayoutVars>
          <dgm:chMax val="1"/>
          <dgm:chPref val="1"/>
          <dgm:bulletEnabled val="1"/>
        </dgm:presLayoutVars>
      </dgm:prSet>
      <dgm:spPr/>
    </dgm:pt>
    <dgm:pt modelId="{EBC3CE59-5E3F-4B3E-9FDF-01B88D2DAA88}" type="pres">
      <dgm:prSet presAssocID="{52D6BCFD-2A29-498E-9DA1-9A20C1676F27}" presName="ConnectLine" presStyleLbl="sibTrans1D1" presStyleIdx="2" presStyleCnt="7"/>
      <dgm:spPr>
        <a:noFill/>
        <a:ln w="12700" cap="flat" cmpd="sng" algn="ctr">
          <a:solidFill>
            <a:schemeClr val="accent1">
              <a:hueOff val="0"/>
              <a:satOff val="0"/>
              <a:lumOff val="0"/>
              <a:alphaOff val="0"/>
            </a:schemeClr>
          </a:solidFill>
          <a:prstDash val="dash"/>
        </a:ln>
        <a:effectLst/>
      </dgm:spPr>
    </dgm:pt>
    <dgm:pt modelId="{F1AF0612-640A-4AFA-9452-8A31540102A2}" type="pres">
      <dgm:prSet presAssocID="{52D6BCFD-2A29-498E-9DA1-9A20C1676F27}" presName="EmptyPlaceHolder" presStyleCnt="0"/>
      <dgm:spPr/>
    </dgm:pt>
    <dgm:pt modelId="{6E891FC1-7FF7-4821-AC58-F43DFB6A628D}" type="pres">
      <dgm:prSet presAssocID="{65E3E934-746B-4D44-B86B-60B567C8B881}" presName="spaceBetweenRectangles" presStyleCnt="0"/>
      <dgm:spPr/>
    </dgm:pt>
    <dgm:pt modelId="{9D6F171F-51C6-44A5-8067-7ADEA07D983E}" type="pres">
      <dgm:prSet presAssocID="{4C07930A-0D16-4386-96D3-0161B801738B}" presName="composite" presStyleCnt="0"/>
      <dgm:spPr/>
    </dgm:pt>
    <dgm:pt modelId="{4BAE3223-EF6C-4C4F-AF92-D9F4A83774AF}" type="pres">
      <dgm:prSet presAssocID="{4C07930A-0D16-4386-96D3-0161B801738B}" presName="ConnectorPoint" presStyleLbl="lnNode1" presStyleIdx="3"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8076D8A9-4291-4BCA-8F2A-90CF72252725}" type="pres">
      <dgm:prSet presAssocID="{4C07930A-0D16-4386-96D3-0161B801738B}" presName="DropPinPlaceHolder" presStyleCnt="0"/>
      <dgm:spPr/>
    </dgm:pt>
    <dgm:pt modelId="{BC27CD82-3F22-4813-9116-C772C499F935}" type="pres">
      <dgm:prSet presAssocID="{4C07930A-0D16-4386-96D3-0161B801738B}" presName="DropPin" presStyleLbl="alignNode1" presStyleIdx="3" presStyleCnt="7"/>
      <dgm:spPr/>
    </dgm:pt>
    <dgm:pt modelId="{A59F7D4D-0987-4F5B-86BC-887E6FF7890E}" type="pres">
      <dgm:prSet presAssocID="{4C07930A-0D16-4386-96D3-0161B801738B}" presName="Ellipse" presStyleLbl="fgAcc1" presStyleIdx="4" presStyleCnt="8"/>
      <dgm:spPr>
        <a:solidFill>
          <a:schemeClr val="lt1">
            <a:alpha val="90000"/>
            <a:hueOff val="0"/>
            <a:satOff val="0"/>
            <a:lumOff val="0"/>
            <a:alphaOff val="0"/>
          </a:schemeClr>
        </a:solidFill>
        <a:ln w="15875" cap="flat" cmpd="sng" algn="ctr">
          <a:noFill/>
          <a:prstDash val="solid"/>
        </a:ln>
        <a:effectLst/>
      </dgm:spPr>
    </dgm:pt>
    <dgm:pt modelId="{B3E63C3B-A86D-4C31-A28C-F3BB98D27E75}" type="pres">
      <dgm:prSet presAssocID="{4C07930A-0D16-4386-96D3-0161B801738B}" presName="L2TextContainer" presStyleLbl="revTx" presStyleIdx="6" presStyleCnt="14">
        <dgm:presLayoutVars>
          <dgm:bulletEnabled val="1"/>
        </dgm:presLayoutVars>
      </dgm:prSet>
      <dgm:spPr/>
    </dgm:pt>
    <dgm:pt modelId="{26B41CCD-2E2F-4683-9FA2-6D3AF1BD5AB7}" type="pres">
      <dgm:prSet presAssocID="{4C07930A-0D16-4386-96D3-0161B801738B}" presName="L1TextContainer" presStyleLbl="revTx" presStyleIdx="7" presStyleCnt="14">
        <dgm:presLayoutVars>
          <dgm:chMax val="1"/>
          <dgm:chPref val="1"/>
          <dgm:bulletEnabled val="1"/>
        </dgm:presLayoutVars>
      </dgm:prSet>
      <dgm:spPr/>
    </dgm:pt>
    <dgm:pt modelId="{9F25C716-1B32-49D1-9191-77B5357F2EE4}" type="pres">
      <dgm:prSet presAssocID="{4C07930A-0D16-4386-96D3-0161B801738B}" presName="ConnectLine" presStyleLbl="sibTrans1D1" presStyleIdx="3" presStyleCnt="7"/>
      <dgm:spPr>
        <a:noFill/>
        <a:ln w="12700" cap="flat" cmpd="sng" algn="ctr">
          <a:solidFill>
            <a:schemeClr val="accent1">
              <a:hueOff val="0"/>
              <a:satOff val="0"/>
              <a:lumOff val="0"/>
              <a:alphaOff val="0"/>
            </a:schemeClr>
          </a:solidFill>
          <a:prstDash val="dash"/>
        </a:ln>
        <a:effectLst/>
      </dgm:spPr>
    </dgm:pt>
    <dgm:pt modelId="{FCC1F0D3-9C6B-42D5-91FE-E3A3745497AC}" type="pres">
      <dgm:prSet presAssocID="{4C07930A-0D16-4386-96D3-0161B801738B}" presName="EmptyPlaceHolder" presStyleCnt="0"/>
      <dgm:spPr/>
    </dgm:pt>
    <dgm:pt modelId="{AB03B0CD-F73B-495F-8DAC-942FB09852B7}" type="pres">
      <dgm:prSet presAssocID="{E1DB3C80-B33F-4219-ABB1-5B80AB05F6C3}" presName="spaceBetweenRectangles" presStyleCnt="0"/>
      <dgm:spPr/>
    </dgm:pt>
    <dgm:pt modelId="{46C2F660-B767-443D-B5B9-D3C21AB44B8B}" type="pres">
      <dgm:prSet presAssocID="{9C0E0F11-6DC2-4F52-B933-DE91CDFF477F}" presName="composite" presStyleCnt="0"/>
      <dgm:spPr/>
    </dgm:pt>
    <dgm:pt modelId="{F6811214-A28B-41EA-8E81-9153E82B2322}" type="pres">
      <dgm:prSet presAssocID="{9C0E0F11-6DC2-4F52-B933-DE91CDFF477F}" presName="ConnectorPoint" presStyleLbl="lnNode1" presStyleIdx="4"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07F5FAB5-D148-4805-B6E9-B502DB853B9B}" type="pres">
      <dgm:prSet presAssocID="{9C0E0F11-6DC2-4F52-B933-DE91CDFF477F}" presName="DropPinPlaceHolder" presStyleCnt="0"/>
      <dgm:spPr/>
    </dgm:pt>
    <dgm:pt modelId="{94C9EFD8-F0BD-4990-9193-C9F82E30C6B0}" type="pres">
      <dgm:prSet presAssocID="{9C0E0F11-6DC2-4F52-B933-DE91CDFF477F}" presName="DropPin" presStyleLbl="alignNode1" presStyleIdx="4" presStyleCnt="7"/>
      <dgm:spPr/>
    </dgm:pt>
    <dgm:pt modelId="{E038FB1A-5DAD-45CA-A168-2F54C38F0CAD}" type="pres">
      <dgm:prSet presAssocID="{9C0E0F11-6DC2-4F52-B933-DE91CDFF477F}" presName="Ellipse" presStyleLbl="fgAcc1" presStyleIdx="5" presStyleCnt="8"/>
      <dgm:spPr>
        <a:solidFill>
          <a:schemeClr val="lt1">
            <a:alpha val="90000"/>
            <a:hueOff val="0"/>
            <a:satOff val="0"/>
            <a:lumOff val="0"/>
            <a:alphaOff val="0"/>
          </a:schemeClr>
        </a:solidFill>
        <a:ln w="15875" cap="flat" cmpd="sng" algn="ctr">
          <a:noFill/>
          <a:prstDash val="solid"/>
        </a:ln>
        <a:effectLst/>
      </dgm:spPr>
    </dgm:pt>
    <dgm:pt modelId="{C22C380B-4DCC-458E-82F8-83A6B1AA806D}" type="pres">
      <dgm:prSet presAssocID="{9C0E0F11-6DC2-4F52-B933-DE91CDFF477F}" presName="L2TextContainer" presStyleLbl="revTx" presStyleIdx="8" presStyleCnt="14">
        <dgm:presLayoutVars>
          <dgm:bulletEnabled val="1"/>
        </dgm:presLayoutVars>
      </dgm:prSet>
      <dgm:spPr/>
    </dgm:pt>
    <dgm:pt modelId="{6E6C0C0A-EE0A-433A-93E6-B0714A34C8DE}" type="pres">
      <dgm:prSet presAssocID="{9C0E0F11-6DC2-4F52-B933-DE91CDFF477F}" presName="L1TextContainer" presStyleLbl="revTx" presStyleIdx="9" presStyleCnt="14">
        <dgm:presLayoutVars>
          <dgm:chMax val="1"/>
          <dgm:chPref val="1"/>
          <dgm:bulletEnabled val="1"/>
        </dgm:presLayoutVars>
      </dgm:prSet>
      <dgm:spPr/>
    </dgm:pt>
    <dgm:pt modelId="{A209390E-0927-4C68-87F6-18084AD98BAD}" type="pres">
      <dgm:prSet presAssocID="{9C0E0F11-6DC2-4F52-B933-DE91CDFF477F}" presName="ConnectLine" presStyleLbl="sibTrans1D1" presStyleIdx="4" presStyleCnt="7"/>
      <dgm:spPr>
        <a:noFill/>
        <a:ln w="12700" cap="flat" cmpd="sng" algn="ctr">
          <a:solidFill>
            <a:schemeClr val="accent1">
              <a:hueOff val="0"/>
              <a:satOff val="0"/>
              <a:lumOff val="0"/>
              <a:alphaOff val="0"/>
            </a:schemeClr>
          </a:solidFill>
          <a:prstDash val="dash"/>
        </a:ln>
        <a:effectLst/>
      </dgm:spPr>
    </dgm:pt>
    <dgm:pt modelId="{69D0D509-C07F-4743-9B45-E1BE30F54139}" type="pres">
      <dgm:prSet presAssocID="{9C0E0F11-6DC2-4F52-B933-DE91CDFF477F}" presName="EmptyPlaceHolder" presStyleCnt="0"/>
      <dgm:spPr/>
    </dgm:pt>
    <dgm:pt modelId="{D18E2CF0-D608-4425-BBC3-987F41B6E95B}" type="pres">
      <dgm:prSet presAssocID="{CEA16E12-2119-4C19-808C-17C32E6768E5}" presName="spaceBetweenRectangles" presStyleCnt="0"/>
      <dgm:spPr/>
    </dgm:pt>
    <dgm:pt modelId="{0AEC000F-EF68-481C-86C8-5B86EE0BCAED}" type="pres">
      <dgm:prSet presAssocID="{64DC8EC3-68B9-4AC0-9044-798B4B9F65DC}" presName="composite" presStyleCnt="0"/>
      <dgm:spPr/>
    </dgm:pt>
    <dgm:pt modelId="{62843913-E1AF-45D0-BC6E-1ADD2EA6E08F}" type="pres">
      <dgm:prSet presAssocID="{64DC8EC3-68B9-4AC0-9044-798B4B9F65DC}" presName="ConnectorPoint" presStyleLbl="lnNode1" presStyleIdx="5"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39B8D07-624C-49A6-9BA8-7D14D8482333}" type="pres">
      <dgm:prSet presAssocID="{64DC8EC3-68B9-4AC0-9044-798B4B9F65DC}" presName="DropPinPlaceHolder" presStyleCnt="0"/>
      <dgm:spPr/>
    </dgm:pt>
    <dgm:pt modelId="{1953944D-5324-4BDC-A929-864C93410B35}" type="pres">
      <dgm:prSet presAssocID="{64DC8EC3-68B9-4AC0-9044-798B4B9F65DC}" presName="DropPin" presStyleLbl="alignNode1" presStyleIdx="5" presStyleCnt="7"/>
      <dgm:spPr/>
    </dgm:pt>
    <dgm:pt modelId="{9D8AE6B0-84A7-4B43-AB01-20C0F39EF0CB}" type="pres">
      <dgm:prSet presAssocID="{64DC8EC3-68B9-4AC0-9044-798B4B9F65DC}" presName="Ellipse" presStyleLbl="fgAcc1" presStyleIdx="6" presStyleCnt="8"/>
      <dgm:spPr>
        <a:solidFill>
          <a:schemeClr val="lt1">
            <a:alpha val="90000"/>
            <a:hueOff val="0"/>
            <a:satOff val="0"/>
            <a:lumOff val="0"/>
            <a:alphaOff val="0"/>
          </a:schemeClr>
        </a:solidFill>
        <a:ln w="15875" cap="flat" cmpd="sng" algn="ctr">
          <a:noFill/>
          <a:prstDash val="solid"/>
        </a:ln>
        <a:effectLst/>
      </dgm:spPr>
    </dgm:pt>
    <dgm:pt modelId="{66FC4791-9659-4F97-ABCF-33FE515175E8}" type="pres">
      <dgm:prSet presAssocID="{64DC8EC3-68B9-4AC0-9044-798B4B9F65DC}" presName="L2TextContainer" presStyleLbl="revTx" presStyleIdx="10" presStyleCnt="14">
        <dgm:presLayoutVars>
          <dgm:bulletEnabled val="1"/>
        </dgm:presLayoutVars>
      </dgm:prSet>
      <dgm:spPr/>
    </dgm:pt>
    <dgm:pt modelId="{E36A5CCF-882C-4CFD-8284-3A665B6E8466}" type="pres">
      <dgm:prSet presAssocID="{64DC8EC3-68B9-4AC0-9044-798B4B9F65DC}" presName="L1TextContainer" presStyleLbl="revTx" presStyleIdx="11" presStyleCnt="14">
        <dgm:presLayoutVars>
          <dgm:chMax val="1"/>
          <dgm:chPref val="1"/>
          <dgm:bulletEnabled val="1"/>
        </dgm:presLayoutVars>
      </dgm:prSet>
      <dgm:spPr/>
    </dgm:pt>
    <dgm:pt modelId="{BD0AF5C9-3420-4B40-9AFE-02AB3074F7DE}" type="pres">
      <dgm:prSet presAssocID="{64DC8EC3-68B9-4AC0-9044-798B4B9F65DC}" presName="ConnectLine" presStyleLbl="sibTrans1D1" presStyleIdx="5" presStyleCnt="7"/>
      <dgm:spPr>
        <a:noFill/>
        <a:ln w="12700" cap="flat" cmpd="sng" algn="ctr">
          <a:solidFill>
            <a:schemeClr val="accent1">
              <a:hueOff val="0"/>
              <a:satOff val="0"/>
              <a:lumOff val="0"/>
              <a:alphaOff val="0"/>
            </a:schemeClr>
          </a:solidFill>
          <a:prstDash val="dash"/>
        </a:ln>
        <a:effectLst/>
      </dgm:spPr>
    </dgm:pt>
    <dgm:pt modelId="{E16A64B4-E4CA-47F0-AA1A-AA8474FFCE67}" type="pres">
      <dgm:prSet presAssocID="{64DC8EC3-68B9-4AC0-9044-798B4B9F65DC}" presName="EmptyPlaceHolder" presStyleCnt="0"/>
      <dgm:spPr/>
    </dgm:pt>
    <dgm:pt modelId="{DEFFC60D-9629-4D80-822F-41656C66F680}" type="pres">
      <dgm:prSet presAssocID="{440765B6-60A2-43CE-80C4-82B21EC51745}" presName="spaceBetweenRectangles" presStyleCnt="0"/>
      <dgm:spPr/>
    </dgm:pt>
    <dgm:pt modelId="{2C18A173-4F51-4F9C-86F2-CD712BC3B4CE}" type="pres">
      <dgm:prSet presAssocID="{286B19A9-9DB1-4CDF-B9D1-75A514A10F4D}" presName="composite" presStyleCnt="0"/>
      <dgm:spPr/>
    </dgm:pt>
    <dgm:pt modelId="{A1F025DF-BF6B-4235-844F-885AFA2096F7}" type="pres">
      <dgm:prSet presAssocID="{286B19A9-9DB1-4CDF-B9D1-75A514A10F4D}" presName="ConnectorPoint" presStyleLbl="lnNode1" presStyleIdx="6"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3D86219F-94BC-402D-A730-BEC988D0DD3C}" type="pres">
      <dgm:prSet presAssocID="{286B19A9-9DB1-4CDF-B9D1-75A514A10F4D}" presName="DropPinPlaceHolder" presStyleCnt="0"/>
      <dgm:spPr/>
    </dgm:pt>
    <dgm:pt modelId="{988A366E-7A6D-4264-A69D-AFB489D7740C}" type="pres">
      <dgm:prSet presAssocID="{286B19A9-9DB1-4CDF-B9D1-75A514A10F4D}" presName="DropPin" presStyleLbl="alignNode1" presStyleIdx="6" presStyleCnt="7"/>
      <dgm:spPr/>
    </dgm:pt>
    <dgm:pt modelId="{E978CFE2-BD95-4126-963D-9E267DCF4876}" type="pres">
      <dgm:prSet presAssocID="{286B19A9-9DB1-4CDF-B9D1-75A514A10F4D}" presName="Ellipse" presStyleLbl="fgAcc1" presStyleIdx="7" presStyleCnt="8"/>
      <dgm:spPr>
        <a:solidFill>
          <a:schemeClr val="lt1">
            <a:alpha val="90000"/>
            <a:hueOff val="0"/>
            <a:satOff val="0"/>
            <a:lumOff val="0"/>
            <a:alphaOff val="0"/>
          </a:schemeClr>
        </a:solidFill>
        <a:ln w="15875" cap="flat" cmpd="sng" algn="ctr">
          <a:noFill/>
          <a:prstDash val="solid"/>
        </a:ln>
        <a:effectLst/>
      </dgm:spPr>
    </dgm:pt>
    <dgm:pt modelId="{EB9A9A60-C041-4F44-A4A6-8D9C04856563}" type="pres">
      <dgm:prSet presAssocID="{286B19A9-9DB1-4CDF-B9D1-75A514A10F4D}" presName="L2TextContainer" presStyleLbl="revTx" presStyleIdx="12" presStyleCnt="14">
        <dgm:presLayoutVars>
          <dgm:bulletEnabled val="1"/>
        </dgm:presLayoutVars>
      </dgm:prSet>
      <dgm:spPr/>
    </dgm:pt>
    <dgm:pt modelId="{71E69A7D-66C3-4587-B295-DC568A100288}" type="pres">
      <dgm:prSet presAssocID="{286B19A9-9DB1-4CDF-B9D1-75A514A10F4D}" presName="L1TextContainer" presStyleLbl="revTx" presStyleIdx="13" presStyleCnt="14">
        <dgm:presLayoutVars>
          <dgm:chMax val="1"/>
          <dgm:chPref val="1"/>
          <dgm:bulletEnabled val="1"/>
        </dgm:presLayoutVars>
      </dgm:prSet>
      <dgm:spPr/>
    </dgm:pt>
    <dgm:pt modelId="{7F664AEE-2CFB-48DB-A85F-DD8D370E9695}" type="pres">
      <dgm:prSet presAssocID="{286B19A9-9DB1-4CDF-B9D1-75A514A10F4D}" presName="ConnectLine" presStyleLbl="sibTrans1D1" presStyleIdx="6" presStyleCnt="7"/>
      <dgm:spPr>
        <a:noFill/>
        <a:ln w="12700" cap="flat" cmpd="sng" algn="ctr">
          <a:solidFill>
            <a:schemeClr val="accent1">
              <a:hueOff val="0"/>
              <a:satOff val="0"/>
              <a:lumOff val="0"/>
              <a:alphaOff val="0"/>
            </a:schemeClr>
          </a:solidFill>
          <a:prstDash val="dash"/>
        </a:ln>
        <a:effectLst/>
      </dgm:spPr>
    </dgm:pt>
    <dgm:pt modelId="{34FE84FB-A457-4715-85C4-365DF233CE9F}" type="pres">
      <dgm:prSet presAssocID="{286B19A9-9DB1-4CDF-B9D1-75A514A10F4D}" presName="EmptyPlaceHolder" presStyleCnt="0"/>
      <dgm:spPr/>
    </dgm:pt>
  </dgm:ptLst>
  <dgm:cxnLst>
    <dgm:cxn modelId="{997F1B1D-2A3B-48C0-8D2E-9E4018E2A305}" type="presOf" srcId="{9C0E0F11-6DC2-4F52-B933-DE91CDFF477F}" destId="{6E6C0C0A-EE0A-433A-93E6-B0714A34C8DE}" srcOrd="0" destOrd="0" presId="urn:microsoft.com/office/officeart/2017/3/layout/DropPinTimeline"/>
    <dgm:cxn modelId="{0180281E-AF02-406A-8CBB-BDBFA6C73AA4}" type="presOf" srcId="{9BF958E4-FA45-4F7E-B2B5-A802269AEA9E}" destId="{992F7C60-103C-4855-8553-DB120E87A8C8}" srcOrd="0" destOrd="0" presId="urn:microsoft.com/office/officeart/2017/3/layout/DropPinTimeline"/>
    <dgm:cxn modelId="{AAA5EE1E-B88D-4045-A265-4C65ABC7938F}" srcId="{AB5A0886-4447-4827-880D-B7CA09AC5BCE}" destId="{64DC8EC3-68B9-4AC0-9044-798B4B9F65DC}" srcOrd="5" destOrd="0" parTransId="{EB5A5FD8-F788-44A7-AC02-58C7111F6822}" sibTransId="{440765B6-60A2-43CE-80C4-82B21EC51745}"/>
    <dgm:cxn modelId="{148A2531-0AC4-46F3-8F37-727AA6D5BF90}" type="presOf" srcId="{286B19A9-9DB1-4CDF-B9D1-75A514A10F4D}" destId="{71E69A7D-66C3-4587-B295-DC568A100288}" srcOrd="0" destOrd="0" presId="urn:microsoft.com/office/officeart/2017/3/layout/DropPinTimeline"/>
    <dgm:cxn modelId="{181FC442-13E0-44B4-AB17-F88E5B35E617}" type="presOf" srcId="{C6562148-FB69-4E15-B59D-F005D2FB3E71}" destId="{66FC4791-9659-4F97-ABCF-33FE515175E8}" srcOrd="0" destOrd="0" presId="urn:microsoft.com/office/officeart/2017/3/layout/DropPinTimeline"/>
    <dgm:cxn modelId="{CF1DE043-A639-424F-B000-D4506B13F864}" type="presOf" srcId="{1F55A18D-91C4-4A27-AD04-00A7C6CB1C27}" destId="{AA078985-1DEB-48CC-A698-12D75B1DA0F1}" srcOrd="0" destOrd="0" presId="urn:microsoft.com/office/officeart/2017/3/layout/DropPinTimeline"/>
    <dgm:cxn modelId="{00226465-C799-4348-9EC3-72C78F90E486}" srcId="{64DC8EC3-68B9-4AC0-9044-798B4B9F65DC}" destId="{1BDF2DC6-6C60-4CB9-B209-31BD2224BEEB}" srcOrd="2" destOrd="0" parTransId="{7E7D2661-4C1E-4025-B0C3-DC56A430C990}" sibTransId="{BE6AA604-54C5-4579-A4FC-910BA840A2FF}"/>
    <dgm:cxn modelId="{73C75770-8688-4B61-B412-CC096BC6CA35}" srcId="{AB5A0886-4447-4827-880D-B7CA09AC5BCE}" destId="{4C07930A-0D16-4386-96D3-0161B801738B}" srcOrd="3" destOrd="0" parTransId="{F2081A0D-BDCA-4968-9E1F-64AC3B3862D6}" sibTransId="{E1DB3C80-B33F-4219-ABB1-5B80AB05F6C3}"/>
    <dgm:cxn modelId="{EBB48B75-0877-416E-8BB1-CF7010DCA0B6}" srcId="{AB5A0886-4447-4827-880D-B7CA09AC5BCE}" destId="{9C0E0F11-6DC2-4F52-B933-DE91CDFF477F}" srcOrd="4" destOrd="0" parTransId="{76059936-ABC7-4874-9C1E-564806129F2B}" sibTransId="{CEA16E12-2119-4C19-808C-17C32E6768E5}"/>
    <dgm:cxn modelId="{39457B56-5E22-40E7-A956-3503E409E549}" type="presOf" srcId="{64DC8EC3-68B9-4AC0-9044-798B4B9F65DC}" destId="{E36A5CCF-882C-4CFD-8284-3A665B6E8466}" srcOrd="0" destOrd="0" presId="urn:microsoft.com/office/officeart/2017/3/layout/DropPinTimeline"/>
    <dgm:cxn modelId="{4191FB5A-91ED-41F7-B5F3-4B9D9CF703C9}" type="presOf" srcId="{AB5A0886-4447-4827-880D-B7CA09AC5BCE}" destId="{97CC8069-4802-4014-9A74-214AC8D77331}" srcOrd="0" destOrd="0" presId="urn:microsoft.com/office/officeart/2017/3/layout/DropPinTimeline"/>
    <dgm:cxn modelId="{F1B19E91-E4FA-4FD3-809F-5E45AE63C28D}" type="presOf" srcId="{3886175E-ABE7-42C4-80FA-6E219C8A69E8}" destId="{B3E63C3B-A86D-4C31-A28C-F3BB98D27E75}" srcOrd="0" destOrd="0" presId="urn:microsoft.com/office/officeart/2017/3/layout/DropPinTimeline"/>
    <dgm:cxn modelId="{BA5CA692-539D-4E25-AA2F-8BEF77F4C9C1}" srcId="{64DC8EC3-68B9-4AC0-9044-798B4B9F65DC}" destId="{C6562148-FB69-4E15-B59D-F005D2FB3E71}" srcOrd="0" destOrd="0" parTransId="{2D530BCD-9D14-4ACB-993F-FEC61785BC33}" sibTransId="{DE8232A2-7C6B-4695-A49F-CE2962FC7598}"/>
    <dgm:cxn modelId="{7B6AA797-827B-45D8-BDEE-E08FD61AA57E}" type="presOf" srcId="{02D36F5D-4AA5-48C2-9A10-AAEC8A5BA234}" destId="{881CED6B-3D78-4AFB-A58F-F1BB131E77DC}" srcOrd="0" destOrd="0" presId="urn:microsoft.com/office/officeart/2017/3/layout/DropPinTimeline"/>
    <dgm:cxn modelId="{34C4E59A-C0C2-4055-B5C2-69830D14CB18}" type="presOf" srcId="{4C07930A-0D16-4386-96D3-0161B801738B}" destId="{26B41CCD-2E2F-4683-9FA2-6D3AF1BD5AB7}" srcOrd="0" destOrd="0" presId="urn:microsoft.com/office/officeart/2017/3/layout/DropPinTimeline"/>
    <dgm:cxn modelId="{7DCE31B6-01CC-4154-8757-E842FDFCAD0B}" srcId="{4C07930A-0D16-4386-96D3-0161B801738B}" destId="{3886175E-ABE7-42C4-80FA-6E219C8A69E8}" srcOrd="0" destOrd="0" parTransId="{81549F50-D58C-4A05-92CA-5D56D3C03484}" sibTransId="{11C66621-B8E8-4155-9EF5-5D599DDE7A20}"/>
    <dgm:cxn modelId="{DE74C7B9-2996-4A64-B6A0-E51213FB4E3B}" srcId="{AB5A0886-4447-4827-880D-B7CA09AC5BCE}" destId="{286B19A9-9DB1-4CDF-B9D1-75A514A10F4D}" srcOrd="6" destOrd="0" parTransId="{7F51673A-8904-4534-A4A6-F87ED5D3F7DF}" sibTransId="{D00F45FC-88FD-440B-AA0F-95C9C05CBF5A}"/>
    <dgm:cxn modelId="{0FFD63BA-891E-4AE4-B8ED-1641F97E64C9}" type="presOf" srcId="{52D6BCFD-2A29-498E-9DA1-9A20C1676F27}" destId="{8401A6B3-78AE-4E93-9692-CE157049E173}" srcOrd="0" destOrd="0" presId="urn:microsoft.com/office/officeart/2017/3/layout/DropPinTimeline"/>
    <dgm:cxn modelId="{1D8955C2-AC86-4E72-9D5E-7B472FEC1791}" srcId="{286B19A9-9DB1-4CDF-B9D1-75A514A10F4D}" destId="{30737FB7-5AC4-45C5-8465-15589E8E09DF}" srcOrd="0" destOrd="0" parTransId="{F4EB126D-22A4-41FB-8C14-8B43FD018571}" sibTransId="{AFE6D920-3083-481B-93FC-ED80FD614833}"/>
    <dgm:cxn modelId="{AD8A06C7-61E1-4110-A637-F196BDF7C922}" srcId="{AB5A0886-4447-4827-880D-B7CA09AC5BCE}" destId="{1F55A18D-91C4-4A27-AD04-00A7C6CB1C27}" srcOrd="1" destOrd="0" parTransId="{33932C75-F0CA-43E8-862D-A0CA3D29E4E2}" sibTransId="{CF3789C5-AF8C-47F5-BCF2-51CD27100ECC}"/>
    <dgm:cxn modelId="{A80C11CC-31FB-46D0-9E6A-62348827B034}" srcId="{AB5A0886-4447-4827-880D-B7CA09AC5BCE}" destId="{52D6BCFD-2A29-498E-9DA1-9A20C1676F27}" srcOrd="2" destOrd="0" parTransId="{93415D5B-B828-4BCC-A4DE-4BA9BAA3B27D}" sibTransId="{65E3E934-746B-4D44-B86B-60B567C8B881}"/>
    <dgm:cxn modelId="{FCE64BCE-3897-4B2E-937F-44D0CC0EF042}" type="presOf" srcId="{1BDF2DC6-6C60-4CB9-B209-31BD2224BEEB}" destId="{66FC4791-9659-4F97-ABCF-33FE515175E8}" srcOrd="0" destOrd="2" presId="urn:microsoft.com/office/officeart/2017/3/layout/DropPinTimeline"/>
    <dgm:cxn modelId="{449BD8CF-6DA3-4A40-87BC-06AC46738C80}" srcId="{0EDDC298-9F82-4A30-BA65-A0E9AFF04166}" destId="{02D36F5D-4AA5-48C2-9A10-AAEC8A5BA234}" srcOrd="0" destOrd="0" parTransId="{BF81DA87-1011-4442-B6E8-08204E1FE8DD}" sibTransId="{0F6C0925-7561-4C77-8107-92C5019840E0}"/>
    <dgm:cxn modelId="{9FDCBAD0-4060-46BA-BEBD-A01C95B6B11E}" type="presOf" srcId="{C3502C18-B140-4961-931B-6FF863FD45C4}" destId="{3114D387-8CB5-4E3A-A71F-0E3E78630284}" srcOrd="0" destOrd="0" presId="urn:microsoft.com/office/officeart/2017/3/layout/DropPinTimeline"/>
    <dgm:cxn modelId="{44BCCAD0-8691-470C-ADF0-421E74C25499}" srcId="{1F55A18D-91C4-4A27-AD04-00A7C6CB1C27}" destId="{C3502C18-B140-4961-931B-6FF863FD45C4}" srcOrd="0" destOrd="0" parTransId="{6390F6D4-3E2A-4EC4-A86D-09C8EDAC9282}" sibTransId="{2A860CFF-6204-48C5-BCCD-EAE58ACF7F6A}"/>
    <dgm:cxn modelId="{0B5807D1-14D3-43FE-A0B4-080622057A15}" type="presOf" srcId="{DE0DCB8C-69D7-4A29-B82B-766D62527DBB}" destId="{C22C380B-4DCC-458E-82F8-83A6B1AA806D}" srcOrd="0" destOrd="0" presId="urn:microsoft.com/office/officeart/2017/3/layout/DropPinTimeline"/>
    <dgm:cxn modelId="{EB92FAD5-27B8-44AE-AAA2-A1409401CA92}" srcId="{9C0E0F11-6DC2-4F52-B933-DE91CDFF477F}" destId="{DE0DCB8C-69D7-4A29-B82B-766D62527DBB}" srcOrd="0" destOrd="0" parTransId="{BF9C2068-F187-4BC0-8C7C-4060F56E062D}" sibTransId="{FBE1403B-0117-4530-B590-EA50D8C44E2C}"/>
    <dgm:cxn modelId="{88E820D6-B220-40FB-82CA-1C7560B79E25}" type="presOf" srcId="{30737FB7-5AC4-45C5-8465-15589E8E09DF}" destId="{EB9A9A60-C041-4F44-A4A6-8D9C04856563}" srcOrd="0" destOrd="0" presId="urn:microsoft.com/office/officeart/2017/3/layout/DropPinTimeline"/>
    <dgm:cxn modelId="{76D932D8-0FAF-45D6-B641-143A28F4283E}" srcId="{64DC8EC3-68B9-4AC0-9044-798B4B9F65DC}" destId="{DD6E033F-4B50-4B65-A18A-0E858B1B993F}" srcOrd="1" destOrd="0" parTransId="{6FAAA0A9-ADF1-43EE-AE3F-C19BAA76278C}" sibTransId="{11103973-827B-4F8A-9C7A-9A113B78BF68}"/>
    <dgm:cxn modelId="{F43C22DB-CE9D-45E7-9D8D-788DC4A8F972}" srcId="{AB5A0886-4447-4827-880D-B7CA09AC5BCE}" destId="{0EDDC298-9F82-4A30-BA65-A0E9AFF04166}" srcOrd="0" destOrd="0" parTransId="{F46ECC62-50F4-4F1C-BB5C-6CEA456C5565}" sibTransId="{B0984788-B25B-4F05-A66C-392CCD79A349}"/>
    <dgm:cxn modelId="{D4E2EFEE-AA63-4CB6-A75C-460DEC7E0C19}" type="presOf" srcId="{0EDDC298-9F82-4A30-BA65-A0E9AFF04166}" destId="{6B97218C-3361-4DF8-8F37-4484D7192D44}" srcOrd="0" destOrd="0" presId="urn:microsoft.com/office/officeart/2017/3/layout/DropPinTimeline"/>
    <dgm:cxn modelId="{104954F2-5909-4967-96C0-3C4449E24DD7}" srcId="{52D6BCFD-2A29-498E-9DA1-9A20C1676F27}" destId="{9BF958E4-FA45-4F7E-B2B5-A802269AEA9E}" srcOrd="0" destOrd="0" parTransId="{3D85B3E7-A779-4F85-BA2E-4B566926B781}" sibTransId="{910EAD59-EFAD-4800-9ABF-E3C998BDE58B}"/>
    <dgm:cxn modelId="{044700FD-68EC-43F9-974F-14B41991E6DC}" type="presOf" srcId="{DD6E033F-4B50-4B65-A18A-0E858B1B993F}" destId="{66FC4791-9659-4F97-ABCF-33FE515175E8}" srcOrd="0" destOrd="1" presId="urn:microsoft.com/office/officeart/2017/3/layout/DropPinTimeline"/>
    <dgm:cxn modelId="{13D1AF9D-4841-4E77-965B-92F561583489}" type="presParOf" srcId="{97CC8069-4802-4014-9A74-214AC8D77331}" destId="{30A30DE4-56BF-441D-99E6-3EB1270A6B6D}" srcOrd="0" destOrd="0" presId="urn:microsoft.com/office/officeart/2017/3/layout/DropPinTimeline"/>
    <dgm:cxn modelId="{4D3F719E-4DFF-4C9F-AC87-6976E6264A52}" type="presParOf" srcId="{97CC8069-4802-4014-9A74-214AC8D77331}" destId="{8549BFAF-05E9-4E21-8A57-307351E1CC25}" srcOrd="1" destOrd="0" presId="urn:microsoft.com/office/officeart/2017/3/layout/DropPinTimeline"/>
    <dgm:cxn modelId="{7C3B0581-1006-4E76-8F19-1B4A41957242}" type="presParOf" srcId="{8549BFAF-05E9-4E21-8A57-307351E1CC25}" destId="{EB3DC3EA-18AB-4A7F-A11E-E46EBD02C55C}" srcOrd="0" destOrd="0" presId="urn:microsoft.com/office/officeart/2017/3/layout/DropPinTimeline"/>
    <dgm:cxn modelId="{EBF5CBC0-5D97-4245-B4E2-C4022A67358C}" type="presParOf" srcId="{EB3DC3EA-18AB-4A7F-A11E-E46EBD02C55C}" destId="{87CB95D9-EF69-4D12-9B99-2F9FFCD2DC46}" srcOrd="0" destOrd="0" presId="urn:microsoft.com/office/officeart/2017/3/layout/DropPinTimeline"/>
    <dgm:cxn modelId="{940B29DB-8999-4E48-A935-43DC0A3BDFD8}" type="presParOf" srcId="{EB3DC3EA-18AB-4A7F-A11E-E46EBD02C55C}" destId="{417822E7-A645-4255-97A1-665C0B27C5ED}" srcOrd="1" destOrd="0" presId="urn:microsoft.com/office/officeart/2017/3/layout/DropPinTimeline"/>
    <dgm:cxn modelId="{007501CB-B655-4C3E-9D27-1043D2C4689E}" type="presParOf" srcId="{417822E7-A645-4255-97A1-665C0B27C5ED}" destId="{1D4936F8-0295-41FB-A678-C8F59796F317}" srcOrd="0" destOrd="0" presId="urn:microsoft.com/office/officeart/2017/3/layout/DropPinTimeline"/>
    <dgm:cxn modelId="{B93E67D4-9764-4AAE-9240-3137C7A335E2}" type="presParOf" srcId="{417822E7-A645-4255-97A1-665C0B27C5ED}" destId="{6837F7AB-D5C9-4BE6-B3F6-2EB095390951}" srcOrd="1" destOrd="0" presId="urn:microsoft.com/office/officeart/2017/3/layout/DropPinTimeline"/>
    <dgm:cxn modelId="{A61BFB0E-987A-439C-BCFD-28BA7BB2A16E}" type="presParOf" srcId="{EB3DC3EA-18AB-4A7F-A11E-E46EBD02C55C}" destId="{881CED6B-3D78-4AFB-A58F-F1BB131E77DC}" srcOrd="2" destOrd="0" presId="urn:microsoft.com/office/officeart/2017/3/layout/DropPinTimeline"/>
    <dgm:cxn modelId="{CD80207F-C507-4661-B180-8E5096188DB6}" type="presParOf" srcId="{EB3DC3EA-18AB-4A7F-A11E-E46EBD02C55C}" destId="{6B97218C-3361-4DF8-8F37-4484D7192D44}" srcOrd="3" destOrd="0" presId="urn:microsoft.com/office/officeart/2017/3/layout/DropPinTimeline"/>
    <dgm:cxn modelId="{73B05C8F-839E-4B44-B601-703B973BD669}" type="presParOf" srcId="{EB3DC3EA-18AB-4A7F-A11E-E46EBD02C55C}" destId="{40BDA8A0-D3F8-4DA4-8345-E3E1152C2DF7}" srcOrd="4" destOrd="0" presId="urn:microsoft.com/office/officeart/2017/3/layout/DropPinTimeline"/>
    <dgm:cxn modelId="{7872631F-8851-4650-8248-5A9ED07D3CBB}" type="presParOf" srcId="{EB3DC3EA-18AB-4A7F-A11E-E46EBD02C55C}" destId="{08091F6F-EDBB-4125-BB44-BE9042F0DB74}" srcOrd="5" destOrd="0" presId="urn:microsoft.com/office/officeart/2017/3/layout/DropPinTimeline"/>
    <dgm:cxn modelId="{2E2F7B75-1B42-4ADB-B429-EA06BDA93496}" type="presParOf" srcId="{8549BFAF-05E9-4E21-8A57-307351E1CC25}" destId="{5B2F01E4-AED5-4D43-95C2-989E36B2C08E}" srcOrd="1" destOrd="0" presId="urn:microsoft.com/office/officeart/2017/3/layout/DropPinTimeline"/>
    <dgm:cxn modelId="{F2EEB048-0D88-4FEB-90A9-2A40079AF29D}" type="presParOf" srcId="{8549BFAF-05E9-4E21-8A57-307351E1CC25}" destId="{9585EC7C-A2E2-4169-B3AE-60C3150DE074}" srcOrd="2" destOrd="0" presId="urn:microsoft.com/office/officeart/2017/3/layout/DropPinTimeline"/>
    <dgm:cxn modelId="{F9155012-ED8F-474D-B2D3-966C12C487EB}" type="presParOf" srcId="{9585EC7C-A2E2-4169-B3AE-60C3150DE074}" destId="{9D8556D3-109C-4BF8-BBD3-30DAADD6E839}" srcOrd="0" destOrd="0" presId="urn:microsoft.com/office/officeart/2017/3/layout/DropPinTimeline"/>
    <dgm:cxn modelId="{AC787C7E-940D-46E7-8798-4B720F607156}" type="presParOf" srcId="{9585EC7C-A2E2-4169-B3AE-60C3150DE074}" destId="{15C60D9E-BA77-4E2F-BB23-3218D741EC88}" srcOrd="1" destOrd="0" presId="urn:microsoft.com/office/officeart/2017/3/layout/DropPinTimeline"/>
    <dgm:cxn modelId="{06DABC44-6E96-4A03-9B4F-FDBD567A2E9C}" type="presParOf" srcId="{15C60D9E-BA77-4E2F-BB23-3218D741EC88}" destId="{BD93E477-5F16-402F-AE1A-EB8ABD1C0107}" srcOrd="0" destOrd="0" presId="urn:microsoft.com/office/officeart/2017/3/layout/DropPinTimeline"/>
    <dgm:cxn modelId="{3C3B9388-F2D2-474A-8809-60C96635E816}" type="presParOf" srcId="{15C60D9E-BA77-4E2F-BB23-3218D741EC88}" destId="{56A22B55-F0B5-4A4B-8A99-691B7F53D5B1}" srcOrd="1" destOrd="0" presId="urn:microsoft.com/office/officeart/2017/3/layout/DropPinTimeline"/>
    <dgm:cxn modelId="{FA1D297B-EB6A-4EE2-9130-AAD16BDB62BB}" type="presParOf" srcId="{9585EC7C-A2E2-4169-B3AE-60C3150DE074}" destId="{3114D387-8CB5-4E3A-A71F-0E3E78630284}" srcOrd="2" destOrd="0" presId="urn:microsoft.com/office/officeart/2017/3/layout/DropPinTimeline"/>
    <dgm:cxn modelId="{7F46AC65-266A-4303-A9F1-A24657FB75C0}" type="presParOf" srcId="{9585EC7C-A2E2-4169-B3AE-60C3150DE074}" destId="{AA078985-1DEB-48CC-A698-12D75B1DA0F1}" srcOrd="3" destOrd="0" presId="urn:microsoft.com/office/officeart/2017/3/layout/DropPinTimeline"/>
    <dgm:cxn modelId="{152C4C98-1410-4725-AC8E-556689BA278C}" type="presParOf" srcId="{9585EC7C-A2E2-4169-B3AE-60C3150DE074}" destId="{8B94DC21-089F-4B0B-B514-E8E76CEEE27F}" srcOrd="4" destOrd="0" presId="urn:microsoft.com/office/officeart/2017/3/layout/DropPinTimeline"/>
    <dgm:cxn modelId="{DC1B5B03-E244-4E1A-9993-6FCBA74A739B}" type="presParOf" srcId="{9585EC7C-A2E2-4169-B3AE-60C3150DE074}" destId="{C36D6CA3-4064-4E84-B053-5F3CF7C4D7A4}" srcOrd="5" destOrd="0" presId="urn:microsoft.com/office/officeart/2017/3/layout/DropPinTimeline"/>
    <dgm:cxn modelId="{F6D0A90E-6E2D-4AC9-BFED-F1B93116FCB5}" type="presParOf" srcId="{8549BFAF-05E9-4E21-8A57-307351E1CC25}" destId="{E6677C87-F118-4A7C-A7C3-79ADF9CE25A3}" srcOrd="3" destOrd="0" presId="urn:microsoft.com/office/officeart/2017/3/layout/DropPinTimeline"/>
    <dgm:cxn modelId="{E6D0B3CF-EBB0-4D50-9B24-792316B87489}" type="presParOf" srcId="{8549BFAF-05E9-4E21-8A57-307351E1CC25}" destId="{DCB7D024-6B0E-4F6F-97AA-1788EE8533AE}" srcOrd="4" destOrd="0" presId="urn:microsoft.com/office/officeart/2017/3/layout/DropPinTimeline"/>
    <dgm:cxn modelId="{796D0470-8EC4-48EE-8D01-94F3FC280C24}" type="presParOf" srcId="{DCB7D024-6B0E-4F6F-97AA-1788EE8533AE}" destId="{DAF309BF-5182-43C1-9981-670EB7DE7703}" srcOrd="0" destOrd="0" presId="urn:microsoft.com/office/officeart/2017/3/layout/DropPinTimeline"/>
    <dgm:cxn modelId="{6FC1D5D1-FA6A-4780-B00F-E6F80AE79D6D}" type="presParOf" srcId="{DCB7D024-6B0E-4F6F-97AA-1788EE8533AE}" destId="{0F6FCFBF-7B9B-4B52-9E39-B7CC2B0CFB32}" srcOrd="1" destOrd="0" presId="urn:microsoft.com/office/officeart/2017/3/layout/DropPinTimeline"/>
    <dgm:cxn modelId="{04ABABD4-5B87-4617-93E1-3B9CA565245A}" type="presParOf" srcId="{0F6FCFBF-7B9B-4B52-9E39-B7CC2B0CFB32}" destId="{4C585D15-3EBE-4983-BEB7-A929EEAB8331}" srcOrd="0" destOrd="0" presId="urn:microsoft.com/office/officeart/2017/3/layout/DropPinTimeline"/>
    <dgm:cxn modelId="{4AD8FDE1-0B96-4A53-A95B-32B6A67C117C}" type="presParOf" srcId="{0F6FCFBF-7B9B-4B52-9E39-B7CC2B0CFB32}" destId="{F77EE2F8-8C2B-4412-95D1-AE09D8BA380F}" srcOrd="1" destOrd="0" presId="urn:microsoft.com/office/officeart/2017/3/layout/DropPinTimeline"/>
    <dgm:cxn modelId="{A3D451FB-7FF1-4D8B-8FB1-1DEE52218B11}" type="presParOf" srcId="{DCB7D024-6B0E-4F6F-97AA-1788EE8533AE}" destId="{992F7C60-103C-4855-8553-DB120E87A8C8}" srcOrd="2" destOrd="0" presId="urn:microsoft.com/office/officeart/2017/3/layout/DropPinTimeline"/>
    <dgm:cxn modelId="{CF556CC3-FF0F-4C18-8825-32DB96DE5BD4}" type="presParOf" srcId="{DCB7D024-6B0E-4F6F-97AA-1788EE8533AE}" destId="{8401A6B3-78AE-4E93-9692-CE157049E173}" srcOrd="3" destOrd="0" presId="urn:microsoft.com/office/officeart/2017/3/layout/DropPinTimeline"/>
    <dgm:cxn modelId="{FEFA8E7F-02A2-4433-80B2-3E10E64711BE}" type="presParOf" srcId="{DCB7D024-6B0E-4F6F-97AA-1788EE8533AE}" destId="{EBC3CE59-5E3F-4B3E-9FDF-01B88D2DAA88}" srcOrd="4" destOrd="0" presId="urn:microsoft.com/office/officeart/2017/3/layout/DropPinTimeline"/>
    <dgm:cxn modelId="{84C6F925-FF11-43AB-9819-545CAE585D78}" type="presParOf" srcId="{DCB7D024-6B0E-4F6F-97AA-1788EE8533AE}" destId="{F1AF0612-640A-4AFA-9452-8A31540102A2}" srcOrd="5" destOrd="0" presId="urn:microsoft.com/office/officeart/2017/3/layout/DropPinTimeline"/>
    <dgm:cxn modelId="{6B5FD8C0-A4DE-4C4C-A593-E93B64A1D0CA}" type="presParOf" srcId="{8549BFAF-05E9-4E21-8A57-307351E1CC25}" destId="{6E891FC1-7FF7-4821-AC58-F43DFB6A628D}" srcOrd="5" destOrd="0" presId="urn:microsoft.com/office/officeart/2017/3/layout/DropPinTimeline"/>
    <dgm:cxn modelId="{76FD204C-B666-468D-9523-CCEF9E91E753}" type="presParOf" srcId="{8549BFAF-05E9-4E21-8A57-307351E1CC25}" destId="{9D6F171F-51C6-44A5-8067-7ADEA07D983E}" srcOrd="6" destOrd="0" presId="urn:microsoft.com/office/officeart/2017/3/layout/DropPinTimeline"/>
    <dgm:cxn modelId="{FC3CA0B4-9B9C-4F9C-822F-363B4C02B5F8}" type="presParOf" srcId="{9D6F171F-51C6-44A5-8067-7ADEA07D983E}" destId="{4BAE3223-EF6C-4C4F-AF92-D9F4A83774AF}" srcOrd="0" destOrd="0" presId="urn:microsoft.com/office/officeart/2017/3/layout/DropPinTimeline"/>
    <dgm:cxn modelId="{C142E501-4380-41FF-8C7B-A8F65FBAA626}" type="presParOf" srcId="{9D6F171F-51C6-44A5-8067-7ADEA07D983E}" destId="{8076D8A9-4291-4BCA-8F2A-90CF72252725}" srcOrd="1" destOrd="0" presId="urn:microsoft.com/office/officeart/2017/3/layout/DropPinTimeline"/>
    <dgm:cxn modelId="{3E9F644D-6D03-4431-B3BD-45C2A736A6F0}" type="presParOf" srcId="{8076D8A9-4291-4BCA-8F2A-90CF72252725}" destId="{BC27CD82-3F22-4813-9116-C772C499F935}" srcOrd="0" destOrd="0" presId="urn:microsoft.com/office/officeart/2017/3/layout/DropPinTimeline"/>
    <dgm:cxn modelId="{4138F150-4444-43DB-B7D8-47170FD16B95}" type="presParOf" srcId="{8076D8A9-4291-4BCA-8F2A-90CF72252725}" destId="{A59F7D4D-0987-4F5B-86BC-887E6FF7890E}" srcOrd="1" destOrd="0" presId="urn:microsoft.com/office/officeart/2017/3/layout/DropPinTimeline"/>
    <dgm:cxn modelId="{A992155E-3807-4B83-84C5-68D26D7A1FAC}" type="presParOf" srcId="{9D6F171F-51C6-44A5-8067-7ADEA07D983E}" destId="{B3E63C3B-A86D-4C31-A28C-F3BB98D27E75}" srcOrd="2" destOrd="0" presId="urn:microsoft.com/office/officeart/2017/3/layout/DropPinTimeline"/>
    <dgm:cxn modelId="{889B7E76-8AFD-4A01-BAD2-6CDCC95CBAF6}" type="presParOf" srcId="{9D6F171F-51C6-44A5-8067-7ADEA07D983E}" destId="{26B41CCD-2E2F-4683-9FA2-6D3AF1BD5AB7}" srcOrd="3" destOrd="0" presId="urn:microsoft.com/office/officeart/2017/3/layout/DropPinTimeline"/>
    <dgm:cxn modelId="{7B694860-F3E8-4B51-8055-0BBA464FAEA0}" type="presParOf" srcId="{9D6F171F-51C6-44A5-8067-7ADEA07D983E}" destId="{9F25C716-1B32-49D1-9191-77B5357F2EE4}" srcOrd="4" destOrd="0" presId="urn:microsoft.com/office/officeart/2017/3/layout/DropPinTimeline"/>
    <dgm:cxn modelId="{14494DA7-59AE-430E-9F9F-D86896C1DABA}" type="presParOf" srcId="{9D6F171F-51C6-44A5-8067-7ADEA07D983E}" destId="{FCC1F0D3-9C6B-42D5-91FE-E3A3745497AC}" srcOrd="5" destOrd="0" presId="urn:microsoft.com/office/officeart/2017/3/layout/DropPinTimeline"/>
    <dgm:cxn modelId="{7ED7042F-F551-41BC-B4E8-7276A50D741E}" type="presParOf" srcId="{8549BFAF-05E9-4E21-8A57-307351E1CC25}" destId="{AB03B0CD-F73B-495F-8DAC-942FB09852B7}" srcOrd="7" destOrd="0" presId="urn:microsoft.com/office/officeart/2017/3/layout/DropPinTimeline"/>
    <dgm:cxn modelId="{F214F9D7-80A5-442D-93E8-E40F4272B58E}" type="presParOf" srcId="{8549BFAF-05E9-4E21-8A57-307351E1CC25}" destId="{46C2F660-B767-443D-B5B9-D3C21AB44B8B}" srcOrd="8" destOrd="0" presId="urn:microsoft.com/office/officeart/2017/3/layout/DropPinTimeline"/>
    <dgm:cxn modelId="{746E0202-30E6-46AD-B7A7-D5DD789872EF}" type="presParOf" srcId="{46C2F660-B767-443D-B5B9-D3C21AB44B8B}" destId="{F6811214-A28B-41EA-8E81-9153E82B2322}" srcOrd="0" destOrd="0" presId="urn:microsoft.com/office/officeart/2017/3/layout/DropPinTimeline"/>
    <dgm:cxn modelId="{CF3C1F32-783B-498A-B552-14DF7DB5DD38}" type="presParOf" srcId="{46C2F660-B767-443D-B5B9-D3C21AB44B8B}" destId="{07F5FAB5-D148-4805-B6E9-B502DB853B9B}" srcOrd="1" destOrd="0" presId="urn:microsoft.com/office/officeart/2017/3/layout/DropPinTimeline"/>
    <dgm:cxn modelId="{5FA76035-1604-41FA-80B7-6D4A413B32BB}" type="presParOf" srcId="{07F5FAB5-D148-4805-B6E9-B502DB853B9B}" destId="{94C9EFD8-F0BD-4990-9193-C9F82E30C6B0}" srcOrd="0" destOrd="0" presId="urn:microsoft.com/office/officeart/2017/3/layout/DropPinTimeline"/>
    <dgm:cxn modelId="{6320A1FB-279E-4B0C-88D8-C7317F41B39B}" type="presParOf" srcId="{07F5FAB5-D148-4805-B6E9-B502DB853B9B}" destId="{E038FB1A-5DAD-45CA-A168-2F54C38F0CAD}" srcOrd="1" destOrd="0" presId="urn:microsoft.com/office/officeart/2017/3/layout/DropPinTimeline"/>
    <dgm:cxn modelId="{894734D5-C98D-41CC-9738-52C9DAB30A05}" type="presParOf" srcId="{46C2F660-B767-443D-B5B9-D3C21AB44B8B}" destId="{C22C380B-4DCC-458E-82F8-83A6B1AA806D}" srcOrd="2" destOrd="0" presId="urn:microsoft.com/office/officeart/2017/3/layout/DropPinTimeline"/>
    <dgm:cxn modelId="{9B077178-5AF0-4899-9CD8-A15C0335193F}" type="presParOf" srcId="{46C2F660-B767-443D-B5B9-D3C21AB44B8B}" destId="{6E6C0C0A-EE0A-433A-93E6-B0714A34C8DE}" srcOrd="3" destOrd="0" presId="urn:microsoft.com/office/officeart/2017/3/layout/DropPinTimeline"/>
    <dgm:cxn modelId="{AC681319-073D-4A84-ACD5-C07E0CA08BD2}" type="presParOf" srcId="{46C2F660-B767-443D-B5B9-D3C21AB44B8B}" destId="{A209390E-0927-4C68-87F6-18084AD98BAD}" srcOrd="4" destOrd="0" presId="urn:microsoft.com/office/officeart/2017/3/layout/DropPinTimeline"/>
    <dgm:cxn modelId="{8DAA930A-835F-48D0-8115-0DE8DF85B0F7}" type="presParOf" srcId="{46C2F660-B767-443D-B5B9-D3C21AB44B8B}" destId="{69D0D509-C07F-4743-9B45-E1BE30F54139}" srcOrd="5" destOrd="0" presId="urn:microsoft.com/office/officeart/2017/3/layout/DropPinTimeline"/>
    <dgm:cxn modelId="{4203F525-A132-4E87-9EC5-6BB800401D48}" type="presParOf" srcId="{8549BFAF-05E9-4E21-8A57-307351E1CC25}" destId="{D18E2CF0-D608-4425-BBC3-987F41B6E95B}" srcOrd="9" destOrd="0" presId="urn:microsoft.com/office/officeart/2017/3/layout/DropPinTimeline"/>
    <dgm:cxn modelId="{910737F9-6503-41FE-8FB8-0C70500C768E}" type="presParOf" srcId="{8549BFAF-05E9-4E21-8A57-307351E1CC25}" destId="{0AEC000F-EF68-481C-86C8-5B86EE0BCAED}" srcOrd="10" destOrd="0" presId="urn:microsoft.com/office/officeart/2017/3/layout/DropPinTimeline"/>
    <dgm:cxn modelId="{4F518F30-D5DA-4C6A-962C-BF1066708B89}" type="presParOf" srcId="{0AEC000F-EF68-481C-86C8-5B86EE0BCAED}" destId="{62843913-E1AF-45D0-BC6E-1ADD2EA6E08F}" srcOrd="0" destOrd="0" presId="urn:microsoft.com/office/officeart/2017/3/layout/DropPinTimeline"/>
    <dgm:cxn modelId="{D52829E0-8D9E-4851-982C-95F4F7F18F94}" type="presParOf" srcId="{0AEC000F-EF68-481C-86C8-5B86EE0BCAED}" destId="{439B8D07-624C-49A6-9BA8-7D14D8482333}" srcOrd="1" destOrd="0" presId="urn:microsoft.com/office/officeart/2017/3/layout/DropPinTimeline"/>
    <dgm:cxn modelId="{1F728D93-55C2-404B-B4E7-717C63C082DC}" type="presParOf" srcId="{439B8D07-624C-49A6-9BA8-7D14D8482333}" destId="{1953944D-5324-4BDC-A929-864C93410B35}" srcOrd="0" destOrd="0" presId="urn:microsoft.com/office/officeart/2017/3/layout/DropPinTimeline"/>
    <dgm:cxn modelId="{4216DC02-98AE-42C2-AF25-4D598925A54B}" type="presParOf" srcId="{439B8D07-624C-49A6-9BA8-7D14D8482333}" destId="{9D8AE6B0-84A7-4B43-AB01-20C0F39EF0CB}" srcOrd="1" destOrd="0" presId="urn:microsoft.com/office/officeart/2017/3/layout/DropPinTimeline"/>
    <dgm:cxn modelId="{0DF705AF-8F0D-4174-9C44-895754371832}" type="presParOf" srcId="{0AEC000F-EF68-481C-86C8-5B86EE0BCAED}" destId="{66FC4791-9659-4F97-ABCF-33FE515175E8}" srcOrd="2" destOrd="0" presId="urn:microsoft.com/office/officeart/2017/3/layout/DropPinTimeline"/>
    <dgm:cxn modelId="{DD77A0D5-6A3E-4D02-852E-11A88A177AB8}" type="presParOf" srcId="{0AEC000F-EF68-481C-86C8-5B86EE0BCAED}" destId="{E36A5CCF-882C-4CFD-8284-3A665B6E8466}" srcOrd="3" destOrd="0" presId="urn:microsoft.com/office/officeart/2017/3/layout/DropPinTimeline"/>
    <dgm:cxn modelId="{BEEE079C-412A-4AEF-B4A7-3838E6904998}" type="presParOf" srcId="{0AEC000F-EF68-481C-86C8-5B86EE0BCAED}" destId="{BD0AF5C9-3420-4B40-9AFE-02AB3074F7DE}" srcOrd="4" destOrd="0" presId="urn:microsoft.com/office/officeart/2017/3/layout/DropPinTimeline"/>
    <dgm:cxn modelId="{13ED37C9-E560-4FA3-AE20-B0DA234289D0}" type="presParOf" srcId="{0AEC000F-EF68-481C-86C8-5B86EE0BCAED}" destId="{E16A64B4-E4CA-47F0-AA1A-AA8474FFCE67}" srcOrd="5" destOrd="0" presId="urn:microsoft.com/office/officeart/2017/3/layout/DropPinTimeline"/>
    <dgm:cxn modelId="{00244D69-6B09-4376-A7F1-44CAD5D8CC49}" type="presParOf" srcId="{8549BFAF-05E9-4E21-8A57-307351E1CC25}" destId="{DEFFC60D-9629-4D80-822F-41656C66F680}" srcOrd="11" destOrd="0" presId="urn:microsoft.com/office/officeart/2017/3/layout/DropPinTimeline"/>
    <dgm:cxn modelId="{BAFA9141-EC5B-434E-AB91-6A9A3A226094}" type="presParOf" srcId="{8549BFAF-05E9-4E21-8A57-307351E1CC25}" destId="{2C18A173-4F51-4F9C-86F2-CD712BC3B4CE}" srcOrd="12" destOrd="0" presId="urn:microsoft.com/office/officeart/2017/3/layout/DropPinTimeline"/>
    <dgm:cxn modelId="{C7D0F52C-F14E-4717-BA1C-4324DD8B2030}" type="presParOf" srcId="{2C18A173-4F51-4F9C-86F2-CD712BC3B4CE}" destId="{A1F025DF-BF6B-4235-844F-885AFA2096F7}" srcOrd="0" destOrd="0" presId="urn:microsoft.com/office/officeart/2017/3/layout/DropPinTimeline"/>
    <dgm:cxn modelId="{2197446E-5E24-434D-B95C-640470AAADE4}" type="presParOf" srcId="{2C18A173-4F51-4F9C-86F2-CD712BC3B4CE}" destId="{3D86219F-94BC-402D-A730-BEC988D0DD3C}" srcOrd="1" destOrd="0" presId="urn:microsoft.com/office/officeart/2017/3/layout/DropPinTimeline"/>
    <dgm:cxn modelId="{3FADF4FF-2708-44BF-AD53-DCE57ACEBC03}" type="presParOf" srcId="{3D86219F-94BC-402D-A730-BEC988D0DD3C}" destId="{988A366E-7A6D-4264-A69D-AFB489D7740C}" srcOrd="0" destOrd="0" presId="urn:microsoft.com/office/officeart/2017/3/layout/DropPinTimeline"/>
    <dgm:cxn modelId="{2AB8670A-D82E-4D1D-BBDA-1E05A1E96715}" type="presParOf" srcId="{3D86219F-94BC-402D-A730-BEC988D0DD3C}" destId="{E978CFE2-BD95-4126-963D-9E267DCF4876}" srcOrd="1" destOrd="0" presId="urn:microsoft.com/office/officeart/2017/3/layout/DropPinTimeline"/>
    <dgm:cxn modelId="{60394C0D-63DC-4483-9571-A6B746B4C5B8}" type="presParOf" srcId="{2C18A173-4F51-4F9C-86F2-CD712BC3B4CE}" destId="{EB9A9A60-C041-4F44-A4A6-8D9C04856563}" srcOrd="2" destOrd="0" presId="urn:microsoft.com/office/officeart/2017/3/layout/DropPinTimeline"/>
    <dgm:cxn modelId="{70181452-CB41-4693-AC33-5AC36D85E9AA}" type="presParOf" srcId="{2C18A173-4F51-4F9C-86F2-CD712BC3B4CE}" destId="{71E69A7D-66C3-4587-B295-DC568A100288}" srcOrd="3" destOrd="0" presId="urn:microsoft.com/office/officeart/2017/3/layout/DropPinTimeline"/>
    <dgm:cxn modelId="{D3F9F1E3-ADBA-4B12-B508-910E78545303}" type="presParOf" srcId="{2C18A173-4F51-4F9C-86F2-CD712BC3B4CE}" destId="{7F664AEE-2CFB-48DB-A85F-DD8D370E9695}" srcOrd="4" destOrd="0" presId="urn:microsoft.com/office/officeart/2017/3/layout/DropPinTimeline"/>
    <dgm:cxn modelId="{31E5329A-22E9-4710-B6AA-CAF86C7BFEFF}" type="presParOf" srcId="{2C18A173-4F51-4F9C-86F2-CD712BC3B4CE}" destId="{34FE84FB-A457-4715-85C4-365DF233CE9F}"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A9BCC1-A9A8-4F19-8672-5952207B4910}"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566DCCB4-FA32-4CAD-B86B-5AC8FD8C1B7B}">
      <dgm:prSet phldrT="[Text]" phldr="0"/>
      <dgm:spPr/>
      <dgm:t>
        <a:bodyPr/>
        <a:lstStyle/>
        <a:p>
          <a:pPr>
            <a:defRPr b="1"/>
          </a:pPr>
          <a:r>
            <a:rPr lang="en-US" dirty="0">
              <a:latin typeface="Century Schoolbook"/>
            </a:rPr>
            <a:t>September - June</a:t>
          </a:r>
        </a:p>
      </dgm:t>
    </dgm:pt>
    <dgm:pt modelId="{E8C3ED1B-5C77-4FA3-9C66-68395C687F37}" type="parTrans" cxnId="{292B5840-CA96-428C-9CEE-5D47DB8F6E45}">
      <dgm:prSet/>
      <dgm:spPr/>
      <dgm:t>
        <a:bodyPr/>
        <a:lstStyle/>
        <a:p>
          <a:endParaRPr lang="en-US"/>
        </a:p>
      </dgm:t>
    </dgm:pt>
    <dgm:pt modelId="{89E6314E-A319-4879-BD01-43BF60CD8930}" type="sibTrans" cxnId="{292B5840-CA96-428C-9CEE-5D47DB8F6E45}">
      <dgm:prSet/>
      <dgm:spPr/>
      <dgm:t>
        <a:bodyPr/>
        <a:lstStyle/>
        <a:p>
          <a:endParaRPr lang="en-US"/>
        </a:p>
      </dgm:t>
    </dgm:pt>
    <dgm:pt modelId="{982BF1A2-1A64-4893-A5CD-AAFCF8F40756}">
      <dgm:prSet phldrT="[Text]" phldr="0"/>
      <dgm:spPr/>
      <dgm:t>
        <a:bodyPr/>
        <a:lstStyle/>
        <a:p>
          <a:r>
            <a:rPr lang="en-US" dirty="0">
              <a:latin typeface="Verdana"/>
              <a:ea typeface="Verdana"/>
            </a:rPr>
            <a:t>Program Year</a:t>
          </a:r>
        </a:p>
      </dgm:t>
    </dgm:pt>
    <dgm:pt modelId="{437F1607-E9A7-4382-B231-A15065C0EB11}" type="parTrans" cxnId="{3B605C3A-CC1D-4C6E-BC94-5657E7F32979}">
      <dgm:prSet/>
      <dgm:spPr/>
      <dgm:t>
        <a:bodyPr/>
        <a:lstStyle/>
        <a:p>
          <a:endParaRPr lang="en-US"/>
        </a:p>
      </dgm:t>
    </dgm:pt>
    <dgm:pt modelId="{BAEE1828-0DD6-4358-8C69-E32B842D82D1}" type="sibTrans" cxnId="{3B605C3A-CC1D-4C6E-BC94-5657E7F32979}">
      <dgm:prSet/>
      <dgm:spPr/>
      <dgm:t>
        <a:bodyPr/>
        <a:lstStyle/>
        <a:p>
          <a:endParaRPr lang="en-US"/>
        </a:p>
      </dgm:t>
    </dgm:pt>
    <dgm:pt modelId="{9D247DF1-28A8-4237-BF7C-AC1DDA5409D4}">
      <dgm:prSet phldrT="[Text]" phldr="0"/>
      <dgm:spPr/>
      <dgm:t>
        <a:bodyPr/>
        <a:lstStyle/>
        <a:p>
          <a:r>
            <a:rPr lang="en-US" b="0" dirty="0">
              <a:latin typeface="Verdana"/>
              <a:ea typeface="Verdana"/>
            </a:rPr>
            <a:t>Schools submit applications</a:t>
          </a:r>
        </a:p>
      </dgm:t>
    </dgm:pt>
    <dgm:pt modelId="{CDEA5944-EF69-4E77-86C0-1A5840D1212D}" type="parTrans" cxnId="{02581F99-F267-4804-9209-33BE2E53B4CD}">
      <dgm:prSet/>
      <dgm:spPr/>
      <dgm:t>
        <a:bodyPr/>
        <a:lstStyle/>
        <a:p>
          <a:endParaRPr lang="en-US"/>
        </a:p>
      </dgm:t>
    </dgm:pt>
    <dgm:pt modelId="{D990290A-65FF-4BA0-9C29-30F8FFF9CDBA}" type="sibTrans" cxnId="{02581F99-F267-4804-9209-33BE2E53B4CD}">
      <dgm:prSet/>
      <dgm:spPr/>
      <dgm:t>
        <a:bodyPr/>
        <a:lstStyle/>
        <a:p>
          <a:endParaRPr lang="en-US"/>
        </a:p>
      </dgm:t>
    </dgm:pt>
    <dgm:pt modelId="{CDB89EFE-1E22-4835-BF62-FF0F2C66EBC3}">
      <dgm:prSet phldrT="[Text]" phldr="0"/>
      <dgm:spPr/>
      <dgm:t>
        <a:bodyPr/>
        <a:lstStyle/>
        <a:p>
          <a:pPr>
            <a:defRPr b="1"/>
          </a:pPr>
          <a:r>
            <a:rPr lang="en-US" dirty="0">
              <a:latin typeface="Century Schoolbook"/>
            </a:rPr>
            <a:t>August</a:t>
          </a:r>
        </a:p>
      </dgm:t>
    </dgm:pt>
    <dgm:pt modelId="{FD190374-BCD0-4F11-9DB8-EAD2E1041446}" type="parTrans" cxnId="{27298A4F-146F-4653-832D-FCBB5A435435}">
      <dgm:prSet/>
      <dgm:spPr/>
      <dgm:t>
        <a:bodyPr/>
        <a:lstStyle/>
        <a:p>
          <a:endParaRPr lang="en-US"/>
        </a:p>
      </dgm:t>
    </dgm:pt>
    <dgm:pt modelId="{777DC6F2-3EB1-466B-8169-AA8592397D3A}" type="sibTrans" cxnId="{27298A4F-146F-4653-832D-FCBB5A435435}">
      <dgm:prSet/>
      <dgm:spPr/>
      <dgm:t>
        <a:bodyPr/>
        <a:lstStyle/>
        <a:p>
          <a:endParaRPr lang="en-US"/>
        </a:p>
      </dgm:t>
    </dgm:pt>
    <dgm:pt modelId="{87817194-EE69-4E72-BE15-71BFCF733F3D}">
      <dgm:prSet phldrT="[Text]" phldr="0"/>
      <dgm:spPr/>
      <dgm:t>
        <a:bodyPr/>
        <a:lstStyle/>
        <a:p>
          <a:r>
            <a:rPr lang="en-US" dirty="0">
              <a:latin typeface="Verdana"/>
              <a:ea typeface="Verdana"/>
            </a:rPr>
            <a:t>Application audits</a:t>
          </a:r>
        </a:p>
      </dgm:t>
    </dgm:pt>
    <dgm:pt modelId="{7D33F2F2-F45F-455D-8B7E-49E34B1FBAC8}" type="parTrans" cxnId="{05ED0BAD-F463-4414-9849-27733B2FFB7C}">
      <dgm:prSet/>
      <dgm:spPr/>
      <dgm:t>
        <a:bodyPr/>
        <a:lstStyle/>
        <a:p>
          <a:endParaRPr lang="en-US"/>
        </a:p>
      </dgm:t>
    </dgm:pt>
    <dgm:pt modelId="{322FF0FE-7671-442D-B963-2EB8E34B8245}" type="sibTrans" cxnId="{05ED0BAD-F463-4414-9849-27733B2FFB7C}">
      <dgm:prSet/>
      <dgm:spPr/>
      <dgm:t>
        <a:bodyPr/>
        <a:lstStyle/>
        <a:p>
          <a:endParaRPr lang="en-US"/>
        </a:p>
      </dgm:t>
    </dgm:pt>
    <dgm:pt modelId="{081A5BBF-A873-4BB8-B9F8-CEC8E9F61E90}">
      <dgm:prSet phldr="0"/>
      <dgm:spPr/>
      <dgm:t>
        <a:bodyPr/>
        <a:lstStyle/>
        <a:p>
          <a:pPr>
            <a:defRPr b="1"/>
          </a:pPr>
          <a:r>
            <a:rPr lang="en-US" b="1" dirty="0">
              <a:latin typeface="Century Schoolbook"/>
            </a:rPr>
            <a:t>July</a:t>
          </a:r>
        </a:p>
      </dgm:t>
    </dgm:pt>
    <dgm:pt modelId="{84BEF5C9-6787-49DB-BA14-73455DA8E0E4}" type="parTrans" cxnId="{F8E834C5-4A13-4F17-B204-7C895981CC21}">
      <dgm:prSet/>
      <dgm:spPr/>
      <dgm:t>
        <a:bodyPr/>
        <a:lstStyle/>
        <a:p>
          <a:endParaRPr lang="en-US"/>
        </a:p>
      </dgm:t>
    </dgm:pt>
    <dgm:pt modelId="{83EB48A5-C5AF-4512-AD38-EB661258F53C}" type="sibTrans" cxnId="{F8E834C5-4A13-4F17-B204-7C895981CC21}">
      <dgm:prSet/>
      <dgm:spPr/>
      <dgm:t>
        <a:bodyPr/>
        <a:lstStyle/>
        <a:p>
          <a:endParaRPr lang="en-US"/>
        </a:p>
      </dgm:t>
    </dgm:pt>
    <dgm:pt modelId="{06E13C30-0F1F-449C-A2F4-F4F059D9E82F}">
      <dgm:prSet phldr="0"/>
      <dgm:spPr/>
      <dgm:t>
        <a:bodyPr/>
        <a:lstStyle/>
        <a:p>
          <a:pPr>
            <a:defRPr b="1"/>
          </a:pPr>
          <a:r>
            <a:rPr lang="en-US" b="1" dirty="0">
              <a:latin typeface="Century Schoolbook"/>
            </a:rPr>
            <a:t>Next September-June</a:t>
          </a:r>
        </a:p>
      </dgm:t>
    </dgm:pt>
    <dgm:pt modelId="{E29599A3-E4EA-4898-AA87-85B4607217D1}" type="parTrans" cxnId="{6E3CE830-4949-4A27-9CCF-D55F3A8CFFDC}">
      <dgm:prSet/>
      <dgm:spPr/>
      <dgm:t>
        <a:bodyPr/>
        <a:lstStyle/>
        <a:p>
          <a:endParaRPr lang="en-US"/>
        </a:p>
      </dgm:t>
    </dgm:pt>
    <dgm:pt modelId="{844858A6-B51E-4322-AF47-EAE4C1AA6A5F}" type="sibTrans" cxnId="{6E3CE830-4949-4A27-9CCF-D55F3A8CFFDC}">
      <dgm:prSet/>
      <dgm:spPr/>
      <dgm:t>
        <a:bodyPr/>
        <a:lstStyle/>
        <a:p>
          <a:endParaRPr lang="en-US"/>
        </a:p>
      </dgm:t>
    </dgm:pt>
    <dgm:pt modelId="{A9223E23-8E2D-42E3-97BC-C71E50CB5EFD}">
      <dgm:prSet phldr="0"/>
      <dgm:spPr/>
      <dgm:t>
        <a:bodyPr/>
        <a:lstStyle/>
        <a:p>
          <a:r>
            <a:rPr lang="en-US" b="0" dirty="0">
              <a:latin typeface="Verdana"/>
              <a:ea typeface="Verdana"/>
            </a:rPr>
            <a:t>Successful schools receive additional $$</a:t>
          </a:r>
        </a:p>
      </dgm:t>
    </dgm:pt>
    <dgm:pt modelId="{00B65368-9B70-4E59-9958-613BB52ECF1A}" type="parTrans" cxnId="{8F499BA8-A6F9-4434-B1B6-7CC06AB675A6}">
      <dgm:prSet/>
      <dgm:spPr/>
      <dgm:t>
        <a:bodyPr/>
        <a:lstStyle/>
        <a:p>
          <a:endParaRPr lang="en-US"/>
        </a:p>
      </dgm:t>
    </dgm:pt>
    <dgm:pt modelId="{67D3721E-2319-44AC-9AD5-0029CB5DDC38}" type="sibTrans" cxnId="{8F499BA8-A6F9-4434-B1B6-7CC06AB675A6}">
      <dgm:prSet/>
      <dgm:spPr/>
      <dgm:t>
        <a:bodyPr/>
        <a:lstStyle/>
        <a:p>
          <a:endParaRPr lang="en-US"/>
        </a:p>
      </dgm:t>
    </dgm:pt>
    <dgm:pt modelId="{0072FB82-2591-42F9-8E73-CEF26DE1D69D}" type="pres">
      <dgm:prSet presAssocID="{7FA9BCC1-A9A8-4F19-8672-5952207B4910}" presName="root" presStyleCnt="0">
        <dgm:presLayoutVars>
          <dgm:chMax/>
          <dgm:chPref/>
          <dgm:animLvl val="lvl"/>
        </dgm:presLayoutVars>
      </dgm:prSet>
      <dgm:spPr/>
    </dgm:pt>
    <dgm:pt modelId="{87D17104-43B3-4C96-92AE-6CDFEEC8BC56}" type="pres">
      <dgm:prSet presAssocID="{7FA9BCC1-A9A8-4F19-8672-5952207B4910}" presName="divider" presStyleLbl="fgAcc1" presStyleIdx="0" presStyleCnt="5"/>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5C9AC892-67C8-48BD-87FB-98EBE90D826D}" type="pres">
      <dgm:prSet presAssocID="{7FA9BCC1-A9A8-4F19-8672-5952207B4910}" presName="nodes" presStyleCnt="0">
        <dgm:presLayoutVars>
          <dgm:chMax/>
          <dgm:chPref/>
          <dgm:animLvl val="lvl"/>
        </dgm:presLayoutVars>
      </dgm:prSet>
      <dgm:spPr/>
    </dgm:pt>
    <dgm:pt modelId="{C6D844FD-8DBB-45A3-A3AD-2EA6703B88E7}" type="pres">
      <dgm:prSet presAssocID="{566DCCB4-FA32-4CAD-B86B-5AC8FD8C1B7B}" presName="composite" presStyleCnt="0"/>
      <dgm:spPr/>
    </dgm:pt>
    <dgm:pt modelId="{8FBD5ACE-72C6-47E9-ACF1-1CED5AB787EB}" type="pres">
      <dgm:prSet presAssocID="{566DCCB4-FA32-4CAD-B86B-5AC8FD8C1B7B}" presName="ConnectorPoint" presStyleLbl="lnNode1" presStyleIdx="0"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F3683CA8-70C4-44F5-A329-ADAFE3C67EC7}" type="pres">
      <dgm:prSet presAssocID="{566DCCB4-FA32-4CAD-B86B-5AC8FD8C1B7B}" presName="DropPinPlaceHolder" presStyleCnt="0"/>
      <dgm:spPr/>
    </dgm:pt>
    <dgm:pt modelId="{A14902F6-3DED-4627-91B0-AE3B8DCDADBD}" type="pres">
      <dgm:prSet presAssocID="{566DCCB4-FA32-4CAD-B86B-5AC8FD8C1B7B}" presName="DropPin" presStyleLbl="alignNode1" presStyleIdx="0" presStyleCnt="4"/>
      <dgm:spPr/>
    </dgm:pt>
    <dgm:pt modelId="{468463F5-5691-4054-ADEC-F29AD0D8146C}" type="pres">
      <dgm:prSet presAssocID="{566DCCB4-FA32-4CAD-B86B-5AC8FD8C1B7B}" presName="Ellipse" presStyleLbl="fgAcc1" presStyleIdx="1" presStyleCnt="5"/>
      <dgm:spPr>
        <a:solidFill>
          <a:schemeClr val="lt1">
            <a:alpha val="90000"/>
            <a:hueOff val="0"/>
            <a:satOff val="0"/>
            <a:lumOff val="0"/>
            <a:alphaOff val="0"/>
          </a:schemeClr>
        </a:solidFill>
        <a:ln w="15875" cap="flat" cmpd="sng" algn="ctr">
          <a:noFill/>
          <a:prstDash val="solid"/>
        </a:ln>
        <a:effectLst/>
      </dgm:spPr>
    </dgm:pt>
    <dgm:pt modelId="{339C5038-D444-45C3-A78D-871C1ED71055}" type="pres">
      <dgm:prSet presAssocID="{566DCCB4-FA32-4CAD-B86B-5AC8FD8C1B7B}" presName="L2TextContainer" presStyleLbl="revTx" presStyleIdx="0" presStyleCnt="8">
        <dgm:presLayoutVars>
          <dgm:bulletEnabled val="1"/>
        </dgm:presLayoutVars>
      </dgm:prSet>
      <dgm:spPr/>
    </dgm:pt>
    <dgm:pt modelId="{D795CEF1-388B-49B3-A8AD-9C1053960842}" type="pres">
      <dgm:prSet presAssocID="{566DCCB4-FA32-4CAD-B86B-5AC8FD8C1B7B}" presName="L1TextContainer" presStyleLbl="revTx" presStyleIdx="1" presStyleCnt="8">
        <dgm:presLayoutVars>
          <dgm:chMax val="1"/>
          <dgm:chPref val="1"/>
          <dgm:bulletEnabled val="1"/>
        </dgm:presLayoutVars>
      </dgm:prSet>
      <dgm:spPr/>
    </dgm:pt>
    <dgm:pt modelId="{C82BE462-9D3D-4287-B501-403F7B9303E1}" type="pres">
      <dgm:prSet presAssocID="{566DCCB4-FA32-4CAD-B86B-5AC8FD8C1B7B}" presName="ConnectLine" presStyleLbl="sibTrans1D1" presStyleIdx="0" presStyleCnt="4"/>
      <dgm:spPr>
        <a:noFill/>
        <a:ln w="12700" cap="flat" cmpd="sng" algn="ctr">
          <a:solidFill>
            <a:schemeClr val="accent1">
              <a:hueOff val="0"/>
              <a:satOff val="0"/>
              <a:lumOff val="0"/>
              <a:alphaOff val="0"/>
            </a:schemeClr>
          </a:solidFill>
          <a:prstDash val="dash"/>
        </a:ln>
        <a:effectLst/>
      </dgm:spPr>
    </dgm:pt>
    <dgm:pt modelId="{144C39ED-ED45-46C6-838A-DA18FE030A9D}" type="pres">
      <dgm:prSet presAssocID="{566DCCB4-FA32-4CAD-B86B-5AC8FD8C1B7B}" presName="EmptyPlaceHolder" presStyleCnt="0"/>
      <dgm:spPr/>
    </dgm:pt>
    <dgm:pt modelId="{AEF3FA39-7CE6-4BD3-B340-8E2B09017B7F}" type="pres">
      <dgm:prSet presAssocID="{89E6314E-A319-4879-BD01-43BF60CD8930}" presName="spaceBetweenRectangles" presStyleCnt="0"/>
      <dgm:spPr/>
    </dgm:pt>
    <dgm:pt modelId="{30825550-E680-4119-B5E3-868454EAABD6}" type="pres">
      <dgm:prSet presAssocID="{081A5BBF-A873-4BB8-B9F8-CEC8E9F61E90}" presName="composite" presStyleCnt="0"/>
      <dgm:spPr/>
    </dgm:pt>
    <dgm:pt modelId="{21CC6B45-2E5C-436C-A125-2B3919B6AD91}" type="pres">
      <dgm:prSet presAssocID="{081A5BBF-A873-4BB8-B9F8-CEC8E9F61E90}" presName="ConnectorPoint" presStyleLbl="lnNode1" presStyleIdx="1"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9DA0BD02-F5AD-481B-A423-D62AB89134AA}" type="pres">
      <dgm:prSet presAssocID="{081A5BBF-A873-4BB8-B9F8-CEC8E9F61E90}" presName="DropPinPlaceHolder" presStyleCnt="0"/>
      <dgm:spPr/>
    </dgm:pt>
    <dgm:pt modelId="{8C76BB42-9AFC-4416-AE75-98B2434D3A5B}" type="pres">
      <dgm:prSet presAssocID="{081A5BBF-A873-4BB8-B9F8-CEC8E9F61E90}" presName="DropPin" presStyleLbl="alignNode1" presStyleIdx="1" presStyleCnt="4"/>
      <dgm:spPr/>
    </dgm:pt>
    <dgm:pt modelId="{B0C61A0A-22FC-438D-A6A0-7E1FC8AEB119}" type="pres">
      <dgm:prSet presAssocID="{081A5BBF-A873-4BB8-B9F8-CEC8E9F61E90}" presName="Ellipse" presStyleLbl="fgAcc1" presStyleIdx="2" presStyleCnt="5"/>
      <dgm:spPr>
        <a:solidFill>
          <a:schemeClr val="lt1">
            <a:alpha val="90000"/>
            <a:hueOff val="0"/>
            <a:satOff val="0"/>
            <a:lumOff val="0"/>
            <a:alphaOff val="0"/>
          </a:schemeClr>
        </a:solidFill>
        <a:ln w="15875" cap="flat" cmpd="sng" algn="ctr">
          <a:noFill/>
          <a:prstDash val="solid"/>
        </a:ln>
        <a:effectLst/>
      </dgm:spPr>
    </dgm:pt>
    <dgm:pt modelId="{0D8322B6-474E-4724-A72B-E32C42EA277F}" type="pres">
      <dgm:prSet presAssocID="{081A5BBF-A873-4BB8-B9F8-CEC8E9F61E90}" presName="L2TextContainer" presStyleLbl="revTx" presStyleIdx="2" presStyleCnt="8">
        <dgm:presLayoutVars>
          <dgm:bulletEnabled val="1"/>
        </dgm:presLayoutVars>
      </dgm:prSet>
      <dgm:spPr/>
    </dgm:pt>
    <dgm:pt modelId="{0D111D6B-F5F6-4A61-88C0-BDB6B34D4F5B}" type="pres">
      <dgm:prSet presAssocID="{081A5BBF-A873-4BB8-B9F8-CEC8E9F61E90}" presName="L1TextContainer" presStyleLbl="revTx" presStyleIdx="3" presStyleCnt="8">
        <dgm:presLayoutVars>
          <dgm:chMax val="1"/>
          <dgm:chPref val="1"/>
          <dgm:bulletEnabled val="1"/>
        </dgm:presLayoutVars>
      </dgm:prSet>
      <dgm:spPr/>
    </dgm:pt>
    <dgm:pt modelId="{3CE8910F-D3EC-46A5-854A-B508FBFF01F0}" type="pres">
      <dgm:prSet presAssocID="{081A5BBF-A873-4BB8-B9F8-CEC8E9F61E90}" presName="ConnectLine" presStyleLbl="sibTrans1D1" presStyleIdx="1" presStyleCnt="4"/>
      <dgm:spPr>
        <a:noFill/>
        <a:ln w="12700" cap="flat" cmpd="sng" algn="ctr">
          <a:solidFill>
            <a:schemeClr val="accent1">
              <a:hueOff val="0"/>
              <a:satOff val="0"/>
              <a:lumOff val="0"/>
              <a:alphaOff val="0"/>
            </a:schemeClr>
          </a:solidFill>
          <a:prstDash val="dash"/>
        </a:ln>
        <a:effectLst/>
      </dgm:spPr>
    </dgm:pt>
    <dgm:pt modelId="{97EAA973-DACE-4050-85D2-DE62632AA0D0}" type="pres">
      <dgm:prSet presAssocID="{081A5BBF-A873-4BB8-B9F8-CEC8E9F61E90}" presName="EmptyPlaceHolder" presStyleCnt="0"/>
      <dgm:spPr/>
    </dgm:pt>
    <dgm:pt modelId="{47BB1B3E-93FF-4B35-8EAA-1A182E1BADE6}" type="pres">
      <dgm:prSet presAssocID="{83EB48A5-C5AF-4512-AD38-EB661258F53C}" presName="spaceBetweenRectangles" presStyleCnt="0"/>
      <dgm:spPr/>
    </dgm:pt>
    <dgm:pt modelId="{DF5401F3-292F-48CB-8B71-7DCA5F2C0787}" type="pres">
      <dgm:prSet presAssocID="{CDB89EFE-1E22-4835-BF62-FF0F2C66EBC3}" presName="composite" presStyleCnt="0"/>
      <dgm:spPr/>
    </dgm:pt>
    <dgm:pt modelId="{D0476FE9-3DAB-42FB-941D-AB8EE92B7B24}" type="pres">
      <dgm:prSet presAssocID="{CDB89EFE-1E22-4835-BF62-FF0F2C66EBC3}" presName="ConnectorPoint" presStyleLbl="lnNode1" presStyleIdx="2"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BC5F7751-5168-4A43-A59E-3E00B8AB1635}" type="pres">
      <dgm:prSet presAssocID="{CDB89EFE-1E22-4835-BF62-FF0F2C66EBC3}" presName="DropPinPlaceHolder" presStyleCnt="0"/>
      <dgm:spPr/>
    </dgm:pt>
    <dgm:pt modelId="{111C827B-24B7-47E2-B3D7-C0269FB24656}" type="pres">
      <dgm:prSet presAssocID="{CDB89EFE-1E22-4835-BF62-FF0F2C66EBC3}" presName="DropPin" presStyleLbl="alignNode1" presStyleIdx="2" presStyleCnt="4"/>
      <dgm:spPr/>
    </dgm:pt>
    <dgm:pt modelId="{704B7F54-8CDC-4E62-883D-C1CC4AE0966B}" type="pres">
      <dgm:prSet presAssocID="{CDB89EFE-1E22-4835-BF62-FF0F2C66EBC3}" presName="Ellipse" presStyleLbl="fgAcc1" presStyleIdx="3" presStyleCnt="5"/>
      <dgm:spPr>
        <a:solidFill>
          <a:schemeClr val="lt1">
            <a:alpha val="90000"/>
            <a:hueOff val="0"/>
            <a:satOff val="0"/>
            <a:lumOff val="0"/>
            <a:alphaOff val="0"/>
          </a:schemeClr>
        </a:solidFill>
        <a:ln w="15875" cap="flat" cmpd="sng" algn="ctr">
          <a:noFill/>
          <a:prstDash val="solid"/>
        </a:ln>
        <a:effectLst/>
      </dgm:spPr>
    </dgm:pt>
    <dgm:pt modelId="{5B0BBF86-B202-4D33-88A9-CDD7D330912B}" type="pres">
      <dgm:prSet presAssocID="{CDB89EFE-1E22-4835-BF62-FF0F2C66EBC3}" presName="L2TextContainer" presStyleLbl="revTx" presStyleIdx="4" presStyleCnt="8">
        <dgm:presLayoutVars>
          <dgm:bulletEnabled val="1"/>
        </dgm:presLayoutVars>
      </dgm:prSet>
      <dgm:spPr/>
    </dgm:pt>
    <dgm:pt modelId="{092E1C1C-F0AC-4FF3-9788-5E36F1A72C07}" type="pres">
      <dgm:prSet presAssocID="{CDB89EFE-1E22-4835-BF62-FF0F2C66EBC3}" presName="L1TextContainer" presStyleLbl="revTx" presStyleIdx="5" presStyleCnt="8">
        <dgm:presLayoutVars>
          <dgm:chMax val="1"/>
          <dgm:chPref val="1"/>
          <dgm:bulletEnabled val="1"/>
        </dgm:presLayoutVars>
      </dgm:prSet>
      <dgm:spPr/>
    </dgm:pt>
    <dgm:pt modelId="{5B0D5163-A3C6-43F4-941E-801D3196B1B2}" type="pres">
      <dgm:prSet presAssocID="{CDB89EFE-1E22-4835-BF62-FF0F2C66EBC3}" presName="ConnectLine" presStyleLbl="sibTrans1D1" presStyleIdx="2" presStyleCnt="4"/>
      <dgm:spPr>
        <a:noFill/>
        <a:ln w="12700" cap="flat" cmpd="sng" algn="ctr">
          <a:solidFill>
            <a:schemeClr val="accent1">
              <a:hueOff val="0"/>
              <a:satOff val="0"/>
              <a:lumOff val="0"/>
              <a:alphaOff val="0"/>
            </a:schemeClr>
          </a:solidFill>
          <a:prstDash val="dash"/>
        </a:ln>
        <a:effectLst/>
      </dgm:spPr>
    </dgm:pt>
    <dgm:pt modelId="{D7B03666-E9F4-4E76-AC7C-DF802AA0AA22}" type="pres">
      <dgm:prSet presAssocID="{CDB89EFE-1E22-4835-BF62-FF0F2C66EBC3}" presName="EmptyPlaceHolder" presStyleCnt="0"/>
      <dgm:spPr/>
    </dgm:pt>
    <dgm:pt modelId="{E5302D0D-1E70-4988-AD71-4B736FE57B8D}" type="pres">
      <dgm:prSet presAssocID="{777DC6F2-3EB1-466B-8169-AA8592397D3A}" presName="spaceBetweenRectangles" presStyleCnt="0"/>
      <dgm:spPr/>
    </dgm:pt>
    <dgm:pt modelId="{D9C4C252-40BE-4BEE-A437-EC09F2811556}" type="pres">
      <dgm:prSet presAssocID="{06E13C30-0F1F-449C-A2F4-F4F059D9E82F}" presName="composite" presStyleCnt="0"/>
      <dgm:spPr/>
    </dgm:pt>
    <dgm:pt modelId="{7C821A0B-FAB8-421D-AF2E-3A9FFC870959}" type="pres">
      <dgm:prSet presAssocID="{06E13C30-0F1F-449C-A2F4-F4F059D9E82F}" presName="ConnectorPoint" presStyleLbl="lnNode1" presStyleIdx="3"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712879B3-D74C-4747-AA49-761C814B6192}" type="pres">
      <dgm:prSet presAssocID="{06E13C30-0F1F-449C-A2F4-F4F059D9E82F}" presName="DropPinPlaceHolder" presStyleCnt="0"/>
      <dgm:spPr/>
    </dgm:pt>
    <dgm:pt modelId="{FAD2368C-1B8F-4073-9493-AF65FE11F13B}" type="pres">
      <dgm:prSet presAssocID="{06E13C30-0F1F-449C-A2F4-F4F059D9E82F}" presName="DropPin" presStyleLbl="alignNode1" presStyleIdx="3" presStyleCnt="4"/>
      <dgm:spPr/>
    </dgm:pt>
    <dgm:pt modelId="{DE81EABE-CC30-4716-A1EE-712910390293}" type="pres">
      <dgm:prSet presAssocID="{06E13C30-0F1F-449C-A2F4-F4F059D9E82F}" presName="Ellipse" presStyleLbl="fgAcc1" presStyleIdx="4" presStyleCnt="5"/>
      <dgm:spPr>
        <a:solidFill>
          <a:schemeClr val="lt1">
            <a:alpha val="90000"/>
            <a:hueOff val="0"/>
            <a:satOff val="0"/>
            <a:lumOff val="0"/>
            <a:alphaOff val="0"/>
          </a:schemeClr>
        </a:solidFill>
        <a:ln w="15875" cap="flat" cmpd="sng" algn="ctr">
          <a:noFill/>
          <a:prstDash val="solid"/>
        </a:ln>
        <a:effectLst/>
      </dgm:spPr>
    </dgm:pt>
    <dgm:pt modelId="{E96FA9BD-84A8-49DD-AF36-3001311F5334}" type="pres">
      <dgm:prSet presAssocID="{06E13C30-0F1F-449C-A2F4-F4F059D9E82F}" presName="L2TextContainer" presStyleLbl="revTx" presStyleIdx="6" presStyleCnt="8">
        <dgm:presLayoutVars>
          <dgm:bulletEnabled val="1"/>
        </dgm:presLayoutVars>
      </dgm:prSet>
      <dgm:spPr/>
    </dgm:pt>
    <dgm:pt modelId="{6A83EA38-82AB-40F2-95D8-F072AD10940E}" type="pres">
      <dgm:prSet presAssocID="{06E13C30-0F1F-449C-A2F4-F4F059D9E82F}" presName="L1TextContainer" presStyleLbl="revTx" presStyleIdx="7" presStyleCnt="8">
        <dgm:presLayoutVars>
          <dgm:chMax val="1"/>
          <dgm:chPref val="1"/>
          <dgm:bulletEnabled val="1"/>
        </dgm:presLayoutVars>
      </dgm:prSet>
      <dgm:spPr/>
    </dgm:pt>
    <dgm:pt modelId="{1E190597-50BE-4DEE-9F60-67FAE510EC13}" type="pres">
      <dgm:prSet presAssocID="{06E13C30-0F1F-449C-A2F4-F4F059D9E82F}" presName="ConnectLine" presStyleLbl="sibTrans1D1" presStyleIdx="3" presStyleCnt="4"/>
      <dgm:spPr>
        <a:noFill/>
        <a:ln w="12700" cap="flat" cmpd="sng" algn="ctr">
          <a:solidFill>
            <a:schemeClr val="accent1">
              <a:hueOff val="0"/>
              <a:satOff val="0"/>
              <a:lumOff val="0"/>
              <a:alphaOff val="0"/>
            </a:schemeClr>
          </a:solidFill>
          <a:prstDash val="dash"/>
        </a:ln>
        <a:effectLst/>
      </dgm:spPr>
    </dgm:pt>
    <dgm:pt modelId="{AF4EA05D-8A58-4E6E-AB1E-8B0B7953C460}" type="pres">
      <dgm:prSet presAssocID="{06E13C30-0F1F-449C-A2F4-F4F059D9E82F}" presName="EmptyPlaceHolder" presStyleCnt="0"/>
      <dgm:spPr/>
    </dgm:pt>
  </dgm:ptLst>
  <dgm:cxnLst>
    <dgm:cxn modelId="{84003E11-FE2B-4FD6-A935-5F5A593DE781}" type="presOf" srcId="{081A5BBF-A873-4BB8-B9F8-CEC8E9F61E90}" destId="{0D111D6B-F5F6-4A61-88C0-BDB6B34D4F5B}" srcOrd="0" destOrd="0" presId="urn:microsoft.com/office/officeart/2017/3/layout/DropPinTimeline"/>
    <dgm:cxn modelId="{6F967C29-FE65-4676-9272-DCEFA04876AF}" type="presOf" srcId="{982BF1A2-1A64-4893-A5CD-AAFCF8F40756}" destId="{339C5038-D444-45C3-A78D-871C1ED71055}" srcOrd="0" destOrd="0" presId="urn:microsoft.com/office/officeart/2017/3/layout/DropPinTimeline"/>
    <dgm:cxn modelId="{6E3CE830-4949-4A27-9CCF-D55F3A8CFFDC}" srcId="{7FA9BCC1-A9A8-4F19-8672-5952207B4910}" destId="{06E13C30-0F1F-449C-A2F4-F4F059D9E82F}" srcOrd="3" destOrd="0" parTransId="{E29599A3-E4EA-4898-AA87-85B4607217D1}" sibTransId="{844858A6-B51E-4322-AF47-EAE4C1AA6A5F}"/>
    <dgm:cxn modelId="{23E5C238-E8FF-41F0-98F0-1BA2A998A977}" type="presOf" srcId="{566DCCB4-FA32-4CAD-B86B-5AC8FD8C1B7B}" destId="{D795CEF1-388B-49B3-A8AD-9C1053960842}" srcOrd="0" destOrd="0" presId="urn:microsoft.com/office/officeart/2017/3/layout/DropPinTimeline"/>
    <dgm:cxn modelId="{3B605C3A-CC1D-4C6E-BC94-5657E7F32979}" srcId="{566DCCB4-FA32-4CAD-B86B-5AC8FD8C1B7B}" destId="{982BF1A2-1A64-4893-A5CD-AAFCF8F40756}" srcOrd="0" destOrd="0" parTransId="{437F1607-E9A7-4382-B231-A15065C0EB11}" sibTransId="{BAEE1828-0DD6-4358-8C69-E32B842D82D1}"/>
    <dgm:cxn modelId="{7022C83F-DB1B-4C5F-A6C3-EC0D7639DAF0}" type="presOf" srcId="{CDB89EFE-1E22-4835-BF62-FF0F2C66EBC3}" destId="{092E1C1C-F0AC-4FF3-9788-5E36F1A72C07}" srcOrd="0" destOrd="0" presId="urn:microsoft.com/office/officeart/2017/3/layout/DropPinTimeline"/>
    <dgm:cxn modelId="{292B5840-CA96-428C-9CEE-5D47DB8F6E45}" srcId="{7FA9BCC1-A9A8-4F19-8672-5952207B4910}" destId="{566DCCB4-FA32-4CAD-B86B-5AC8FD8C1B7B}" srcOrd="0" destOrd="0" parTransId="{E8C3ED1B-5C77-4FA3-9C66-68395C687F37}" sibTransId="{89E6314E-A319-4879-BD01-43BF60CD8930}"/>
    <dgm:cxn modelId="{F3ACB769-C5BB-4158-82A3-C79BDF5F2136}" type="presOf" srcId="{7FA9BCC1-A9A8-4F19-8672-5952207B4910}" destId="{0072FB82-2591-42F9-8E73-CEF26DE1D69D}" srcOrd="0" destOrd="0" presId="urn:microsoft.com/office/officeart/2017/3/layout/DropPinTimeline"/>
    <dgm:cxn modelId="{27298A4F-146F-4653-832D-FCBB5A435435}" srcId="{7FA9BCC1-A9A8-4F19-8672-5952207B4910}" destId="{CDB89EFE-1E22-4835-BF62-FF0F2C66EBC3}" srcOrd="2" destOrd="0" parTransId="{FD190374-BCD0-4F11-9DB8-EAD2E1041446}" sibTransId="{777DC6F2-3EB1-466B-8169-AA8592397D3A}"/>
    <dgm:cxn modelId="{02581F99-F267-4804-9209-33BE2E53B4CD}" srcId="{081A5BBF-A873-4BB8-B9F8-CEC8E9F61E90}" destId="{9D247DF1-28A8-4237-BF7C-AC1DDA5409D4}" srcOrd="0" destOrd="0" parTransId="{CDEA5944-EF69-4E77-86C0-1A5840D1212D}" sibTransId="{D990290A-65FF-4BA0-9C29-30F8FFF9CDBA}"/>
    <dgm:cxn modelId="{CBC816A3-A5DE-4C86-ABD2-B877FF23F934}" type="presOf" srcId="{87817194-EE69-4E72-BE15-71BFCF733F3D}" destId="{5B0BBF86-B202-4D33-88A9-CDD7D330912B}" srcOrd="0" destOrd="0" presId="urn:microsoft.com/office/officeart/2017/3/layout/DropPinTimeline"/>
    <dgm:cxn modelId="{8F499BA8-A6F9-4434-B1B6-7CC06AB675A6}" srcId="{06E13C30-0F1F-449C-A2F4-F4F059D9E82F}" destId="{A9223E23-8E2D-42E3-97BC-C71E50CB5EFD}" srcOrd="0" destOrd="0" parTransId="{00B65368-9B70-4E59-9958-613BB52ECF1A}" sibTransId="{67D3721E-2319-44AC-9AD5-0029CB5DDC38}"/>
    <dgm:cxn modelId="{05ED0BAD-F463-4414-9849-27733B2FFB7C}" srcId="{CDB89EFE-1E22-4835-BF62-FF0F2C66EBC3}" destId="{87817194-EE69-4E72-BE15-71BFCF733F3D}" srcOrd="0" destOrd="0" parTransId="{7D33F2F2-F45F-455D-8B7E-49E34B1FBAC8}" sibTransId="{322FF0FE-7671-442D-B963-2EB8E34B8245}"/>
    <dgm:cxn modelId="{F8E834C5-4A13-4F17-B204-7C895981CC21}" srcId="{7FA9BCC1-A9A8-4F19-8672-5952207B4910}" destId="{081A5BBF-A873-4BB8-B9F8-CEC8E9F61E90}" srcOrd="1" destOrd="0" parTransId="{84BEF5C9-6787-49DB-BA14-73455DA8E0E4}" sibTransId="{83EB48A5-C5AF-4512-AD38-EB661258F53C}"/>
    <dgm:cxn modelId="{119D4CDD-C8BE-4C4C-A2B1-5D6F5642DBBC}" type="presOf" srcId="{A9223E23-8E2D-42E3-97BC-C71E50CB5EFD}" destId="{E96FA9BD-84A8-49DD-AF36-3001311F5334}" srcOrd="0" destOrd="0" presId="urn:microsoft.com/office/officeart/2017/3/layout/DropPinTimeline"/>
    <dgm:cxn modelId="{D31376F1-0744-443E-AD47-8200A4F0A2AE}" type="presOf" srcId="{9D247DF1-28A8-4237-BF7C-AC1DDA5409D4}" destId="{0D8322B6-474E-4724-A72B-E32C42EA277F}" srcOrd="0" destOrd="0" presId="urn:microsoft.com/office/officeart/2017/3/layout/DropPinTimeline"/>
    <dgm:cxn modelId="{6CF3DDFB-4DDE-4D74-B035-B9D81E5311AA}" type="presOf" srcId="{06E13C30-0F1F-449C-A2F4-F4F059D9E82F}" destId="{6A83EA38-82AB-40F2-95D8-F072AD10940E}" srcOrd="0" destOrd="0" presId="urn:microsoft.com/office/officeart/2017/3/layout/DropPinTimeline"/>
    <dgm:cxn modelId="{CD4C6CE8-FF77-45AA-9173-B0C8DA18D4E1}" type="presParOf" srcId="{0072FB82-2591-42F9-8E73-CEF26DE1D69D}" destId="{87D17104-43B3-4C96-92AE-6CDFEEC8BC56}" srcOrd="0" destOrd="0" presId="urn:microsoft.com/office/officeart/2017/3/layout/DropPinTimeline"/>
    <dgm:cxn modelId="{C5B2D9FF-432A-4914-9008-9BFA8613CE9F}" type="presParOf" srcId="{0072FB82-2591-42F9-8E73-CEF26DE1D69D}" destId="{5C9AC892-67C8-48BD-87FB-98EBE90D826D}" srcOrd="1" destOrd="0" presId="urn:microsoft.com/office/officeart/2017/3/layout/DropPinTimeline"/>
    <dgm:cxn modelId="{508EA979-FEA6-427C-857E-6E05166CB823}" type="presParOf" srcId="{5C9AC892-67C8-48BD-87FB-98EBE90D826D}" destId="{C6D844FD-8DBB-45A3-A3AD-2EA6703B88E7}" srcOrd="0" destOrd="0" presId="urn:microsoft.com/office/officeart/2017/3/layout/DropPinTimeline"/>
    <dgm:cxn modelId="{5D9B7A1E-612A-4B13-8BE5-2001387FE9DC}" type="presParOf" srcId="{C6D844FD-8DBB-45A3-A3AD-2EA6703B88E7}" destId="{8FBD5ACE-72C6-47E9-ACF1-1CED5AB787EB}" srcOrd="0" destOrd="0" presId="urn:microsoft.com/office/officeart/2017/3/layout/DropPinTimeline"/>
    <dgm:cxn modelId="{94F08952-1C0D-4691-8978-44C526A88288}" type="presParOf" srcId="{C6D844FD-8DBB-45A3-A3AD-2EA6703B88E7}" destId="{F3683CA8-70C4-44F5-A329-ADAFE3C67EC7}" srcOrd="1" destOrd="0" presId="urn:microsoft.com/office/officeart/2017/3/layout/DropPinTimeline"/>
    <dgm:cxn modelId="{EC2E9C8F-5821-4AC9-A067-B51ADB996416}" type="presParOf" srcId="{F3683CA8-70C4-44F5-A329-ADAFE3C67EC7}" destId="{A14902F6-3DED-4627-91B0-AE3B8DCDADBD}" srcOrd="0" destOrd="0" presId="urn:microsoft.com/office/officeart/2017/3/layout/DropPinTimeline"/>
    <dgm:cxn modelId="{1E24331B-6920-44D8-911E-45A825B3D8DA}" type="presParOf" srcId="{F3683CA8-70C4-44F5-A329-ADAFE3C67EC7}" destId="{468463F5-5691-4054-ADEC-F29AD0D8146C}" srcOrd="1" destOrd="0" presId="urn:microsoft.com/office/officeart/2017/3/layout/DropPinTimeline"/>
    <dgm:cxn modelId="{E90B4BE6-2A59-4745-AB32-034D2F9472DE}" type="presParOf" srcId="{C6D844FD-8DBB-45A3-A3AD-2EA6703B88E7}" destId="{339C5038-D444-45C3-A78D-871C1ED71055}" srcOrd="2" destOrd="0" presId="urn:microsoft.com/office/officeart/2017/3/layout/DropPinTimeline"/>
    <dgm:cxn modelId="{CE62E6C5-67DE-4EE8-B780-DD206F82822A}" type="presParOf" srcId="{C6D844FD-8DBB-45A3-A3AD-2EA6703B88E7}" destId="{D795CEF1-388B-49B3-A8AD-9C1053960842}" srcOrd="3" destOrd="0" presId="urn:microsoft.com/office/officeart/2017/3/layout/DropPinTimeline"/>
    <dgm:cxn modelId="{236AD2CA-58C9-44FD-8584-B24A71E9FAA2}" type="presParOf" srcId="{C6D844FD-8DBB-45A3-A3AD-2EA6703B88E7}" destId="{C82BE462-9D3D-4287-B501-403F7B9303E1}" srcOrd="4" destOrd="0" presId="urn:microsoft.com/office/officeart/2017/3/layout/DropPinTimeline"/>
    <dgm:cxn modelId="{77CE173C-9D8E-4EAE-9C84-8287468B8978}" type="presParOf" srcId="{C6D844FD-8DBB-45A3-A3AD-2EA6703B88E7}" destId="{144C39ED-ED45-46C6-838A-DA18FE030A9D}" srcOrd="5" destOrd="0" presId="urn:microsoft.com/office/officeart/2017/3/layout/DropPinTimeline"/>
    <dgm:cxn modelId="{7E2AC0AD-8B29-4058-A1CE-D49D8750966D}" type="presParOf" srcId="{5C9AC892-67C8-48BD-87FB-98EBE90D826D}" destId="{AEF3FA39-7CE6-4BD3-B340-8E2B09017B7F}" srcOrd="1" destOrd="0" presId="urn:microsoft.com/office/officeart/2017/3/layout/DropPinTimeline"/>
    <dgm:cxn modelId="{A7CD046B-A32B-4945-8751-13FD71192FEA}" type="presParOf" srcId="{5C9AC892-67C8-48BD-87FB-98EBE90D826D}" destId="{30825550-E680-4119-B5E3-868454EAABD6}" srcOrd="2" destOrd="0" presId="urn:microsoft.com/office/officeart/2017/3/layout/DropPinTimeline"/>
    <dgm:cxn modelId="{37EF7DB7-3920-4549-AC5A-7162EF329EA9}" type="presParOf" srcId="{30825550-E680-4119-B5E3-868454EAABD6}" destId="{21CC6B45-2E5C-436C-A125-2B3919B6AD91}" srcOrd="0" destOrd="0" presId="urn:microsoft.com/office/officeart/2017/3/layout/DropPinTimeline"/>
    <dgm:cxn modelId="{82D46F3B-D702-440F-BC3F-C0B7C5957439}" type="presParOf" srcId="{30825550-E680-4119-B5E3-868454EAABD6}" destId="{9DA0BD02-F5AD-481B-A423-D62AB89134AA}" srcOrd="1" destOrd="0" presId="urn:microsoft.com/office/officeart/2017/3/layout/DropPinTimeline"/>
    <dgm:cxn modelId="{1A3D8B7C-9501-4503-AE18-A5EB9A1929F7}" type="presParOf" srcId="{9DA0BD02-F5AD-481B-A423-D62AB89134AA}" destId="{8C76BB42-9AFC-4416-AE75-98B2434D3A5B}" srcOrd="0" destOrd="0" presId="urn:microsoft.com/office/officeart/2017/3/layout/DropPinTimeline"/>
    <dgm:cxn modelId="{5FC446A2-94FC-4B7E-95DD-AAE2A2F06903}" type="presParOf" srcId="{9DA0BD02-F5AD-481B-A423-D62AB89134AA}" destId="{B0C61A0A-22FC-438D-A6A0-7E1FC8AEB119}" srcOrd="1" destOrd="0" presId="urn:microsoft.com/office/officeart/2017/3/layout/DropPinTimeline"/>
    <dgm:cxn modelId="{00475D8B-F6E4-4263-B52D-7CE272B5632F}" type="presParOf" srcId="{30825550-E680-4119-B5E3-868454EAABD6}" destId="{0D8322B6-474E-4724-A72B-E32C42EA277F}" srcOrd="2" destOrd="0" presId="urn:microsoft.com/office/officeart/2017/3/layout/DropPinTimeline"/>
    <dgm:cxn modelId="{F8012BA9-F931-4DF9-857C-C212583EAE8C}" type="presParOf" srcId="{30825550-E680-4119-B5E3-868454EAABD6}" destId="{0D111D6B-F5F6-4A61-88C0-BDB6B34D4F5B}" srcOrd="3" destOrd="0" presId="urn:microsoft.com/office/officeart/2017/3/layout/DropPinTimeline"/>
    <dgm:cxn modelId="{23BE6B77-4621-45A1-B7B0-C2C9855512CD}" type="presParOf" srcId="{30825550-E680-4119-B5E3-868454EAABD6}" destId="{3CE8910F-D3EC-46A5-854A-B508FBFF01F0}" srcOrd="4" destOrd="0" presId="urn:microsoft.com/office/officeart/2017/3/layout/DropPinTimeline"/>
    <dgm:cxn modelId="{1E9F928F-C989-4AFE-87EA-602BFAAAB998}" type="presParOf" srcId="{30825550-E680-4119-B5E3-868454EAABD6}" destId="{97EAA973-DACE-4050-85D2-DE62632AA0D0}" srcOrd="5" destOrd="0" presId="urn:microsoft.com/office/officeart/2017/3/layout/DropPinTimeline"/>
    <dgm:cxn modelId="{7716CD10-4933-463C-A143-9D89D6ABE3BC}" type="presParOf" srcId="{5C9AC892-67C8-48BD-87FB-98EBE90D826D}" destId="{47BB1B3E-93FF-4B35-8EAA-1A182E1BADE6}" srcOrd="3" destOrd="0" presId="urn:microsoft.com/office/officeart/2017/3/layout/DropPinTimeline"/>
    <dgm:cxn modelId="{DB907F48-CABB-4CB1-BB74-BBD92336D333}" type="presParOf" srcId="{5C9AC892-67C8-48BD-87FB-98EBE90D826D}" destId="{DF5401F3-292F-48CB-8B71-7DCA5F2C0787}" srcOrd="4" destOrd="0" presId="urn:microsoft.com/office/officeart/2017/3/layout/DropPinTimeline"/>
    <dgm:cxn modelId="{714DB5BE-3E06-46BB-B23B-7068714F1114}" type="presParOf" srcId="{DF5401F3-292F-48CB-8B71-7DCA5F2C0787}" destId="{D0476FE9-3DAB-42FB-941D-AB8EE92B7B24}" srcOrd="0" destOrd="0" presId="urn:microsoft.com/office/officeart/2017/3/layout/DropPinTimeline"/>
    <dgm:cxn modelId="{09D0BA76-B934-472A-9C7A-C1019E015E1A}" type="presParOf" srcId="{DF5401F3-292F-48CB-8B71-7DCA5F2C0787}" destId="{BC5F7751-5168-4A43-A59E-3E00B8AB1635}" srcOrd="1" destOrd="0" presId="urn:microsoft.com/office/officeart/2017/3/layout/DropPinTimeline"/>
    <dgm:cxn modelId="{4C1D26E5-5632-4613-ACE8-254BFE5523FB}" type="presParOf" srcId="{BC5F7751-5168-4A43-A59E-3E00B8AB1635}" destId="{111C827B-24B7-47E2-B3D7-C0269FB24656}" srcOrd="0" destOrd="0" presId="urn:microsoft.com/office/officeart/2017/3/layout/DropPinTimeline"/>
    <dgm:cxn modelId="{4DF35F8F-B931-4D3C-A56A-C0471E9828AA}" type="presParOf" srcId="{BC5F7751-5168-4A43-A59E-3E00B8AB1635}" destId="{704B7F54-8CDC-4E62-883D-C1CC4AE0966B}" srcOrd="1" destOrd="0" presId="urn:microsoft.com/office/officeart/2017/3/layout/DropPinTimeline"/>
    <dgm:cxn modelId="{3B48D307-D494-46A4-89E7-7BA6075DE2BD}" type="presParOf" srcId="{DF5401F3-292F-48CB-8B71-7DCA5F2C0787}" destId="{5B0BBF86-B202-4D33-88A9-CDD7D330912B}" srcOrd="2" destOrd="0" presId="urn:microsoft.com/office/officeart/2017/3/layout/DropPinTimeline"/>
    <dgm:cxn modelId="{EC26BD5C-9BFF-473F-9295-F7C70AB284F1}" type="presParOf" srcId="{DF5401F3-292F-48CB-8B71-7DCA5F2C0787}" destId="{092E1C1C-F0AC-4FF3-9788-5E36F1A72C07}" srcOrd="3" destOrd="0" presId="urn:microsoft.com/office/officeart/2017/3/layout/DropPinTimeline"/>
    <dgm:cxn modelId="{A2E620F8-5464-47FD-AE97-B4EB86C4B539}" type="presParOf" srcId="{DF5401F3-292F-48CB-8B71-7DCA5F2C0787}" destId="{5B0D5163-A3C6-43F4-941E-801D3196B1B2}" srcOrd="4" destOrd="0" presId="urn:microsoft.com/office/officeart/2017/3/layout/DropPinTimeline"/>
    <dgm:cxn modelId="{BD29B9B3-2B91-4CC0-885E-DF5F1A9EB705}" type="presParOf" srcId="{DF5401F3-292F-48CB-8B71-7DCA5F2C0787}" destId="{D7B03666-E9F4-4E76-AC7C-DF802AA0AA22}" srcOrd="5" destOrd="0" presId="urn:microsoft.com/office/officeart/2017/3/layout/DropPinTimeline"/>
    <dgm:cxn modelId="{4A5C7F75-C454-4414-A9D4-829BA0CA346B}" type="presParOf" srcId="{5C9AC892-67C8-48BD-87FB-98EBE90D826D}" destId="{E5302D0D-1E70-4988-AD71-4B736FE57B8D}" srcOrd="5" destOrd="0" presId="urn:microsoft.com/office/officeart/2017/3/layout/DropPinTimeline"/>
    <dgm:cxn modelId="{EF99E9EA-194F-4189-B9C9-3BF63796FA55}" type="presParOf" srcId="{5C9AC892-67C8-48BD-87FB-98EBE90D826D}" destId="{D9C4C252-40BE-4BEE-A437-EC09F2811556}" srcOrd="6" destOrd="0" presId="urn:microsoft.com/office/officeart/2017/3/layout/DropPinTimeline"/>
    <dgm:cxn modelId="{CDDC804A-9ECE-4334-8B04-A74E4B0661AE}" type="presParOf" srcId="{D9C4C252-40BE-4BEE-A437-EC09F2811556}" destId="{7C821A0B-FAB8-421D-AF2E-3A9FFC870959}" srcOrd="0" destOrd="0" presId="urn:microsoft.com/office/officeart/2017/3/layout/DropPinTimeline"/>
    <dgm:cxn modelId="{F1A4194C-27B2-4CF1-8903-1D7D52F9E8DB}" type="presParOf" srcId="{D9C4C252-40BE-4BEE-A437-EC09F2811556}" destId="{712879B3-D74C-4747-AA49-761C814B6192}" srcOrd="1" destOrd="0" presId="urn:microsoft.com/office/officeart/2017/3/layout/DropPinTimeline"/>
    <dgm:cxn modelId="{B1923528-19C2-4887-8029-17C88981534B}" type="presParOf" srcId="{712879B3-D74C-4747-AA49-761C814B6192}" destId="{FAD2368C-1B8F-4073-9493-AF65FE11F13B}" srcOrd="0" destOrd="0" presId="urn:microsoft.com/office/officeart/2017/3/layout/DropPinTimeline"/>
    <dgm:cxn modelId="{04FF689F-E708-4740-9446-0C4832323C6D}" type="presParOf" srcId="{712879B3-D74C-4747-AA49-761C814B6192}" destId="{DE81EABE-CC30-4716-A1EE-712910390293}" srcOrd="1" destOrd="0" presId="urn:microsoft.com/office/officeart/2017/3/layout/DropPinTimeline"/>
    <dgm:cxn modelId="{F329CDB2-89AB-47C7-98E1-C4890331AB59}" type="presParOf" srcId="{D9C4C252-40BE-4BEE-A437-EC09F2811556}" destId="{E96FA9BD-84A8-49DD-AF36-3001311F5334}" srcOrd="2" destOrd="0" presId="urn:microsoft.com/office/officeart/2017/3/layout/DropPinTimeline"/>
    <dgm:cxn modelId="{B770F583-A3E8-4B33-A6F9-307EC1EF8C88}" type="presParOf" srcId="{D9C4C252-40BE-4BEE-A437-EC09F2811556}" destId="{6A83EA38-82AB-40F2-95D8-F072AD10940E}" srcOrd="3" destOrd="0" presId="urn:microsoft.com/office/officeart/2017/3/layout/DropPinTimeline"/>
    <dgm:cxn modelId="{B37C03C6-B880-4697-938A-3C325DC12255}" type="presParOf" srcId="{D9C4C252-40BE-4BEE-A437-EC09F2811556}" destId="{1E190597-50BE-4DEE-9F60-67FAE510EC13}" srcOrd="4" destOrd="0" presId="urn:microsoft.com/office/officeart/2017/3/layout/DropPinTimeline"/>
    <dgm:cxn modelId="{EBBBD2D2-D1E6-4CC2-B1AE-A4B4EA7EED4A}" type="presParOf" srcId="{D9C4C252-40BE-4BEE-A437-EC09F2811556}" destId="{AF4EA05D-8A58-4E6E-AB1E-8B0B7953C460}"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249CD0-5F79-4FDA-ABBF-D8A3ABA4BD4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432A768-E034-4672-B0FC-D4DF0222A13D}">
      <dgm:prSet/>
      <dgm:spPr/>
      <dgm:t>
        <a:bodyPr/>
        <a:lstStyle/>
        <a:p>
          <a:r>
            <a:rPr lang="en-US" b="1" dirty="0"/>
            <a:t>Supply chain</a:t>
          </a:r>
          <a:endParaRPr lang="en-US" dirty="0"/>
        </a:p>
      </dgm:t>
    </dgm:pt>
    <dgm:pt modelId="{0D1CFA5B-86ED-45D8-AC93-52BF37D7D770}" type="parTrans" cxnId="{CC253CF8-CBE5-43BE-9B22-8BE01E356C9B}">
      <dgm:prSet/>
      <dgm:spPr/>
      <dgm:t>
        <a:bodyPr/>
        <a:lstStyle/>
        <a:p>
          <a:endParaRPr lang="en-US"/>
        </a:p>
      </dgm:t>
    </dgm:pt>
    <dgm:pt modelId="{BDB03A55-FB24-4B34-BDCD-846907DB4BC3}" type="sibTrans" cxnId="{CC253CF8-CBE5-43BE-9B22-8BE01E356C9B}">
      <dgm:prSet/>
      <dgm:spPr/>
      <dgm:t>
        <a:bodyPr/>
        <a:lstStyle/>
        <a:p>
          <a:endParaRPr lang="en-US"/>
        </a:p>
      </dgm:t>
    </dgm:pt>
    <dgm:pt modelId="{55A2E3F2-C461-4FEC-8A64-03B4FC18120D}">
      <dgm:prSet/>
      <dgm:spPr/>
      <dgm:t>
        <a:bodyPr/>
        <a:lstStyle/>
        <a:p>
          <a:r>
            <a:rPr lang="en-US" b="1" dirty="0"/>
            <a:t>Product formulation statements</a:t>
          </a:r>
          <a:endParaRPr lang="en-US" dirty="0"/>
        </a:p>
      </dgm:t>
    </dgm:pt>
    <dgm:pt modelId="{445A7304-2CC7-4AD6-9EFF-B7F06F0EBACF}" type="parTrans" cxnId="{811FC555-07B0-4743-A922-4D6F714C1BBE}">
      <dgm:prSet/>
      <dgm:spPr/>
      <dgm:t>
        <a:bodyPr/>
        <a:lstStyle/>
        <a:p>
          <a:endParaRPr lang="en-US"/>
        </a:p>
      </dgm:t>
    </dgm:pt>
    <dgm:pt modelId="{54B543CF-645D-4E53-AB41-4E06353704E7}" type="sibTrans" cxnId="{811FC555-07B0-4743-A922-4D6F714C1BBE}">
      <dgm:prSet/>
      <dgm:spPr/>
      <dgm:t>
        <a:bodyPr/>
        <a:lstStyle/>
        <a:p>
          <a:endParaRPr lang="en-US"/>
        </a:p>
      </dgm:t>
    </dgm:pt>
    <dgm:pt modelId="{24834F29-8572-4C1F-BC83-CEC2B0B05941}">
      <dgm:prSet/>
      <dgm:spPr/>
      <dgm:t>
        <a:bodyPr/>
        <a:lstStyle/>
        <a:p>
          <a:r>
            <a:rPr lang="en-US" b="1"/>
            <a:t>NY Grown &amp; Certified</a:t>
          </a:r>
          <a:endParaRPr lang="en-US"/>
        </a:p>
      </dgm:t>
    </dgm:pt>
    <dgm:pt modelId="{159D828B-6DB5-49EE-B5AC-2335544EC68B}" type="parTrans" cxnId="{1773B19B-32DE-40A2-982F-8647F85E4F7E}">
      <dgm:prSet/>
      <dgm:spPr/>
      <dgm:t>
        <a:bodyPr/>
        <a:lstStyle/>
        <a:p>
          <a:endParaRPr lang="en-US"/>
        </a:p>
      </dgm:t>
    </dgm:pt>
    <dgm:pt modelId="{7630B071-05EC-4572-A679-9EC98CDE82E2}" type="sibTrans" cxnId="{1773B19B-32DE-40A2-982F-8647F85E4F7E}">
      <dgm:prSet/>
      <dgm:spPr/>
      <dgm:t>
        <a:bodyPr/>
        <a:lstStyle/>
        <a:p>
          <a:endParaRPr lang="en-US"/>
        </a:p>
      </dgm:t>
    </dgm:pt>
    <dgm:pt modelId="{64ABBF16-5232-4287-9460-08C00F049902}">
      <dgm:prSet/>
      <dgm:spPr/>
      <dgm:t>
        <a:bodyPr/>
        <a:lstStyle/>
        <a:p>
          <a:r>
            <a:rPr lang="en-US" b="1" dirty="0"/>
            <a:t>SFA </a:t>
          </a:r>
          <a:endParaRPr lang="en-US" dirty="0"/>
        </a:p>
      </dgm:t>
    </dgm:pt>
    <dgm:pt modelId="{E752752B-8821-48B7-AE87-A6D04FBE26BC}" type="parTrans" cxnId="{22F006AE-20BC-49DF-9884-6B942973B0FD}">
      <dgm:prSet/>
      <dgm:spPr/>
      <dgm:t>
        <a:bodyPr/>
        <a:lstStyle/>
        <a:p>
          <a:endParaRPr lang="en-US"/>
        </a:p>
      </dgm:t>
    </dgm:pt>
    <dgm:pt modelId="{6C1945BE-6921-4937-90EB-1E9BC63D0594}" type="sibTrans" cxnId="{22F006AE-20BC-49DF-9884-6B942973B0FD}">
      <dgm:prSet/>
      <dgm:spPr/>
      <dgm:t>
        <a:bodyPr/>
        <a:lstStyle/>
        <a:p>
          <a:endParaRPr lang="en-US"/>
        </a:p>
      </dgm:t>
    </dgm:pt>
    <dgm:pt modelId="{0C1752C1-D768-4895-B692-E63C1AEA42F1}">
      <dgm:prSet/>
      <dgm:spPr/>
      <dgm:t>
        <a:bodyPr/>
        <a:lstStyle/>
        <a:p>
          <a:r>
            <a:rPr lang="en-US" b="1" dirty="0"/>
            <a:t>Production statements</a:t>
          </a:r>
          <a:endParaRPr lang="en-US" dirty="0"/>
        </a:p>
      </dgm:t>
    </dgm:pt>
    <dgm:pt modelId="{B3B14257-17AD-4491-948D-A19A9C35B72B}" type="parTrans" cxnId="{3DF786BB-0D8F-4752-8E05-14DCC77856F4}">
      <dgm:prSet/>
      <dgm:spPr/>
      <dgm:t>
        <a:bodyPr/>
        <a:lstStyle/>
        <a:p>
          <a:endParaRPr lang="en-US"/>
        </a:p>
      </dgm:t>
    </dgm:pt>
    <dgm:pt modelId="{C3DFB3EF-7998-4DF9-8D65-814225093407}" type="sibTrans" cxnId="{3DF786BB-0D8F-4752-8E05-14DCC77856F4}">
      <dgm:prSet/>
      <dgm:spPr/>
      <dgm:t>
        <a:bodyPr/>
        <a:lstStyle/>
        <a:p>
          <a:endParaRPr lang="en-US"/>
        </a:p>
      </dgm:t>
    </dgm:pt>
    <dgm:pt modelId="{8C816E78-753D-4E94-A536-26A63E958751}">
      <dgm:prSet/>
      <dgm:spPr/>
      <dgm:t>
        <a:bodyPr/>
        <a:lstStyle/>
        <a:p>
          <a:r>
            <a:rPr lang="en-US" b="1" dirty="0"/>
            <a:t>Milk tracking </a:t>
          </a:r>
          <a:endParaRPr lang="en-US" dirty="0"/>
        </a:p>
      </dgm:t>
    </dgm:pt>
    <dgm:pt modelId="{2237CB4B-D243-437E-BA4D-4B4EB8C32ACE}" type="parTrans" cxnId="{CE098EE1-8F1C-483C-830C-69E5DD4A2553}">
      <dgm:prSet/>
      <dgm:spPr/>
      <dgm:t>
        <a:bodyPr/>
        <a:lstStyle/>
        <a:p>
          <a:endParaRPr lang="en-US"/>
        </a:p>
      </dgm:t>
    </dgm:pt>
    <dgm:pt modelId="{ACA37944-7A95-4B21-B625-1DE45B431F6C}" type="sibTrans" cxnId="{CE098EE1-8F1C-483C-830C-69E5DD4A2553}">
      <dgm:prSet/>
      <dgm:spPr/>
      <dgm:t>
        <a:bodyPr/>
        <a:lstStyle/>
        <a:p>
          <a:endParaRPr lang="en-US"/>
        </a:p>
      </dgm:t>
    </dgm:pt>
    <dgm:pt modelId="{66BA92EF-1F69-4C6D-B106-CCA76B526135}">
      <dgm:prSet/>
      <dgm:spPr/>
      <dgm:t>
        <a:bodyPr/>
        <a:lstStyle/>
        <a:p>
          <a:r>
            <a:rPr lang="en-US" b="1" dirty="0"/>
            <a:t>Vendor velocity reports</a:t>
          </a:r>
          <a:endParaRPr lang="en-US" dirty="0"/>
        </a:p>
      </dgm:t>
    </dgm:pt>
    <dgm:pt modelId="{82BD6457-0AAD-49E7-81A2-5C9432E0B1E3}" type="parTrans" cxnId="{6FB0FE82-AE0D-4C24-9029-4FDA88091439}">
      <dgm:prSet/>
      <dgm:spPr/>
      <dgm:t>
        <a:bodyPr/>
        <a:lstStyle/>
        <a:p>
          <a:endParaRPr lang="en-US"/>
        </a:p>
      </dgm:t>
    </dgm:pt>
    <dgm:pt modelId="{D964F636-B54B-494D-A64E-E361545FDAB4}" type="sibTrans" cxnId="{6FB0FE82-AE0D-4C24-9029-4FDA88091439}">
      <dgm:prSet/>
      <dgm:spPr/>
      <dgm:t>
        <a:bodyPr/>
        <a:lstStyle/>
        <a:p>
          <a:endParaRPr lang="en-US"/>
        </a:p>
      </dgm:t>
    </dgm:pt>
    <dgm:pt modelId="{60A850E9-3328-4AC0-9171-F0F391893BE4}" type="pres">
      <dgm:prSet presAssocID="{C9249CD0-5F79-4FDA-ABBF-D8A3ABA4BD46}" presName="Name0" presStyleCnt="0">
        <dgm:presLayoutVars>
          <dgm:dir/>
          <dgm:animLvl val="lvl"/>
          <dgm:resizeHandles/>
        </dgm:presLayoutVars>
      </dgm:prSet>
      <dgm:spPr/>
    </dgm:pt>
    <dgm:pt modelId="{4AD8C407-1D88-497B-A31F-A68A0A259D42}" type="pres">
      <dgm:prSet presAssocID="{1432A768-E034-4672-B0FC-D4DF0222A13D}" presName="linNode" presStyleCnt="0"/>
      <dgm:spPr/>
    </dgm:pt>
    <dgm:pt modelId="{4D268DCB-1E43-43D0-87CF-69EB29ED47F9}" type="pres">
      <dgm:prSet presAssocID="{1432A768-E034-4672-B0FC-D4DF0222A13D}" presName="parentShp" presStyleLbl="node1" presStyleIdx="0" presStyleCnt="2">
        <dgm:presLayoutVars>
          <dgm:bulletEnabled val="1"/>
        </dgm:presLayoutVars>
      </dgm:prSet>
      <dgm:spPr/>
    </dgm:pt>
    <dgm:pt modelId="{6947B1B2-C6BC-4D82-9DDF-57A82E94914B}" type="pres">
      <dgm:prSet presAssocID="{1432A768-E034-4672-B0FC-D4DF0222A13D}" presName="childShp" presStyleLbl="bgAccFollowNode1" presStyleIdx="0" presStyleCnt="2">
        <dgm:presLayoutVars>
          <dgm:bulletEnabled val="1"/>
        </dgm:presLayoutVars>
      </dgm:prSet>
      <dgm:spPr/>
    </dgm:pt>
    <dgm:pt modelId="{6D81C470-DE6C-41CB-A11D-5E409E8A4371}" type="pres">
      <dgm:prSet presAssocID="{BDB03A55-FB24-4B34-BDCD-846907DB4BC3}" presName="spacing" presStyleCnt="0"/>
      <dgm:spPr/>
    </dgm:pt>
    <dgm:pt modelId="{C3B9DC4B-677A-4D63-B232-7B9A360E01FC}" type="pres">
      <dgm:prSet presAssocID="{64ABBF16-5232-4287-9460-08C00F049902}" presName="linNode" presStyleCnt="0"/>
      <dgm:spPr/>
    </dgm:pt>
    <dgm:pt modelId="{42A1775B-57B7-45E9-9EE6-E0D27EB14C51}" type="pres">
      <dgm:prSet presAssocID="{64ABBF16-5232-4287-9460-08C00F049902}" presName="parentShp" presStyleLbl="node1" presStyleIdx="1" presStyleCnt="2">
        <dgm:presLayoutVars>
          <dgm:bulletEnabled val="1"/>
        </dgm:presLayoutVars>
      </dgm:prSet>
      <dgm:spPr/>
    </dgm:pt>
    <dgm:pt modelId="{882C042D-F5B8-477D-AE25-F439EE6D87B4}" type="pres">
      <dgm:prSet presAssocID="{64ABBF16-5232-4287-9460-08C00F049902}" presName="childShp" presStyleLbl="bgAccFollowNode1" presStyleIdx="1" presStyleCnt="2">
        <dgm:presLayoutVars>
          <dgm:bulletEnabled val="1"/>
        </dgm:presLayoutVars>
      </dgm:prSet>
      <dgm:spPr/>
    </dgm:pt>
  </dgm:ptLst>
  <dgm:cxnLst>
    <dgm:cxn modelId="{2C2B6714-7603-45B0-8735-6DCD263FB4EF}" type="presOf" srcId="{C9249CD0-5F79-4FDA-ABBF-D8A3ABA4BD46}" destId="{60A850E9-3328-4AC0-9171-F0F391893BE4}" srcOrd="0" destOrd="0" presId="urn:microsoft.com/office/officeart/2005/8/layout/vList6"/>
    <dgm:cxn modelId="{4EF83237-BC1D-4CD1-A2AC-A004486BEA8A}" type="presOf" srcId="{64ABBF16-5232-4287-9460-08C00F049902}" destId="{42A1775B-57B7-45E9-9EE6-E0D27EB14C51}" srcOrd="0" destOrd="0" presId="urn:microsoft.com/office/officeart/2005/8/layout/vList6"/>
    <dgm:cxn modelId="{CBFD9B49-6DB3-46AC-92FE-FC861E4A4F37}" type="presOf" srcId="{1432A768-E034-4672-B0FC-D4DF0222A13D}" destId="{4D268DCB-1E43-43D0-87CF-69EB29ED47F9}" srcOrd="0" destOrd="0" presId="urn:microsoft.com/office/officeart/2005/8/layout/vList6"/>
    <dgm:cxn modelId="{811FC555-07B0-4743-A922-4D6F714C1BBE}" srcId="{1432A768-E034-4672-B0FC-D4DF0222A13D}" destId="{55A2E3F2-C461-4FEC-8A64-03B4FC18120D}" srcOrd="0" destOrd="0" parTransId="{445A7304-2CC7-4AD6-9EFF-B7F06F0EBACF}" sibTransId="{54B543CF-645D-4E53-AB41-4E06353704E7}"/>
    <dgm:cxn modelId="{6FB0FE82-AE0D-4C24-9029-4FDA88091439}" srcId="{64ABBF16-5232-4287-9460-08C00F049902}" destId="{66BA92EF-1F69-4C6D-B106-CCA76B526135}" srcOrd="2" destOrd="0" parTransId="{82BD6457-0AAD-49E7-81A2-5C9432E0B1E3}" sibTransId="{D964F636-B54B-494D-A64E-E361545FDAB4}"/>
    <dgm:cxn modelId="{2E67FA88-2B91-481E-BC96-26D1DB870891}" type="presOf" srcId="{8C816E78-753D-4E94-A536-26A63E958751}" destId="{882C042D-F5B8-477D-AE25-F439EE6D87B4}" srcOrd="0" destOrd="1" presId="urn:microsoft.com/office/officeart/2005/8/layout/vList6"/>
    <dgm:cxn modelId="{1773B19B-32DE-40A2-982F-8647F85E4F7E}" srcId="{1432A768-E034-4672-B0FC-D4DF0222A13D}" destId="{24834F29-8572-4C1F-BC83-CEC2B0B05941}" srcOrd="1" destOrd="0" parTransId="{159D828B-6DB5-49EE-B5AC-2335544EC68B}" sibTransId="{7630B071-05EC-4572-A679-9EC98CDE82E2}"/>
    <dgm:cxn modelId="{4DD9099C-4219-47FB-AC0C-4F80BEF5F51C}" type="presOf" srcId="{66BA92EF-1F69-4C6D-B106-CCA76B526135}" destId="{882C042D-F5B8-477D-AE25-F439EE6D87B4}" srcOrd="0" destOrd="2" presId="urn:microsoft.com/office/officeart/2005/8/layout/vList6"/>
    <dgm:cxn modelId="{22F006AE-20BC-49DF-9884-6B942973B0FD}" srcId="{C9249CD0-5F79-4FDA-ABBF-D8A3ABA4BD46}" destId="{64ABBF16-5232-4287-9460-08C00F049902}" srcOrd="1" destOrd="0" parTransId="{E752752B-8821-48B7-AE87-A6D04FBE26BC}" sibTransId="{6C1945BE-6921-4937-90EB-1E9BC63D0594}"/>
    <dgm:cxn modelId="{C7F57FB5-86C4-455D-8088-99A0BD998780}" type="presOf" srcId="{0C1752C1-D768-4895-B692-E63C1AEA42F1}" destId="{882C042D-F5B8-477D-AE25-F439EE6D87B4}" srcOrd="0" destOrd="0" presId="urn:microsoft.com/office/officeart/2005/8/layout/vList6"/>
    <dgm:cxn modelId="{3DF786BB-0D8F-4752-8E05-14DCC77856F4}" srcId="{64ABBF16-5232-4287-9460-08C00F049902}" destId="{0C1752C1-D768-4895-B692-E63C1AEA42F1}" srcOrd="0" destOrd="0" parTransId="{B3B14257-17AD-4491-948D-A19A9C35B72B}" sibTransId="{C3DFB3EF-7998-4DF9-8D65-814225093407}"/>
    <dgm:cxn modelId="{ED2296CE-B9D5-45B7-869B-2759D00B761C}" type="presOf" srcId="{55A2E3F2-C461-4FEC-8A64-03B4FC18120D}" destId="{6947B1B2-C6BC-4D82-9DDF-57A82E94914B}" srcOrd="0" destOrd="0" presId="urn:microsoft.com/office/officeart/2005/8/layout/vList6"/>
    <dgm:cxn modelId="{CE098EE1-8F1C-483C-830C-69E5DD4A2553}" srcId="{64ABBF16-5232-4287-9460-08C00F049902}" destId="{8C816E78-753D-4E94-A536-26A63E958751}" srcOrd="1" destOrd="0" parTransId="{2237CB4B-D243-437E-BA4D-4B4EB8C32ACE}" sibTransId="{ACA37944-7A95-4B21-B625-1DE45B431F6C}"/>
    <dgm:cxn modelId="{C69B88E6-2FDE-4B72-BD1D-AA7FFD709C2F}" type="presOf" srcId="{24834F29-8572-4C1F-BC83-CEC2B0B05941}" destId="{6947B1B2-C6BC-4D82-9DDF-57A82E94914B}" srcOrd="0" destOrd="1" presId="urn:microsoft.com/office/officeart/2005/8/layout/vList6"/>
    <dgm:cxn modelId="{CC253CF8-CBE5-43BE-9B22-8BE01E356C9B}" srcId="{C9249CD0-5F79-4FDA-ABBF-D8A3ABA4BD46}" destId="{1432A768-E034-4672-B0FC-D4DF0222A13D}" srcOrd="0" destOrd="0" parTransId="{0D1CFA5B-86ED-45D8-AC93-52BF37D7D770}" sibTransId="{BDB03A55-FB24-4B34-BDCD-846907DB4BC3}"/>
    <dgm:cxn modelId="{BCDBF6F4-1044-48BC-BDF0-6A48C17F8F51}" type="presParOf" srcId="{60A850E9-3328-4AC0-9171-F0F391893BE4}" destId="{4AD8C407-1D88-497B-A31F-A68A0A259D42}" srcOrd="0" destOrd="0" presId="urn:microsoft.com/office/officeart/2005/8/layout/vList6"/>
    <dgm:cxn modelId="{3A1BCADF-8815-4575-A7E0-0E28CD68DD13}" type="presParOf" srcId="{4AD8C407-1D88-497B-A31F-A68A0A259D42}" destId="{4D268DCB-1E43-43D0-87CF-69EB29ED47F9}" srcOrd="0" destOrd="0" presId="urn:microsoft.com/office/officeart/2005/8/layout/vList6"/>
    <dgm:cxn modelId="{EC5F26A0-B9F8-420F-9655-04D40A60C6B7}" type="presParOf" srcId="{4AD8C407-1D88-497B-A31F-A68A0A259D42}" destId="{6947B1B2-C6BC-4D82-9DDF-57A82E94914B}" srcOrd="1" destOrd="0" presId="urn:microsoft.com/office/officeart/2005/8/layout/vList6"/>
    <dgm:cxn modelId="{F15B5578-FBB8-4E1E-80CA-70610C07194E}" type="presParOf" srcId="{60A850E9-3328-4AC0-9171-F0F391893BE4}" destId="{6D81C470-DE6C-41CB-A11D-5E409E8A4371}" srcOrd="1" destOrd="0" presId="urn:microsoft.com/office/officeart/2005/8/layout/vList6"/>
    <dgm:cxn modelId="{6AF2C238-2001-4293-924F-C6007AD82914}" type="presParOf" srcId="{60A850E9-3328-4AC0-9171-F0F391893BE4}" destId="{C3B9DC4B-677A-4D63-B232-7B9A360E01FC}" srcOrd="2" destOrd="0" presId="urn:microsoft.com/office/officeart/2005/8/layout/vList6"/>
    <dgm:cxn modelId="{C9283524-7B73-4643-A7A3-8FE9050CF4FB}" type="presParOf" srcId="{C3B9DC4B-677A-4D63-B232-7B9A360E01FC}" destId="{42A1775B-57B7-45E9-9EE6-E0D27EB14C51}" srcOrd="0" destOrd="0" presId="urn:microsoft.com/office/officeart/2005/8/layout/vList6"/>
    <dgm:cxn modelId="{53C3B2FA-F2B0-4368-9B51-EE677D98AE50}" type="presParOf" srcId="{C3B9DC4B-677A-4D63-B232-7B9A360E01FC}" destId="{882C042D-F5B8-477D-AE25-F439EE6D87B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5B6352-C709-4B41-9ADB-71F2BB550448}" type="doc">
      <dgm:prSet loTypeId="urn:microsoft.com/office/officeart/2005/8/layout/hProcess9" loCatId="process" qsTypeId="urn:microsoft.com/office/officeart/2005/8/quickstyle/simple1" qsCatId="simple" csTypeId="urn:microsoft.com/office/officeart/2005/8/colors/colorful2" csCatId="colorful" phldr="1"/>
      <dgm:spPr/>
    </dgm:pt>
    <dgm:pt modelId="{122AFC6B-C8B5-4AB9-A008-5E9C571FBE71}">
      <dgm:prSet phldrT="[Text]"/>
      <dgm:spPr/>
      <dgm:t>
        <a:bodyPr/>
        <a:lstStyle/>
        <a:p>
          <a:r>
            <a:rPr lang="en-US" dirty="0"/>
            <a:t>Determine baseline</a:t>
          </a:r>
        </a:p>
      </dgm:t>
    </dgm:pt>
    <dgm:pt modelId="{BAD0370A-DA11-42B7-9E29-0AC8B6A87E4E}" type="parTrans" cxnId="{A72F349A-0979-49A0-B585-C93A050DA08F}">
      <dgm:prSet/>
      <dgm:spPr/>
      <dgm:t>
        <a:bodyPr/>
        <a:lstStyle/>
        <a:p>
          <a:endParaRPr lang="en-US"/>
        </a:p>
      </dgm:t>
    </dgm:pt>
    <dgm:pt modelId="{A145473E-7AA7-4940-BF62-42869E8A4941}" type="sibTrans" cxnId="{A72F349A-0979-49A0-B585-C93A050DA08F}">
      <dgm:prSet/>
      <dgm:spPr/>
      <dgm:t>
        <a:bodyPr/>
        <a:lstStyle/>
        <a:p>
          <a:endParaRPr lang="en-US"/>
        </a:p>
      </dgm:t>
    </dgm:pt>
    <dgm:pt modelId="{74CD2D7F-3C18-417C-B388-2CFEF22013C0}">
      <dgm:prSet phldrT="[Text]"/>
      <dgm:spPr/>
      <dgm:t>
        <a:bodyPr/>
        <a:lstStyle/>
        <a:p>
          <a:r>
            <a:rPr lang="en-US" dirty="0"/>
            <a:t>Find and incorporate NYFPs</a:t>
          </a:r>
        </a:p>
      </dgm:t>
    </dgm:pt>
    <dgm:pt modelId="{DE913629-CE55-482B-BF07-8716CE64103C}" type="parTrans" cxnId="{A024BD53-0FC4-438C-8E0E-44A563FF0643}">
      <dgm:prSet/>
      <dgm:spPr/>
      <dgm:t>
        <a:bodyPr/>
        <a:lstStyle/>
        <a:p>
          <a:endParaRPr lang="en-US"/>
        </a:p>
      </dgm:t>
    </dgm:pt>
    <dgm:pt modelId="{30D9373D-DD0B-4AE3-85B6-3DE676075BAC}" type="sibTrans" cxnId="{A024BD53-0FC4-438C-8E0E-44A563FF0643}">
      <dgm:prSet/>
      <dgm:spPr/>
      <dgm:t>
        <a:bodyPr/>
        <a:lstStyle/>
        <a:p>
          <a:endParaRPr lang="en-US"/>
        </a:p>
      </dgm:t>
    </dgm:pt>
    <dgm:pt modelId="{97302A35-48D7-404F-8298-06DCB92648DB}">
      <dgm:prSet phldrT="[Text]"/>
      <dgm:spPr/>
      <dgm:t>
        <a:bodyPr/>
        <a:lstStyle/>
        <a:p>
          <a:r>
            <a:rPr lang="en-US" dirty="0"/>
            <a:t>Bid and buy strategically</a:t>
          </a:r>
        </a:p>
      </dgm:t>
    </dgm:pt>
    <dgm:pt modelId="{E226436A-5844-4E62-B961-2B78C9F81ABF}" type="parTrans" cxnId="{499FD058-A755-4601-8416-9346B3630580}">
      <dgm:prSet/>
      <dgm:spPr/>
      <dgm:t>
        <a:bodyPr/>
        <a:lstStyle/>
        <a:p>
          <a:endParaRPr lang="en-US"/>
        </a:p>
      </dgm:t>
    </dgm:pt>
    <dgm:pt modelId="{C7F4DC3C-508E-4C19-90BC-888400B4698F}" type="sibTrans" cxnId="{499FD058-A755-4601-8416-9346B3630580}">
      <dgm:prSet/>
      <dgm:spPr/>
      <dgm:t>
        <a:bodyPr/>
        <a:lstStyle/>
        <a:p>
          <a:endParaRPr lang="en-US"/>
        </a:p>
      </dgm:t>
    </dgm:pt>
    <dgm:pt modelId="{CC77D0FB-4963-4CF4-B233-CD8C167BB7B8}">
      <dgm:prSet phldrT="[Text]"/>
      <dgm:spPr/>
      <dgm:t>
        <a:bodyPr/>
        <a:lstStyle/>
        <a:p>
          <a:r>
            <a:rPr lang="en-US" dirty="0"/>
            <a:t>Track and document as you go</a:t>
          </a:r>
        </a:p>
      </dgm:t>
    </dgm:pt>
    <dgm:pt modelId="{45FE5B5F-E284-4568-9EC4-E1C0B702A9FE}" type="parTrans" cxnId="{2C6F0B09-DE85-4E86-AF72-77AA863B4BDA}">
      <dgm:prSet/>
      <dgm:spPr/>
      <dgm:t>
        <a:bodyPr/>
        <a:lstStyle/>
        <a:p>
          <a:endParaRPr lang="en-US"/>
        </a:p>
      </dgm:t>
    </dgm:pt>
    <dgm:pt modelId="{28EEBC6D-CABC-409F-BBDE-7A4A2161BC7C}" type="sibTrans" cxnId="{2C6F0B09-DE85-4E86-AF72-77AA863B4BDA}">
      <dgm:prSet/>
      <dgm:spPr/>
      <dgm:t>
        <a:bodyPr/>
        <a:lstStyle/>
        <a:p>
          <a:endParaRPr lang="en-US"/>
        </a:p>
      </dgm:t>
    </dgm:pt>
    <dgm:pt modelId="{DF385679-E903-422C-9009-1295E7B8A89F}">
      <dgm:prSet phldr="0"/>
      <dgm:spPr/>
      <dgm:t>
        <a:bodyPr/>
        <a:lstStyle/>
        <a:p>
          <a:pPr rtl="0"/>
          <a:r>
            <a:rPr lang="en-US" dirty="0">
              <a:latin typeface="Calibri Light"/>
            </a:rPr>
            <a:t>Calculate 30% </a:t>
          </a:r>
          <a:r>
            <a:rPr lang="en-US" dirty="0"/>
            <a:t>expenditure</a:t>
          </a:r>
        </a:p>
      </dgm:t>
    </dgm:pt>
    <dgm:pt modelId="{4B160730-AE7B-40C9-BE3C-D93A978894F3}" type="parTrans" cxnId="{73E1437C-3B17-4226-92F3-7C65125BDE9D}">
      <dgm:prSet/>
      <dgm:spPr/>
      <dgm:t>
        <a:bodyPr/>
        <a:lstStyle/>
        <a:p>
          <a:endParaRPr lang="en-US"/>
        </a:p>
      </dgm:t>
    </dgm:pt>
    <dgm:pt modelId="{B9592802-172C-4C39-8B5E-5F62CE9BC078}" type="sibTrans" cxnId="{73E1437C-3B17-4226-92F3-7C65125BDE9D}">
      <dgm:prSet/>
      <dgm:spPr/>
      <dgm:t>
        <a:bodyPr/>
        <a:lstStyle/>
        <a:p>
          <a:endParaRPr lang="en-US"/>
        </a:p>
      </dgm:t>
    </dgm:pt>
    <dgm:pt modelId="{3F1684AD-9910-4C9D-8D3D-0EF49651DFBB}" type="pres">
      <dgm:prSet presAssocID="{E85B6352-C709-4B41-9ADB-71F2BB550448}" presName="CompostProcess" presStyleCnt="0">
        <dgm:presLayoutVars>
          <dgm:dir/>
          <dgm:resizeHandles val="exact"/>
        </dgm:presLayoutVars>
      </dgm:prSet>
      <dgm:spPr/>
    </dgm:pt>
    <dgm:pt modelId="{C0718BD1-210D-4C76-A050-57B8C34BBA88}" type="pres">
      <dgm:prSet presAssocID="{E85B6352-C709-4B41-9ADB-71F2BB550448}" presName="arrow" presStyleLbl="bgShp" presStyleIdx="0" presStyleCnt="1"/>
      <dgm:spPr/>
    </dgm:pt>
    <dgm:pt modelId="{DCAC17F8-E365-4E77-92D9-8955687B3D83}" type="pres">
      <dgm:prSet presAssocID="{E85B6352-C709-4B41-9ADB-71F2BB550448}" presName="linearProcess" presStyleCnt="0"/>
      <dgm:spPr/>
    </dgm:pt>
    <dgm:pt modelId="{7BD5749C-E9BE-4010-91B9-698B362E8495}" type="pres">
      <dgm:prSet presAssocID="{DF385679-E903-422C-9009-1295E7B8A89F}" presName="textNode" presStyleLbl="node1" presStyleIdx="0" presStyleCnt="5">
        <dgm:presLayoutVars>
          <dgm:bulletEnabled val="1"/>
        </dgm:presLayoutVars>
      </dgm:prSet>
      <dgm:spPr/>
    </dgm:pt>
    <dgm:pt modelId="{60EDD23E-87EC-4EDC-9CCC-D897DA9D75CA}" type="pres">
      <dgm:prSet presAssocID="{B9592802-172C-4C39-8B5E-5F62CE9BC078}" presName="sibTrans" presStyleCnt="0"/>
      <dgm:spPr/>
    </dgm:pt>
    <dgm:pt modelId="{22B08205-3D24-47EC-BEA9-2055C0FBD64F}" type="pres">
      <dgm:prSet presAssocID="{122AFC6B-C8B5-4AB9-A008-5E9C571FBE71}" presName="textNode" presStyleLbl="node1" presStyleIdx="1" presStyleCnt="5">
        <dgm:presLayoutVars>
          <dgm:bulletEnabled val="1"/>
        </dgm:presLayoutVars>
      </dgm:prSet>
      <dgm:spPr/>
    </dgm:pt>
    <dgm:pt modelId="{3ED781AD-F87E-4905-83AF-4FF72BE45A3E}" type="pres">
      <dgm:prSet presAssocID="{A145473E-7AA7-4940-BF62-42869E8A4941}" presName="sibTrans" presStyleCnt="0"/>
      <dgm:spPr/>
    </dgm:pt>
    <dgm:pt modelId="{DABC2BC7-6A70-48AA-91A5-AECD549F4A1B}" type="pres">
      <dgm:prSet presAssocID="{74CD2D7F-3C18-417C-B388-2CFEF22013C0}" presName="textNode" presStyleLbl="node1" presStyleIdx="2" presStyleCnt="5">
        <dgm:presLayoutVars>
          <dgm:bulletEnabled val="1"/>
        </dgm:presLayoutVars>
      </dgm:prSet>
      <dgm:spPr/>
    </dgm:pt>
    <dgm:pt modelId="{23E26302-97DE-47D0-9EC5-35E9909FE8BB}" type="pres">
      <dgm:prSet presAssocID="{30D9373D-DD0B-4AE3-85B6-3DE676075BAC}" presName="sibTrans" presStyleCnt="0"/>
      <dgm:spPr/>
    </dgm:pt>
    <dgm:pt modelId="{78E0BD00-E46E-47AD-844C-8E0CEDAB0F66}" type="pres">
      <dgm:prSet presAssocID="{97302A35-48D7-404F-8298-06DCB92648DB}" presName="textNode" presStyleLbl="node1" presStyleIdx="3" presStyleCnt="5">
        <dgm:presLayoutVars>
          <dgm:bulletEnabled val="1"/>
        </dgm:presLayoutVars>
      </dgm:prSet>
      <dgm:spPr/>
    </dgm:pt>
    <dgm:pt modelId="{8521E9B5-D422-45EE-A8D7-2F93F30252C2}" type="pres">
      <dgm:prSet presAssocID="{C7F4DC3C-508E-4C19-90BC-888400B4698F}" presName="sibTrans" presStyleCnt="0"/>
      <dgm:spPr/>
    </dgm:pt>
    <dgm:pt modelId="{7F7D2442-F5BA-4A7D-9C2A-A1755630329F}" type="pres">
      <dgm:prSet presAssocID="{CC77D0FB-4963-4CF4-B233-CD8C167BB7B8}" presName="textNode" presStyleLbl="node1" presStyleIdx="4" presStyleCnt="5">
        <dgm:presLayoutVars>
          <dgm:bulletEnabled val="1"/>
        </dgm:presLayoutVars>
      </dgm:prSet>
      <dgm:spPr/>
    </dgm:pt>
  </dgm:ptLst>
  <dgm:cxnLst>
    <dgm:cxn modelId="{2C6F0B09-DE85-4E86-AF72-77AA863B4BDA}" srcId="{E85B6352-C709-4B41-9ADB-71F2BB550448}" destId="{CC77D0FB-4963-4CF4-B233-CD8C167BB7B8}" srcOrd="4" destOrd="0" parTransId="{45FE5B5F-E284-4568-9EC4-E1C0B702A9FE}" sibTransId="{28EEBC6D-CABC-409F-BBDE-7A4A2161BC7C}"/>
    <dgm:cxn modelId="{64613021-9958-4A27-AAB1-2D5CDFEF7A8E}" type="presOf" srcId="{97302A35-48D7-404F-8298-06DCB92648DB}" destId="{78E0BD00-E46E-47AD-844C-8E0CEDAB0F66}" srcOrd="0" destOrd="0" presId="urn:microsoft.com/office/officeart/2005/8/layout/hProcess9"/>
    <dgm:cxn modelId="{A024BD53-0FC4-438C-8E0E-44A563FF0643}" srcId="{E85B6352-C709-4B41-9ADB-71F2BB550448}" destId="{74CD2D7F-3C18-417C-B388-2CFEF22013C0}" srcOrd="2" destOrd="0" parTransId="{DE913629-CE55-482B-BF07-8716CE64103C}" sibTransId="{30D9373D-DD0B-4AE3-85B6-3DE676075BAC}"/>
    <dgm:cxn modelId="{499FD058-A755-4601-8416-9346B3630580}" srcId="{E85B6352-C709-4B41-9ADB-71F2BB550448}" destId="{97302A35-48D7-404F-8298-06DCB92648DB}" srcOrd="3" destOrd="0" parTransId="{E226436A-5844-4E62-B961-2B78C9F81ABF}" sibTransId="{C7F4DC3C-508E-4C19-90BC-888400B4698F}"/>
    <dgm:cxn modelId="{73E1437C-3B17-4226-92F3-7C65125BDE9D}" srcId="{E85B6352-C709-4B41-9ADB-71F2BB550448}" destId="{DF385679-E903-422C-9009-1295E7B8A89F}" srcOrd="0" destOrd="0" parTransId="{4B160730-AE7B-40C9-BE3C-D93A978894F3}" sibTransId="{B9592802-172C-4C39-8B5E-5F62CE9BC078}"/>
    <dgm:cxn modelId="{82567C7F-F199-41C4-B426-0BDD5EA0D122}" type="presOf" srcId="{122AFC6B-C8B5-4AB9-A008-5E9C571FBE71}" destId="{22B08205-3D24-47EC-BEA9-2055C0FBD64F}" srcOrd="0" destOrd="0" presId="urn:microsoft.com/office/officeart/2005/8/layout/hProcess9"/>
    <dgm:cxn modelId="{58A95F80-15B6-4B9C-9072-4AF410762F09}" type="presOf" srcId="{E85B6352-C709-4B41-9ADB-71F2BB550448}" destId="{3F1684AD-9910-4C9D-8D3D-0EF49651DFBB}" srcOrd="0" destOrd="0" presId="urn:microsoft.com/office/officeart/2005/8/layout/hProcess9"/>
    <dgm:cxn modelId="{A72F349A-0979-49A0-B585-C93A050DA08F}" srcId="{E85B6352-C709-4B41-9ADB-71F2BB550448}" destId="{122AFC6B-C8B5-4AB9-A008-5E9C571FBE71}" srcOrd="1" destOrd="0" parTransId="{BAD0370A-DA11-42B7-9E29-0AC8B6A87E4E}" sibTransId="{A145473E-7AA7-4940-BF62-42869E8A4941}"/>
    <dgm:cxn modelId="{6ABD49BE-B73F-4E41-ADD5-73112ACED073}" type="presOf" srcId="{DF385679-E903-422C-9009-1295E7B8A89F}" destId="{7BD5749C-E9BE-4010-91B9-698B362E8495}" srcOrd="0" destOrd="0" presId="urn:microsoft.com/office/officeart/2005/8/layout/hProcess9"/>
    <dgm:cxn modelId="{3D2825F7-4578-4FC1-8F0E-82E8B9709E35}" type="presOf" srcId="{CC77D0FB-4963-4CF4-B233-CD8C167BB7B8}" destId="{7F7D2442-F5BA-4A7D-9C2A-A1755630329F}" srcOrd="0" destOrd="0" presId="urn:microsoft.com/office/officeart/2005/8/layout/hProcess9"/>
    <dgm:cxn modelId="{A9DB73FE-C87D-4217-8FC2-4AC3A5B1BFA9}" type="presOf" srcId="{74CD2D7F-3C18-417C-B388-2CFEF22013C0}" destId="{DABC2BC7-6A70-48AA-91A5-AECD549F4A1B}" srcOrd="0" destOrd="0" presId="urn:microsoft.com/office/officeart/2005/8/layout/hProcess9"/>
    <dgm:cxn modelId="{61A503E6-A0C8-476B-B049-7F3CCE0F6FDD}" type="presParOf" srcId="{3F1684AD-9910-4C9D-8D3D-0EF49651DFBB}" destId="{C0718BD1-210D-4C76-A050-57B8C34BBA88}" srcOrd="0" destOrd="0" presId="urn:microsoft.com/office/officeart/2005/8/layout/hProcess9"/>
    <dgm:cxn modelId="{79E25626-E922-4466-8210-9B4C8AE94F1C}" type="presParOf" srcId="{3F1684AD-9910-4C9D-8D3D-0EF49651DFBB}" destId="{DCAC17F8-E365-4E77-92D9-8955687B3D83}" srcOrd="1" destOrd="0" presId="urn:microsoft.com/office/officeart/2005/8/layout/hProcess9"/>
    <dgm:cxn modelId="{1B5E269D-462B-496D-902F-8AFD0DB959A7}" type="presParOf" srcId="{DCAC17F8-E365-4E77-92D9-8955687B3D83}" destId="{7BD5749C-E9BE-4010-91B9-698B362E8495}" srcOrd="0" destOrd="0" presId="urn:microsoft.com/office/officeart/2005/8/layout/hProcess9"/>
    <dgm:cxn modelId="{6E6C7C5D-0F24-47B4-8951-C0903A6F4D98}" type="presParOf" srcId="{DCAC17F8-E365-4E77-92D9-8955687B3D83}" destId="{60EDD23E-87EC-4EDC-9CCC-D897DA9D75CA}" srcOrd="1" destOrd="0" presId="urn:microsoft.com/office/officeart/2005/8/layout/hProcess9"/>
    <dgm:cxn modelId="{BD5B9CE4-48BD-48BE-9984-194C20655563}" type="presParOf" srcId="{DCAC17F8-E365-4E77-92D9-8955687B3D83}" destId="{22B08205-3D24-47EC-BEA9-2055C0FBD64F}" srcOrd="2" destOrd="0" presId="urn:microsoft.com/office/officeart/2005/8/layout/hProcess9"/>
    <dgm:cxn modelId="{35878B4B-B11B-424D-8E14-2052906D0A19}" type="presParOf" srcId="{DCAC17F8-E365-4E77-92D9-8955687B3D83}" destId="{3ED781AD-F87E-4905-83AF-4FF72BE45A3E}" srcOrd="3" destOrd="0" presId="urn:microsoft.com/office/officeart/2005/8/layout/hProcess9"/>
    <dgm:cxn modelId="{0F58C84D-7A35-4F32-9CDD-9A60554734A1}" type="presParOf" srcId="{DCAC17F8-E365-4E77-92D9-8955687B3D83}" destId="{DABC2BC7-6A70-48AA-91A5-AECD549F4A1B}" srcOrd="4" destOrd="0" presId="urn:microsoft.com/office/officeart/2005/8/layout/hProcess9"/>
    <dgm:cxn modelId="{7121AE8B-53DE-41FE-92D5-1855EF6A8005}" type="presParOf" srcId="{DCAC17F8-E365-4E77-92D9-8955687B3D83}" destId="{23E26302-97DE-47D0-9EC5-35E9909FE8BB}" srcOrd="5" destOrd="0" presId="urn:microsoft.com/office/officeart/2005/8/layout/hProcess9"/>
    <dgm:cxn modelId="{6443300B-F793-44EF-B3B9-93A4C14F78C2}" type="presParOf" srcId="{DCAC17F8-E365-4E77-92D9-8955687B3D83}" destId="{78E0BD00-E46E-47AD-844C-8E0CEDAB0F66}" srcOrd="6" destOrd="0" presId="urn:microsoft.com/office/officeart/2005/8/layout/hProcess9"/>
    <dgm:cxn modelId="{17C6C6EA-DD5C-4307-A8E9-C76988A242C6}" type="presParOf" srcId="{DCAC17F8-E365-4E77-92D9-8955687B3D83}" destId="{8521E9B5-D422-45EE-A8D7-2F93F30252C2}" srcOrd="7" destOrd="0" presId="urn:microsoft.com/office/officeart/2005/8/layout/hProcess9"/>
    <dgm:cxn modelId="{A169ED9A-D37B-4C3B-A450-6789F2E4E620}" type="presParOf" srcId="{DCAC17F8-E365-4E77-92D9-8955687B3D83}" destId="{7F7D2442-F5BA-4A7D-9C2A-A1755630329F}"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5031B2-14B0-4080-A03A-B329DA70306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48EE01F-5D44-4D65-9E80-0755A493887F}" type="pres">
      <dgm:prSet presAssocID="{6A5031B2-14B0-4080-A03A-B329DA703069}" presName="linear" presStyleCnt="0">
        <dgm:presLayoutVars>
          <dgm:dir/>
          <dgm:animLvl val="lvl"/>
          <dgm:resizeHandles val="exact"/>
        </dgm:presLayoutVars>
      </dgm:prSet>
      <dgm:spPr/>
    </dgm:pt>
  </dgm:ptLst>
  <dgm:cxnLst>
    <dgm:cxn modelId="{0EEF8499-A9ED-4079-AB3D-C0B9F3942FC7}" type="presOf" srcId="{6A5031B2-14B0-4080-A03A-B329DA703069}" destId="{048EE01F-5D44-4D65-9E80-0755A493887F}"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2B83E3D2-CEE8-45FF-9DBA-F5AB45C29CC8}"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F7B9BECC-B625-4948-B203-59B534F32BF5}">
      <dgm:prSet phldr="0"/>
      <dgm:spPr/>
      <dgm:t>
        <a:bodyPr/>
        <a:lstStyle/>
        <a:p>
          <a:pPr algn="l" rtl="0"/>
          <a:r>
            <a:rPr lang="en-US" dirty="0"/>
            <a:t>September</a:t>
          </a:r>
          <a:endParaRPr lang="en-US" dirty="0">
            <a:latin typeface="Calibri Light"/>
          </a:endParaRPr>
        </a:p>
      </dgm:t>
    </dgm:pt>
    <dgm:pt modelId="{E0FF539F-A8F3-4BD8-97CD-454BACEFF112}" type="parTrans" cxnId="{8CB5A19C-E865-441E-BDE9-0EE3293D5B8A}">
      <dgm:prSet/>
      <dgm:spPr/>
      <dgm:t>
        <a:bodyPr/>
        <a:lstStyle/>
        <a:p>
          <a:endParaRPr lang="en-US"/>
        </a:p>
      </dgm:t>
    </dgm:pt>
    <dgm:pt modelId="{1F17FF16-2E47-470F-BBA7-8118ABEC3CEC}" type="sibTrans" cxnId="{8CB5A19C-E865-441E-BDE9-0EE3293D5B8A}">
      <dgm:prSet/>
      <dgm:spPr/>
      <dgm:t>
        <a:bodyPr/>
        <a:lstStyle/>
        <a:p>
          <a:endParaRPr lang="en-US"/>
        </a:p>
      </dgm:t>
    </dgm:pt>
    <dgm:pt modelId="{96E2E16A-6A02-4A6C-9E7E-EA25334FE38E}">
      <dgm:prSet phldr="0"/>
      <dgm:spPr/>
      <dgm:t>
        <a:bodyPr/>
        <a:lstStyle/>
        <a:p>
          <a:pPr algn="l" rtl="0"/>
          <a:r>
            <a:rPr lang="en-US" dirty="0"/>
            <a:t>October</a:t>
          </a:r>
          <a:endParaRPr lang="en-US" dirty="0">
            <a:latin typeface="Calibri Light"/>
          </a:endParaRPr>
        </a:p>
      </dgm:t>
    </dgm:pt>
    <dgm:pt modelId="{1B3E9F77-418F-473E-B957-1FFC77D91603}" type="parTrans" cxnId="{43CAA196-FE80-477B-B905-4EF30610B179}">
      <dgm:prSet/>
      <dgm:spPr/>
      <dgm:t>
        <a:bodyPr/>
        <a:lstStyle/>
        <a:p>
          <a:endParaRPr lang="en-US"/>
        </a:p>
      </dgm:t>
    </dgm:pt>
    <dgm:pt modelId="{D8F75580-77E5-41BD-9855-887496C6FAEE}" type="sibTrans" cxnId="{43CAA196-FE80-477B-B905-4EF30610B179}">
      <dgm:prSet/>
      <dgm:spPr/>
      <dgm:t>
        <a:bodyPr/>
        <a:lstStyle/>
        <a:p>
          <a:endParaRPr lang="en-US"/>
        </a:p>
      </dgm:t>
    </dgm:pt>
    <dgm:pt modelId="{CD79E8C4-179C-4C57-8E81-F4ABF0BA4EF5}">
      <dgm:prSet phldr="0"/>
      <dgm:spPr/>
      <dgm:t>
        <a:bodyPr/>
        <a:lstStyle/>
        <a:p>
          <a:pPr algn="l" rtl="0"/>
          <a:r>
            <a:rPr lang="en-US" dirty="0"/>
            <a:t>May</a:t>
          </a:r>
          <a:endParaRPr lang="en-US" dirty="0">
            <a:latin typeface="Calibri Light"/>
          </a:endParaRPr>
        </a:p>
      </dgm:t>
    </dgm:pt>
    <dgm:pt modelId="{9F17C0D9-DF4D-4DE1-BD70-7930F33F63CD}" type="parTrans" cxnId="{1C9038A0-0035-460D-815D-5D2696016EFE}">
      <dgm:prSet/>
      <dgm:spPr/>
      <dgm:t>
        <a:bodyPr/>
        <a:lstStyle/>
        <a:p>
          <a:endParaRPr lang="en-US"/>
        </a:p>
      </dgm:t>
    </dgm:pt>
    <dgm:pt modelId="{0EF0F711-91E9-4621-97E6-2893B075ADAF}" type="sibTrans" cxnId="{1C9038A0-0035-460D-815D-5D2696016EFE}">
      <dgm:prSet/>
      <dgm:spPr/>
      <dgm:t>
        <a:bodyPr/>
        <a:lstStyle/>
        <a:p>
          <a:endParaRPr lang="en-US"/>
        </a:p>
      </dgm:t>
    </dgm:pt>
    <dgm:pt modelId="{FA959C6F-F915-4FC7-9DA5-C02E4EB748CF}">
      <dgm:prSet phldr="0"/>
      <dgm:spPr/>
      <dgm:t>
        <a:bodyPr/>
        <a:lstStyle/>
        <a:p>
          <a:pPr algn="l" rtl="0"/>
          <a:r>
            <a:rPr lang="en-US" dirty="0"/>
            <a:t>June</a:t>
          </a:r>
          <a:endParaRPr lang="en-US" dirty="0">
            <a:latin typeface="Calibri Light"/>
          </a:endParaRPr>
        </a:p>
      </dgm:t>
    </dgm:pt>
    <dgm:pt modelId="{642420B3-A186-4216-863B-F201E60D3C4E}" type="parTrans" cxnId="{DACF53C4-027D-49CB-9414-12E7E08788B8}">
      <dgm:prSet/>
      <dgm:spPr/>
      <dgm:t>
        <a:bodyPr/>
        <a:lstStyle/>
        <a:p>
          <a:endParaRPr lang="en-US"/>
        </a:p>
      </dgm:t>
    </dgm:pt>
    <dgm:pt modelId="{648876BB-7DCD-4558-ADDB-F423D0323B96}" type="sibTrans" cxnId="{DACF53C4-027D-49CB-9414-12E7E08788B8}">
      <dgm:prSet/>
      <dgm:spPr/>
      <dgm:t>
        <a:bodyPr/>
        <a:lstStyle/>
        <a:p>
          <a:endParaRPr lang="en-US"/>
        </a:p>
      </dgm:t>
    </dgm:pt>
    <dgm:pt modelId="{B3E36A5A-0C1C-4A61-B3E7-D68104988B35}">
      <dgm:prSet phldr="0"/>
      <dgm:spPr/>
      <dgm:t>
        <a:bodyPr/>
        <a:lstStyle/>
        <a:p>
          <a:pPr algn="l"/>
          <a:r>
            <a:rPr lang="en-US" dirty="0"/>
            <a:t>Broccoli</a:t>
          </a:r>
          <a:endParaRPr lang="en-US" dirty="0">
            <a:latin typeface="Calibri Light"/>
          </a:endParaRPr>
        </a:p>
      </dgm:t>
    </dgm:pt>
    <dgm:pt modelId="{097EA54B-936B-4A1D-96D6-EACA1FFE1611}" type="parTrans" cxnId="{6DFAA05F-4A41-4D91-B1B6-04DEB31D0A31}">
      <dgm:prSet/>
      <dgm:spPr/>
      <dgm:t>
        <a:bodyPr/>
        <a:lstStyle/>
        <a:p>
          <a:endParaRPr lang="en-US"/>
        </a:p>
      </dgm:t>
    </dgm:pt>
    <dgm:pt modelId="{1781C407-AACE-4781-8684-3B55CA392D9C}" type="sibTrans" cxnId="{6DFAA05F-4A41-4D91-B1B6-04DEB31D0A31}">
      <dgm:prSet/>
      <dgm:spPr/>
      <dgm:t>
        <a:bodyPr/>
        <a:lstStyle/>
        <a:p>
          <a:endParaRPr lang="en-US"/>
        </a:p>
      </dgm:t>
    </dgm:pt>
    <dgm:pt modelId="{94CFCC92-8430-4204-9AE4-BE99A6045AE1}">
      <dgm:prSet phldr="0"/>
      <dgm:spPr/>
      <dgm:t>
        <a:bodyPr/>
        <a:lstStyle/>
        <a:p>
          <a:pPr algn="l"/>
          <a:r>
            <a:rPr lang="en-US" dirty="0">
              <a:latin typeface="Calibri Light"/>
            </a:rPr>
            <a:t>November</a:t>
          </a:r>
        </a:p>
      </dgm:t>
    </dgm:pt>
    <dgm:pt modelId="{6015320C-3656-491F-88E3-83A75459BD20}" type="parTrans" cxnId="{E5D00B74-88C9-4B55-9873-23675AF67C48}">
      <dgm:prSet/>
      <dgm:spPr/>
      <dgm:t>
        <a:bodyPr/>
        <a:lstStyle/>
        <a:p>
          <a:endParaRPr lang="en-US"/>
        </a:p>
      </dgm:t>
    </dgm:pt>
    <dgm:pt modelId="{F2E8D747-8712-4867-8C04-58C00A7B94C3}" type="sibTrans" cxnId="{E5D00B74-88C9-4B55-9873-23675AF67C48}">
      <dgm:prSet/>
      <dgm:spPr/>
      <dgm:t>
        <a:bodyPr/>
        <a:lstStyle/>
        <a:p>
          <a:endParaRPr lang="en-US"/>
        </a:p>
      </dgm:t>
    </dgm:pt>
    <dgm:pt modelId="{1C349BF4-681E-4EAF-A63A-E0CDBC5D3267}">
      <dgm:prSet phldr="0"/>
      <dgm:spPr/>
      <dgm:t>
        <a:bodyPr/>
        <a:lstStyle/>
        <a:p>
          <a:pPr algn="l"/>
          <a:r>
            <a:rPr lang="en-US" dirty="0">
              <a:latin typeface="Calibri Light"/>
            </a:rPr>
            <a:t>Spinach</a:t>
          </a:r>
          <a:endParaRPr lang="en-US" dirty="0"/>
        </a:p>
      </dgm:t>
    </dgm:pt>
    <dgm:pt modelId="{9E2241DA-06DB-4E4D-87D3-850EF39DDFC7}" type="parTrans" cxnId="{BFAF2557-E51F-497A-BAAF-A5E20FC23F9C}">
      <dgm:prSet/>
      <dgm:spPr/>
      <dgm:t>
        <a:bodyPr/>
        <a:lstStyle/>
        <a:p>
          <a:endParaRPr lang="en-US"/>
        </a:p>
      </dgm:t>
    </dgm:pt>
    <dgm:pt modelId="{B5D47E3F-CF4F-44E7-9707-7D7C506ECFF4}" type="sibTrans" cxnId="{BFAF2557-E51F-497A-BAAF-A5E20FC23F9C}">
      <dgm:prSet/>
      <dgm:spPr/>
      <dgm:t>
        <a:bodyPr/>
        <a:lstStyle/>
        <a:p>
          <a:endParaRPr lang="en-US"/>
        </a:p>
      </dgm:t>
    </dgm:pt>
    <dgm:pt modelId="{C6CBD84F-9EE6-4838-973F-CE603EC9A8A5}">
      <dgm:prSet phldr="0"/>
      <dgm:spPr/>
      <dgm:t>
        <a:bodyPr/>
        <a:lstStyle/>
        <a:p>
          <a:pPr algn="l"/>
          <a:r>
            <a:rPr lang="en-US" dirty="0"/>
            <a:t>Spinach</a:t>
          </a:r>
        </a:p>
      </dgm:t>
    </dgm:pt>
    <dgm:pt modelId="{BB467718-7927-4C52-B255-7D73981693C9}" type="parTrans" cxnId="{6D055C49-427C-486B-97D3-4F5199003761}">
      <dgm:prSet/>
      <dgm:spPr/>
      <dgm:t>
        <a:bodyPr/>
        <a:lstStyle/>
        <a:p>
          <a:endParaRPr lang="en-US"/>
        </a:p>
      </dgm:t>
    </dgm:pt>
    <dgm:pt modelId="{FA6DA435-87A9-4C9A-8F37-73ABC3DAFEDF}" type="sibTrans" cxnId="{6D055C49-427C-486B-97D3-4F5199003761}">
      <dgm:prSet/>
      <dgm:spPr/>
      <dgm:t>
        <a:bodyPr/>
        <a:lstStyle/>
        <a:p>
          <a:endParaRPr lang="en-US"/>
        </a:p>
      </dgm:t>
    </dgm:pt>
    <dgm:pt modelId="{E1E7135D-B1EF-44E0-A762-F5A8B6AA44A6}">
      <dgm:prSet phldr="0"/>
      <dgm:spPr/>
      <dgm:t>
        <a:bodyPr/>
        <a:lstStyle/>
        <a:p>
          <a:pPr algn="l"/>
          <a:r>
            <a:rPr lang="en-US" dirty="0"/>
            <a:t>Broccoli</a:t>
          </a:r>
          <a:endParaRPr lang="en-US" dirty="0">
            <a:latin typeface="Calibri Light"/>
          </a:endParaRPr>
        </a:p>
      </dgm:t>
    </dgm:pt>
    <dgm:pt modelId="{B2368274-ADE5-48F0-93EC-FC730B919D00}" type="parTrans" cxnId="{42A465F7-52DE-4A0F-A73F-B906CB6CF87A}">
      <dgm:prSet/>
      <dgm:spPr/>
      <dgm:t>
        <a:bodyPr/>
        <a:lstStyle/>
        <a:p>
          <a:endParaRPr lang="en-US"/>
        </a:p>
      </dgm:t>
    </dgm:pt>
    <dgm:pt modelId="{F0121A92-E5E1-4C34-9AAA-D480F779E9B6}" type="sibTrans" cxnId="{42A465F7-52DE-4A0F-A73F-B906CB6CF87A}">
      <dgm:prSet/>
      <dgm:spPr/>
      <dgm:t>
        <a:bodyPr/>
        <a:lstStyle/>
        <a:p>
          <a:endParaRPr lang="en-US"/>
        </a:p>
      </dgm:t>
    </dgm:pt>
    <dgm:pt modelId="{F8323BB9-3264-4345-850D-2D4E1608E7D8}">
      <dgm:prSet phldr="0"/>
      <dgm:spPr/>
      <dgm:t>
        <a:bodyPr/>
        <a:lstStyle/>
        <a:p>
          <a:pPr algn="l"/>
          <a:r>
            <a:rPr lang="en-US" dirty="0">
              <a:latin typeface="Calibri Light"/>
            </a:rPr>
            <a:t>Cauliflower</a:t>
          </a:r>
          <a:endParaRPr lang="en-US" dirty="0"/>
        </a:p>
      </dgm:t>
    </dgm:pt>
    <dgm:pt modelId="{C3426D4A-FD86-443C-A468-1A86EC7606BC}" type="parTrans" cxnId="{7B4FEAAD-C0B1-44A0-8A66-1096393B4877}">
      <dgm:prSet/>
      <dgm:spPr/>
      <dgm:t>
        <a:bodyPr/>
        <a:lstStyle/>
        <a:p>
          <a:endParaRPr lang="en-US"/>
        </a:p>
      </dgm:t>
    </dgm:pt>
    <dgm:pt modelId="{CE43C83F-C4CC-48D7-89AE-E7BD51B0411C}" type="sibTrans" cxnId="{7B4FEAAD-C0B1-44A0-8A66-1096393B4877}">
      <dgm:prSet/>
      <dgm:spPr/>
      <dgm:t>
        <a:bodyPr/>
        <a:lstStyle/>
        <a:p>
          <a:endParaRPr lang="en-US"/>
        </a:p>
      </dgm:t>
    </dgm:pt>
    <dgm:pt modelId="{A55927C3-5ACB-4EB9-B9DE-3D286FBCD6CA}">
      <dgm:prSet phldr="0"/>
      <dgm:spPr/>
      <dgm:t>
        <a:bodyPr/>
        <a:lstStyle/>
        <a:p>
          <a:pPr algn="l"/>
          <a:r>
            <a:rPr lang="en-US" dirty="0">
              <a:latin typeface="Calibri Light"/>
            </a:rPr>
            <a:t>Cucumbers</a:t>
          </a:r>
        </a:p>
      </dgm:t>
    </dgm:pt>
    <dgm:pt modelId="{ACEED85B-79A5-4D2C-A1EA-9741CEE3837B}" type="parTrans" cxnId="{FDB13F37-BAC6-47F0-9939-FF438A9E8789}">
      <dgm:prSet/>
      <dgm:spPr/>
      <dgm:t>
        <a:bodyPr/>
        <a:lstStyle/>
        <a:p>
          <a:endParaRPr lang="en-US"/>
        </a:p>
      </dgm:t>
    </dgm:pt>
    <dgm:pt modelId="{DDCBA377-EF62-419E-90B6-C1DECB82F09F}" type="sibTrans" cxnId="{FDB13F37-BAC6-47F0-9939-FF438A9E8789}">
      <dgm:prSet/>
      <dgm:spPr/>
      <dgm:t>
        <a:bodyPr/>
        <a:lstStyle/>
        <a:p>
          <a:endParaRPr lang="en-US"/>
        </a:p>
      </dgm:t>
    </dgm:pt>
    <dgm:pt modelId="{DAD0D49E-9FBB-4BCE-B6D0-910F4DC68A12}">
      <dgm:prSet phldr="0"/>
      <dgm:spPr/>
      <dgm:t>
        <a:bodyPr/>
        <a:lstStyle/>
        <a:p>
          <a:pPr algn="l" rtl="0"/>
          <a:r>
            <a:rPr lang="en-US" dirty="0"/>
            <a:t>Summer Squash</a:t>
          </a:r>
        </a:p>
      </dgm:t>
    </dgm:pt>
    <dgm:pt modelId="{030B2B92-B3C1-46B9-9DBC-DE2B558AF703}" type="parTrans" cxnId="{9B4B38C7-1268-4099-BF5C-009EC4DBB55F}">
      <dgm:prSet/>
      <dgm:spPr/>
      <dgm:t>
        <a:bodyPr/>
        <a:lstStyle/>
        <a:p>
          <a:endParaRPr lang="en-US"/>
        </a:p>
      </dgm:t>
    </dgm:pt>
    <dgm:pt modelId="{D7FED893-EFDB-4ADC-8EE0-ACF2F996269C}" type="sibTrans" cxnId="{9B4B38C7-1268-4099-BF5C-009EC4DBB55F}">
      <dgm:prSet/>
      <dgm:spPr/>
      <dgm:t>
        <a:bodyPr/>
        <a:lstStyle/>
        <a:p>
          <a:endParaRPr lang="en-US"/>
        </a:p>
      </dgm:t>
    </dgm:pt>
    <dgm:pt modelId="{F597FE2A-1D95-43E7-B4F3-5FDA01665990}">
      <dgm:prSet phldr="0"/>
      <dgm:spPr/>
      <dgm:t>
        <a:bodyPr/>
        <a:lstStyle/>
        <a:p>
          <a:pPr algn="l" rtl="0"/>
          <a:r>
            <a:rPr lang="en-US" dirty="0">
              <a:latin typeface="Calibri Light"/>
            </a:rPr>
            <a:t>Lettuce</a:t>
          </a:r>
        </a:p>
      </dgm:t>
    </dgm:pt>
    <dgm:pt modelId="{20A3567A-69E2-4F86-A75D-48A5C15DFFB4}" type="parTrans" cxnId="{E9250D36-B6F1-4123-BCB3-22C823AA56F7}">
      <dgm:prSet/>
      <dgm:spPr/>
      <dgm:t>
        <a:bodyPr/>
        <a:lstStyle/>
        <a:p>
          <a:endParaRPr lang="en-US"/>
        </a:p>
      </dgm:t>
    </dgm:pt>
    <dgm:pt modelId="{2B93CCA1-B92C-4CCF-A6E8-0084A185FE82}" type="sibTrans" cxnId="{E9250D36-B6F1-4123-BCB3-22C823AA56F7}">
      <dgm:prSet/>
      <dgm:spPr/>
      <dgm:t>
        <a:bodyPr/>
        <a:lstStyle/>
        <a:p>
          <a:endParaRPr lang="en-US"/>
        </a:p>
      </dgm:t>
    </dgm:pt>
    <dgm:pt modelId="{869D8E7E-C5F0-44EA-A3E4-17A12B1F6CFA}">
      <dgm:prSet phldr="0"/>
      <dgm:spPr/>
      <dgm:t>
        <a:bodyPr/>
        <a:lstStyle/>
        <a:p>
          <a:pPr algn="l" rtl="0"/>
          <a:r>
            <a:rPr lang="en-US" dirty="0">
              <a:latin typeface="Calibri Light"/>
            </a:rPr>
            <a:t>Peppers</a:t>
          </a:r>
        </a:p>
      </dgm:t>
    </dgm:pt>
    <dgm:pt modelId="{46AB3957-ED03-488E-A425-00FFAECFCFF5}" type="parTrans" cxnId="{37E401AC-1440-4707-A8CA-9CA429E63333}">
      <dgm:prSet/>
      <dgm:spPr/>
      <dgm:t>
        <a:bodyPr/>
        <a:lstStyle/>
        <a:p>
          <a:endParaRPr lang="en-US"/>
        </a:p>
      </dgm:t>
    </dgm:pt>
    <dgm:pt modelId="{E027CB37-A5A5-4C78-A134-91F89C739536}" type="sibTrans" cxnId="{37E401AC-1440-4707-A8CA-9CA429E63333}">
      <dgm:prSet/>
      <dgm:spPr/>
      <dgm:t>
        <a:bodyPr/>
        <a:lstStyle/>
        <a:p>
          <a:endParaRPr lang="en-US"/>
        </a:p>
      </dgm:t>
    </dgm:pt>
    <dgm:pt modelId="{9BD47F93-E2DA-41F3-88F3-5816B73AD3C4}">
      <dgm:prSet phldr="0"/>
      <dgm:spPr/>
      <dgm:t>
        <a:bodyPr/>
        <a:lstStyle/>
        <a:p>
          <a:pPr algn="l" rtl="0"/>
          <a:r>
            <a:rPr lang="en-US" dirty="0">
              <a:latin typeface="Calibri Light"/>
            </a:rPr>
            <a:t>Lettuce</a:t>
          </a:r>
        </a:p>
      </dgm:t>
    </dgm:pt>
    <dgm:pt modelId="{258E62F8-AA14-4C34-9384-878236D888F9}" type="parTrans" cxnId="{B2AFC836-5B94-4FA8-9E4D-906E1957CFDB}">
      <dgm:prSet/>
      <dgm:spPr/>
      <dgm:t>
        <a:bodyPr/>
        <a:lstStyle/>
        <a:p>
          <a:endParaRPr lang="en-US"/>
        </a:p>
      </dgm:t>
    </dgm:pt>
    <dgm:pt modelId="{9CC774CC-15F2-49CA-A992-45E49E29C2C2}" type="sibTrans" cxnId="{B2AFC836-5B94-4FA8-9E4D-906E1957CFDB}">
      <dgm:prSet/>
      <dgm:spPr/>
      <dgm:t>
        <a:bodyPr/>
        <a:lstStyle/>
        <a:p>
          <a:endParaRPr lang="en-US"/>
        </a:p>
      </dgm:t>
    </dgm:pt>
    <dgm:pt modelId="{41CC08F1-CBCB-4AC8-9E40-8589C7D02A46}">
      <dgm:prSet phldr="0"/>
      <dgm:spPr/>
      <dgm:t>
        <a:bodyPr/>
        <a:lstStyle/>
        <a:p>
          <a:pPr algn="l" rtl="0"/>
          <a:r>
            <a:rPr lang="en-US" dirty="0"/>
            <a:t>Lettuce</a:t>
          </a:r>
        </a:p>
      </dgm:t>
    </dgm:pt>
    <dgm:pt modelId="{6BFF53D1-ABDA-4BF8-8BAB-756738B7C963}" type="parTrans" cxnId="{A6642985-31C6-407E-B05F-0AB252BD8F6D}">
      <dgm:prSet/>
      <dgm:spPr/>
      <dgm:t>
        <a:bodyPr/>
        <a:lstStyle/>
        <a:p>
          <a:endParaRPr lang="en-US"/>
        </a:p>
      </dgm:t>
    </dgm:pt>
    <dgm:pt modelId="{F0BFD3F3-814E-4391-BD43-18B0B1E6CCEC}" type="sibTrans" cxnId="{A6642985-31C6-407E-B05F-0AB252BD8F6D}">
      <dgm:prSet/>
      <dgm:spPr/>
      <dgm:t>
        <a:bodyPr/>
        <a:lstStyle/>
        <a:p>
          <a:endParaRPr lang="en-US"/>
        </a:p>
      </dgm:t>
    </dgm:pt>
    <dgm:pt modelId="{5AF8877A-3179-4C20-A7C7-D819E3DB76DE}">
      <dgm:prSet phldr="0"/>
      <dgm:spPr/>
      <dgm:t>
        <a:bodyPr/>
        <a:lstStyle/>
        <a:p>
          <a:pPr algn="l" rtl="0"/>
          <a:r>
            <a:rPr lang="en-US" dirty="0">
              <a:latin typeface="Calibri Light"/>
            </a:rPr>
            <a:t>Summer Squash</a:t>
          </a:r>
        </a:p>
      </dgm:t>
    </dgm:pt>
    <dgm:pt modelId="{5C080872-9E92-42B1-8F18-2C09B061501E}" type="parTrans" cxnId="{9F274746-6849-46E6-96CB-1BEB207F3341}">
      <dgm:prSet/>
      <dgm:spPr/>
      <dgm:t>
        <a:bodyPr/>
        <a:lstStyle/>
        <a:p>
          <a:endParaRPr lang="en-US"/>
        </a:p>
      </dgm:t>
    </dgm:pt>
    <dgm:pt modelId="{DAC5CF34-CE12-4EB1-9AEE-E0FB0237DB76}" type="sibTrans" cxnId="{9F274746-6849-46E6-96CB-1BEB207F3341}">
      <dgm:prSet/>
      <dgm:spPr/>
      <dgm:t>
        <a:bodyPr/>
        <a:lstStyle/>
        <a:p>
          <a:endParaRPr lang="en-US"/>
        </a:p>
      </dgm:t>
    </dgm:pt>
    <dgm:pt modelId="{AC2BBF8F-0A75-4E52-96C9-C98894B4A50E}">
      <dgm:prSet phldr="0"/>
      <dgm:spPr/>
      <dgm:t>
        <a:bodyPr/>
        <a:lstStyle/>
        <a:p>
          <a:pPr algn="l" rtl="0"/>
          <a:r>
            <a:rPr lang="en-US" dirty="0"/>
            <a:t>Summer Squash</a:t>
          </a:r>
          <a:endParaRPr lang="en-US" dirty="0">
            <a:latin typeface="Calibri Light"/>
          </a:endParaRPr>
        </a:p>
      </dgm:t>
    </dgm:pt>
    <dgm:pt modelId="{EF650E20-43AA-4A7D-A179-C1470205E7C6}" type="parTrans" cxnId="{401D0C7E-FE6A-4F9A-97E5-992D4E073E26}">
      <dgm:prSet/>
      <dgm:spPr/>
      <dgm:t>
        <a:bodyPr/>
        <a:lstStyle/>
        <a:p>
          <a:endParaRPr lang="en-US"/>
        </a:p>
      </dgm:t>
    </dgm:pt>
    <dgm:pt modelId="{BC6E3F9B-D27A-4720-B9C7-266CB28F8158}" type="sibTrans" cxnId="{401D0C7E-FE6A-4F9A-97E5-992D4E073E26}">
      <dgm:prSet/>
      <dgm:spPr/>
      <dgm:t>
        <a:bodyPr/>
        <a:lstStyle/>
        <a:p>
          <a:endParaRPr lang="en-US"/>
        </a:p>
      </dgm:t>
    </dgm:pt>
    <dgm:pt modelId="{6480BC03-BE05-4EB4-A59C-0F20CBFAC2FF}">
      <dgm:prSet phldr="0"/>
      <dgm:spPr/>
      <dgm:t>
        <a:bodyPr/>
        <a:lstStyle/>
        <a:p>
          <a:pPr algn="l" rtl="0"/>
          <a:r>
            <a:rPr lang="en-US" dirty="0"/>
            <a:t>Cauliflower</a:t>
          </a:r>
          <a:endParaRPr lang="en-US" dirty="0">
            <a:latin typeface="Calibri Light"/>
          </a:endParaRPr>
        </a:p>
      </dgm:t>
    </dgm:pt>
    <dgm:pt modelId="{DDE88C28-7D3D-4626-B2FF-643D6D4A1C51}" type="parTrans" cxnId="{A317B46D-3172-41E8-9020-ED9078697A1E}">
      <dgm:prSet/>
      <dgm:spPr/>
      <dgm:t>
        <a:bodyPr/>
        <a:lstStyle/>
        <a:p>
          <a:endParaRPr lang="en-US"/>
        </a:p>
      </dgm:t>
    </dgm:pt>
    <dgm:pt modelId="{CE386536-73AE-45DE-81C1-A3B60509DDD8}" type="sibTrans" cxnId="{A317B46D-3172-41E8-9020-ED9078697A1E}">
      <dgm:prSet/>
      <dgm:spPr/>
      <dgm:t>
        <a:bodyPr/>
        <a:lstStyle/>
        <a:p>
          <a:endParaRPr lang="en-US"/>
        </a:p>
      </dgm:t>
    </dgm:pt>
    <dgm:pt modelId="{F1F4C014-1349-46EB-BDE1-3CF6AB5A2E48}">
      <dgm:prSet phldr="0"/>
      <dgm:spPr/>
      <dgm:t>
        <a:bodyPr/>
        <a:lstStyle/>
        <a:p>
          <a:pPr algn="l"/>
          <a:r>
            <a:rPr lang="en-US" dirty="0"/>
            <a:t>Lettuce</a:t>
          </a:r>
        </a:p>
      </dgm:t>
    </dgm:pt>
    <dgm:pt modelId="{5AF6179E-8A49-4FC8-875E-D559B7F9D13E}" type="parTrans" cxnId="{61B05405-A034-44EA-933B-87B083D532A0}">
      <dgm:prSet/>
      <dgm:spPr/>
      <dgm:t>
        <a:bodyPr/>
        <a:lstStyle/>
        <a:p>
          <a:endParaRPr lang="en-US"/>
        </a:p>
      </dgm:t>
    </dgm:pt>
    <dgm:pt modelId="{31CC690F-3A14-40CD-943B-6777ECC501FF}" type="sibTrans" cxnId="{61B05405-A034-44EA-933B-87B083D532A0}">
      <dgm:prSet/>
      <dgm:spPr/>
      <dgm:t>
        <a:bodyPr/>
        <a:lstStyle/>
        <a:p>
          <a:endParaRPr lang="en-US"/>
        </a:p>
      </dgm:t>
    </dgm:pt>
    <dgm:pt modelId="{AA7B0369-91DC-4385-BFE4-341476665952}">
      <dgm:prSet phldr="0"/>
      <dgm:spPr/>
      <dgm:t>
        <a:bodyPr/>
        <a:lstStyle/>
        <a:p>
          <a:pPr algn="l" rtl="0"/>
          <a:r>
            <a:rPr lang="en-US" dirty="0"/>
            <a:t>Cauliflower</a:t>
          </a:r>
        </a:p>
      </dgm:t>
    </dgm:pt>
    <dgm:pt modelId="{4D3FB7CD-FFE5-4C59-91FD-484366E87BC1}" type="parTrans" cxnId="{1103BC64-1965-4D18-8AC7-5C8BA246973F}">
      <dgm:prSet/>
      <dgm:spPr/>
      <dgm:t>
        <a:bodyPr/>
        <a:lstStyle/>
        <a:p>
          <a:endParaRPr lang="en-US"/>
        </a:p>
      </dgm:t>
    </dgm:pt>
    <dgm:pt modelId="{7A577042-6FDB-45BF-B294-D3679EBDE77E}" type="sibTrans" cxnId="{1103BC64-1965-4D18-8AC7-5C8BA246973F}">
      <dgm:prSet/>
      <dgm:spPr/>
      <dgm:t>
        <a:bodyPr/>
        <a:lstStyle/>
        <a:p>
          <a:endParaRPr lang="en-US"/>
        </a:p>
      </dgm:t>
    </dgm:pt>
    <dgm:pt modelId="{A716D220-0861-438D-BCFD-5AC8BED26882}">
      <dgm:prSet phldr="0"/>
      <dgm:spPr/>
      <dgm:t>
        <a:bodyPr/>
        <a:lstStyle/>
        <a:p>
          <a:pPr algn="l"/>
          <a:r>
            <a:rPr lang="en-US" dirty="0"/>
            <a:t>Cucumbers</a:t>
          </a:r>
        </a:p>
      </dgm:t>
    </dgm:pt>
    <dgm:pt modelId="{8A404197-20BB-47EB-9712-5F2298FDEB80}" type="parTrans" cxnId="{F92B304D-2E61-48FA-9D64-AA7E179E95B2}">
      <dgm:prSet/>
      <dgm:spPr/>
      <dgm:t>
        <a:bodyPr/>
        <a:lstStyle/>
        <a:p>
          <a:endParaRPr lang="en-US"/>
        </a:p>
      </dgm:t>
    </dgm:pt>
    <dgm:pt modelId="{817E8781-4FDB-487C-9F71-5EDF7914E298}" type="sibTrans" cxnId="{F92B304D-2E61-48FA-9D64-AA7E179E95B2}">
      <dgm:prSet/>
      <dgm:spPr/>
      <dgm:t>
        <a:bodyPr/>
        <a:lstStyle/>
        <a:p>
          <a:endParaRPr lang="en-US"/>
        </a:p>
      </dgm:t>
    </dgm:pt>
    <dgm:pt modelId="{0C717376-F180-497C-8C63-1E00A1FCB0B0}">
      <dgm:prSet phldr="0"/>
      <dgm:spPr/>
      <dgm:t>
        <a:bodyPr/>
        <a:lstStyle/>
        <a:p>
          <a:pPr algn="l"/>
          <a:r>
            <a:rPr lang="en-US" dirty="0">
              <a:latin typeface="Calibri Light"/>
            </a:rPr>
            <a:t>Tomatoes</a:t>
          </a:r>
        </a:p>
      </dgm:t>
    </dgm:pt>
    <dgm:pt modelId="{ADAFE7A5-C623-40F8-8380-32CA03216E00}" type="parTrans" cxnId="{E49A6A7B-7FAF-4979-8804-24AC89B906B1}">
      <dgm:prSet/>
      <dgm:spPr/>
      <dgm:t>
        <a:bodyPr/>
        <a:lstStyle/>
        <a:p>
          <a:endParaRPr lang="en-US"/>
        </a:p>
      </dgm:t>
    </dgm:pt>
    <dgm:pt modelId="{AC3BEB0E-DABD-49D4-8388-DA9B8C170ADB}" type="sibTrans" cxnId="{E49A6A7B-7FAF-4979-8804-24AC89B906B1}">
      <dgm:prSet/>
      <dgm:spPr/>
      <dgm:t>
        <a:bodyPr/>
        <a:lstStyle/>
        <a:p>
          <a:endParaRPr lang="en-US"/>
        </a:p>
      </dgm:t>
    </dgm:pt>
    <dgm:pt modelId="{A22EC8AD-1543-4FBE-AFEB-F64D3869593F}">
      <dgm:prSet phldr="0"/>
      <dgm:spPr/>
      <dgm:t>
        <a:bodyPr/>
        <a:lstStyle/>
        <a:p>
          <a:pPr algn="l" rtl="0"/>
          <a:r>
            <a:rPr lang="en-US" dirty="0">
              <a:latin typeface="Calibri Light"/>
            </a:rPr>
            <a:t>Collard Greens</a:t>
          </a:r>
        </a:p>
      </dgm:t>
    </dgm:pt>
    <dgm:pt modelId="{4F4A61C5-A1FC-4788-8C1E-9C1989F62AF4}" type="parTrans" cxnId="{27091B53-8165-4EDF-90DE-A6D376D47900}">
      <dgm:prSet/>
      <dgm:spPr/>
      <dgm:t>
        <a:bodyPr/>
        <a:lstStyle/>
        <a:p>
          <a:endParaRPr lang="en-US"/>
        </a:p>
      </dgm:t>
    </dgm:pt>
    <dgm:pt modelId="{50FDB95A-7B50-4B51-BA3C-377A102502DA}" type="sibTrans" cxnId="{27091B53-8165-4EDF-90DE-A6D376D47900}">
      <dgm:prSet/>
      <dgm:spPr/>
      <dgm:t>
        <a:bodyPr/>
        <a:lstStyle/>
        <a:p>
          <a:endParaRPr lang="en-US"/>
        </a:p>
      </dgm:t>
    </dgm:pt>
    <dgm:pt modelId="{0519DEA9-915C-47BD-A980-7BCDD564C255}">
      <dgm:prSet phldr="0"/>
      <dgm:spPr/>
      <dgm:t>
        <a:bodyPr/>
        <a:lstStyle/>
        <a:p>
          <a:pPr algn="l"/>
          <a:r>
            <a:rPr lang="en-US" dirty="0">
              <a:latin typeface="Calibri Light"/>
            </a:rPr>
            <a:t>Kale</a:t>
          </a:r>
        </a:p>
      </dgm:t>
    </dgm:pt>
    <dgm:pt modelId="{F10EED10-32F9-41DA-9E91-0827355CB8DF}" type="parTrans" cxnId="{2A20363B-BE4B-43D6-BB41-2A532A68BE9D}">
      <dgm:prSet/>
      <dgm:spPr/>
      <dgm:t>
        <a:bodyPr/>
        <a:lstStyle/>
        <a:p>
          <a:endParaRPr lang="en-US"/>
        </a:p>
      </dgm:t>
    </dgm:pt>
    <dgm:pt modelId="{3313E920-AC56-4004-B9F8-DEE4489AFE1D}" type="sibTrans" cxnId="{2A20363B-BE4B-43D6-BB41-2A532A68BE9D}">
      <dgm:prSet/>
      <dgm:spPr/>
      <dgm:t>
        <a:bodyPr/>
        <a:lstStyle/>
        <a:p>
          <a:endParaRPr lang="en-US"/>
        </a:p>
      </dgm:t>
    </dgm:pt>
    <dgm:pt modelId="{1022103D-FA7A-4FAE-B216-57626CADC8E3}">
      <dgm:prSet phldr="0"/>
      <dgm:spPr/>
      <dgm:t>
        <a:bodyPr/>
        <a:lstStyle/>
        <a:p>
          <a:pPr algn="l" rtl="0"/>
          <a:r>
            <a:rPr lang="en-US" dirty="0">
              <a:latin typeface="Calibri Light"/>
            </a:rPr>
            <a:t>Broccoli</a:t>
          </a:r>
        </a:p>
      </dgm:t>
    </dgm:pt>
    <dgm:pt modelId="{EEBCC353-CB7E-4DE3-A95C-E658453A2864}" type="parTrans" cxnId="{565DB799-D933-44D7-9A05-DB9232E037A6}">
      <dgm:prSet/>
      <dgm:spPr/>
      <dgm:t>
        <a:bodyPr/>
        <a:lstStyle/>
        <a:p>
          <a:endParaRPr lang="en-US"/>
        </a:p>
      </dgm:t>
    </dgm:pt>
    <dgm:pt modelId="{6A81245B-D77E-4E82-9C53-A8AE8D9C18B6}" type="sibTrans" cxnId="{565DB799-D933-44D7-9A05-DB9232E037A6}">
      <dgm:prSet/>
      <dgm:spPr/>
      <dgm:t>
        <a:bodyPr/>
        <a:lstStyle/>
        <a:p>
          <a:endParaRPr lang="en-US"/>
        </a:p>
      </dgm:t>
    </dgm:pt>
    <dgm:pt modelId="{BBDBC48F-FE6E-4305-8CED-6F1FD207EA51}">
      <dgm:prSet phldr="0"/>
      <dgm:spPr/>
      <dgm:t>
        <a:bodyPr/>
        <a:lstStyle/>
        <a:p>
          <a:pPr algn="l"/>
          <a:r>
            <a:rPr lang="en-US" dirty="0"/>
            <a:t>December-April</a:t>
          </a:r>
        </a:p>
      </dgm:t>
    </dgm:pt>
    <dgm:pt modelId="{750E25D4-4059-4D14-94D1-E52269192E6D}" type="parTrans" cxnId="{6B718EB6-F9D6-45EC-91EE-50EBFFC1CE4E}">
      <dgm:prSet/>
      <dgm:spPr/>
      <dgm:t>
        <a:bodyPr/>
        <a:lstStyle/>
        <a:p>
          <a:endParaRPr lang="en-US"/>
        </a:p>
      </dgm:t>
    </dgm:pt>
    <dgm:pt modelId="{60C557B8-C884-4755-9409-29372A946094}" type="sibTrans" cxnId="{6B718EB6-F9D6-45EC-91EE-50EBFFC1CE4E}">
      <dgm:prSet/>
      <dgm:spPr/>
      <dgm:t>
        <a:bodyPr/>
        <a:lstStyle/>
        <a:p>
          <a:endParaRPr lang="en-US"/>
        </a:p>
      </dgm:t>
    </dgm:pt>
    <dgm:pt modelId="{F0AAD4B8-2DCE-4BC5-B044-4EEE2D91CCBA}">
      <dgm:prSet phldr="0"/>
      <dgm:spPr/>
      <dgm:t>
        <a:bodyPr/>
        <a:lstStyle/>
        <a:p>
          <a:pPr algn="l"/>
          <a:r>
            <a:rPr lang="en-US" dirty="0"/>
            <a:t>Commodity purchase: </a:t>
          </a:r>
        </a:p>
      </dgm:t>
    </dgm:pt>
    <dgm:pt modelId="{D91EE52A-8B8F-4165-BDDF-794BB5CB6C95}" type="parTrans" cxnId="{6CF2F725-2306-4459-BD9C-7A2537F2B369}">
      <dgm:prSet/>
      <dgm:spPr/>
      <dgm:t>
        <a:bodyPr/>
        <a:lstStyle/>
        <a:p>
          <a:endParaRPr lang="en-US"/>
        </a:p>
      </dgm:t>
    </dgm:pt>
    <dgm:pt modelId="{1B67A0CF-6EAD-4504-BD45-CF388615D400}" type="sibTrans" cxnId="{6CF2F725-2306-4459-BD9C-7A2537F2B369}">
      <dgm:prSet/>
      <dgm:spPr/>
      <dgm:t>
        <a:bodyPr/>
        <a:lstStyle/>
        <a:p>
          <a:endParaRPr lang="en-US"/>
        </a:p>
      </dgm:t>
    </dgm:pt>
    <dgm:pt modelId="{007CF1BE-A7F3-4C3F-B0FF-680514BF091D}">
      <dgm:prSet phldr="0"/>
      <dgm:spPr/>
      <dgm:t>
        <a:bodyPr/>
        <a:lstStyle/>
        <a:p>
          <a:pPr algn="l"/>
          <a:r>
            <a:rPr lang="en-US" dirty="0"/>
            <a:t>PILOT</a:t>
          </a:r>
        </a:p>
      </dgm:t>
    </dgm:pt>
    <dgm:pt modelId="{20D9EB60-40B0-43FB-AAFD-C8151C607C01}" type="parTrans" cxnId="{8D10869E-4C21-4752-B6B5-3B3790C26EDD}">
      <dgm:prSet/>
      <dgm:spPr/>
      <dgm:t>
        <a:bodyPr/>
        <a:lstStyle/>
        <a:p>
          <a:endParaRPr lang="en-US"/>
        </a:p>
      </dgm:t>
    </dgm:pt>
    <dgm:pt modelId="{0FD4CCAC-7864-4110-B974-1C0F6A1B7D87}" type="sibTrans" cxnId="{8D10869E-4C21-4752-B6B5-3B3790C26EDD}">
      <dgm:prSet/>
      <dgm:spPr/>
      <dgm:t>
        <a:bodyPr/>
        <a:lstStyle/>
        <a:p>
          <a:endParaRPr lang="en-US"/>
        </a:p>
      </dgm:t>
    </dgm:pt>
    <dgm:pt modelId="{E11001BC-1DE3-49D6-A9C1-A036E36C2DBB}">
      <dgm:prSet phldr="0"/>
      <dgm:spPr/>
      <dgm:t>
        <a:bodyPr/>
        <a:lstStyle/>
        <a:p>
          <a:pPr algn="l"/>
          <a:r>
            <a:rPr lang="en-US" dirty="0"/>
            <a:t>DoD Fresh Vegetables</a:t>
          </a:r>
        </a:p>
      </dgm:t>
    </dgm:pt>
    <dgm:pt modelId="{5251EBC2-61DE-4F03-B822-EEA8493C2A7D}" type="parTrans" cxnId="{E37A3F88-4552-4D5B-B714-5CB71B6DC41B}">
      <dgm:prSet/>
      <dgm:spPr/>
      <dgm:t>
        <a:bodyPr/>
        <a:lstStyle/>
        <a:p>
          <a:endParaRPr lang="en-US"/>
        </a:p>
      </dgm:t>
    </dgm:pt>
    <dgm:pt modelId="{C6244516-E6DA-422F-8351-CB764F41A47F}" type="sibTrans" cxnId="{E37A3F88-4552-4D5B-B714-5CB71B6DC41B}">
      <dgm:prSet/>
      <dgm:spPr/>
      <dgm:t>
        <a:bodyPr/>
        <a:lstStyle/>
        <a:p>
          <a:endParaRPr lang="en-US"/>
        </a:p>
      </dgm:t>
    </dgm:pt>
    <dgm:pt modelId="{DCF12BCC-1FF7-44E1-B4D0-EA969C868E39}">
      <dgm:prSet phldr="0"/>
      <dgm:spPr/>
      <dgm:t>
        <a:bodyPr/>
        <a:lstStyle/>
        <a:p>
          <a:pPr algn="l"/>
          <a:r>
            <a:rPr lang="en-US" dirty="0"/>
            <a:t>USDA Foods</a:t>
          </a:r>
        </a:p>
      </dgm:t>
    </dgm:pt>
    <dgm:pt modelId="{8FCF7C44-873D-4F3C-8183-D0F8A74F1BAB}" type="parTrans" cxnId="{7C8DD7BF-703F-4711-B0B6-7904014D0DC9}">
      <dgm:prSet/>
      <dgm:spPr/>
      <dgm:t>
        <a:bodyPr/>
        <a:lstStyle/>
        <a:p>
          <a:endParaRPr lang="en-US"/>
        </a:p>
      </dgm:t>
    </dgm:pt>
    <dgm:pt modelId="{65605A3B-2448-4F35-BCE1-FE851EC9D350}" type="sibTrans" cxnId="{7C8DD7BF-703F-4711-B0B6-7904014D0DC9}">
      <dgm:prSet/>
      <dgm:spPr/>
      <dgm:t>
        <a:bodyPr/>
        <a:lstStyle/>
        <a:p>
          <a:endParaRPr lang="en-US"/>
        </a:p>
      </dgm:t>
    </dgm:pt>
    <dgm:pt modelId="{E1A64CB2-946F-410E-8881-4FBD8E8AB542}" type="pres">
      <dgm:prSet presAssocID="{2B83E3D2-CEE8-45FF-9DBA-F5AB45C29CC8}" presName="Name0" presStyleCnt="0">
        <dgm:presLayoutVars>
          <dgm:dir/>
          <dgm:animLvl val="lvl"/>
          <dgm:resizeHandles val="exact"/>
        </dgm:presLayoutVars>
      </dgm:prSet>
      <dgm:spPr/>
    </dgm:pt>
    <dgm:pt modelId="{C1D81792-696C-4DDC-B3EB-FC720CC2379C}" type="pres">
      <dgm:prSet presAssocID="{F7B9BECC-B625-4948-B203-59B534F32BF5}" presName="composite" presStyleCnt="0"/>
      <dgm:spPr/>
    </dgm:pt>
    <dgm:pt modelId="{BEC9D232-EEAF-4113-A647-08D48AEC118E}" type="pres">
      <dgm:prSet presAssocID="{F7B9BECC-B625-4948-B203-59B534F32BF5}" presName="parTx" presStyleLbl="alignNode1" presStyleIdx="0" presStyleCnt="6">
        <dgm:presLayoutVars>
          <dgm:chMax val="0"/>
          <dgm:chPref val="0"/>
          <dgm:bulletEnabled val="1"/>
        </dgm:presLayoutVars>
      </dgm:prSet>
      <dgm:spPr/>
    </dgm:pt>
    <dgm:pt modelId="{062DEB72-C14D-4EC0-BEB7-19ABAE8760B7}" type="pres">
      <dgm:prSet presAssocID="{F7B9BECC-B625-4948-B203-59B534F32BF5}" presName="desTx" presStyleLbl="alignAccFollowNode1" presStyleIdx="0" presStyleCnt="6">
        <dgm:presLayoutVars>
          <dgm:bulletEnabled val="1"/>
        </dgm:presLayoutVars>
      </dgm:prSet>
      <dgm:spPr/>
    </dgm:pt>
    <dgm:pt modelId="{40852BA8-D2F1-4210-B835-9BB8BAF7C167}" type="pres">
      <dgm:prSet presAssocID="{1F17FF16-2E47-470F-BBA7-8118ABEC3CEC}" presName="space" presStyleCnt="0"/>
      <dgm:spPr/>
    </dgm:pt>
    <dgm:pt modelId="{1DDAD7A7-D050-437D-B98F-AD5307E2CF85}" type="pres">
      <dgm:prSet presAssocID="{96E2E16A-6A02-4A6C-9E7E-EA25334FE38E}" presName="composite" presStyleCnt="0"/>
      <dgm:spPr/>
    </dgm:pt>
    <dgm:pt modelId="{9DE479A7-A67F-4792-BDCA-17416FCBD029}" type="pres">
      <dgm:prSet presAssocID="{96E2E16A-6A02-4A6C-9E7E-EA25334FE38E}" presName="parTx" presStyleLbl="alignNode1" presStyleIdx="1" presStyleCnt="6">
        <dgm:presLayoutVars>
          <dgm:chMax val="0"/>
          <dgm:chPref val="0"/>
          <dgm:bulletEnabled val="1"/>
        </dgm:presLayoutVars>
      </dgm:prSet>
      <dgm:spPr/>
    </dgm:pt>
    <dgm:pt modelId="{E1FA196D-07C0-4B6C-9019-2DE1181D61F8}" type="pres">
      <dgm:prSet presAssocID="{96E2E16A-6A02-4A6C-9E7E-EA25334FE38E}" presName="desTx" presStyleLbl="alignAccFollowNode1" presStyleIdx="1" presStyleCnt="6">
        <dgm:presLayoutVars>
          <dgm:bulletEnabled val="1"/>
        </dgm:presLayoutVars>
      </dgm:prSet>
      <dgm:spPr/>
    </dgm:pt>
    <dgm:pt modelId="{F7ACFEB7-FDDC-4FAC-9E9A-293F3478404B}" type="pres">
      <dgm:prSet presAssocID="{D8F75580-77E5-41BD-9855-887496C6FAEE}" presName="space" presStyleCnt="0"/>
      <dgm:spPr/>
    </dgm:pt>
    <dgm:pt modelId="{5BA11770-790A-402A-ACC5-2F6C84A52D7B}" type="pres">
      <dgm:prSet presAssocID="{94CFCC92-8430-4204-9AE4-BE99A6045AE1}" presName="composite" presStyleCnt="0"/>
      <dgm:spPr/>
    </dgm:pt>
    <dgm:pt modelId="{82E48477-E2E4-4FE3-B558-A081800E9CB7}" type="pres">
      <dgm:prSet presAssocID="{94CFCC92-8430-4204-9AE4-BE99A6045AE1}" presName="parTx" presStyleLbl="alignNode1" presStyleIdx="2" presStyleCnt="6">
        <dgm:presLayoutVars>
          <dgm:chMax val="0"/>
          <dgm:chPref val="0"/>
          <dgm:bulletEnabled val="1"/>
        </dgm:presLayoutVars>
      </dgm:prSet>
      <dgm:spPr/>
    </dgm:pt>
    <dgm:pt modelId="{C8DEC9C6-B96C-4644-824F-B023B0D5893F}" type="pres">
      <dgm:prSet presAssocID="{94CFCC92-8430-4204-9AE4-BE99A6045AE1}" presName="desTx" presStyleLbl="alignAccFollowNode1" presStyleIdx="2" presStyleCnt="6">
        <dgm:presLayoutVars>
          <dgm:bulletEnabled val="1"/>
        </dgm:presLayoutVars>
      </dgm:prSet>
      <dgm:spPr/>
    </dgm:pt>
    <dgm:pt modelId="{60C1EDEF-D630-4276-98C7-1B8266F4A64B}" type="pres">
      <dgm:prSet presAssocID="{F2E8D747-8712-4867-8C04-58C00A7B94C3}" presName="space" presStyleCnt="0"/>
      <dgm:spPr/>
    </dgm:pt>
    <dgm:pt modelId="{10FC8B12-DBFA-44E8-B962-473F2E651312}" type="pres">
      <dgm:prSet presAssocID="{BBDBC48F-FE6E-4305-8CED-6F1FD207EA51}" presName="composite" presStyleCnt="0"/>
      <dgm:spPr/>
    </dgm:pt>
    <dgm:pt modelId="{FBD6D713-07AA-4794-8465-BA1F32D1D112}" type="pres">
      <dgm:prSet presAssocID="{BBDBC48F-FE6E-4305-8CED-6F1FD207EA51}" presName="parTx" presStyleLbl="alignNode1" presStyleIdx="3" presStyleCnt="6">
        <dgm:presLayoutVars>
          <dgm:chMax val="0"/>
          <dgm:chPref val="0"/>
          <dgm:bulletEnabled val="1"/>
        </dgm:presLayoutVars>
      </dgm:prSet>
      <dgm:spPr/>
    </dgm:pt>
    <dgm:pt modelId="{72BD6F6E-2DD7-4AA7-8395-3A133B6B24F3}" type="pres">
      <dgm:prSet presAssocID="{BBDBC48F-FE6E-4305-8CED-6F1FD207EA51}" presName="desTx" presStyleLbl="alignAccFollowNode1" presStyleIdx="3" presStyleCnt="6">
        <dgm:presLayoutVars>
          <dgm:bulletEnabled val="1"/>
        </dgm:presLayoutVars>
      </dgm:prSet>
      <dgm:spPr/>
    </dgm:pt>
    <dgm:pt modelId="{F10ADE47-BF08-477D-AA1F-82A827384C70}" type="pres">
      <dgm:prSet presAssocID="{60C557B8-C884-4755-9409-29372A946094}" presName="space" presStyleCnt="0"/>
      <dgm:spPr/>
    </dgm:pt>
    <dgm:pt modelId="{9C773531-3C0A-4649-A611-ECC0614ECAB4}" type="pres">
      <dgm:prSet presAssocID="{CD79E8C4-179C-4C57-8E81-F4ABF0BA4EF5}" presName="composite" presStyleCnt="0"/>
      <dgm:spPr/>
    </dgm:pt>
    <dgm:pt modelId="{A91BB699-D5A4-4F99-9BB3-7D6697FD170C}" type="pres">
      <dgm:prSet presAssocID="{CD79E8C4-179C-4C57-8E81-F4ABF0BA4EF5}" presName="parTx" presStyleLbl="alignNode1" presStyleIdx="4" presStyleCnt="6">
        <dgm:presLayoutVars>
          <dgm:chMax val="0"/>
          <dgm:chPref val="0"/>
          <dgm:bulletEnabled val="1"/>
        </dgm:presLayoutVars>
      </dgm:prSet>
      <dgm:spPr/>
    </dgm:pt>
    <dgm:pt modelId="{89396F37-6312-4429-B0A7-6859A584A2A1}" type="pres">
      <dgm:prSet presAssocID="{CD79E8C4-179C-4C57-8E81-F4ABF0BA4EF5}" presName="desTx" presStyleLbl="alignAccFollowNode1" presStyleIdx="4" presStyleCnt="6">
        <dgm:presLayoutVars>
          <dgm:bulletEnabled val="1"/>
        </dgm:presLayoutVars>
      </dgm:prSet>
      <dgm:spPr/>
    </dgm:pt>
    <dgm:pt modelId="{FF7ACE4D-C09F-4B50-9E13-150A208AED6C}" type="pres">
      <dgm:prSet presAssocID="{0EF0F711-91E9-4621-97E6-2893B075ADAF}" presName="space" presStyleCnt="0"/>
      <dgm:spPr/>
    </dgm:pt>
    <dgm:pt modelId="{30C5842E-5548-4FCA-A7B2-F94DE9B291B4}" type="pres">
      <dgm:prSet presAssocID="{FA959C6F-F915-4FC7-9DA5-C02E4EB748CF}" presName="composite" presStyleCnt="0"/>
      <dgm:spPr/>
    </dgm:pt>
    <dgm:pt modelId="{4421BAEB-EDB9-4C14-A72A-45C3D2CDD6DE}" type="pres">
      <dgm:prSet presAssocID="{FA959C6F-F915-4FC7-9DA5-C02E4EB748CF}" presName="parTx" presStyleLbl="alignNode1" presStyleIdx="5" presStyleCnt="6">
        <dgm:presLayoutVars>
          <dgm:chMax val="0"/>
          <dgm:chPref val="0"/>
          <dgm:bulletEnabled val="1"/>
        </dgm:presLayoutVars>
      </dgm:prSet>
      <dgm:spPr/>
    </dgm:pt>
    <dgm:pt modelId="{E3839185-9662-4935-A43B-297EB7F945CB}" type="pres">
      <dgm:prSet presAssocID="{FA959C6F-F915-4FC7-9DA5-C02E4EB748CF}" presName="desTx" presStyleLbl="alignAccFollowNode1" presStyleIdx="5" presStyleCnt="6">
        <dgm:presLayoutVars>
          <dgm:bulletEnabled val="1"/>
        </dgm:presLayoutVars>
      </dgm:prSet>
      <dgm:spPr/>
    </dgm:pt>
  </dgm:ptLst>
  <dgm:cxnLst>
    <dgm:cxn modelId="{C2AE5602-B03C-435F-9525-AE11B0A11718}" type="presOf" srcId="{96E2E16A-6A02-4A6C-9E7E-EA25334FE38E}" destId="{9DE479A7-A67F-4792-BDCA-17416FCBD029}" srcOrd="0" destOrd="0" presId="urn:microsoft.com/office/officeart/2005/8/layout/hList1"/>
    <dgm:cxn modelId="{61B05405-A034-44EA-933B-87B083D532A0}" srcId="{96E2E16A-6A02-4A6C-9E7E-EA25334FE38E}" destId="{F1F4C014-1349-46EB-BDE1-3CF6AB5A2E48}" srcOrd="3" destOrd="0" parTransId="{5AF6179E-8A49-4FC8-875E-D559B7F9D13E}" sibTransId="{31CC690F-3A14-40CD-943B-6777ECC501FF}"/>
    <dgm:cxn modelId="{D6D54107-4B41-4F77-8CAA-E9B8DA0BDAD6}" type="presOf" srcId="{41CC08F1-CBCB-4AC8-9E40-8589C7D02A46}" destId="{E3839185-9662-4935-A43B-297EB7F945CB}" srcOrd="0" destOrd="0" presId="urn:microsoft.com/office/officeart/2005/8/layout/hList1"/>
    <dgm:cxn modelId="{7D027612-E751-475A-A486-0B1C20ED4D02}" type="presOf" srcId="{0C717376-F180-497C-8C63-1E00A1FCB0B0}" destId="{E1FA196D-07C0-4B6C-9019-2DE1181D61F8}" srcOrd="0" destOrd="4" presId="urn:microsoft.com/office/officeart/2005/8/layout/hList1"/>
    <dgm:cxn modelId="{9F041B14-D5CA-4467-B8A3-820B050071B3}" type="presOf" srcId="{007CF1BE-A7F3-4C3F-B0FF-680514BF091D}" destId="{72BD6F6E-2DD7-4AA7-8395-3A133B6B24F3}" srcOrd="0" destOrd="1" presId="urn:microsoft.com/office/officeart/2005/8/layout/hList1"/>
    <dgm:cxn modelId="{F7436B19-88A2-4509-90BE-84B357DB516C}" type="presOf" srcId="{E1E7135D-B1EF-44E0-A762-F5A8B6AA44A6}" destId="{C8DEC9C6-B96C-4644-824F-B023B0D5893F}" srcOrd="0" destOrd="0" presId="urn:microsoft.com/office/officeart/2005/8/layout/hList1"/>
    <dgm:cxn modelId="{6CF2F725-2306-4459-BD9C-7A2537F2B369}" srcId="{BBDBC48F-FE6E-4305-8CED-6F1FD207EA51}" destId="{F0AAD4B8-2DCE-4BC5-B044-4EEE2D91CCBA}" srcOrd="0" destOrd="0" parTransId="{D91EE52A-8B8F-4165-BDDF-794BB5CB6C95}" sibTransId="{1B67A0CF-6EAD-4504-BD45-CF388615D400}"/>
    <dgm:cxn modelId="{859E4C28-DE47-460E-ACB3-3BE05ACA9B14}" type="presOf" srcId="{F8323BB9-3264-4345-850D-2D4E1608E7D8}" destId="{062DEB72-C14D-4EC0-BEB7-19ABAE8760B7}" srcOrd="0" destOrd="1" presId="urn:microsoft.com/office/officeart/2005/8/layout/hList1"/>
    <dgm:cxn modelId="{B9B15C2E-8D32-4BA4-A0B0-3CDDD9CC8257}" type="presOf" srcId="{BBDBC48F-FE6E-4305-8CED-6F1FD207EA51}" destId="{FBD6D713-07AA-4794-8465-BA1F32D1D112}" srcOrd="0" destOrd="0" presId="urn:microsoft.com/office/officeart/2005/8/layout/hList1"/>
    <dgm:cxn modelId="{3F3D3233-482F-44D6-AF77-D912EA0893A5}" type="presOf" srcId="{A22EC8AD-1543-4FBE-AFEB-F64D3869593F}" destId="{C8DEC9C6-B96C-4644-824F-B023B0D5893F}" srcOrd="0" destOrd="2" presId="urn:microsoft.com/office/officeart/2005/8/layout/hList1"/>
    <dgm:cxn modelId="{E9250D36-B6F1-4123-BCB3-22C823AA56F7}" srcId="{F7B9BECC-B625-4948-B203-59B534F32BF5}" destId="{F597FE2A-1D95-43E7-B4F3-5FDA01665990}" srcOrd="3" destOrd="0" parTransId="{20A3567A-69E2-4F86-A75D-48A5C15DFFB4}" sibTransId="{2B93CCA1-B92C-4CCF-A6E8-0084A185FE82}"/>
    <dgm:cxn modelId="{B2AFC836-5B94-4FA8-9E4D-906E1957CFDB}" srcId="{CD79E8C4-179C-4C57-8E81-F4ABF0BA4EF5}" destId="{9BD47F93-E2DA-41F3-88F3-5816B73AD3C4}" srcOrd="0" destOrd="0" parTransId="{258E62F8-AA14-4C34-9384-878236D888F9}" sibTransId="{9CC774CC-15F2-49CA-A992-45E49E29C2C2}"/>
    <dgm:cxn modelId="{FDB13F37-BAC6-47F0-9939-FF438A9E8789}" srcId="{F7B9BECC-B625-4948-B203-59B534F32BF5}" destId="{A55927C3-5ACB-4EB9-B9DE-3D286FBCD6CA}" srcOrd="2" destOrd="0" parTransId="{ACEED85B-79A5-4D2C-A1EA-9741CEE3837B}" sibTransId="{DDCBA377-EF62-419E-90B6-C1DECB82F09F}"/>
    <dgm:cxn modelId="{CA849537-8BBB-4137-A70A-79DE8CFBBDBE}" type="presOf" srcId="{F597FE2A-1D95-43E7-B4F3-5FDA01665990}" destId="{062DEB72-C14D-4EC0-BEB7-19ABAE8760B7}" srcOrd="0" destOrd="3" presId="urn:microsoft.com/office/officeart/2005/8/layout/hList1"/>
    <dgm:cxn modelId="{2A20363B-BE4B-43D6-BB41-2A532A68BE9D}" srcId="{94CFCC92-8430-4204-9AE4-BE99A6045AE1}" destId="{0519DEA9-915C-47BD-A980-7BCDD564C255}" srcOrd="3" destOrd="0" parTransId="{F10EED10-32F9-41DA-9E91-0827355CB8DF}" sibTransId="{3313E920-AC56-4004-B9F8-DEE4489AFE1D}"/>
    <dgm:cxn modelId="{6DFAA05F-4A41-4D91-B1B6-04DEB31D0A31}" srcId="{96E2E16A-6A02-4A6C-9E7E-EA25334FE38E}" destId="{B3E36A5A-0C1C-4A61-B3E7-D68104988B35}" srcOrd="0" destOrd="0" parTransId="{097EA54B-936B-4A1D-96D6-EACA1FFE1611}" sibTransId="{1781C407-AACE-4781-8684-3B55CA392D9C}"/>
    <dgm:cxn modelId="{1103BC64-1965-4D18-8AC7-5C8BA246973F}" srcId="{96E2E16A-6A02-4A6C-9E7E-EA25334FE38E}" destId="{AA7B0369-91DC-4385-BFE4-341476665952}" srcOrd="1" destOrd="0" parTransId="{4D3FB7CD-FFE5-4C59-91FD-484366E87BC1}" sibTransId="{7A577042-6FDB-45BF-B294-D3679EBDE77E}"/>
    <dgm:cxn modelId="{9F274746-6849-46E6-96CB-1BEB207F3341}" srcId="{CD79E8C4-179C-4C57-8E81-F4ABF0BA4EF5}" destId="{5AF8877A-3179-4C20-A7C7-D819E3DB76DE}" srcOrd="2" destOrd="0" parTransId="{5C080872-9E92-42B1-8F18-2C09B061501E}" sibTransId="{DAC5CF34-CE12-4EB1-9AEE-E0FB0237DB76}"/>
    <dgm:cxn modelId="{6D055C49-427C-486B-97D3-4F5199003761}" srcId="{FA959C6F-F915-4FC7-9DA5-C02E4EB748CF}" destId="{C6CBD84F-9EE6-4838-973F-CE603EC9A8A5}" srcOrd="1" destOrd="0" parTransId="{BB467718-7927-4C52-B255-7D73981693C9}" sibTransId="{FA6DA435-87A9-4C9A-8F37-73ABC3DAFEDF}"/>
    <dgm:cxn modelId="{F92B304D-2E61-48FA-9D64-AA7E179E95B2}" srcId="{96E2E16A-6A02-4A6C-9E7E-EA25334FE38E}" destId="{A716D220-0861-438D-BCFD-5AC8BED26882}" srcOrd="2" destOrd="0" parTransId="{8A404197-20BB-47EB-9712-5F2298FDEB80}" sibTransId="{817E8781-4FDB-487C-9F71-5EDF7914E298}"/>
    <dgm:cxn modelId="{A317B46D-3172-41E8-9020-ED9078697A1E}" srcId="{94CFCC92-8430-4204-9AE4-BE99A6045AE1}" destId="{6480BC03-BE05-4EB4-A59C-0F20CBFAC2FF}" srcOrd="1" destOrd="0" parTransId="{DDE88C28-7D3D-4626-B2FF-643D6D4A1C51}" sibTransId="{CE386536-73AE-45DE-81C1-A3B60509DDD8}"/>
    <dgm:cxn modelId="{27091B53-8165-4EDF-90DE-A6D376D47900}" srcId="{94CFCC92-8430-4204-9AE4-BE99A6045AE1}" destId="{A22EC8AD-1543-4FBE-AFEB-F64D3869593F}" srcOrd="2" destOrd="0" parTransId="{4F4A61C5-A1FC-4788-8C1E-9C1989F62AF4}" sibTransId="{50FDB95A-7B50-4B51-BA3C-377A102502DA}"/>
    <dgm:cxn modelId="{3CCA2673-9538-4216-87A8-F3CAA8B1B3F9}" type="presOf" srcId="{0519DEA9-915C-47BD-A980-7BCDD564C255}" destId="{C8DEC9C6-B96C-4644-824F-B023B0D5893F}" srcOrd="0" destOrd="3" presId="urn:microsoft.com/office/officeart/2005/8/layout/hList1"/>
    <dgm:cxn modelId="{E5D00B74-88C9-4B55-9873-23675AF67C48}" srcId="{2B83E3D2-CEE8-45FF-9DBA-F5AB45C29CC8}" destId="{94CFCC92-8430-4204-9AE4-BE99A6045AE1}" srcOrd="2" destOrd="0" parTransId="{6015320C-3656-491F-88E3-83A75459BD20}" sibTransId="{F2E8D747-8712-4867-8C04-58C00A7B94C3}"/>
    <dgm:cxn modelId="{BFAF2557-E51F-497A-BAAF-A5E20FC23F9C}" srcId="{CD79E8C4-179C-4C57-8E81-F4ABF0BA4EF5}" destId="{1C349BF4-681E-4EAF-A63A-E0CDBC5D3267}" srcOrd="1" destOrd="0" parTransId="{9E2241DA-06DB-4E4D-87D3-850EF39DDFC7}" sibTransId="{B5D47E3F-CF4F-44E7-9707-7D7C506ECFF4}"/>
    <dgm:cxn modelId="{74DFEA57-5A8F-4E30-9798-681AC7BD2EC3}" type="presOf" srcId="{B3E36A5A-0C1C-4A61-B3E7-D68104988B35}" destId="{E1FA196D-07C0-4B6C-9019-2DE1181D61F8}" srcOrd="0" destOrd="0" presId="urn:microsoft.com/office/officeart/2005/8/layout/hList1"/>
    <dgm:cxn modelId="{87300E7A-88A0-4F9C-974A-ED09C2CCC58F}" type="presOf" srcId="{FA959C6F-F915-4FC7-9DA5-C02E4EB748CF}" destId="{4421BAEB-EDB9-4C14-A72A-45C3D2CDD6DE}" srcOrd="0" destOrd="0" presId="urn:microsoft.com/office/officeart/2005/8/layout/hList1"/>
    <dgm:cxn modelId="{E49A6A7B-7FAF-4979-8804-24AC89B906B1}" srcId="{96E2E16A-6A02-4A6C-9E7E-EA25334FE38E}" destId="{0C717376-F180-497C-8C63-1E00A1FCB0B0}" srcOrd="4" destOrd="0" parTransId="{ADAFE7A5-C623-40F8-8380-32CA03216E00}" sibTransId="{AC3BEB0E-DABD-49D4-8388-DA9B8C170ADB}"/>
    <dgm:cxn modelId="{401D0C7E-FE6A-4F9A-97E5-992D4E073E26}" srcId="{FA959C6F-F915-4FC7-9DA5-C02E4EB748CF}" destId="{AC2BBF8F-0A75-4E52-96C9-C98894B4A50E}" srcOrd="2" destOrd="0" parTransId="{EF650E20-43AA-4A7D-A179-C1470205E7C6}" sibTransId="{BC6E3F9B-D27A-4720-B9C7-266CB28F8158}"/>
    <dgm:cxn modelId="{A6642985-31C6-407E-B05F-0AB252BD8F6D}" srcId="{FA959C6F-F915-4FC7-9DA5-C02E4EB748CF}" destId="{41CC08F1-CBCB-4AC8-9E40-8589C7D02A46}" srcOrd="0" destOrd="0" parTransId="{6BFF53D1-ABDA-4BF8-8BAB-756738B7C963}" sibTransId="{F0BFD3F3-814E-4391-BD43-18B0B1E6CCEC}"/>
    <dgm:cxn modelId="{606A3B88-610E-42CE-8BEC-320EFBEFBB78}" type="presOf" srcId="{DAD0D49E-9FBB-4BCE-B6D0-910F4DC68A12}" destId="{062DEB72-C14D-4EC0-BEB7-19ABAE8760B7}" srcOrd="0" destOrd="5" presId="urn:microsoft.com/office/officeart/2005/8/layout/hList1"/>
    <dgm:cxn modelId="{E37A3F88-4552-4D5B-B714-5CB71B6DC41B}" srcId="{F0AAD4B8-2DCE-4BC5-B044-4EEE2D91CCBA}" destId="{E11001BC-1DE3-49D6-A9C1-A036E36C2DBB}" srcOrd="1" destOrd="0" parTransId="{5251EBC2-61DE-4F03-B822-EEA8493C2A7D}" sibTransId="{C6244516-E6DA-422F-8351-CB764F41A47F}"/>
    <dgm:cxn modelId="{2BC59D89-A380-4606-BC92-0A9D43B8D801}" type="presOf" srcId="{9BD47F93-E2DA-41F3-88F3-5816B73AD3C4}" destId="{89396F37-6312-4429-B0A7-6859A584A2A1}" srcOrd="0" destOrd="0" presId="urn:microsoft.com/office/officeart/2005/8/layout/hList1"/>
    <dgm:cxn modelId="{D579678A-BD9D-40C8-BDA3-640145BF1D7B}" type="presOf" srcId="{F0AAD4B8-2DCE-4BC5-B044-4EEE2D91CCBA}" destId="{72BD6F6E-2DD7-4AA7-8395-3A133B6B24F3}" srcOrd="0" destOrd="0" presId="urn:microsoft.com/office/officeart/2005/8/layout/hList1"/>
    <dgm:cxn modelId="{374D1D94-7C04-4EEC-9E10-7ED9F884464D}" type="presOf" srcId="{869D8E7E-C5F0-44EA-A3E4-17A12B1F6CFA}" destId="{062DEB72-C14D-4EC0-BEB7-19ABAE8760B7}" srcOrd="0" destOrd="4" presId="urn:microsoft.com/office/officeart/2005/8/layout/hList1"/>
    <dgm:cxn modelId="{9316CB94-3189-4C7A-9666-F0DC78009D60}" type="presOf" srcId="{A716D220-0861-438D-BCFD-5AC8BED26882}" destId="{E1FA196D-07C0-4B6C-9019-2DE1181D61F8}" srcOrd="0" destOrd="2" presId="urn:microsoft.com/office/officeart/2005/8/layout/hList1"/>
    <dgm:cxn modelId="{43CAA196-FE80-477B-B905-4EF30610B179}" srcId="{2B83E3D2-CEE8-45FF-9DBA-F5AB45C29CC8}" destId="{96E2E16A-6A02-4A6C-9E7E-EA25334FE38E}" srcOrd="1" destOrd="0" parTransId="{1B3E9F77-418F-473E-B957-1FFC77D91603}" sibTransId="{D8F75580-77E5-41BD-9855-887496C6FAEE}"/>
    <dgm:cxn modelId="{565DB799-D933-44D7-9A05-DB9232E037A6}" srcId="{F7B9BECC-B625-4948-B203-59B534F32BF5}" destId="{1022103D-FA7A-4FAE-B216-57626CADC8E3}" srcOrd="0" destOrd="0" parTransId="{EEBCC353-CB7E-4DE3-A95C-E658453A2864}" sibTransId="{6A81245B-D77E-4E82-9C53-A8AE8D9C18B6}"/>
    <dgm:cxn modelId="{8CB5A19C-E865-441E-BDE9-0EE3293D5B8A}" srcId="{2B83E3D2-CEE8-45FF-9DBA-F5AB45C29CC8}" destId="{F7B9BECC-B625-4948-B203-59B534F32BF5}" srcOrd="0" destOrd="0" parTransId="{E0FF539F-A8F3-4BD8-97CD-454BACEFF112}" sibTransId="{1F17FF16-2E47-470F-BBA7-8118ABEC3CEC}"/>
    <dgm:cxn modelId="{8D10869E-4C21-4752-B6B5-3B3790C26EDD}" srcId="{F0AAD4B8-2DCE-4BC5-B044-4EEE2D91CCBA}" destId="{007CF1BE-A7F3-4C3F-B0FF-680514BF091D}" srcOrd="0" destOrd="0" parTransId="{20D9EB60-40B0-43FB-AAFD-C8151C607C01}" sibTransId="{0FD4CCAC-7864-4110-B974-1C0F6A1B7D87}"/>
    <dgm:cxn modelId="{1C9038A0-0035-460D-815D-5D2696016EFE}" srcId="{2B83E3D2-CEE8-45FF-9DBA-F5AB45C29CC8}" destId="{CD79E8C4-179C-4C57-8E81-F4ABF0BA4EF5}" srcOrd="4" destOrd="0" parTransId="{9F17C0D9-DF4D-4DE1-BD70-7930F33F63CD}" sibTransId="{0EF0F711-91E9-4621-97E6-2893B075ADAF}"/>
    <dgm:cxn modelId="{3B7983A3-5C47-4AE2-868A-899372F8AD6F}" type="presOf" srcId="{AA7B0369-91DC-4385-BFE4-341476665952}" destId="{E1FA196D-07C0-4B6C-9019-2DE1181D61F8}" srcOrd="0" destOrd="1" presId="urn:microsoft.com/office/officeart/2005/8/layout/hList1"/>
    <dgm:cxn modelId="{EAAF38A5-02F4-4EC4-B9B0-61FC623C17F2}" type="presOf" srcId="{94CFCC92-8430-4204-9AE4-BE99A6045AE1}" destId="{82E48477-E2E4-4FE3-B558-A081800E9CB7}" srcOrd="0" destOrd="0" presId="urn:microsoft.com/office/officeart/2005/8/layout/hList1"/>
    <dgm:cxn modelId="{37E401AC-1440-4707-A8CA-9CA429E63333}" srcId="{F7B9BECC-B625-4948-B203-59B534F32BF5}" destId="{869D8E7E-C5F0-44EA-A3E4-17A12B1F6CFA}" srcOrd="4" destOrd="0" parTransId="{46AB3957-ED03-488E-A425-00FFAECFCFF5}" sibTransId="{E027CB37-A5A5-4C78-A134-91F89C739536}"/>
    <dgm:cxn modelId="{12F2BDAD-FECB-4C73-AF99-2D1C266B290F}" type="presOf" srcId="{6480BC03-BE05-4EB4-A59C-0F20CBFAC2FF}" destId="{C8DEC9C6-B96C-4644-824F-B023B0D5893F}" srcOrd="0" destOrd="1" presId="urn:microsoft.com/office/officeart/2005/8/layout/hList1"/>
    <dgm:cxn modelId="{7B4FEAAD-C0B1-44A0-8A66-1096393B4877}" srcId="{F7B9BECC-B625-4948-B203-59B534F32BF5}" destId="{F8323BB9-3264-4345-850D-2D4E1608E7D8}" srcOrd="1" destOrd="0" parTransId="{C3426D4A-FD86-443C-A468-1A86EC7606BC}" sibTransId="{CE43C83F-C4CC-48D7-89AE-E7BD51B0411C}"/>
    <dgm:cxn modelId="{8DDFF3AD-03AE-497A-85DE-A13DC555513D}" type="presOf" srcId="{C6CBD84F-9EE6-4838-973F-CE603EC9A8A5}" destId="{E3839185-9662-4935-A43B-297EB7F945CB}" srcOrd="0" destOrd="1" presId="urn:microsoft.com/office/officeart/2005/8/layout/hList1"/>
    <dgm:cxn modelId="{4B100DB1-4B4A-4F4A-87E7-9886FD72E899}" type="presOf" srcId="{2B83E3D2-CEE8-45FF-9DBA-F5AB45C29CC8}" destId="{E1A64CB2-946F-410E-8881-4FBD8E8AB542}" srcOrd="0" destOrd="0" presId="urn:microsoft.com/office/officeart/2005/8/layout/hList1"/>
    <dgm:cxn modelId="{52D483B3-20CC-4BFC-B029-13D7559CF4DF}" type="presOf" srcId="{A55927C3-5ACB-4EB9-B9DE-3D286FBCD6CA}" destId="{062DEB72-C14D-4EC0-BEB7-19ABAE8760B7}" srcOrd="0" destOrd="2" presId="urn:microsoft.com/office/officeart/2005/8/layout/hList1"/>
    <dgm:cxn modelId="{6B718EB6-F9D6-45EC-91EE-50EBFFC1CE4E}" srcId="{2B83E3D2-CEE8-45FF-9DBA-F5AB45C29CC8}" destId="{BBDBC48F-FE6E-4305-8CED-6F1FD207EA51}" srcOrd="3" destOrd="0" parTransId="{750E25D4-4059-4D14-94D1-E52269192E6D}" sibTransId="{60C557B8-C884-4755-9409-29372A946094}"/>
    <dgm:cxn modelId="{6BF9ACBD-217F-4B17-A8A2-225A73002049}" type="presOf" srcId="{F7B9BECC-B625-4948-B203-59B534F32BF5}" destId="{BEC9D232-EEAF-4113-A647-08D48AEC118E}" srcOrd="0" destOrd="0" presId="urn:microsoft.com/office/officeart/2005/8/layout/hList1"/>
    <dgm:cxn modelId="{7C8DD7BF-703F-4711-B0B6-7904014D0DC9}" srcId="{F0AAD4B8-2DCE-4BC5-B044-4EEE2D91CCBA}" destId="{DCF12BCC-1FF7-44E1-B4D0-EA969C868E39}" srcOrd="2" destOrd="0" parTransId="{8FCF7C44-873D-4F3C-8183-D0F8A74F1BAB}" sibTransId="{65605A3B-2448-4F35-BCE1-FE851EC9D350}"/>
    <dgm:cxn modelId="{B554C5C0-79BA-46E9-9DC6-C3DDD4BA4D8D}" type="presOf" srcId="{E11001BC-1DE3-49D6-A9C1-A036E36C2DBB}" destId="{72BD6F6E-2DD7-4AA7-8395-3A133B6B24F3}" srcOrd="0" destOrd="2" presId="urn:microsoft.com/office/officeart/2005/8/layout/hList1"/>
    <dgm:cxn modelId="{136BC2C3-822C-403B-B1FB-63C553F8F788}" type="presOf" srcId="{CD79E8C4-179C-4C57-8E81-F4ABF0BA4EF5}" destId="{A91BB699-D5A4-4F99-9BB3-7D6697FD170C}" srcOrd="0" destOrd="0" presId="urn:microsoft.com/office/officeart/2005/8/layout/hList1"/>
    <dgm:cxn modelId="{DACF53C4-027D-49CB-9414-12E7E08788B8}" srcId="{2B83E3D2-CEE8-45FF-9DBA-F5AB45C29CC8}" destId="{FA959C6F-F915-4FC7-9DA5-C02E4EB748CF}" srcOrd="5" destOrd="0" parTransId="{642420B3-A186-4216-863B-F201E60D3C4E}" sibTransId="{648876BB-7DCD-4558-ADDB-F423D0323B96}"/>
    <dgm:cxn modelId="{9B4B38C7-1268-4099-BF5C-009EC4DBB55F}" srcId="{F7B9BECC-B625-4948-B203-59B534F32BF5}" destId="{DAD0D49E-9FBB-4BCE-B6D0-910F4DC68A12}" srcOrd="5" destOrd="0" parTransId="{030B2B92-B3C1-46B9-9DBC-DE2B558AF703}" sibTransId="{D7FED893-EFDB-4ADC-8EE0-ACF2F996269C}"/>
    <dgm:cxn modelId="{3023A1C8-D6F9-45F5-BA1E-55EF5372EBF8}" type="presOf" srcId="{1022103D-FA7A-4FAE-B216-57626CADC8E3}" destId="{062DEB72-C14D-4EC0-BEB7-19ABAE8760B7}" srcOrd="0" destOrd="0" presId="urn:microsoft.com/office/officeart/2005/8/layout/hList1"/>
    <dgm:cxn modelId="{16C025EB-795C-437F-9580-D6BBBF52C0E0}" type="presOf" srcId="{5AF8877A-3179-4C20-A7C7-D819E3DB76DE}" destId="{89396F37-6312-4429-B0A7-6859A584A2A1}" srcOrd="0" destOrd="2" presId="urn:microsoft.com/office/officeart/2005/8/layout/hList1"/>
    <dgm:cxn modelId="{E930F9F0-EEF4-467F-8227-795208F89B2B}" type="presOf" srcId="{1C349BF4-681E-4EAF-A63A-E0CDBC5D3267}" destId="{89396F37-6312-4429-B0A7-6859A584A2A1}" srcOrd="0" destOrd="1" presId="urn:microsoft.com/office/officeart/2005/8/layout/hList1"/>
    <dgm:cxn modelId="{4B1027F3-A374-40FF-A842-CF36C4B9FCC2}" type="presOf" srcId="{AC2BBF8F-0A75-4E52-96C9-C98894B4A50E}" destId="{E3839185-9662-4935-A43B-297EB7F945CB}" srcOrd="0" destOrd="2" presId="urn:microsoft.com/office/officeart/2005/8/layout/hList1"/>
    <dgm:cxn modelId="{1148BAF6-1258-42A6-B689-50FA19FEEE6B}" type="presOf" srcId="{F1F4C014-1349-46EB-BDE1-3CF6AB5A2E48}" destId="{E1FA196D-07C0-4B6C-9019-2DE1181D61F8}" srcOrd="0" destOrd="3" presId="urn:microsoft.com/office/officeart/2005/8/layout/hList1"/>
    <dgm:cxn modelId="{42A465F7-52DE-4A0F-A73F-B906CB6CF87A}" srcId="{94CFCC92-8430-4204-9AE4-BE99A6045AE1}" destId="{E1E7135D-B1EF-44E0-A762-F5A8B6AA44A6}" srcOrd="0" destOrd="0" parTransId="{B2368274-ADE5-48F0-93EC-FC730B919D00}" sibTransId="{F0121A92-E5E1-4C34-9AAA-D480F779E9B6}"/>
    <dgm:cxn modelId="{AFE186F7-5B74-4863-8F6D-A7617D5E9E48}" type="presOf" srcId="{DCF12BCC-1FF7-44E1-B4D0-EA969C868E39}" destId="{72BD6F6E-2DD7-4AA7-8395-3A133B6B24F3}" srcOrd="0" destOrd="3" presId="urn:microsoft.com/office/officeart/2005/8/layout/hList1"/>
    <dgm:cxn modelId="{0FBBF680-C9AF-4B0C-A53B-F4A9130BBC4C}" type="presParOf" srcId="{E1A64CB2-946F-410E-8881-4FBD8E8AB542}" destId="{C1D81792-696C-4DDC-B3EB-FC720CC2379C}" srcOrd="0" destOrd="0" presId="urn:microsoft.com/office/officeart/2005/8/layout/hList1"/>
    <dgm:cxn modelId="{2F4DCE16-D31D-41CC-8656-FA7F4430456C}" type="presParOf" srcId="{C1D81792-696C-4DDC-B3EB-FC720CC2379C}" destId="{BEC9D232-EEAF-4113-A647-08D48AEC118E}" srcOrd="0" destOrd="0" presId="urn:microsoft.com/office/officeart/2005/8/layout/hList1"/>
    <dgm:cxn modelId="{16D39EE5-0534-477B-9411-01DEB82C9E9B}" type="presParOf" srcId="{C1D81792-696C-4DDC-B3EB-FC720CC2379C}" destId="{062DEB72-C14D-4EC0-BEB7-19ABAE8760B7}" srcOrd="1" destOrd="0" presId="urn:microsoft.com/office/officeart/2005/8/layout/hList1"/>
    <dgm:cxn modelId="{A95DF1A8-CE44-46F6-B222-CD8973499356}" type="presParOf" srcId="{E1A64CB2-946F-410E-8881-4FBD8E8AB542}" destId="{40852BA8-D2F1-4210-B835-9BB8BAF7C167}" srcOrd="1" destOrd="0" presId="urn:microsoft.com/office/officeart/2005/8/layout/hList1"/>
    <dgm:cxn modelId="{29E3BD73-76A0-4E9F-8911-B0F5347EF57C}" type="presParOf" srcId="{E1A64CB2-946F-410E-8881-4FBD8E8AB542}" destId="{1DDAD7A7-D050-437D-B98F-AD5307E2CF85}" srcOrd="2" destOrd="0" presId="urn:microsoft.com/office/officeart/2005/8/layout/hList1"/>
    <dgm:cxn modelId="{BD4C4763-5F41-4735-931D-67AE4A33BA71}" type="presParOf" srcId="{1DDAD7A7-D050-437D-B98F-AD5307E2CF85}" destId="{9DE479A7-A67F-4792-BDCA-17416FCBD029}" srcOrd="0" destOrd="0" presId="urn:microsoft.com/office/officeart/2005/8/layout/hList1"/>
    <dgm:cxn modelId="{1CCDDC41-DC92-4E66-9A0A-D41F06B3C0D5}" type="presParOf" srcId="{1DDAD7A7-D050-437D-B98F-AD5307E2CF85}" destId="{E1FA196D-07C0-4B6C-9019-2DE1181D61F8}" srcOrd="1" destOrd="0" presId="urn:microsoft.com/office/officeart/2005/8/layout/hList1"/>
    <dgm:cxn modelId="{315D5FF2-260A-4674-BE3A-BD2A71CF9028}" type="presParOf" srcId="{E1A64CB2-946F-410E-8881-4FBD8E8AB542}" destId="{F7ACFEB7-FDDC-4FAC-9E9A-293F3478404B}" srcOrd="3" destOrd="0" presId="urn:microsoft.com/office/officeart/2005/8/layout/hList1"/>
    <dgm:cxn modelId="{8B1DE8C6-95DF-465A-9610-3FBA966359C4}" type="presParOf" srcId="{E1A64CB2-946F-410E-8881-4FBD8E8AB542}" destId="{5BA11770-790A-402A-ACC5-2F6C84A52D7B}" srcOrd="4" destOrd="0" presId="urn:microsoft.com/office/officeart/2005/8/layout/hList1"/>
    <dgm:cxn modelId="{98307207-5935-4DC8-BAD1-F0F936426484}" type="presParOf" srcId="{5BA11770-790A-402A-ACC5-2F6C84A52D7B}" destId="{82E48477-E2E4-4FE3-B558-A081800E9CB7}" srcOrd="0" destOrd="0" presId="urn:microsoft.com/office/officeart/2005/8/layout/hList1"/>
    <dgm:cxn modelId="{2CB5EEA3-3C31-47A5-8F0E-AF4304E02341}" type="presParOf" srcId="{5BA11770-790A-402A-ACC5-2F6C84A52D7B}" destId="{C8DEC9C6-B96C-4644-824F-B023B0D5893F}" srcOrd="1" destOrd="0" presId="urn:microsoft.com/office/officeart/2005/8/layout/hList1"/>
    <dgm:cxn modelId="{0D18D2AE-6299-4F52-8AF5-B4A563BF4FF4}" type="presParOf" srcId="{E1A64CB2-946F-410E-8881-4FBD8E8AB542}" destId="{60C1EDEF-D630-4276-98C7-1B8266F4A64B}" srcOrd="5" destOrd="0" presId="urn:microsoft.com/office/officeart/2005/8/layout/hList1"/>
    <dgm:cxn modelId="{275DFDCD-8CCD-480C-A09D-C55740FA6157}" type="presParOf" srcId="{E1A64CB2-946F-410E-8881-4FBD8E8AB542}" destId="{10FC8B12-DBFA-44E8-B962-473F2E651312}" srcOrd="6" destOrd="0" presId="urn:microsoft.com/office/officeart/2005/8/layout/hList1"/>
    <dgm:cxn modelId="{06ED83A5-D665-4F44-A035-B4B6C2317AFC}" type="presParOf" srcId="{10FC8B12-DBFA-44E8-B962-473F2E651312}" destId="{FBD6D713-07AA-4794-8465-BA1F32D1D112}" srcOrd="0" destOrd="0" presId="urn:microsoft.com/office/officeart/2005/8/layout/hList1"/>
    <dgm:cxn modelId="{B0299774-2A7E-40D2-95C1-A12F161B7EE4}" type="presParOf" srcId="{10FC8B12-DBFA-44E8-B962-473F2E651312}" destId="{72BD6F6E-2DD7-4AA7-8395-3A133B6B24F3}" srcOrd="1" destOrd="0" presId="urn:microsoft.com/office/officeart/2005/8/layout/hList1"/>
    <dgm:cxn modelId="{0AF7E41C-9C63-499E-AC10-33C2118DCAC1}" type="presParOf" srcId="{E1A64CB2-946F-410E-8881-4FBD8E8AB542}" destId="{F10ADE47-BF08-477D-AA1F-82A827384C70}" srcOrd="7" destOrd="0" presId="urn:microsoft.com/office/officeart/2005/8/layout/hList1"/>
    <dgm:cxn modelId="{8C4038C5-5582-4D57-AC70-3F6E88012801}" type="presParOf" srcId="{E1A64CB2-946F-410E-8881-4FBD8E8AB542}" destId="{9C773531-3C0A-4649-A611-ECC0614ECAB4}" srcOrd="8" destOrd="0" presId="urn:microsoft.com/office/officeart/2005/8/layout/hList1"/>
    <dgm:cxn modelId="{7EA7FD84-A854-4888-AE3E-690467D6719D}" type="presParOf" srcId="{9C773531-3C0A-4649-A611-ECC0614ECAB4}" destId="{A91BB699-D5A4-4F99-9BB3-7D6697FD170C}" srcOrd="0" destOrd="0" presId="urn:microsoft.com/office/officeart/2005/8/layout/hList1"/>
    <dgm:cxn modelId="{7ACBC75F-644F-4BD3-AB4D-2745634D2F81}" type="presParOf" srcId="{9C773531-3C0A-4649-A611-ECC0614ECAB4}" destId="{89396F37-6312-4429-B0A7-6859A584A2A1}" srcOrd="1" destOrd="0" presId="urn:microsoft.com/office/officeart/2005/8/layout/hList1"/>
    <dgm:cxn modelId="{3A42874F-2D07-47F5-BB54-0D8186302FB9}" type="presParOf" srcId="{E1A64CB2-946F-410E-8881-4FBD8E8AB542}" destId="{FF7ACE4D-C09F-4B50-9E13-150A208AED6C}" srcOrd="9" destOrd="0" presId="urn:microsoft.com/office/officeart/2005/8/layout/hList1"/>
    <dgm:cxn modelId="{C3BAA004-2EC3-4F2F-9925-3ED14C8A6DF2}" type="presParOf" srcId="{E1A64CB2-946F-410E-8881-4FBD8E8AB542}" destId="{30C5842E-5548-4FCA-A7B2-F94DE9B291B4}" srcOrd="10" destOrd="0" presId="urn:microsoft.com/office/officeart/2005/8/layout/hList1"/>
    <dgm:cxn modelId="{758F3D37-E36C-41D1-8857-84172C0CD0E6}" type="presParOf" srcId="{30C5842E-5548-4FCA-A7B2-F94DE9B291B4}" destId="{4421BAEB-EDB9-4C14-A72A-45C3D2CDD6DE}" srcOrd="0" destOrd="0" presId="urn:microsoft.com/office/officeart/2005/8/layout/hList1"/>
    <dgm:cxn modelId="{65E7305C-75D4-406C-891D-8D3F9EB7DCC1}" type="presParOf" srcId="{30C5842E-5548-4FCA-A7B2-F94DE9B291B4}" destId="{E3839185-9662-4935-A43B-297EB7F945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387E0-4443-4F39-9CB5-8FD24E596400}">
      <dsp:nvSpPr>
        <dsp:cNvPr id="0" name=""/>
        <dsp:cNvSpPr/>
      </dsp:nvSpPr>
      <dsp:spPr>
        <a:xfrm>
          <a:off x="0" y="1982"/>
          <a:ext cx="1151708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B57B5D-30CF-4778-9F94-BC343D9645C9}">
      <dsp:nvSpPr>
        <dsp:cNvPr id="0" name=""/>
        <dsp:cNvSpPr/>
      </dsp:nvSpPr>
      <dsp:spPr>
        <a:xfrm>
          <a:off x="0" y="1982"/>
          <a:ext cx="2303417" cy="13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1" kern="1200" spc="-150" dirty="0">
              <a:latin typeface="+mn-lt"/>
            </a:rPr>
            <a:t>Program Goals</a:t>
          </a:r>
        </a:p>
      </dsp:txBody>
      <dsp:txXfrm>
        <a:off x="0" y="1982"/>
        <a:ext cx="2303417" cy="1394823"/>
      </dsp:txXfrm>
    </dsp:sp>
    <dsp:sp modelId="{24843F7C-8C68-49FC-8FEE-AC6DB16B50B3}">
      <dsp:nvSpPr>
        <dsp:cNvPr id="0" name=""/>
        <dsp:cNvSpPr/>
      </dsp:nvSpPr>
      <dsp:spPr>
        <a:xfrm>
          <a:off x="2476173" y="0"/>
          <a:ext cx="9040912" cy="709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n-lt"/>
            </a:rPr>
            <a:t>Provide direct support in procuring NYS food products</a:t>
          </a:r>
        </a:p>
      </dsp:txBody>
      <dsp:txXfrm>
        <a:off x="2476173" y="0"/>
        <a:ext cx="9040912" cy="709858"/>
      </dsp:txXfrm>
    </dsp:sp>
    <dsp:sp modelId="{B1FA7670-64DF-489A-92EB-03BECED43305}">
      <dsp:nvSpPr>
        <dsp:cNvPr id="0" name=""/>
        <dsp:cNvSpPr/>
      </dsp:nvSpPr>
      <dsp:spPr>
        <a:xfrm>
          <a:off x="2303417" y="903621"/>
          <a:ext cx="92136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7EFD67-6249-42B1-A578-0F794B69C9AE}">
      <dsp:nvSpPr>
        <dsp:cNvPr id="0" name=""/>
        <dsp:cNvSpPr/>
      </dsp:nvSpPr>
      <dsp:spPr>
        <a:xfrm>
          <a:off x="2476173" y="1095402"/>
          <a:ext cx="9040912" cy="108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n-lt"/>
            </a:rPr>
            <a:t>Develop resources, trainings, technical assistance to support supply chain partners</a:t>
          </a:r>
        </a:p>
      </dsp:txBody>
      <dsp:txXfrm>
        <a:off x="2476173" y="1095402"/>
        <a:ext cx="9040912" cy="1080072"/>
      </dsp:txXfrm>
    </dsp:sp>
    <dsp:sp modelId="{4BA97AA6-FEB6-41E9-BF1C-402315D214C0}">
      <dsp:nvSpPr>
        <dsp:cNvPr id="0" name=""/>
        <dsp:cNvSpPr/>
      </dsp:nvSpPr>
      <dsp:spPr>
        <a:xfrm>
          <a:off x="2303417" y="2175474"/>
          <a:ext cx="92136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CDD776-8E4B-4EDF-8565-6754E2E55C29}">
      <dsp:nvSpPr>
        <dsp:cNvPr id="0" name=""/>
        <dsp:cNvSpPr/>
      </dsp:nvSpPr>
      <dsp:spPr>
        <a:xfrm>
          <a:off x="0" y="2367255"/>
          <a:ext cx="1151708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1A4CC-42BB-4E21-B331-C942C54BAEBE}">
      <dsp:nvSpPr>
        <dsp:cNvPr id="0" name=""/>
        <dsp:cNvSpPr/>
      </dsp:nvSpPr>
      <dsp:spPr>
        <a:xfrm>
          <a:off x="0" y="2367255"/>
          <a:ext cx="4108808" cy="3835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spc="-150" baseline="0" dirty="0">
              <a:latin typeface="+mn-lt"/>
            </a:rPr>
            <a:t>Farm to School Regional Coordinator Program Activities</a:t>
          </a:r>
        </a:p>
      </dsp:txBody>
      <dsp:txXfrm>
        <a:off x="0" y="2367255"/>
        <a:ext cx="4108808" cy="3835619"/>
      </dsp:txXfrm>
    </dsp:sp>
    <dsp:sp modelId="{D974AE6E-9E01-497B-A6C4-11B20BD61493}">
      <dsp:nvSpPr>
        <dsp:cNvPr id="0" name=""/>
        <dsp:cNvSpPr/>
      </dsp:nvSpPr>
      <dsp:spPr>
        <a:xfrm>
          <a:off x="4247654" y="2427186"/>
          <a:ext cx="7266280" cy="119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latin typeface="+mn-lt"/>
            </a:rPr>
            <a:t>Provide boots on the ground support directly to supply chain partners. </a:t>
          </a:r>
          <a:endParaRPr lang="en-US" sz="2400" b="0" kern="1200" dirty="0">
            <a:latin typeface="+mn-lt"/>
          </a:endParaRPr>
        </a:p>
      </dsp:txBody>
      <dsp:txXfrm>
        <a:off x="4247654" y="2427186"/>
        <a:ext cx="7266280" cy="1198631"/>
      </dsp:txXfrm>
    </dsp:sp>
    <dsp:sp modelId="{DD664DBC-BE2A-4962-AFB3-284DE9DD6DAD}">
      <dsp:nvSpPr>
        <dsp:cNvPr id="0" name=""/>
        <dsp:cNvSpPr/>
      </dsp:nvSpPr>
      <dsp:spPr>
        <a:xfrm>
          <a:off x="4108808" y="3625817"/>
          <a:ext cx="740512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7095FC-6554-41FD-AEDD-93B0A01169D3}">
      <dsp:nvSpPr>
        <dsp:cNvPr id="0" name=""/>
        <dsp:cNvSpPr/>
      </dsp:nvSpPr>
      <dsp:spPr>
        <a:xfrm>
          <a:off x="4247654" y="3685749"/>
          <a:ext cx="7266280" cy="119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latin typeface="+mn-lt"/>
            </a:rPr>
            <a:t>Provide statewide support via resource development, training, and technical assistance to supply chain partners. </a:t>
          </a:r>
          <a:endParaRPr lang="en-US" sz="2400" b="0" kern="1200" dirty="0">
            <a:latin typeface="+mn-lt"/>
          </a:endParaRPr>
        </a:p>
      </dsp:txBody>
      <dsp:txXfrm>
        <a:off x="4247654" y="3685749"/>
        <a:ext cx="7266280" cy="1198631"/>
      </dsp:txXfrm>
    </dsp:sp>
    <dsp:sp modelId="{FE1E9D0A-0A62-480F-A7A4-5F5A39707318}">
      <dsp:nvSpPr>
        <dsp:cNvPr id="0" name=""/>
        <dsp:cNvSpPr/>
      </dsp:nvSpPr>
      <dsp:spPr>
        <a:xfrm>
          <a:off x="4108808" y="4884380"/>
          <a:ext cx="740512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F5CDC9-C4BB-412A-A32B-0FDAABB7082E}">
      <dsp:nvSpPr>
        <dsp:cNvPr id="0" name=""/>
        <dsp:cNvSpPr/>
      </dsp:nvSpPr>
      <dsp:spPr>
        <a:xfrm>
          <a:off x="4247654" y="4944312"/>
          <a:ext cx="7266280" cy="119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latin typeface="+mn-lt"/>
            </a:rPr>
            <a:t>Strengthen the campus-to-community connection by identifying and developing opportunities for applied Farm to school research. </a:t>
          </a:r>
          <a:endParaRPr lang="en-US" sz="2400" b="0" kern="1200" dirty="0">
            <a:latin typeface="+mn-lt"/>
          </a:endParaRPr>
        </a:p>
      </dsp:txBody>
      <dsp:txXfrm>
        <a:off x="4247654" y="4944312"/>
        <a:ext cx="7266280" cy="1198631"/>
      </dsp:txXfrm>
    </dsp:sp>
    <dsp:sp modelId="{C7957BBA-D55D-4D7D-8E01-E8B1EC413FEC}">
      <dsp:nvSpPr>
        <dsp:cNvPr id="0" name=""/>
        <dsp:cNvSpPr/>
      </dsp:nvSpPr>
      <dsp:spPr>
        <a:xfrm>
          <a:off x="4108808" y="6142943"/>
          <a:ext cx="740512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30DE4-56BF-441D-99E6-3EB1270A6B6D}">
      <dsp:nvSpPr>
        <dsp:cNvPr id="0" name=""/>
        <dsp:cNvSpPr/>
      </dsp:nvSpPr>
      <dsp:spPr>
        <a:xfrm>
          <a:off x="0" y="2011362"/>
          <a:ext cx="10058399"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1D4936F8-0295-41FB-A678-C8F59796F317}">
      <dsp:nvSpPr>
        <dsp:cNvPr id="0" name=""/>
        <dsp:cNvSpPr/>
      </dsp:nvSpPr>
      <dsp:spPr>
        <a:xfrm rot="8100000">
          <a:off x="64815" y="463540"/>
          <a:ext cx="295827" cy="295827"/>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37F7AB-D5C9-4BE6-B3F6-2EB095390951}">
      <dsp:nvSpPr>
        <dsp:cNvPr id="0" name=""/>
        <dsp:cNvSpPr/>
      </dsp:nvSpPr>
      <dsp:spPr>
        <a:xfrm>
          <a:off x="97679" y="496404"/>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881CED6B-3D78-4AFB-A58F-F1BB131E77DC}">
      <dsp:nvSpPr>
        <dsp:cNvPr id="0" name=""/>
        <dsp:cNvSpPr/>
      </dsp:nvSpPr>
      <dsp:spPr>
        <a:xfrm>
          <a:off x="421911" y="820635"/>
          <a:ext cx="2091517"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latin typeface="Verdana"/>
              <a:ea typeface="Verdana"/>
            </a:rPr>
            <a:t>NYS Creates Farm to School program</a:t>
          </a:r>
        </a:p>
      </dsp:txBody>
      <dsp:txXfrm>
        <a:off x="421911" y="820635"/>
        <a:ext cx="2091517" cy="1190726"/>
      </dsp:txXfrm>
    </dsp:sp>
    <dsp:sp modelId="{6B97218C-3361-4DF8-8F37-4484D7192D44}">
      <dsp:nvSpPr>
        <dsp:cNvPr id="0" name=""/>
        <dsp:cNvSpPr/>
      </dsp:nvSpPr>
      <dsp:spPr>
        <a:xfrm>
          <a:off x="421911" y="402272"/>
          <a:ext cx="2091517"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latin typeface="Century Schoolbook"/>
            </a:rPr>
            <a:t>2001</a:t>
          </a:r>
        </a:p>
      </dsp:txBody>
      <dsp:txXfrm>
        <a:off x="421911" y="402272"/>
        <a:ext cx="2091517" cy="418363"/>
      </dsp:txXfrm>
    </dsp:sp>
    <dsp:sp modelId="{40BDA8A0-D3F8-4DA4-8345-E3E1152C2DF7}">
      <dsp:nvSpPr>
        <dsp:cNvPr id="0" name=""/>
        <dsp:cNvSpPr/>
      </dsp:nvSpPr>
      <dsp:spPr>
        <a:xfrm>
          <a:off x="212729" y="820635"/>
          <a:ext cx="0" cy="119072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7CB95D9-EF69-4D12-9B99-2F9FFCD2DC46}">
      <dsp:nvSpPr>
        <dsp:cNvPr id="0" name=""/>
        <dsp:cNvSpPr/>
      </dsp:nvSpPr>
      <dsp:spPr>
        <a:xfrm>
          <a:off x="175076" y="1973709"/>
          <a:ext cx="75305" cy="7530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3E477-5F16-402F-AE1A-EB8ABD1C0107}">
      <dsp:nvSpPr>
        <dsp:cNvPr id="0" name=""/>
        <dsp:cNvSpPr/>
      </dsp:nvSpPr>
      <dsp:spPr>
        <a:xfrm rot="18900000">
          <a:off x="1320049" y="3263357"/>
          <a:ext cx="295827" cy="295827"/>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22B55-F0B5-4A4B-8A99-691B7F53D5B1}">
      <dsp:nvSpPr>
        <dsp:cNvPr id="0" name=""/>
        <dsp:cNvSpPr/>
      </dsp:nvSpPr>
      <dsp:spPr>
        <a:xfrm>
          <a:off x="1352913" y="3296220"/>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114D387-8CB5-4E3A-A71F-0E3E78630284}">
      <dsp:nvSpPr>
        <dsp:cNvPr id="0" name=""/>
        <dsp:cNvSpPr/>
      </dsp:nvSpPr>
      <dsp:spPr>
        <a:xfrm>
          <a:off x="1677144" y="2011362"/>
          <a:ext cx="2091517"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latin typeface="Verdana"/>
              <a:ea typeface="Verdana"/>
            </a:rPr>
            <a:t>Farm to School Grants Program launched</a:t>
          </a:r>
        </a:p>
      </dsp:txBody>
      <dsp:txXfrm>
        <a:off x="1677144" y="2011362"/>
        <a:ext cx="2091517" cy="1190726"/>
      </dsp:txXfrm>
    </dsp:sp>
    <dsp:sp modelId="{AA078985-1DEB-48CC-A698-12D75B1DA0F1}">
      <dsp:nvSpPr>
        <dsp:cNvPr id="0" name=""/>
        <dsp:cNvSpPr/>
      </dsp:nvSpPr>
      <dsp:spPr>
        <a:xfrm>
          <a:off x="1677144" y="3202089"/>
          <a:ext cx="2091517"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latin typeface="Century Schoolbook"/>
            </a:rPr>
            <a:t>2015</a:t>
          </a:r>
        </a:p>
      </dsp:txBody>
      <dsp:txXfrm>
        <a:off x="1677144" y="3202089"/>
        <a:ext cx="2091517" cy="418363"/>
      </dsp:txXfrm>
    </dsp:sp>
    <dsp:sp modelId="{8B94DC21-089F-4B0B-B514-E8E76CEEE27F}">
      <dsp:nvSpPr>
        <dsp:cNvPr id="0" name=""/>
        <dsp:cNvSpPr/>
      </dsp:nvSpPr>
      <dsp:spPr>
        <a:xfrm>
          <a:off x="1467963" y="2011362"/>
          <a:ext cx="0" cy="119072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D8556D3-109C-4BF8-BBD3-30DAADD6E839}">
      <dsp:nvSpPr>
        <dsp:cNvPr id="0" name=""/>
        <dsp:cNvSpPr/>
      </dsp:nvSpPr>
      <dsp:spPr>
        <a:xfrm>
          <a:off x="1430310" y="1973709"/>
          <a:ext cx="75305" cy="7530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85D15-3EBE-4983-BEB7-A929EEAB8331}">
      <dsp:nvSpPr>
        <dsp:cNvPr id="0" name=""/>
        <dsp:cNvSpPr/>
      </dsp:nvSpPr>
      <dsp:spPr>
        <a:xfrm rot="8100000">
          <a:off x="2575283" y="463540"/>
          <a:ext cx="295827" cy="295827"/>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EE2F8-8C2B-4412-95D1-AE09D8BA380F}">
      <dsp:nvSpPr>
        <dsp:cNvPr id="0" name=""/>
        <dsp:cNvSpPr/>
      </dsp:nvSpPr>
      <dsp:spPr>
        <a:xfrm>
          <a:off x="2608147" y="496404"/>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992F7C60-103C-4855-8553-DB120E87A8C8}">
      <dsp:nvSpPr>
        <dsp:cNvPr id="0" name=""/>
        <dsp:cNvSpPr/>
      </dsp:nvSpPr>
      <dsp:spPr>
        <a:xfrm>
          <a:off x="2932378" y="820635"/>
          <a:ext cx="2091517"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latin typeface="Verdana"/>
              <a:ea typeface="Verdana"/>
            </a:rPr>
            <a:t>AFT/FINYS forms New York Grown Food for New York Kids Coalition</a:t>
          </a:r>
        </a:p>
      </dsp:txBody>
      <dsp:txXfrm>
        <a:off x="2932378" y="820635"/>
        <a:ext cx="2091517" cy="1190726"/>
      </dsp:txXfrm>
    </dsp:sp>
    <dsp:sp modelId="{8401A6B3-78AE-4E93-9692-CE157049E173}">
      <dsp:nvSpPr>
        <dsp:cNvPr id="0" name=""/>
        <dsp:cNvSpPr/>
      </dsp:nvSpPr>
      <dsp:spPr>
        <a:xfrm>
          <a:off x="2932378" y="402272"/>
          <a:ext cx="2091517"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latin typeface="Century Schoolbook"/>
            </a:rPr>
            <a:t>2017</a:t>
          </a:r>
        </a:p>
      </dsp:txBody>
      <dsp:txXfrm>
        <a:off x="2932378" y="402272"/>
        <a:ext cx="2091517" cy="418363"/>
      </dsp:txXfrm>
    </dsp:sp>
    <dsp:sp modelId="{EBC3CE59-5E3F-4B3E-9FDF-01B88D2DAA88}">
      <dsp:nvSpPr>
        <dsp:cNvPr id="0" name=""/>
        <dsp:cNvSpPr/>
      </dsp:nvSpPr>
      <dsp:spPr>
        <a:xfrm>
          <a:off x="2723197" y="820635"/>
          <a:ext cx="0" cy="119072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AF309BF-5182-43C1-9981-670EB7DE7703}">
      <dsp:nvSpPr>
        <dsp:cNvPr id="0" name=""/>
        <dsp:cNvSpPr/>
      </dsp:nvSpPr>
      <dsp:spPr>
        <a:xfrm>
          <a:off x="2685544" y="1973709"/>
          <a:ext cx="75305" cy="7530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7CD82-3F22-4813-9116-C772C499F935}">
      <dsp:nvSpPr>
        <dsp:cNvPr id="0" name=""/>
        <dsp:cNvSpPr/>
      </dsp:nvSpPr>
      <dsp:spPr>
        <a:xfrm rot="18900000">
          <a:off x="3830517" y="3263357"/>
          <a:ext cx="295827" cy="295827"/>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9F7D4D-0987-4F5B-86BC-887E6FF7890E}">
      <dsp:nvSpPr>
        <dsp:cNvPr id="0" name=""/>
        <dsp:cNvSpPr/>
      </dsp:nvSpPr>
      <dsp:spPr>
        <a:xfrm>
          <a:off x="3863381" y="3296220"/>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B3E63C3B-A86D-4C31-A28C-F3BB98D27E75}">
      <dsp:nvSpPr>
        <dsp:cNvPr id="0" name=""/>
        <dsp:cNvSpPr/>
      </dsp:nvSpPr>
      <dsp:spPr>
        <a:xfrm>
          <a:off x="4187612" y="2011362"/>
          <a:ext cx="2091517"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b="0" kern="1200" dirty="0">
              <a:latin typeface="Verdana"/>
              <a:ea typeface="Verdana"/>
            </a:rPr>
            <a:t>No Kid Hungry Initiative launches Farm to School Incentive</a:t>
          </a:r>
        </a:p>
      </dsp:txBody>
      <dsp:txXfrm>
        <a:off x="4187612" y="2011362"/>
        <a:ext cx="2091517" cy="1190726"/>
      </dsp:txXfrm>
    </dsp:sp>
    <dsp:sp modelId="{26B41CCD-2E2F-4683-9FA2-6D3AF1BD5AB7}">
      <dsp:nvSpPr>
        <dsp:cNvPr id="0" name=""/>
        <dsp:cNvSpPr/>
      </dsp:nvSpPr>
      <dsp:spPr>
        <a:xfrm>
          <a:off x="4187612" y="3202089"/>
          <a:ext cx="2091517"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latin typeface="Century Schoolbook"/>
            </a:rPr>
            <a:t>2018</a:t>
          </a:r>
        </a:p>
      </dsp:txBody>
      <dsp:txXfrm>
        <a:off x="4187612" y="3202089"/>
        <a:ext cx="2091517" cy="418363"/>
      </dsp:txXfrm>
    </dsp:sp>
    <dsp:sp modelId="{9F25C716-1B32-49D1-9191-77B5357F2EE4}">
      <dsp:nvSpPr>
        <dsp:cNvPr id="0" name=""/>
        <dsp:cNvSpPr/>
      </dsp:nvSpPr>
      <dsp:spPr>
        <a:xfrm>
          <a:off x="3978431" y="2011362"/>
          <a:ext cx="0" cy="119072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BAE3223-EF6C-4C4F-AF92-D9F4A83774AF}">
      <dsp:nvSpPr>
        <dsp:cNvPr id="0" name=""/>
        <dsp:cNvSpPr/>
      </dsp:nvSpPr>
      <dsp:spPr>
        <a:xfrm>
          <a:off x="3940778" y="1973709"/>
          <a:ext cx="75305" cy="7530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9EFD8-F0BD-4990-9193-C9F82E30C6B0}">
      <dsp:nvSpPr>
        <dsp:cNvPr id="0" name=""/>
        <dsp:cNvSpPr/>
      </dsp:nvSpPr>
      <dsp:spPr>
        <a:xfrm rot="8100000">
          <a:off x="5085751" y="463540"/>
          <a:ext cx="295827" cy="295827"/>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38FB1A-5DAD-45CA-A168-2F54C38F0CAD}">
      <dsp:nvSpPr>
        <dsp:cNvPr id="0" name=""/>
        <dsp:cNvSpPr/>
      </dsp:nvSpPr>
      <dsp:spPr>
        <a:xfrm>
          <a:off x="5118615" y="496404"/>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22C380B-4DCC-458E-82F8-83A6B1AA806D}">
      <dsp:nvSpPr>
        <dsp:cNvPr id="0" name=""/>
        <dsp:cNvSpPr/>
      </dsp:nvSpPr>
      <dsp:spPr>
        <a:xfrm>
          <a:off x="5442846" y="820635"/>
          <a:ext cx="2091517"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b="0" kern="1200" dirty="0">
              <a:latin typeface="Verdana"/>
              <a:ea typeface="Verdana"/>
            </a:rPr>
            <a:t>Evaluation of program after Year 1</a:t>
          </a:r>
        </a:p>
      </dsp:txBody>
      <dsp:txXfrm>
        <a:off x="5442846" y="820635"/>
        <a:ext cx="2091517" cy="1190726"/>
      </dsp:txXfrm>
    </dsp:sp>
    <dsp:sp modelId="{6E6C0C0A-EE0A-433A-93E6-B0714A34C8DE}">
      <dsp:nvSpPr>
        <dsp:cNvPr id="0" name=""/>
        <dsp:cNvSpPr/>
      </dsp:nvSpPr>
      <dsp:spPr>
        <a:xfrm>
          <a:off x="5442846" y="402272"/>
          <a:ext cx="2091517"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latin typeface="Century Schoolbook"/>
            </a:rPr>
            <a:t>2019</a:t>
          </a:r>
        </a:p>
      </dsp:txBody>
      <dsp:txXfrm>
        <a:off x="5442846" y="402272"/>
        <a:ext cx="2091517" cy="418363"/>
      </dsp:txXfrm>
    </dsp:sp>
    <dsp:sp modelId="{A209390E-0927-4C68-87F6-18084AD98BAD}">
      <dsp:nvSpPr>
        <dsp:cNvPr id="0" name=""/>
        <dsp:cNvSpPr/>
      </dsp:nvSpPr>
      <dsp:spPr>
        <a:xfrm>
          <a:off x="5233665" y="820635"/>
          <a:ext cx="0" cy="119072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6811214-A28B-41EA-8E81-9153E82B2322}">
      <dsp:nvSpPr>
        <dsp:cNvPr id="0" name=""/>
        <dsp:cNvSpPr/>
      </dsp:nvSpPr>
      <dsp:spPr>
        <a:xfrm>
          <a:off x="5196012" y="1973709"/>
          <a:ext cx="75305" cy="7530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3944D-5324-4BDC-A929-864C93410B35}">
      <dsp:nvSpPr>
        <dsp:cNvPr id="0" name=""/>
        <dsp:cNvSpPr/>
      </dsp:nvSpPr>
      <dsp:spPr>
        <a:xfrm rot="18900000">
          <a:off x="6340985" y="3263357"/>
          <a:ext cx="295827" cy="295827"/>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8AE6B0-84A7-4B43-AB01-20C0F39EF0CB}">
      <dsp:nvSpPr>
        <dsp:cNvPr id="0" name=""/>
        <dsp:cNvSpPr/>
      </dsp:nvSpPr>
      <dsp:spPr>
        <a:xfrm>
          <a:off x="6373849" y="3296220"/>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66FC4791-9659-4F97-ABCF-33FE515175E8}">
      <dsp:nvSpPr>
        <dsp:cNvPr id="0" name=""/>
        <dsp:cNvSpPr/>
      </dsp:nvSpPr>
      <dsp:spPr>
        <a:xfrm>
          <a:off x="6698080" y="2011362"/>
          <a:ext cx="2091517"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b="0" kern="1200" dirty="0">
              <a:latin typeface="Verdana"/>
              <a:ea typeface="Verdana"/>
            </a:rPr>
            <a:t>Growing Opportunity report</a:t>
          </a:r>
        </a:p>
        <a:p>
          <a:pPr marL="0" lvl="0" indent="0" algn="l" defTabSz="533400">
            <a:lnSpc>
              <a:spcPct val="90000"/>
            </a:lnSpc>
            <a:spcBef>
              <a:spcPct val="0"/>
            </a:spcBef>
            <a:spcAft>
              <a:spcPct val="35000"/>
            </a:spcAft>
            <a:buNone/>
          </a:pPr>
          <a:r>
            <a:rPr lang="en-US" sz="1200" b="0" kern="1200" dirty="0">
              <a:latin typeface="Verdana"/>
              <a:ea typeface="Verdana"/>
            </a:rPr>
            <a:t>Evaluation of program after Year 2</a:t>
          </a:r>
        </a:p>
        <a:p>
          <a:pPr marL="0" lvl="0" indent="0" algn="l" defTabSz="533400">
            <a:lnSpc>
              <a:spcPct val="90000"/>
            </a:lnSpc>
            <a:spcBef>
              <a:spcPct val="0"/>
            </a:spcBef>
            <a:spcAft>
              <a:spcPct val="35000"/>
            </a:spcAft>
            <a:buNone/>
          </a:pPr>
          <a:r>
            <a:rPr lang="en-US" sz="1200" b="0" kern="1200" dirty="0">
              <a:latin typeface="Verdana"/>
              <a:ea typeface="Verdana"/>
            </a:rPr>
            <a:t>Growing Reseilience report</a:t>
          </a:r>
        </a:p>
      </dsp:txBody>
      <dsp:txXfrm>
        <a:off x="6698080" y="2011362"/>
        <a:ext cx="2091517" cy="1190726"/>
      </dsp:txXfrm>
    </dsp:sp>
    <dsp:sp modelId="{E36A5CCF-882C-4CFD-8284-3A665B6E8466}">
      <dsp:nvSpPr>
        <dsp:cNvPr id="0" name=""/>
        <dsp:cNvSpPr/>
      </dsp:nvSpPr>
      <dsp:spPr>
        <a:xfrm>
          <a:off x="6698080" y="3202089"/>
          <a:ext cx="2091517"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latin typeface="Century Schoolbook"/>
            </a:rPr>
            <a:t>2020</a:t>
          </a:r>
        </a:p>
      </dsp:txBody>
      <dsp:txXfrm>
        <a:off x="6698080" y="3202089"/>
        <a:ext cx="2091517" cy="418363"/>
      </dsp:txXfrm>
    </dsp:sp>
    <dsp:sp modelId="{BD0AF5C9-3420-4B40-9AFE-02AB3074F7DE}">
      <dsp:nvSpPr>
        <dsp:cNvPr id="0" name=""/>
        <dsp:cNvSpPr/>
      </dsp:nvSpPr>
      <dsp:spPr>
        <a:xfrm>
          <a:off x="6488899" y="2011362"/>
          <a:ext cx="0" cy="119072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843913-E1AF-45D0-BC6E-1ADD2EA6E08F}">
      <dsp:nvSpPr>
        <dsp:cNvPr id="0" name=""/>
        <dsp:cNvSpPr/>
      </dsp:nvSpPr>
      <dsp:spPr>
        <a:xfrm>
          <a:off x="6450466" y="1973709"/>
          <a:ext cx="75305" cy="7530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A366E-7A6D-4264-A69D-AFB489D7740C}">
      <dsp:nvSpPr>
        <dsp:cNvPr id="0" name=""/>
        <dsp:cNvSpPr/>
      </dsp:nvSpPr>
      <dsp:spPr>
        <a:xfrm rot="8100000">
          <a:off x="7596219" y="463540"/>
          <a:ext cx="295827" cy="295827"/>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78CFE2-BD95-4126-963D-9E267DCF4876}">
      <dsp:nvSpPr>
        <dsp:cNvPr id="0" name=""/>
        <dsp:cNvSpPr/>
      </dsp:nvSpPr>
      <dsp:spPr>
        <a:xfrm>
          <a:off x="7629083" y="496404"/>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EB9A9A60-C041-4F44-A4A6-8D9C04856563}">
      <dsp:nvSpPr>
        <dsp:cNvPr id="0" name=""/>
        <dsp:cNvSpPr/>
      </dsp:nvSpPr>
      <dsp:spPr>
        <a:xfrm>
          <a:off x="7953314" y="820635"/>
          <a:ext cx="2091517"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b="0" kern="1200" dirty="0">
              <a:latin typeface="Verdana"/>
              <a:ea typeface="Verdana"/>
            </a:rPr>
            <a:t>Advocacy to expand Incentive program</a:t>
          </a:r>
        </a:p>
      </dsp:txBody>
      <dsp:txXfrm>
        <a:off x="7953314" y="820635"/>
        <a:ext cx="2091517" cy="1190726"/>
      </dsp:txXfrm>
    </dsp:sp>
    <dsp:sp modelId="{71E69A7D-66C3-4587-B295-DC568A100288}">
      <dsp:nvSpPr>
        <dsp:cNvPr id="0" name=""/>
        <dsp:cNvSpPr/>
      </dsp:nvSpPr>
      <dsp:spPr>
        <a:xfrm>
          <a:off x="7953314" y="402272"/>
          <a:ext cx="2091517"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latin typeface="Century Schoolbook"/>
            </a:rPr>
            <a:t>2021/2022</a:t>
          </a:r>
        </a:p>
      </dsp:txBody>
      <dsp:txXfrm>
        <a:off x="7953314" y="402272"/>
        <a:ext cx="2091517" cy="418363"/>
      </dsp:txXfrm>
    </dsp:sp>
    <dsp:sp modelId="{7F664AEE-2CFB-48DB-A85F-DD8D370E9695}">
      <dsp:nvSpPr>
        <dsp:cNvPr id="0" name=""/>
        <dsp:cNvSpPr/>
      </dsp:nvSpPr>
      <dsp:spPr>
        <a:xfrm>
          <a:off x="7744133" y="820635"/>
          <a:ext cx="0" cy="119072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1F025DF-BF6B-4235-844F-885AFA2096F7}">
      <dsp:nvSpPr>
        <dsp:cNvPr id="0" name=""/>
        <dsp:cNvSpPr/>
      </dsp:nvSpPr>
      <dsp:spPr>
        <a:xfrm>
          <a:off x="7705700" y="1973709"/>
          <a:ext cx="75305" cy="7530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17104-43B3-4C96-92AE-6CDFEEC8BC56}">
      <dsp:nvSpPr>
        <dsp:cNvPr id="0" name=""/>
        <dsp:cNvSpPr/>
      </dsp:nvSpPr>
      <dsp:spPr>
        <a:xfrm>
          <a:off x="0" y="1828800"/>
          <a:ext cx="8594201"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A14902F6-3DED-4627-91B0-AE3B8DCDADBD}">
      <dsp:nvSpPr>
        <dsp:cNvPr id="0" name=""/>
        <dsp:cNvSpPr/>
      </dsp:nvSpPr>
      <dsp:spPr>
        <a:xfrm rot="8100000">
          <a:off x="57967" y="421466"/>
          <a:ext cx="268976" cy="268976"/>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463F5-5691-4054-ADEC-F29AD0D8146C}">
      <dsp:nvSpPr>
        <dsp:cNvPr id="0" name=""/>
        <dsp:cNvSpPr/>
      </dsp:nvSpPr>
      <dsp:spPr>
        <a:xfrm>
          <a:off x="87848" y="451347"/>
          <a:ext cx="209214" cy="209214"/>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39C5038-D444-45C3-A78D-871C1ED71055}">
      <dsp:nvSpPr>
        <dsp:cNvPr id="0" name=""/>
        <dsp:cNvSpPr/>
      </dsp:nvSpPr>
      <dsp:spPr>
        <a:xfrm>
          <a:off x="382651" y="746150"/>
          <a:ext cx="2858605" cy="108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latin typeface="Verdana"/>
              <a:ea typeface="Verdana"/>
            </a:rPr>
            <a:t>Program Year</a:t>
          </a:r>
        </a:p>
      </dsp:txBody>
      <dsp:txXfrm>
        <a:off x="382651" y="746150"/>
        <a:ext cx="2858605" cy="1082649"/>
      </dsp:txXfrm>
    </dsp:sp>
    <dsp:sp modelId="{D795CEF1-388B-49B3-A8AD-9C1053960842}">
      <dsp:nvSpPr>
        <dsp:cNvPr id="0" name=""/>
        <dsp:cNvSpPr/>
      </dsp:nvSpPr>
      <dsp:spPr>
        <a:xfrm>
          <a:off x="382651" y="365759"/>
          <a:ext cx="2858605" cy="3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latin typeface="Century Schoolbook"/>
            </a:rPr>
            <a:t>September - June</a:t>
          </a:r>
        </a:p>
      </dsp:txBody>
      <dsp:txXfrm>
        <a:off x="382651" y="365759"/>
        <a:ext cx="2858605" cy="380390"/>
      </dsp:txXfrm>
    </dsp:sp>
    <dsp:sp modelId="{C82BE462-9D3D-4287-B501-403F7B9303E1}">
      <dsp:nvSpPr>
        <dsp:cNvPr id="0" name=""/>
        <dsp:cNvSpPr/>
      </dsp:nvSpPr>
      <dsp:spPr>
        <a:xfrm>
          <a:off x="192456" y="746150"/>
          <a:ext cx="0" cy="108264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FBD5ACE-72C6-47E9-ACF1-1CED5AB787EB}">
      <dsp:nvSpPr>
        <dsp:cNvPr id="0" name=""/>
        <dsp:cNvSpPr/>
      </dsp:nvSpPr>
      <dsp:spPr>
        <a:xfrm>
          <a:off x="158221" y="1794564"/>
          <a:ext cx="68470"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6BB42-9AFC-4416-AE75-98B2434D3A5B}">
      <dsp:nvSpPr>
        <dsp:cNvPr id="0" name=""/>
        <dsp:cNvSpPr/>
      </dsp:nvSpPr>
      <dsp:spPr>
        <a:xfrm rot="18900000">
          <a:off x="1773159" y="2967156"/>
          <a:ext cx="268976" cy="268976"/>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61A0A-22FC-438D-A6A0-7E1FC8AEB119}">
      <dsp:nvSpPr>
        <dsp:cNvPr id="0" name=""/>
        <dsp:cNvSpPr/>
      </dsp:nvSpPr>
      <dsp:spPr>
        <a:xfrm>
          <a:off x="1803040" y="2997037"/>
          <a:ext cx="209214" cy="209214"/>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0D8322B6-474E-4724-A72B-E32C42EA277F}">
      <dsp:nvSpPr>
        <dsp:cNvPr id="0" name=""/>
        <dsp:cNvSpPr/>
      </dsp:nvSpPr>
      <dsp:spPr>
        <a:xfrm>
          <a:off x="2097843" y="1828800"/>
          <a:ext cx="2858605" cy="108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b="0" kern="1200" dirty="0">
              <a:latin typeface="Verdana"/>
              <a:ea typeface="Verdana"/>
            </a:rPr>
            <a:t>Schools submit applications</a:t>
          </a:r>
        </a:p>
      </dsp:txBody>
      <dsp:txXfrm>
        <a:off x="2097843" y="1828800"/>
        <a:ext cx="2858605" cy="1082649"/>
      </dsp:txXfrm>
    </dsp:sp>
    <dsp:sp modelId="{0D111D6B-F5F6-4A61-88C0-BDB6B34D4F5B}">
      <dsp:nvSpPr>
        <dsp:cNvPr id="0" name=""/>
        <dsp:cNvSpPr/>
      </dsp:nvSpPr>
      <dsp:spPr>
        <a:xfrm>
          <a:off x="2097843" y="2911449"/>
          <a:ext cx="2858605" cy="3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kern="1200" dirty="0">
              <a:latin typeface="Century Schoolbook"/>
            </a:rPr>
            <a:t>July</a:t>
          </a:r>
        </a:p>
      </dsp:txBody>
      <dsp:txXfrm>
        <a:off x="2097843" y="2911449"/>
        <a:ext cx="2858605" cy="380390"/>
      </dsp:txXfrm>
    </dsp:sp>
    <dsp:sp modelId="{3CE8910F-D3EC-46A5-854A-B508FBFF01F0}">
      <dsp:nvSpPr>
        <dsp:cNvPr id="0" name=""/>
        <dsp:cNvSpPr/>
      </dsp:nvSpPr>
      <dsp:spPr>
        <a:xfrm>
          <a:off x="1907648" y="1828800"/>
          <a:ext cx="0" cy="108264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1CC6B45-2E5C-436C-A125-2B3919B6AD91}">
      <dsp:nvSpPr>
        <dsp:cNvPr id="0" name=""/>
        <dsp:cNvSpPr/>
      </dsp:nvSpPr>
      <dsp:spPr>
        <a:xfrm>
          <a:off x="1873412" y="1794564"/>
          <a:ext cx="68470"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C827B-24B7-47E2-B3D7-C0269FB24656}">
      <dsp:nvSpPr>
        <dsp:cNvPr id="0" name=""/>
        <dsp:cNvSpPr/>
      </dsp:nvSpPr>
      <dsp:spPr>
        <a:xfrm rot="8100000">
          <a:off x="3488351" y="421466"/>
          <a:ext cx="268976" cy="268976"/>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B7F54-8CDC-4E62-883D-C1CC4AE0966B}">
      <dsp:nvSpPr>
        <dsp:cNvPr id="0" name=""/>
        <dsp:cNvSpPr/>
      </dsp:nvSpPr>
      <dsp:spPr>
        <a:xfrm>
          <a:off x="3518232" y="451347"/>
          <a:ext cx="209214" cy="209214"/>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5B0BBF86-B202-4D33-88A9-CDD7D330912B}">
      <dsp:nvSpPr>
        <dsp:cNvPr id="0" name=""/>
        <dsp:cNvSpPr/>
      </dsp:nvSpPr>
      <dsp:spPr>
        <a:xfrm>
          <a:off x="3813035" y="746150"/>
          <a:ext cx="2858605" cy="108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latin typeface="Verdana"/>
              <a:ea typeface="Verdana"/>
            </a:rPr>
            <a:t>Application audits</a:t>
          </a:r>
        </a:p>
      </dsp:txBody>
      <dsp:txXfrm>
        <a:off x="3813035" y="746150"/>
        <a:ext cx="2858605" cy="1082649"/>
      </dsp:txXfrm>
    </dsp:sp>
    <dsp:sp modelId="{092E1C1C-F0AC-4FF3-9788-5E36F1A72C07}">
      <dsp:nvSpPr>
        <dsp:cNvPr id="0" name=""/>
        <dsp:cNvSpPr/>
      </dsp:nvSpPr>
      <dsp:spPr>
        <a:xfrm>
          <a:off x="3813035" y="365759"/>
          <a:ext cx="2858605" cy="3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latin typeface="Century Schoolbook"/>
            </a:rPr>
            <a:t>August</a:t>
          </a:r>
        </a:p>
      </dsp:txBody>
      <dsp:txXfrm>
        <a:off x="3813035" y="365759"/>
        <a:ext cx="2858605" cy="380390"/>
      </dsp:txXfrm>
    </dsp:sp>
    <dsp:sp modelId="{5B0D5163-A3C6-43F4-941E-801D3196B1B2}">
      <dsp:nvSpPr>
        <dsp:cNvPr id="0" name=""/>
        <dsp:cNvSpPr/>
      </dsp:nvSpPr>
      <dsp:spPr>
        <a:xfrm>
          <a:off x="3622839" y="746150"/>
          <a:ext cx="0" cy="108264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0476FE9-3DAB-42FB-941D-AB8EE92B7B24}">
      <dsp:nvSpPr>
        <dsp:cNvPr id="0" name=""/>
        <dsp:cNvSpPr/>
      </dsp:nvSpPr>
      <dsp:spPr>
        <a:xfrm>
          <a:off x="3588604" y="1794564"/>
          <a:ext cx="68470"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2368C-1B8F-4073-9493-AF65FE11F13B}">
      <dsp:nvSpPr>
        <dsp:cNvPr id="0" name=""/>
        <dsp:cNvSpPr/>
      </dsp:nvSpPr>
      <dsp:spPr>
        <a:xfrm rot="18900000">
          <a:off x="5203543" y="2967156"/>
          <a:ext cx="268976" cy="268976"/>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1EABE-CC30-4716-A1EE-712910390293}">
      <dsp:nvSpPr>
        <dsp:cNvPr id="0" name=""/>
        <dsp:cNvSpPr/>
      </dsp:nvSpPr>
      <dsp:spPr>
        <a:xfrm>
          <a:off x="5233424" y="2997037"/>
          <a:ext cx="209214" cy="209214"/>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E96FA9BD-84A8-49DD-AF36-3001311F5334}">
      <dsp:nvSpPr>
        <dsp:cNvPr id="0" name=""/>
        <dsp:cNvSpPr/>
      </dsp:nvSpPr>
      <dsp:spPr>
        <a:xfrm>
          <a:off x="5528227" y="1828800"/>
          <a:ext cx="2858605" cy="108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b="0" kern="1200" dirty="0">
              <a:latin typeface="Verdana"/>
              <a:ea typeface="Verdana"/>
            </a:rPr>
            <a:t>Successful schools receive additional $$</a:t>
          </a:r>
        </a:p>
      </dsp:txBody>
      <dsp:txXfrm>
        <a:off x="5528227" y="1828800"/>
        <a:ext cx="2858605" cy="1082649"/>
      </dsp:txXfrm>
    </dsp:sp>
    <dsp:sp modelId="{6A83EA38-82AB-40F2-95D8-F072AD10940E}">
      <dsp:nvSpPr>
        <dsp:cNvPr id="0" name=""/>
        <dsp:cNvSpPr/>
      </dsp:nvSpPr>
      <dsp:spPr>
        <a:xfrm>
          <a:off x="5528227" y="2911449"/>
          <a:ext cx="2858605" cy="3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kern="1200" dirty="0">
              <a:latin typeface="Century Schoolbook"/>
            </a:rPr>
            <a:t>Next September-June</a:t>
          </a:r>
        </a:p>
      </dsp:txBody>
      <dsp:txXfrm>
        <a:off x="5528227" y="2911449"/>
        <a:ext cx="2858605" cy="380390"/>
      </dsp:txXfrm>
    </dsp:sp>
    <dsp:sp modelId="{1E190597-50BE-4DEE-9F60-67FAE510EC13}">
      <dsp:nvSpPr>
        <dsp:cNvPr id="0" name=""/>
        <dsp:cNvSpPr/>
      </dsp:nvSpPr>
      <dsp:spPr>
        <a:xfrm>
          <a:off x="5338031" y="1828800"/>
          <a:ext cx="0" cy="108264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C821A0B-FAB8-421D-AF2E-3A9FFC870959}">
      <dsp:nvSpPr>
        <dsp:cNvPr id="0" name=""/>
        <dsp:cNvSpPr/>
      </dsp:nvSpPr>
      <dsp:spPr>
        <a:xfrm>
          <a:off x="5303042" y="1794564"/>
          <a:ext cx="68470"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7B1B2-C6BC-4D82-9DDF-57A82E94914B}">
      <dsp:nvSpPr>
        <dsp:cNvPr id="0" name=""/>
        <dsp:cNvSpPr/>
      </dsp:nvSpPr>
      <dsp:spPr>
        <a:xfrm>
          <a:off x="3035807" y="491"/>
          <a:ext cx="4553712" cy="1915417"/>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Product formulation statements</a:t>
          </a:r>
          <a:endParaRPr lang="en-US" sz="2800" kern="1200" dirty="0"/>
        </a:p>
        <a:p>
          <a:pPr marL="285750" lvl="1" indent="-285750" algn="l" defTabSz="1244600">
            <a:lnSpc>
              <a:spcPct val="90000"/>
            </a:lnSpc>
            <a:spcBef>
              <a:spcPct val="0"/>
            </a:spcBef>
            <a:spcAft>
              <a:spcPct val="15000"/>
            </a:spcAft>
            <a:buChar char="•"/>
          </a:pPr>
          <a:r>
            <a:rPr lang="en-US" sz="2800" b="1" kern="1200"/>
            <a:t>NY Grown &amp; Certified</a:t>
          </a:r>
          <a:endParaRPr lang="en-US" sz="2800" kern="1200"/>
        </a:p>
      </dsp:txBody>
      <dsp:txXfrm>
        <a:off x="3035807" y="239918"/>
        <a:ext cx="3835431" cy="1436563"/>
      </dsp:txXfrm>
    </dsp:sp>
    <dsp:sp modelId="{4D268DCB-1E43-43D0-87CF-69EB29ED47F9}">
      <dsp:nvSpPr>
        <dsp:cNvPr id="0" name=""/>
        <dsp:cNvSpPr/>
      </dsp:nvSpPr>
      <dsp:spPr>
        <a:xfrm>
          <a:off x="0" y="491"/>
          <a:ext cx="3035808" cy="191541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1" kern="1200" dirty="0"/>
            <a:t>Supply chain</a:t>
          </a:r>
          <a:endParaRPr lang="en-US" sz="5400" kern="1200" dirty="0"/>
        </a:p>
      </dsp:txBody>
      <dsp:txXfrm>
        <a:off x="93503" y="93994"/>
        <a:ext cx="2848802" cy="1728411"/>
      </dsp:txXfrm>
    </dsp:sp>
    <dsp:sp modelId="{882C042D-F5B8-477D-AE25-F439EE6D87B4}">
      <dsp:nvSpPr>
        <dsp:cNvPr id="0" name=""/>
        <dsp:cNvSpPr/>
      </dsp:nvSpPr>
      <dsp:spPr>
        <a:xfrm>
          <a:off x="3035807" y="2107450"/>
          <a:ext cx="4553712" cy="1915417"/>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Production statements</a:t>
          </a:r>
          <a:endParaRPr lang="en-US" sz="2800" kern="1200" dirty="0"/>
        </a:p>
        <a:p>
          <a:pPr marL="285750" lvl="1" indent="-285750" algn="l" defTabSz="1244600">
            <a:lnSpc>
              <a:spcPct val="90000"/>
            </a:lnSpc>
            <a:spcBef>
              <a:spcPct val="0"/>
            </a:spcBef>
            <a:spcAft>
              <a:spcPct val="15000"/>
            </a:spcAft>
            <a:buChar char="•"/>
          </a:pPr>
          <a:r>
            <a:rPr lang="en-US" sz="2800" b="1" kern="1200" dirty="0"/>
            <a:t>Milk tracking </a:t>
          </a:r>
          <a:endParaRPr lang="en-US" sz="2800" kern="1200" dirty="0"/>
        </a:p>
        <a:p>
          <a:pPr marL="285750" lvl="1" indent="-285750" algn="l" defTabSz="1244600">
            <a:lnSpc>
              <a:spcPct val="90000"/>
            </a:lnSpc>
            <a:spcBef>
              <a:spcPct val="0"/>
            </a:spcBef>
            <a:spcAft>
              <a:spcPct val="15000"/>
            </a:spcAft>
            <a:buChar char="•"/>
          </a:pPr>
          <a:r>
            <a:rPr lang="en-US" sz="2800" b="1" kern="1200" dirty="0"/>
            <a:t>Vendor velocity reports</a:t>
          </a:r>
          <a:endParaRPr lang="en-US" sz="2800" kern="1200" dirty="0"/>
        </a:p>
      </dsp:txBody>
      <dsp:txXfrm>
        <a:off x="3035807" y="2346877"/>
        <a:ext cx="3835431" cy="1436563"/>
      </dsp:txXfrm>
    </dsp:sp>
    <dsp:sp modelId="{42A1775B-57B7-45E9-9EE6-E0D27EB14C51}">
      <dsp:nvSpPr>
        <dsp:cNvPr id="0" name=""/>
        <dsp:cNvSpPr/>
      </dsp:nvSpPr>
      <dsp:spPr>
        <a:xfrm>
          <a:off x="0" y="2107450"/>
          <a:ext cx="3035808" cy="191541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1" kern="1200" dirty="0"/>
            <a:t>SFA </a:t>
          </a:r>
          <a:endParaRPr lang="en-US" sz="5400" kern="1200" dirty="0"/>
        </a:p>
      </dsp:txBody>
      <dsp:txXfrm>
        <a:off x="93503" y="2200953"/>
        <a:ext cx="2848802" cy="1728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18BD1-210D-4C76-A050-57B8C34BBA88}">
      <dsp:nvSpPr>
        <dsp:cNvPr id="0" name=""/>
        <dsp:cNvSpPr/>
      </dsp:nvSpPr>
      <dsp:spPr>
        <a:xfrm>
          <a:off x="880567" y="0"/>
          <a:ext cx="9979761" cy="506644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D5749C-E9BE-4010-91B9-698B362E8495}">
      <dsp:nvSpPr>
        <dsp:cNvPr id="0" name=""/>
        <dsp:cNvSpPr/>
      </dsp:nvSpPr>
      <dsp:spPr>
        <a:xfrm>
          <a:off x="1993" y="1519931"/>
          <a:ext cx="2249923" cy="202657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Calibri Light"/>
            </a:rPr>
            <a:t>Calculate 30% </a:t>
          </a:r>
          <a:r>
            <a:rPr lang="en-US" sz="2900" kern="1200" dirty="0"/>
            <a:t>expenditure</a:t>
          </a:r>
        </a:p>
      </dsp:txBody>
      <dsp:txXfrm>
        <a:off x="100922" y="1618860"/>
        <a:ext cx="2052065" cy="1828718"/>
      </dsp:txXfrm>
    </dsp:sp>
    <dsp:sp modelId="{22B08205-3D24-47EC-BEA9-2055C0FBD64F}">
      <dsp:nvSpPr>
        <dsp:cNvPr id="0" name=""/>
        <dsp:cNvSpPr/>
      </dsp:nvSpPr>
      <dsp:spPr>
        <a:xfrm>
          <a:off x="2373739" y="1519931"/>
          <a:ext cx="2249923" cy="2026576"/>
        </a:xfrm>
        <a:prstGeom prst="roundRect">
          <a:avLst/>
        </a:prstGeom>
        <a:solidFill>
          <a:schemeClr val="accent2">
            <a:hueOff val="810023"/>
            <a:satOff val="113"/>
            <a:lumOff val="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Determine baseline</a:t>
          </a:r>
        </a:p>
      </dsp:txBody>
      <dsp:txXfrm>
        <a:off x="2472668" y="1618860"/>
        <a:ext cx="2052065" cy="1828718"/>
      </dsp:txXfrm>
    </dsp:sp>
    <dsp:sp modelId="{DABC2BC7-6A70-48AA-91A5-AECD549F4A1B}">
      <dsp:nvSpPr>
        <dsp:cNvPr id="0" name=""/>
        <dsp:cNvSpPr/>
      </dsp:nvSpPr>
      <dsp:spPr>
        <a:xfrm>
          <a:off x="4745486" y="1519931"/>
          <a:ext cx="2249923" cy="2026576"/>
        </a:xfrm>
        <a:prstGeom prst="roundRect">
          <a:avLst/>
        </a:prstGeom>
        <a:solidFill>
          <a:schemeClr val="accent2">
            <a:hueOff val="1620045"/>
            <a:satOff val="225"/>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Find and incorporate NYFPs</a:t>
          </a:r>
        </a:p>
      </dsp:txBody>
      <dsp:txXfrm>
        <a:off x="4844415" y="1618860"/>
        <a:ext cx="2052065" cy="1828718"/>
      </dsp:txXfrm>
    </dsp:sp>
    <dsp:sp modelId="{78E0BD00-E46E-47AD-844C-8E0CEDAB0F66}">
      <dsp:nvSpPr>
        <dsp:cNvPr id="0" name=""/>
        <dsp:cNvSpPr/>
      </dsp:nvSpPr>
      <dsp:spPr>
        <a:xfrm>
          <a:off x="7117232" y="1519931"/>
          <a:ext cx="2249923" cy="2026576"/>
        </a:xfrm>
        <a:prstGeom prst="roundRect">
          <a:avLst/>
        </a:prstGeom>
        <a:solidFill>
          <a:schemeClr val="accent2">
            <a:hueOff val="2430068"/>
            <a:satOff val="338"/>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Bid and buy strategically</a:t>
          </a:r>
        </a:p>
      </dsp:txBody>
      <dsp:txXfrm>
        <a:off x="7216161" y="1618860"/>
        <a:ext cx="2052065" cy="1828718"/>
      </dsp:txXfrm>
    </dsp:sp>
    <dsp:sp modelId="{7F7D2442-F5BA-4A7D-9C2A-A1755630329F}">
      <dsp:nvSpPr>
        <dsp:cNvPr id="0" name=""/>
        <dsp:cNvSpPr/>
      </dsp:nvSpPr>
      <dsp:spPr>
        <a:xfrm>
          <a:off x="9488979" y="1519931"/>
          <a:ext cx="2249923" cy="2026576"/>
        </a:xfrm>
        <a:prstGeom prst="round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Track and document as you go</a:t>
          </a:r>
        </a:p>
      </dsp:txBody>
      <dsp:txXfrm>
        <a:off x="9587908" y="1618860"/>
        <a:ext cx="2052065" cy="1828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9D232-EEAF-4113-A647-08D48AEC118E}">
      <dsp:nvSpPr>
        <dsp:cNvPr id="0" name=""/>
        <dsp:cNvSpPr/>
      </dsp:nvSpPr>
      <dsp:spPr>
        <a:xfrm>
          <a:off x="3119" y="1699992"/>
          <a:ext cx="1657457" cy="649428"/>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rtl="0">
            <a:lnSpc>
              <a:spcPct val="90000"/>
            </a:lnSpc>
            <a:spcBef>
              <a:spcPct val="0"/>
            </a:spcBef>
            <a:spcAft>
              <a:spcPct val="35000"/>
            </a:spcAft>
            <a:buNone/>
          </a:pPr>
          <a:r>
            <a:rPr lang="en-US" sz="1800" kern="1200" dirty="0"/>
            <a:t>September</a:t>
          </a:r>
          <a:endParaRPr lang="en-US" sz="1800" kern="1200" dirty="0">
            <a:latin typeface="Calibri Light"/>
          </a:endParaRPr>
        </a:p>
      </dsp:txBody>
      <dsp:txXfrm>
        <a:off x="3119" y="1699992"/>
        <a:ext cx="1657457" cy="649428"/>
      </dsp:txXfrm>
    </dsp:sp>
    <dsp:sp modelId="{062DEB72-C14D-4EC0-BEB7-19ABAE8760B7}">
      <dsp:nvSpPr>
        <dsp:cNvPr id="0" name=""/>
        <dsp:cNvSpPr/>
      </dsp:nvSpPr>
      <dsp:spPr>
        <a:xfrm>
          <a:off x="3119" y="2349421"/>
          <a:ext cx="1657457" cy="2223449"/>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Calibri Light"/>
            </a:rPr>
            <a:t>Broccoli</a:t>
          </a:r>
        </a:p>
        <a:p>
          <a:pPr marL="171450" lvl="1" indent="-171450" algn="l" defTabSz="800100">
            <a:lnSpc>
              <a:spcPct val="90000"/>
            </a:lnSpc>
            <a:spcBef>
              <a:spcPct val="0"/>
            </a:spcBef>
            <a:spcAft>
              <a:spcPct val="15000"/>
            </a:spcAft>
            <a:buChar char="•"/>
          </a:pPr>
          <a:r>
            <a:rPr lang="en-US" sz="1800" kern="1200" dirty="0">
              <a:latin typeface="Calibri Light"/>
            </a:rPr>
            <a:t>Cauliflower</a:t>
          </a:r>
          <a:endParaRPr lang="en-US" sz="1800" kern="1200" dirty="0"/>
        </a:p>
        <a:p>
          <a:pPr marL="171450" lvl="1" indent="-171450" algn="l" defTabSz="800100">
            <a:lnSpc>
              <a:spcPct val="90000"/>
            </a:lnSpc>
            <a:spcBef>
              <a:spcPct val="0"/>
            </a:spcBef>
            <a:spcAft>
              <a:spcPct val="15000"/>
            </a:spcAft>
            <a:buChar char="•"/>
          </a:pPr>
          <a:r>
            <a:rPr lang="en-US" sz="1800" kern="1200" dirty="0">
              <a:latin typeface="Calibri Light"/>
            </a:rPr>
            <a:t>Cucumbers</a:t>
          </a:r>
        </a:p>
        <a:p>
          <a:pPr marL="171450" lvl="1" indent="-171450" algn="l" defTabSz="800100" rtl="0">
            <a:lnSpc>
              <a:spcPct val="90000"/>
            </a:lnSpc>
            <a:spcBef>
              <a:spcPct val="0"/>
            </a:spcBef>
            <a:spcAft>
              <a:spcPct val="15000"/>
            </a:spcAft>
            <a:buChar char="•"/>
          </a:pPr>
          <a:r>
            <a:rPr lang="en-US" sz="1800" kern="1200" dirty="0">
              <a:latin typeface="Calibri Light"/>
            </a:rPr>
            <a:t>Lettuce</a:t>
          </a:r>
        </a:p>
        <a:p>
          <a:pPr marL="171450" lvl="1" indent="-171450" algn="l" defTabSz="800100" rtl="0">
            <a:lnSpc>
              <a:spcPct val="90000"/>
            </a:lnSpc>
            <a:spcBef>
              <a:spcPct val="0"/>
            </a:spcBef>
            <a:spcAft>
              <a:spcPct val="15000"/>
            </a:spcAft>
            <a:buChar char="•"/>
          </a:pPr>
          <a:r>
            <a:rPr lang="en-US" sz="1800" kern="1200" dirty="0">
              <a:latin typeface="Calibri Light"/>
            </a:rPr>
            <a:t>Peppers</a:t>
          </a:r>
        </a:p>
        <a:p>
          <a:pPr marL="171450" lvl="1" indent="-171450" algn="l" defTabSz="800100" rtl="0">
            <a:lnSpc>
              <a:spcPct val="90000"/>
            </a:lnSpc>
            <a:spcBef>
              <a:spcPct val="0"/>
            </a:spcBef>
            <a:spcAft>
              <a:spcPct val="15000"/>
            </a:spcAft>
            <a:buChar char="•"/>
          </a:pPr>
          <a:r>
            <a:rPr lang="en-US" sz="1800" kern="1200" dirty="0"/>
            <a:t>Summer Squash</a:t>
          </a:r>
        </a:p>
      </dsp:txBody>
      <dsp:txXfrm>
        <a:off x="3119" y="2349421"/>
        <a:ext cx="1657457" cy="2223449"/>
      </dsp:txXfrm>
    </dsp:sp>
    <dsp:sp modelId="{9DE479A7-A67F-4792-BDCA-17416FCBD029}">
      <dsp:nvSpPr>
        <dsp:cNvPr id="0" name=""/>
        <dsp:cNvSpPr/>
      </dsp:nvSpPr>
      <dsp:spPr>
        <a:xfrm>
          <a:off x="1892621" y="1699992"/>
          <a:ext cx="1657457" cy="649428"/>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rtl="0">
            <a:lnSpc>
              <a:spcPct val="90000"/>
            </a:lnSpc>
            <a:spcBef>
              <a:spcPct val="0"/>
            </a:spcBef>
            <a:spcAft>
              <a:spcPct val="35000"/>
            </a:spcAft>
            <a:buNone/>
          </a:pPr>
          <a:r>
            <a:rPr lang="en-US" sz="1800" kern="1200" dirty="0"/>
            <a:t>October</a:t>
          </a:r>
          <a:endParaRPr lang="en-US" sz="1800" kern="1200" dirty="0">
            <a:latin typeface="Calibri Light"/>
          </a:endParaRPr>
        </a:p>
      </dsp:txBody>
      <dsp:txXfrm>
        <a:off x="1892621" y="1699992"/>
        <a:ext cx="1657457" cy="649428"/>
      </dsp:txXfrm>
    </dsp:sp>
    <dsp:sp modelId="{E1FA196D-07C0-4B6C-9019-2DE1181D61F8}">
      <dsp:nvSpPr>
        <dsp:cNvPr id="0" name=""/>
        <dsp:cNvSpPr/>
      </dsp:nvSpPr>
      <dsp:spPr>
        <a:xfrm>
          <a:off x="1892621" y="2349421"/>
          <a:ext cx="1657457" cy="2223449"/>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Broccoli</a:t>
          </a:r>
          <a:endParaRPr lang="en-US" sz="1800" kern="1200" dirty="0">
            <a:latin typeface="Calibri Light"/>
          </a:endParaRPr>
        </a:p>
        <a:p>
          <a:pPr marL="171450" lvl="1" indent="-171450" algn="l" defTabSz="800100" rtl="0">
            <a:lnSpc>
              <a:spcPct val="90000"/>
            </a:lnSpc>
            <a:spcBef>
              <a:spcPct val="0"/>
            </a:spcBef>
            <a:spcAft>
              <a:spcPct val="15000"/>
            </a:spcAft>
            <a:buChar char="•"/>
          </a:pPr>
          <a:r>
            <a:rPr lang="en-US" sz="1800" kern="1200" dirty="0"/>
            <a:t>Cauliflower</a:t>
          </a:r>
        </a:p>
        <a:p>
          <a:pPr marL="171450" lvl="1" indent="-171450" algn="l" defTabSz="800100">
            <a:lnSpc>
              <a:spcPct val="90000"/>
            </a:lnSpc>
            <a:spcBef>
              <a:spcPct val="0"/>
            </a:spcBef>
            <a:spcAft>
              <a:spcPct val="15000"/>
            </a:spcAft>
            <a:buChar char="•"/>
          </a:pPr>
          <a:r>
            <a:rPr lang="en-US" sz="1800" kern="1200" dirty="0"/>
            <a:t>Cucumbers</a:t>
          </a:r>
        </a:p>
        <a:p>
          <a:pPr marL="171450" lvl="1" indent="-171450" algn="l" defTabSz="800100">
            <a:lnSpc>
              <a:spcPct val="90000"/>
            </a:lnSpc>
            <a:spcBef>
              <a:spcPct val="0"/>
            </a:spcBef>
            <a:spcAft>
              <a:spcPct val="15000"/>
            </a:spcAft>
            <a:buChar char="•"/>
          </a:pPr>
          <a:r>
            <a:rPr lang="en-US" sz="1800" kern="1200" dirty="0"/>
            <a:t>Lettuce</a:t>
          </a:r>
        </a:p>
        <a:p>
          <a:pPr marL="171450" lvl="1" indent="-171450" algn="l" defTabSz="800100">
            <a:lnSpc>
              <a:spcPct val="90000"/>
            </a:lnSpc>
            <a:spcBef>
              <a:spcPct val="0"/>
            </a:spcBef>
            <a:spcAft>
              <a:spcPct val="15000"/>
            </a:spcAft>
            <a:buChar char="•"/>
          </a:pPr>
          <a:r>
            <a:rPr lang="en-US" sz="1800" kern="1200" dirty="0">
              <a:latin typeface="Calibri Light"/>
            </a:rPr>
            <a:t>Tomatoes</a:t>
          </a:r>
        </a:p>
      </dsp:txBody>
      <dsp:txXfrm>
        <a:off x="1892621" y="2349421"/>
        <a:ext cx="1657457" cy="2223449"/>
      </dsp:txXfrm>
    </dsp:sp>
    <dsp:sp modelId="{82E48477-E2E4-4FE3-B558-A081800E9CB7}">
      <dsp:nvSpPr>
        <dsp:cNvPr id="0" name=""/>
        <dsp:cNvSpPr/>
      </dsp:nvSpPr>
      <dsp:spPr>
        <a:xfrm>
          <a:off x="3782122" y="1699992"/>
          <a:ext cx="1657457" cy="649428"/>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Light"/>
            </a:rPr>
            <a:t>November</a:t>
          </a:r>
        </a:p>
      </dsp:txBody>
      <dsp:txXfrm>
        <a:off x="3782122" y="1699992"/>
        <a:ext cx="1657457" cy="649428"/>
      </dsp:txXfrm>
    </dsp:sp>
    <dsp:sp modelId="{C8DEC9C6-B96C-4644-824F-B023B0D5893F}">
      <dsp:nvSpPr>
        <dsp:cNvPr id="0" name=""/>
        <dsp:cNvSpPr/>
      </dsp:nvSpPr>
      <dsp:spPr>
        <a:xfrm>
          <a:off x="3782122" y="2349421"/>
          <a:ext cx="1657457" cy="2223449"/>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Broccoli</a:t>
          </a:r>
          <a:endParaRPr lang="en-US" sz="1800" kern="1200" dirty="0">
            <a:latin typeface="Calibri Light"/>
          </a:endParaRPr>
        </a:p>
        <a:p>
          <a:pPr marL="171450" lvl="1" indent="-171450" algn="l" defTabSz="800100" rtl="0">
            <a:lnSpc>
              <a:spcPct val="90000"/>
            </a:lnSpc>
            <a:spcBef>
              <a:spcPct val="0"/>
            </a:spcBef>
            <a:spcAft>
              <a:spcPct val="15000"/>
            </a:spcAft>
            <a:buChar char="•"/>
          </a:pPr>
          <a:r>
            <a:rPr lang="en-US" sz="1800" kern="1200" dirty="0"/>
            <a:t>Cauliflower</a:t>
          </a:r>
          <a:endParaRPr lang="en-US" sz="1800" kern="1200" dirty="0">
            <a:latin typeface="Calibri Light"/>
          </a:endParaRPr>
        </a:p>
        <a:p>
          <a:pPr marL="171450" lvl="1" indent="-171450" algn="l" defTabSz="800100" rtl="0">
            <a:lnSpc>
              <a:spcPct val="90000"/>
            </a:lnSpc>
            <a:spcBef>
              <a:spcPct val="0"/>
            </a:spcBef>
            <a:spcAft>
              <a:spcPct val="15000"/>
            </a:spcAft>
            <a:buChar char="•"/>
          </a:pPr>
          <a:r>
            <a:rPr lang="en-US" sz="1800" kern="1200" dirty="0">
              <a:latin typeface="Calibri Light"/>
            </a:rPr>
            <a:t>Collard Greens</a:t>
          </a:r>
        </a:p>
        <a:p>
          <a:pPr marL="171450" lvl="1" indent="-171450" algn="l" defTabSz="800100">
            <a:lnSpc>
              <a:spcPct val="90000"/>
            </a:lnSpc>
            <a:spcBef>
              <a:spcPct val="0"/>
            </a:spcBef>
            <a:spcAft>
              <a:spcPct val="15000"/>
            </a:spcAft>
            <a:buChar char="•"/>
          </a:pPr>
          <a:r>
            <a:rPr lang="en-US" sz="1800" kern="1200" dirty="0">
              <a:latin typeface="Calibri Light"/>
            </a:rPr>
            <a:t>Kale</a:t>
          </a:r>
        </a:p>
      </dsp:txBody>
      <dsp:txXfrm>
        <a:off x="3782122" y="2349421"/>
        <a:ext cx="1657457" cy="2223449"/>
      </dsp:txXfrm>
    </dsp:sp>
    <dsp:sp modelId="{FBD6D713-07AA-4794-8465-BA1F32D1D112}">
      <dsp:nvSpPr>
        <dsp:cNvPr id="0" name=""/>
        <dsp:cNvSpPr/>
      </dsp:nvSpPr>
      <dsp:spPr>
        <a:xfrm>
          <a:off x="5671624" y="1699992"/>
          <a:ext cx="1657457" cy="649428"/>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kern="1200" dirty="0"/>
            <a:t>December-April</a:t>
          </a:r>
        </a:p>
      </dsp:txBody>
      <dsp:txXfrm>
        <a:off x="5671624" y="1699992"/>
        <a:ext cx="1657457" cy="649428"/>
      </dsp:txXfrm>
    </dsp:sp>
    <dsp:sp modelId="{72BD6F6E-2DD7-4AA7-8395-3A133B6B24F3}">
      <dsp:nvSpPr>
        <dsp:cNvPr id="0" name=""/>
        <dsp:cNvSpPr/>
      </dsp:nvSpPr>
      <dsp:spPr>
        <a:xfrm>
          <a:off x="5671624" y="2349421"/>
          <a:ext cx="1657457" cy="2223449"/>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Commodity purchase: </a:t>
          </a:r>
        </a:p>
        <a:p>
          <a:pPr marL="342900" lvl="2" indent="-171450" algn="l" defTabSz="800100">
            <a:lnSpc>
              <a:spcPct val="90000"/>
            </a:lnSpc>
            <a:spcBef>
              <a:spcPct val="0"/>
            </a:spcBef>
            <a:spcAft>
              <a:spcPct val="15000"/>
            </a:spcAft>
            <a:buChar char="•"/>
          </a:pPr>
          <a:r>
            <a:rPr lang="en-US" sz="1800" kern="1200" dirty="0"/>
            <a:t>PILOT</a:t>
          </a:r>
        </a:p>
        <a:p>
          <a:pPr marL="342900" lvl="2" indent="-171450" algn="l" defTabSz="800100">
            <a:lnSpc>
              <a:spcPct val="90000"/>
            </a:lnSpc>
            <a:spcBef>
              <a:spcPct val="0"/>
            </a:spcBef>
            <a:spcAft>
              <a:spcPct val="15000"/>
            </a:spcAft>
            <a:buChar char="•"/>
          </a:pPr>
          <a:r>
            <a:rPr lang="en-US" sz="1800" kern="1200" dirty="0"/>
            <a:t>DoD Fresh Vegetables</a:t>
          </a:r>
        </a:p>
        <a:p>
          <a:pPr marL="342900" lvl="2" indent="-171450" algn="l" defTabSz="800100">
            <a:lnSpc>
              <a:spcPct val="90000"/>
            </a:lnSpc>
            <a:spcBef>
              <a:spcPct val="0"/>
            </a:spcBef>
            <a:spcAft>
              <a:spcPct val="15000"/>
            </a:spcAft>
            <a:buChar char="•"/>
          </a:pPr>
          <a:r>
            <a:rPr lang="en-US" sz="1800" kern="1200" dirty="0"/>
            <a:t>USDA Foods</a:t>
          </a:r>
        </a:p>
      </dsp:txBody>
      <dsp:txXfrm>
        <a:off x="5671624" y="2349421"/>
        <a:ext cx="1657457" cy="2223449"/>
      </dsp:txXfrm>
    </dsp:sp>
    <dsp:sp modelId="{A91BB699-D5A4-4F99-9BB3-7D6697FD170C}">
      <dsp:nvSpPr>
        <dsp:cNvPr id="0" name=""/>
        <dsp:cNvSpPr/>
      </dsp:nvSpPr>
      <dsp:spPr>
        <a:xfrm>
          <a:off x="7561126" y="1699992"/>
          <a:ext cx="1657457" cy="649428"/>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rtl="0">
            <a:lnSpc>
              <a:spcPct val="90000"/>
            </a:lnSpc>
            <a:spcBef>
              <a:spcPct val="0"/>
            </a:spcBef>
            <a:spcAft>
              <a:spcPct val="35000"/>
            </a:spcAft>
            <a:buNone/>
          </a:pPr>
          <a:r>
            <a:rPr lang="en-US" sz="1800" kern="1200" dirty="0"/>
            <a:t>May</a:t>
          </a:r>
          <a:endParaRPr lang="en-US" sz="1800" kern="1200" dirty="0">
            <a:latin typeface="Calibri Light"/>
          </a:endParaRPr>
        </a:p>
      </dsp:txBody>
      <dsp:txXfrm>
        <a:off x="7561126" y="1699992"/>
        <a:ext cx="1657457" cy="649428"/>
      </dsp:txXfrm>
    </dsp:sp>
    <dsp:sp modelId="{89396F37-6312-4429-B0A7-6859A584A2A1}">
      <dsp:nvSpPr>
        <dsp:cNvPr id="0" name=""/>
        <dsp:cNvSpPr/>
      </dsp:nvSpPr>
      <dsp:spPr>
        <a:xfrm>
          <a:off x="7561126" y="2349421"/>
          <a:ext cx="1657457" cy="2223449"/>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Calibri Light"/>
            </a:rPr>
            <a:t>Lettuce</a:t>
          </a:r>
        </a:p>
        <a:p>
          <a:pPr marL="171450" lvl="1" indent="-171450" algn="l" defTabSz="800100">
            <a:lnSpc>
              <a:spcPct val="90000"/>
            </a:lnSpc>
            <a:spcBef>
              <a:spcPct val="0"/>
            </a:spcBef>
            <a:spcAft>
              <a:spcPct val="15000"/>
            </a:spcAft>
            <a:buChar char="•"/>
          </a:pPr>
          <a:r>
            <a:rPr lang="en-US" sz="1800" kern="1200" dirty="0">
              <a:latin typeface="Calibri Light"/>
            </a:rPr>
            <a:t>Spinach</a:t>
          </a:r>
          <a:endParaRPr lang="en-US" sz="1800" kern="1200" dirty="0"/>
        </a:p>
        <a:p>
          <a:pPr marL="171450" lvl="1" indent="-171450" algn="l" defTabSz="800100" rtl="0">
            <a:lnSpc>
              <a:spcPct val="90000"/>
            </a:lnSpc>
            <a:spcBef>
              <a:spcPct val="0"/>
            </a:spcBef>
            <a:spcAft>
              <a:spcPct val="15000"/>
            </a:spcAft>
            <a:buChar char="•"/>
          </a:pPr>
          <a:r>
            <a:rPr lang="en-US" sz="1800" kern="1200" dirty="0">
              <a:latin typeface="Calibri Light"/>
            </a:rPr>
            <a:t>Summer Squash</a:t>
          </a:r>
        </a:p>
      </dsp:txBody>
      <dsp:txXfrm>
        <a:off x="7561126" y="2349421"/>
        <a:ext cx="1657457" cy="2223449"/>
      </dsp:txXfrm>
    </dsp:sp>
    <dsp:sp modelId="{4421BAEB-EDB9-4C14-A72A-45C3D2CDD6DE}">
      <dsp:nvSpPr>
        <dsp:cNvPr id="0" name=""/>
        <dsp:cNvSpPr/>
      </dsp:nvSpPr>
      <dsp:spPr>
        <a:xfrm>
          <a:off x="9450627" y="1699992"/>
          <a:ext cx="1657457" cy="649428"/>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rtl="0">
            <a:lnSpc>
              <a:spcPct val="90000"/>
            </a:lnSpc>
            <a:spcBef>
              <a:spcPct val="0"/>
            </a:spcBef>
            <a:spcAft>
              <a:spcPct val="35000"/>
            </a:spcAft>
            <a:buNone/>
          </a:pPr>
          <a:r>
            <a:rPr lang="en-US" sz="1800" kern="1200" dirty="0"/>
            <a:t>June</a:t>
          </a:r>
          <a:endParaRPr lang="en-US" sz="1800" kern="1200" dirty="0">
            <a:latin typeface="Calibri Light"/>
          </a:endParaRPr>
        </a:p>
      </dsp:txBody>
      <dsp:txXfrm>
        <a:off x="9450627" y="1699992"/>
        <a:ext cx="1657457" cy="649428"/>
      </dsp:txXfrm>
    </dsp:sp>
    <dsp:sp modelId="{E3839185-9662-4935-A43B-297EB7F945CB}">
      <dsp:nvSpPr>
        <dsp:cNvPr id="0" name=""/>
        <dsp:cNvSpPr/>
      </dsp:nvSpPr>
      <dsp:spPr>
        <a:xfrm>
          <a:off x="9450627" y="2349421"/>
          <a:ext cx="1657457" cy="2223449"/>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Lettuce</a:t>
          </a:r>
        </a:p>
        <a:p>
          <a:pPr marL="171450" lvl="1" indent="-171450" algn="l" defTabSz="800100">
            <a:lnSpc>
              <a:spcPct val="90000"/>
            </a:lnSpc>
            <a:spcBef>
              <a:spcPct val="0"/>
            </a:spcBef>
            <a:spcAft>
              <a:spcPct val="15000"/>
            </a:spcAft>
            <a:buChar char="•"/>
          </a:pPr>
          <a:r>
            <a:rPr lang="en-US" sz="1800" kern="1200" dirty="0"/>
            <a:t>Spinach</a:t>
          </a:r>
        </a:p>
        <a:p>
          <a:pPr marL="171450" lvl="1" indent="-171450" algn="l" defTabSz="800100" rtl="0">
            <a:lnSpc>
              <a:spcPct val="90000"/>
            </a:lnSpc>
            <a:spcBef>
              <a:spcPct val="0"/>
            </a:spcBef>
            <a:spcAft>
              <a:spcPct val="15000"/>
            </a:spcAft>
            <a:buChar char="•"/>
          </a:pPr>
          <a:r>
            <a:rPr lang="en-US" sz="1800" kern="1200" dirty="0"/>
            <a:t>Summer Squash</a:t>
          </a:r>
          <a:endParaRPr lang="en-US" sz="1800" kern="1200" dirty="0">
            <a:latin typeface="Calibri Light"/>
          </a:endParaRPr>
        </a:p>
      </dsp:txBody>
      <dsp:txXfrm>
        <a:off x="9450627" y="2349421"/>
        <a:ext cx="1657457" cy="22234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35DA2-35A6-40A1-83E3-B4D01F272AFA}"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32F60-312E-492B-8712-62162EC758DB}" type="slidenum">
              <a:rPr lang="en-US" smtClean="0"/>
              <a:t>‹#›</a:t>
            </a:fld>
            <a:endParaRPr lang="en-US"/>
          </a:p>
        </p:txBody>
      </p:sp>
    </p:spTree>
    <p:extLst>
      <p:ext uri="{BB962C8B-B14F-4D97-AF65-F5344CB8AC3E}">
        <p14:creationId xmlns:p14="http://schemas.microsoft.com/office/powerpoint/2010/main" val="162210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032F60-312E-492B-8712-62162EC758DB}" type="slidenum">
              <a:rPr lang="en-US" smtClean="0"/>
              <a:t>1</a:t>
            </a:fld>
            <a:endParaRPr lang="en-US"/>
          </a:p>
        </p:txBody>
      </p:sp>
    </p:spTree>
    <p:extLst>
      <p:ext uri="{BB962C8B-B14F-4D97-AF65-F5344CB8AC3E}">
        <p14:creationId xmlns:p14="http://schemas.microsoft.com/office/powerpoint/2010/main" val="102709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Samantha</a:t>
            </a:r>
          </a:p>
          <a:p>
            <a:endParaRPr lang="en-US"/>
          </a:p>
          <a:p>
            <a:r>
              <a:rPr lang="en-US"/>
              <a:t>And a reminder about the initiative we coordinate, FINYS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91F54-E187-4441-ABBF-06E375CB0E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53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Nyfp</a:t>
            </a:r>
            <a:r>
              <a:rPr lang="en-US" dirty="0"/>
              <a:t>: There is some confusion in the state regarding legacy “local” promotional programs – i.e. those that are just processed in the state using ingredients from elsewhere are often thought to be eligible products when they are not. </a:t>
            </a:r>
          </a:p>
          <a:p>
            <a:endParaRPr lang="en-US" dirty="0"/>
          </a:p>
          <a:p>
            <a:r>
              <a:rPr lang="en-US" dirty="0"/>
              <a:t>Local: Challenges with farms located on state borders – local might have a different (and more geographically logical) definition, but not eligible for 30%</a:t>
            </a:r>
          </a:p>
          <a:p>
            <a:endParaRPr lang="en-US" dirty="0"/>
          </a:p>
          <a:p>
            <a:r>
              <a:rPr lang="en-US" dirty="0"/>
              <a:t>GP: can define local as a border or radius, but needs to not be too limiting. Also can only apply to unprocessed or minimally processed products. Awards are made based on a point allocation that creates a lower final bid price that can mean a legal awards, but the bid price is paid without the points price removed.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91F54-E187-4441-ABBF-06E375CB0E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42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of product: there are not many processors in local areas </a:t>
            </a:r>
          </a:p>
        </p:txBody>
      </p:sp>
      <p:sp>
        <p:nvSpPr>
          <p:cNvPr id="4" name="Slide Number Placeholder 3"/>
          <p:cNvSpPr>
            <a:spLocks noGrp="1"/>
          </p:cNvSpPr>
          <p:nvPr>
            <p:ph type="sldNum" sz="quarter" idx="5"/>
          </p:nvPr>
        </p:nvSpPr>
        <p:spPr/>
        <p:txBody>
          <a:bodyPr/>
          <a:lstStyle/>
          <a:p>
            <a:fld id="{81032F60-312E-492B-8712-62162EC758DB}" type="slidenum">
              <a:rPr lang="en-US" smtClean="0"/>
              <a:t>20</a:t>
            </a:fld>
            <a:endParaRPr lang="en-US"/>
          </a:p>
        </p:txBody>
      </p:sp>
    </p:spTree>
    <p:extLst>
      <p:ext uri="{BB962C8B-B14F-4D97-AF65-F5344CB8AC3E}">
        <p14:creationId xmlns:p14="http://schemas.microsoft.com/office/powerpoint/2010/main" val="323981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Processed prods: (NY Milk removed from calculation)</a:t>
            </a:r>
          </a:p>
        </p:txBody>
      </p:sp>
      <p:sp>
        <p:nvSpPr>
          <p:cNvPr id="4" name="Slide Number Placeholder 3"/>
          <p:cNvSpPr>
            <a:spLocks noGrp="1"/>
          </p:cNvSpPr>
          <p:nvPr>
            <p:ph type="sldNum" sz="quarter" idx="5"/>
          </p:nvPr>
        </p:nvSpPr>
        <p:spPr/>
        <p:txBody>
          <a:bodyPr/>
          <a:lstStyle/>
          <a:p>
            <a:fld id="{81032F60-312E-492B-8712-62162EC758DB}" type="slidenum">
              <a:rPr lang="en-US" smtClean="0"/>
              <a:t>21</a:t>
            </a:fld>
            <a:endParaRPr lang="en-US"/>
          </a:p>
        </p:txBody>
      </p:sp>
    </p:spTree>
    <p:extLst>
      <p:ext uri="{BB962C8B-B14F-4D97-AF65-F5344CB8AC3E}">
        <p14:creationId xmlns:p14="http://schemas.microsoft.com/office/powerpoint/2010/main" val="445294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Products need to be individually certified either through the NY Grown and Certified program or filling out a product formulation statement showing origin percentage of ingredients.</a:t>
            </a:r>
          </a:p>
        </p:txBody>
      </p:sp>
      <p:sp>
        <p:nvSpPr>
          <p:cNvPr id="4" name="Slide Number Placeholder 3"/>
          <p:cNvSpPr>
            <a:spLocks noGrp="1"/>
          </p:cNvSpPr>
          <p:nvPr>
            <p:ph type="sldNum" sz="quarter" idx="5"/>
          </p:nvPr>
        </p:nvSpPr>
        <p:spPr/>
        <p:txBody>
          <a:bodyPr/>
          <a:lstStyle/>
          <a:p>
            <a:fld id="{81032F60-312E-492B-8712-62162EC758DB}" type="slidenum">
              <a:rPr lang="en-US" smtClean="0"/>
              <a:t>22</a:t>
            </a:fld>
            <a:endParaRPr lang="en-US"/>
          </a:p>
        </p:txBody>
      </p:sp>
    </p:spTree>
    <p:extLst>
      <p:ext uri="{BB962C8B-B14F-4D97-AF65-F5344CB8AC3E}">
        <p14:creationId xmlns:p14="http://schemas.microsoft.com/office/powerpoint/2010/main" val="287004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IQF products</a:t>
            </a:r>
          </a:p>
          <a:p>
            <a:r>
              <a:rPr lang="en-US" dirty="0"/>
              <a:t>More pre-cooked or par-cooked items</a:t>
            </a:r>
          </a:p>
          <a:p>
            <a:r>
              <a:rPr lang="en-US" dirty="0"/>
              <a:t>Help organizing distribution routes or getting distributors to carry products</a:t>
            </a:r>
          </a:p>
          <a:p>
            <a:r>
              <a:rPr lang="en-US" dirty="0"/>
              <a:t>Training for farms to successfully respond to bids</a:t>
            </a:r>
          </a:p>
          <a:p>
            <a:endParaRPr lang="en-US" dirty="0"/>
          </a:p>
          <a:p>
            <a:endParaRPr lang="en-US" dirty="0"/>
          </a:p>
        </p:txBody>
      </p:sp>
      <p:sp>
        <p:nvSpPr>
          <p:cNvPr id="4" name="Slide Number Placeholder 3"/>
          <p:cNvSpPr>
            <a:spLocks noGrp="1"/>
          </p:cNvSpPr>
          <p:nvPr>
            <p:ph type="sldNum" sz="quarter" idx="5"/>
          </p:nvPr>
        </p:nvSpPr>
        <p:spPr/>
        <p:txBody>
          <a:bodyPr/>
          <a:lstStyle/>
          <a:p>
            <a:fld id="{81032F60-312E-492B-8712-62162EC758DB}" type="slidenum">
              <a:rPr lang="en-US" smtClean="0"/>
              <a:t>23</a:t>
            </a:fld>
            <a:endParaRPr lang="en-US"/>
          </a:p>
        </p:txBody>
      </p:sp>
    </p:spTree>
    <p:extLst>
      <p:ext uri="{BB962C8B-B14F-4D97-AF65-F5344CB8AC3E}">
        <p14:creationId xmlns:p14="http://schemas.microsoft.com/office/powerpoint/2010/main" val="2699538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32F60-312E-492B-8712-62162EC758DB}" type="slidenum">
              <a:rPr lang="en-US" smtClean="0"/>
              <a:t>24</a:t>
            </a:fld>
            <a:endParaRPr lang="en-US"/>
          </a:p>
        </p:txBody>
      </p:sp>
    </p:spTree>
    <p:extLst>
      <p:ext uri="{BB962C8B-B14F-4D97-AF65-F5344CB8AC3E}">
        <p14:creationId xmlns:p14="http://schemas.microsoft.com/office/powerpoint/2010/main" val="2403645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32F60-312E-492B-8712-62162EC758DB}" type="slidenum">
              <a:rPr lang="en-US" smtClean="0"/>
              <a:t>25</a:t>
            </a:fld>
            <a:endParaRPr lang="en-US"/>
          </a:p>
        </p:txBody>
      </p:sp>
    </p:spTree>
    <p:extLst>
      <p:ext uri="{BB962C8B-B14F-4D97-AF65-F5344CB8AC3E}">
        <p14:creationId xmlns:p14="http://schemas.microsoft.com/office/powerpoint/2010/main" val="2761251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32F60-312E-492B-8712-62162EC758DB}" type="slidenum">
              <a:rPr lang="en-US" smtClean="0"/>
              <a:t>26</a:t>
            </a:fld>
            <a:endParaRPr lang="en-US"/>
          </a:p>
        </p:txBody>
      </p:sp>
    </p:spTree>
    <p:extLst>
      <p:ext uri="{BB962C8B-B14F-4D97-AF65-F5344CB8AC3E}">
        <p14:creationId xmlns:p14="http://schemas.microsoft.com/office/powerpoint/2010/main" val="446881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an excel calculator to estimate dollar amount </a:t>
            </a:r>
          </a:p>
          <a:p>
            <a:r>
              <a:rPr lang="en-US" dirty="0"/>
              <a:t>Can look through one month’s worth of purchases to estimate how much more would need to purchase (often when consider milk and apples, schools are already purchasing between 18-20% local product)</a:t>
            </a:r>
          </a:p>
          <a:p>
            <a:r>
              <a:rPr lang="en-US" dirty="0"/>
              <a:t>Take a look at product that you want to buy and figure out how to procure them</a:t>
            </a:r>
          </a:p>
          <a:p>
            <a:r>
              <a:rPr lang="en-US" dirty="0"/>
              <a:t>Make sure tracking happens throughout the year….did you separate breakfast from lunch milk? Some people only serve chocolate at lunch to make it a bit easier. </a:t>
            </a:r>
          </a:p>
          <a:p>
            <a:endParaRPr lang="en-US" dirty="0"/>
          </a:p>
        </p:txBody>
      </p:sp>
      <p:sp>
        <p:nvSpPr>
          <p:cNvPr id="4" name="Slide Number Placeholder 3"/>
          <p:cNvSpPr>
            <a:spLocks noGrp="1"/>
          </p:cNvSpPr>
          <p:nvPr>
            <p:ph type="sldNum" sz="quarter" idx="5"/>
          </p:nvPr>
        </p:nvSpPr>
        <p:spPr/>
        <p:txBody>
          <a:bodyPr/>
          <a:lstStyle/>
          <a:p>
            <a:fld id="{D3117B08-0BCD-354B-9358-AE5CAD05314A}" type="slidenum">
              <a:rPr lang="en-US" smtClean="0"/>
              <a:t>27</a:t>
            </a:fld>
            <a:endParaRPr lang="en-US"/>
          </a:p>
        </p:txBody>
      </p:sp>
    </p:spTree>
    <p:extLst>
      <p:ext uri="{BB962C8B-B14F-4D97-AF65-F5344CB8AC3E}">
        <p14:creationId xmlns:p14="http://schemas.microsoft.com/office/powerpoint/2010/main" val="160279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wide services linking university learning to local communities. Operate in collaboration with local county extension offices.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91F54-E187-4441-ABBF-06E375CB0E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426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a:p>
            <a:pPr marL="171450" indent="-171450">
              <a:buFont typeface="Arial"/>
              <a:buChar char="•"/>
            </a:pPr>
            <a:r>
              <a:rPr lang="en-US" dirty="0">
                <a:cs typeface="Calibri" panose="020F0502020204030204"/>
              </a:rPr>
              <a:t>To successfully incorporate local product, you might need to make a few changes. </a:t>
            </a:r>
          </a:p>
          <a:p>
            <a:pPr marL="799465" lvl="1" indent="-171450">
              <a:buFont typeface="Arial"/>
              <a:buChar char="•"/>
            </a:pPr>
            <a:r>
              <a:rPr lang="en-US" dirty="0">
                <a:cs typeface="Calibri" panose="020F0502020204030204"/>
              </a:rPr>
              <a:t>more planning of purchases to accommodate seasonally available products</a:t>
            </a:r>
          </a:p>
          <a:p>
            <a:pPr marL="799465" lvl="1" indent="-171450">
              <a:buFont typeface="Arial"/>
              <a:buChar char="•"/>
            </a:pPr>
            <a:r>
              <a:rPr lang="en-US" dirty="0">
                <a:cs typeface="Calibri" panose="020F0502020204030204"/>
              </a:rPr>
              <a:t>Changes to how things are bid – using the available tools: small and micro-purchases, geographic preference</a:t>
            </a:r>
          </a:p>
          <a:p>
            <a:pPr marL="799465" lvl="1" indent="-171450">
              <a:buFont typeface="Arial"/>
              <a:buChar char="•"/>
            </a:pPr>
            <a:r>
              <a:rPr lang="en-US" dirty="0">
                <a:cs typeface="Calibri" panose="020F0502020204030204"/>
              </a:rPr>
              <a:t>Working as a team with other districts to meet minimums and keep costs down</a:t>
            </a:r>
          </a:p>
          <a:p>
            <a:pPr marL="171450" indent="-171450">
              <a:buFont typeface="Arial"/>
              <a:buChar char="•"/>
            </a:pPr>
            <a:r>
              <a:rPr lang="en-US" dirty="0">
                <a:cs typeface="Calibri" panose="020F0502020204030204"/>
              </a:rPr>
              <a:t>It is necessary to look at your purchase practices and make changes in order to incorporate local products. </a:t>
            </a:r>
          </a:p>
          <a:p>
            <a:pPr marL="171450" indent="-171450">
              <a:buFont typeface="Arial"/>
              <a:buChar char="•"/>
            </a:pPr>
            <a:r>
              <a:rPr lang="en-US" dirty="0">
                <a:cs typeface="Calibri" panose="020F0502020204030204"/>
              </a:rPr>
              <a:t>You can balance the higher cost of local products with the entitlement products with smart planning. We will talk about some of these techniques. </a:t>
            </a:r>
          </a:p>
          <a:p>
            <a:pPr marL="171450" indent="-171450">
              <a:buFont typeface="Arial"/>
              <a:buChar char="•"/>
            </a:pPr>
            <a:r>
              <a:rPr lang="en-US" dirty="0">
                <a:cs typeface="Calibri" panose="020F0502020204030204"/>
              </a:rPr>
              <a:t>Remember the reimbursement might cover any extra costs incurred</a:t>
            </a:r>
          </a:p>
          <a:p>
            <a:pPr marL="799465" lvl="1" indent="-171450">
              <a:buFont typeface="Arial"/>
              <a:buChar char="•"/>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C0B823C-1E13-432E-8CAE-91335ABA1F38}" type="slidenum">
              <a:rPr lang="en-US" smtClean="0"/>
              <a:t>28</a:t>
            </a:fld>
            <a:endParaRPr lang="en-US"/>
          </a:p>
        </p:txBody>
      </p:sp>
    </p:spTree>
    <p:extLst>
      <p:ext uri="{BB962C8B-B14F-4D97-AF65-F5344CB8AC3E}">
        <p14:creationId xmlns:p14="http://schemas.microsoft.com/office/powerpoint/2010/main" val="4054731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a:p>
            <a:pPr marL="171450" indent="-171450">
              <a:buFont typeface="Arial"/>
              <a:buChar char="•"/>
            </a:pPr>
            <a:r>
              <a:rPr lang="en-US" dirty="0">
                <a:cs typeface="Calibri" panose="020F0502020204030204"/>
              </a:rPr>
              <a:t>To successfully incorporate local product, you might need to make a few changes. </a:t>
            </a:r>
          </a:p>
          <a:p>
            <a:pPr marL="799465" lvl="1" indent="-171450">
              <a:buFont typeface="Arial"/>
              <a:buChar char="•"/>
            </a:pPr>
            <a:r>
              <a:rPr lang="en-US" dirty="0">
                <a:cs typeface="Calibri" panose="020F0502020204030204"/>
              </a:rPr>
              <a:t>more planning of purchases to accommodate seasonally available products</a:t>
            </a:r>
          </a:p>
          <a:p>
            <a:pPr marL="799465" lvl="1" indent="-171450">
              <a:buFont typeface="Arial"/>
              <a:buChar char="•"/>
            </a:pPr>
            <a:r>
              <a:rPr lang="en-US" dirty="0">
                <a:cs typeface="Calibri" panose="020F0502020204030204"/>
              </a:rPr>
              <a:t>Changes to how things are bid – using the available tools: small and micro-purchases, geographic preference</a:t>
            </a:r>
          </a:p>
          <a:p>
            <a:pPr marL="799465" lvl="1" indent="-171450">
              <a:buFont typeface="Arial"/>
              <a:buChar char="•"/>
            </a:pPr>
            <a:r>
              <a:rPr lang="en-US" dirty="0">
                <a:cs typeface="Calibri" panose="020F0502020204030204"/>
              </a:rPr>
              <a:t>Working as a team with other districts to meet minimums and keep costs down</a:t>
            </a:r>
          </a:p>
          <a:p>
            <a:pPr marL="171450" indent="-171450">
              <a:buFont typeface="Arial"/>
              <a:buChar char="•"/>
            </a:pPr>
            <a:r>
              <a:rPr lang="en-US" dirty="0">
                <a:cs typeface="Calibri" panose="020F0502020204030204"/>
              </a:rPr>
              <a:t>It is necessary to look at your purchase practices and make changes in order to incorporate local products. </a:t>
            </a:r>
          </a:p>
          <a:p>
            <a:pPr marL="171450" indent="-171450">
              <a:buFont typeface="Arial"/>
              <a:buChar char="•"/>
            </a:pPr>
            <a:r>
              <a:rPr lang="en-US" dirty="0">
                <a:cs typeface="Calibri" panose="020F0502020204030204"/>
              </a:rPr>
              <a:t>You can balance the higher cost of local products with the entitlement products with smart planning. We will talk about some of these techniques. </a:t>
            </a:r>
          </a:p>
          <a:p>
            <a:pPr marL="171450" indent="-171450">
              <a:buFont typeface="Arial"/>
              <a:buChar char="•"/>
            </a:pPr>
            <a:r>
              <a:rPr lang="en-US" dirty="0">
                <a:cs typeface="Calibri" panose="020F0502020204030204"/>
              </a:rPr>
              <a:t>Remember the reimbursement might cover any extra costs incurred</a:t>
            </a:r>
          </a:p>
          <a:p>
            <a:pPr marL="799465" lvl="1" indent="-171450">
              <a:buFont typeface="Arial"/>
              <a:buChar char="•"/>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C0B823C-1E13-432E-8CAE-91335ABA1F38}" type="slidenum">
              <a:rPr lang="en-US" smtClean="0"/>
              <a:t>29</a:t>
            </a:fld>
            <a:endParaRPr lang="en-US"/>
          </a:p>
        </p:txBody>
      </p:sp>
    </p:spTree>
    <p:extLst>
      <p:ext uri="{BB962C8B-B14F-4D97-AF65-F5344CB8AC3E}">
        <p14:creationId xmlns:p14="http://schemas.microsoft.com/office/powerpoint/2010/main" val="4292454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a:buChar char="•"/>
            </a:pPr>
            <a:r>
              <a:rPr lang="en-US" dirty="0"/>
              <a:t>This slide present four unique pathways individual SFAs took to achieve the 30%. </a:t>
            </a:r>
            <a:endParaRPr lang="en-US" dirty="0">
              <a:cs typeface="Calibri"/>
            </a:endParaRPr>
          </a:p>
          <a:p>
            <a:pPr marL="171450" indent="-171450">
              <a:buFont typeface="Arial"/>
              <a:buChar char="•"/>
            </a:pPr>
            <a:r>
              <a:rPr lang="en-US" dirty="0"/>
              <a:t>There is no one size fits all approach</a:t>
            </a:r>
            <a:endParaRPr lang="en-US" dirty="0">
              <a:cs typeface="Calibri"/>
            </a:endParaRPr>
          </a:p>
          <a:p>
            <a:pPr marL="171450" indent="-171450">
              <a:buFont typeface="Arial"/>
              <a:buChar char="•"/>
            </a:pPr>
            <a:r>
              <a:rPr lang="en-US" dirty="0"/>
              <a:t>Dairy is the blue potion of the wheel, which illustrates the previous point about the importance of dairy. </a:t>
            </a:r>
            <a:endParaRPr lang="en-US" dirty="0">
              <a:cs typeface="Calibri"/>
            </a:endParaRPr>
          </a:p>
          <a:p>
            <a:pPr marL="171450" indent="-171450">
              <a:buFont typeface="Arial"/>
              <a:buChar char="•"/>
            </a:pPr>
            <a:r>
              <a:rPr lang="en-US" dirty="0"/>
              <a:t>There is no one size fits all approach, it depends on your district, your menu, what you have access to</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3117B08-0BCD-354B-9358-AE5CAD0531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652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r>
              <a:rPr lang="en-US" dirty="0"/>
              <a:t>This i</a:t>
            </a:r>
            <a:r>
              <a:rPr lang="en-US" dirty="0">
                <a:cs typeface="Calibri"/>
              </a:rPr>
              <a:t>s an overview of total 30% purchases, broken down by product category, </a:t>
            </a:r>
            <a:endParaRPr lang="en-US" dirty="0"/>
          </a:p>
          <a:p>
            <a:endParaRPr lang="en-US" dirty="0">
              <a:cs typeface="Calibri"/>
            </a:endParaRPr>
          </a:p>
          <a:p>
            <a:r>
              <a:rPr lang="en-US" dirty="0">
                <a:cs typeface="Calibri"/>
              </a:rPr>
              <a:t>We want to illustrate the dramatic range of purchases by category, and indirectly, the multiple pathways. </a:t>
            </a:r>
          </a:p>
          <a:p>
            <a:pPr marL="171450" indent="-171450">
              <a:buFont typeface="Arial" panose="020B0604020202020204" pitchFamily="34" charset="0"/>
              <a:buChar char="•"/>
            </a:pPr>
            <a:r>
              <a:rPr lang="en-US" dirty="0">
                <a:cs typeface="Calibri"/>
              </a:rPr>
              <a:t>You can get to 30% without all 5 components</a:t>
            </a:r>
          </a:p>
          <a:p>
            <a:pPr marL="171450" indent="-171450">
              <a:buFont typeface="Arial" panose="020B0604020202020204" pitchFamily="34" charset="0"/>
              <a:buChar char="•"/>
            </a:pPr>
            <a:r>
              <a:rPr lang="en-US" dirty="0">
                <a:cs typeface="Calibri"/>
              </a:rPr>
              <a:t>Some SFAs spent as much as 80% of their total NYSFP expenditures on dairy, but some, less than 30%</a:t>
            </a:r>
            <a:endParaRPr lang="en-US" dirty="0"/>
          </a:p>
          <a:p>
            <a:pPr marL="171450" indent="-171450">
              <a:buFont typeface="Arial" panose="020B0604020202020204" pitchFamily="34" charset="0"/>
              <a:buChar char="•"/>
            </a:pPr>
            <a:r>
              <a:rPr lang="en-US" dirty="0">
                <a:cs typeface="Calibri"/>
              </a:rPr>
              <a:t>This range is repeated in all categories: </a:t>
            </a:r>
          </a:p>
          <a:p>
            <a:pPr marL="628015" lvl="1" indent="-171450">
              <a:buFont typeface="Arial" panose="020B0604020202020204" pitchFamily="34" charset="0"/>
              <a:buChar char="•"/>
            </a:pPr>
            <a:r>
              <a:rPr lang="en-US" dirty="0">
                <a:cs typeface="Calibri"/>
              </a:rPr>
              <a:t>Fruit from 0 to 30% of all NY food</a:t>
            </a:r>
          </a:p>
          <a:p>
            <a:pPr marL="628015" lvl="1" indent="-171450">
              <a:buFont typeface="Arial" panose="020B0604020202020204" pitchFamily="34" charset="0"/>
              <a:buChar char="•"/>
            </a:pPr>
            <a:r>
              <a:rPr lang="en-US" dirty="0">
                <a:cs typeface="Calibri"/>
              </a:rPr>
              <a:t>Vegetables from about 1%-30%</a:t>
            </a:r>
          </a:p>
          <a:p>
            <a:pPr marL="628015" lvl="1" indent="-171450">
              <a:buFont typeface="Arial" panose="020B0604020202020204" pitchFamily="34" charset="0"/>
              <a:buChar char="•"/>
            </a:pPr>
            <a:r>
              <a:rPr lang="en-US" dirty="0">
                <a:cs typeface="Calibri"/>
              </a:rPr>
              <a:t>Small amount of grains (up to 2%)</a:t>
            </a:r>
          </a:p>
          <a:p>
            <a:pPr marL="628015" lvl="1" indent="-171450">
              <a:buFont typeface="Arial" panose="020B0604020202020204" pitchFamily="34" charset="0"/>
              <a:buChar char="•"/>
            </a:pP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3117B08-0BCD-354B-9358-AE5CAD0531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195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pPr marL="171450" indent="-171450">
              <a:buFont typeface="Arial"/>
              <a:buChar char="•"/>
            </a:pPr>
            <a:r>
              <a:rPr lang="en-US" dirty="0">
                <a:cs typeface="Calibri"/>
              </a:rPr>
              <a:t>We asked Food Service Directors that achieved the 30% which procurement methods were used to purchase NY Food Products. </a:t>
            </a:r>
          </a:p>
          <a:p>
            <a:pPr marL="171450" indent="-171450">
              <a:buFont typeface="Arial"/>
              <a:buChar char="•"/>
            </a:pPr>
            <a:r>
              <a:rPr lang="en-US" dirty="0">
                <a:cs typeface="Calibri"/>
              </a:rPr>
              <a:t>Most used micropurchases-31% of FSDs said it was the most helpful tool to achieving the 30%.</a:t>
            </a:r>
          </a:p>
          <a:p>
            <a:pPr marL="171450" indent="-171450">
              <a:buFont typeface="Arial"/>
              <a:buChar char="•"/>
            </a:pPr>
            <a:r>
              <a:rPr lang="en-US" dirty="0">
                <a:cs typeface="Calibri"/>
              </a:rPr>
              <a:t>Almost all used more than one of these tools</a:t>
            </a:r>
          </a:p>
        </p:txBody>
      </p:sp>
      <p:sp>
        <p:nvSpPr>
          <p:cNvPr id="4" name="Slide Number Placeholder 3"/>
          <p:cNvSpPr>
            <a:spLocks noGrp="1"/>
          </p:cNvSpPr>
          <p:nvPr>
            <p:ph type="sldNum" sz="quarter" idx="5"/>
          </p:nvPr>
        </p:nvSpPr>
        <p:spPr/>
        <p:txBody>
          <a:bodyPr/>
          <a:lstStyle/>
          <a:p>
            <a:fld id="{D3117B08-0BCD-354B-9358-AE5CAD05314A}" type="slidenum">
              <a:rPr lang="en-US" smtClean="0"/>
              <a:t>32</a:t>
            </a:fld>
            <a:endParaRPr lang="en-US"/>
          </a:p>
        </p:txBody>
      </p:sp>
    </p:spTree>
    <p:extLst>
      <p:ext uri="{BB962C8B-B14F-4D97-AF65-F5344CB8AC3E}">
        <p14:creationId xmlns:p14="http://schemas.microsoft.com/office/powerpoint/2010/main" val="529381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were many ways to get there, these were common elements in the majority of schools that successfully achieved purchasing at least 30% NYFP for their NSLP. </a:t>
            </a:r>
          </a:p>
          <a:p>
            <a:endParaRPr lang="en-US" dirty="0"/>
          </a:p>
          <a:p>
            <a:endParaRPr lang="en-US" dirty="0"/>
          </a:p>
        </p:txBody>
      </p:sp>
      <p:sp>
        <p:nvSpPr>
          <p:cNvPr id="4" name="Slide Number Placeholder 3"/>
          <p:cNvSpPr>
            <a:spLocks noGrp="1"/>
          </p:cNvSpPr>
          <p:nvPr>
            <p:ph type="sldNum" sz="quarter" idx="5"/>
          </p:nvPr>
        </p:nvSpPr>
        <p:spPr/>
        <p:txBody>
          <a:bodyPr/>
          <a:lstStyle/>
          <a:p>
            <a:fld id="{81032F60-312E-492B-8712-62162EC758DB}" type="slidenum">
              <a:rPr lang="en-US" smtClean="0"/>
              <a:t>33</a:t>
            </a:fld>
            <a:endParaRPr lang="en-US"/>
          </a:p>
        </p:txBody>
      </p:sp>
    </p:spTree>
    <p:extLst>
      <p:ext uri="{BB962C8B-B14F-4D97-AF65-F5344CB8AC3E}">
        <p14:creationId xmlns:p14="http://schemas.microsoft.com/office/powerpoint/2010/main" val="1277091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As some of you may know, in 2020 American Farmland Trust released its Growing Opportunity report, which looked at the launch of the incentive, what barriers schools were facing purchasing New York items, and what factors helped schools be successful. This research raised more questions for us, so we conducted follow up research this past summer and published our Growing Resilience report in December. We surveyed 300 school food authorities from across the state and had a 54% response rate, and analysis of our sample showed our findings are generalizable statewide to a reasonable degree.</a:t>
            </a:r>
          </a:p>
          <a:p>
            <a:endParaRPr lang="en-US" dirty="0"/>
          </a:p>
        </p:txBody>
      </p:sp>
      <p:sp>
        <p:nvSpPr>
          <p:cNvPr id="4" name="Slide Number Placeholder 3"/>
          <p:cNvSpPr>
            <a:spLocks noGrp="1"/>
          </p:cNvSpPr>
          <p:nvPr>
            <p:ph type="sldNum" sz="quarter" idx="5"/>
          </p:nvPr>
        </p:nvSpPr>
        <p:spPr/>
        <p:txBody>
          <a:bodyPr/>
          <a:lstStyle/>
          <a:p>
            <a:fld id="{7B491F54-E187-4441-ABBF-06E375CB0EFC}" type="slidenum">
              <a:rPr lang="en-US" smtClean="0"/>
              <a:t>34</a:t>
            </a:fld>
            <a:endParaRPr lang="en-US"/>
          </a:p>
        </p:txBody>
      </p:sp>
    </p:spTree>
    <p:extLst>
      <p:ext uri="{BB962C8B-B14F-4D97-AF65-F5344CB8AC3E}">
        <p14:creationId xmlns:p14="http://schemas.microsoft.com/office/powerpoint/2010/main" val="3533833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 with farms located on state borders – local might have a different (and more geographically logical) definition, but not eligible for 30%</a:t>
            </a:r>
          </a:p>
          <a:p>
            <a:endParaRPr lang="en-US" dirty="0"/>
          </a:p>
          <a:p>
            <a:r>
              <a:rPr lang="en-US" dirty="0"/>
              <a:t>With Geo Preference also causes confusion, but GP allows you to define local so can be state border (reminder only with non or </a:t>
            </a:r>
            <a:r>
              <a:rPr lang="en-US" dirty="0" err="1"/>
              <a:t>minially</a:t>
            </a:r>
            <a:r>
              <a:rPr lang="en-US" dirty="0"/>
              <a:t> processed items)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91F54-E187-4441-ABBF-06E375CB0E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705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of the outcomes we found:</a:t>
            </a:r>
          </a:p>
          <a:p>
            <a:endParaRPr lang="en-US" dirty="0"/>
          </a:p>
          <a:p>
            <a:r>
              <a:rPr lang="en-US" dirty="0"/>
              <a:t>Year one and two, reported increases in purchases of fruit, vegetables, and milk were in the top three. There was a higher increase in vegetable purchases this year than last year. Also seeing more processed products purchases as more products become available/adopted. As a refresher, processed products mean products where processor is buying at least 51% of raw ingredients from New York farmers. These are serious new markets created for farmers. </a:t>
            </a:r>
            <a:r>
              <a:rPr lang="en-US" b="1" dirty="0"/>
              <a:t>The jump from 3% to 42% indicates intense market growth that is worth celebrating. Frequently cited products included grape juice, French fries, and apple sauce.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91F54-E187-4441-ABBF-06E375CB0E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083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In both years of our research, we found that cost was the #1 barrier to purchasing local food. Selection and availability of items offered by vendors rose from #3 to #2. Rounding out the top 5, we see that NY suppliers are not least cost bidders. Schools face budget limitations, and they have a lack of time to collect documentation</a:t>
            </a:r>
          </a:p>
          <a:p>
            <a:endParaRPr lang="en-US" dirty="0"/>
          </a:p>
        </p:txBody>
      </p:sp>
      <p:sp>
        <p:nvSpPr>
          <p:cNvPr id="4" name="Slide Number Placeholder 3"/>
          <p:cNvSpPr>
            <a:spLocks noGrp="1"/>
          </p:cNvSpPr>
          <p:nvPr>
            <p:ph type="sldNum" sz="quarter" idx="5"/>
          </p:nvPr>
        </p:nvSpPr>
        <p:spPr/>
        <p:txBody>
          <a:bodyPr/>
          <a:lstStyle/>
          <a:p>
            <a:fld id="{7B491F54-E187-4441-ABBF-06E375CB0EFC}" type="slidenum">
              <a:rPr lang="en-US" smtClean="0"/>
              <a:t>37</a:t>
            </a:fld>
            <a:endParaRPr lang="en-US"/>
          </a:p>
        </p:txBody>
      </p:sp>
    </p:spTree>
    <p:extLst>
      <p:ext uri="{BB962C8B-B14F-4D97-AF65-F5344CB8AC3E}">
        <p14:creationId xmlns:p14="http://schemas.microsoft.com/office/powerpoint/2010/main" val="81905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wide services linking university learning to local communities. Operate in collaboration with local county extension offices.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91F54-E187-4441-ABBF-06E375CB0E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978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When asked to rate these barriers in context of participating in the 30% Initiative, we see that both cost-related issues fell significantly, with cost of NYFP dropping from #1 to #9.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Documentation jumped from #5 to #1,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lack of staff time #2, current vendors sell little/no still in top 5, as is suppliers not least cost bidders.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Rounding out our top 10, we see that [the rest]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New York city also identified the barriers marked with asterisks, and also said that </a:t>
            </a:r>
            <a:r>
              <a:rPr lang="en-US" sz="1800" dirty="0">
                <a:effectLst/>
                <a:latin typeface="Calibri" panose="020F0502020204030204" pitchFamily="34" charset="0"/>
                <a:ea typeface="Calibri" panose="020F0502020204030204" pitchFamily="34" charset="0"/>
                <a:cs typeface="Calibri" panose="020F0502020204030204" pitchFamily="34" charset="0"/>
              </a:rPr>
              <a:t>New York grown food often did not meet their specifications, quality standards, or food safety certification requirements, and that the school’s payment system was also likely incompatible with farmer vendors.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B491F54-E187-4441-ABBF-06E375CB0EFC}" type="slidenum">
              <a:rPr lang="en-US" smtClean="0"/>
              <a:t>38</a:t>
            </a:fld>
            <a:endParaRPr lang="en-US"/>
          </a:p>
        </p:txBody>
      </p:sp>
    </p:spTree>
    <p:extLst>
      <p:ext uri="{BB962C8B-B14F-4D97-AF65-F5344CB8AC3E}">
        <p14:creationId xmlns:p14="http://schemas.microsoft.com/office/powerpoint/2010/main" val="1381508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In addition to tackling the question of milk access, we also need to understand and address potential inequities in access to local foods for school districts in urban areas. In our research, </a:t>
            </a:r>
            <a:r>
              <a:rPr lang="en-US" sz="1800" dirty="0">
                <a:solidFill>
                  <a:srgbClr val="5B9BD5"/>
                </a:solidFill>
                <a:effectLst/>
                <a:latin typeface="Calibri" panose="020F0502020204030204" pitchFamily="34" charset="0"/>
                <a:ea typeface="Calibri" panose="020F0502020204030204" pitchFamily="34" charset="0"/>
                <a:cs typeface="Arial" panose="020B0604020202020204" pitchFamily="34" charset="0"/>
              </a:rPr>
              <a:t>We found that upstate schools, defined as all counties above Ulster, </a:t>
            </a:r>
            <a:r>
              <a:rPr lang="en-US" sz="1800" dirty="0" err="1">
                <a:solidFill>
                  <a:srgbClr val="5B9BD5"/>
                </a:solidFill>
                <a:effectLst/>
                <a:latin typeface="Calibri" panose="020F0502020204030204" pitchFamily="34" charset="0"/>
                <a:ea typeface="Calibri" panose="020F0502020204030204" pitchFamily="34" charset="0"/>
                <a:cs typeface="Arial" panose="020B0604020202020204" pitchFamily="34" charset="0"/>
              </a:rPr>
              <a:t>Dutchess</a:t>
            </a:r>
            <a:r>
              <a:rPr lang="en-US" sz="1800" dirty="0">
                <a:solidFill>
                  <a:srgbClr val="5B9BD5"/>
                </a:solidFill>
                <a:effectLst/>
                <a:latin typeface="Calibri" panose="020F0502020204030204" pitchFamily="34" charset="0"/>
                <a:ea typeface="Calibri" panose="020F0502020204030204" pitchFamily="34" charset="0"/>
                <a:cs typeface="Arial" panose="020B0604020202020204" pitchFamily="34" charset="0"/>
              </a:rPr>
              <a:t> and Sullivan were more likely to report buying NY food than downstate schools.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B491F54-E187-4441-ABBF-06E375CB0EFC}" type="slidenum">
              <a:rPr lang="en-US"/>
              <a:t>39</a:t>
            </a:fld>
            <a:endParaRPr lang="en-US"/>
          </a:p>
        </p:txBody>
      </p:sp>
    </p:spTree>
    <p:extLst>
      <p:ext uri="{BB962C8B-B14F-4D97-AF65-F5344CB8AC3E}">
        <p14:creationId xmlns:p14="http://schemas.microsoft.com/office/powerpoint/2010/main" val="2194344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nSpc>
                <a:spcPct val="107000"/>
              </a:lnSpc>
              <a:spcBef>
                <a:spcPts val="0"/>
              </a:spcBef>
              <a:spcAft>
                <a:spcPts val="800"/>
              </a:spcAft>
              <a:tabLst>
                <a:tab pos="228600" algn="l"/>
                <a:tab pos="457200" algn="l"/>
              </a:tabLst>
            </a:pPr>
            <a:r>
              <a:rPr lang="en-US" sz="1800" dirty="0">
                <a:solidFill>
                  <a:srgbClr val="5B9BD5"/>
                </a:solidFill>
                <a:effectLst/>
                <a:latin typeface="Calibri" panose="020F0502020204030204" pitchFamily="34" charset="0"/>
                <a:ea typeface="Calibri" panose="020F0502020204030204" pitchFamily="34" charset="0"/>
                <a:cs typeface="Arial" panose="020B0604020202020204" pitchFamily="34" charset="0"/>
              </a:rPr>
              <a:t>This, of course, has implications for who has access to New York grown food, as upstate and non-urban schools have disproportionately higher percentages of white students, and downstate and urban schools disproportionately higher percentages of black and Hispanic students. </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228600" marR="0" indent="-228600">
              <a:lnSpc>
                <a:spcPct val="107000"/>
              </a:lnSpc>
              <a:spcBef>
                <a:spcPts val="0"/>
              </a:spcBef>
              <a:spcAft>
                <a:spcPts val="800"/>
              </a:spcAft>
              <a:tabLst>
                <a:tab pos="228600" algn="l"/>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solidFill>
                  <a:srgbClr val="5B9BD5"/>
                </a:solidFill>
                <a:effectLst/>
                <a:latin typeface="Calibri" panose="020F0502020204030204" pitchFamily="34" charset="0"/>
                <a:ea typeface="Calibri" panose="020F0502020204030204" pitchFamily="34" charset="0"/>
                <a:cs typeface="Arial" panose="020B0604020202020204" pitchFamily="34" charset="0"/>
              </a:rPr>
              <a:t>We did collect data from the 5 largest public school districts—NYC, Albany, Syracuse, Rochester and Buffalo—and with the exception of Albany, all were buying NY grown food and serving it to their students. Since these schools serve 80-85% of the students in these urban areas, this means most of those kids are still getting access to NY grown food at school, but more research is needed to better understand the needs of urban districts and who has access to NY grown food and who doesn’t in NY cities.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B491F54-E187-4441-ABBF-06E375CB0EFC}" type="slidenum">
              <a:rPr lang="en-US"/>
              <a:t>40</a:t>
            </a:fld>
            <a:endParaRPr lang="en-US"/>
          </a:p>
        </p:txBody>
      </p:sp>
    </p:spTree>
    <p:extLst>
      <p:ext uri="{BB962C8B-B14F-4D97-AF65-F5344CB8AC3E}">
        <p14:creationId xmlns:p14="http://schemas.microsoft.com/office/powerpoint/2010/main" val="229075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 with farms located on state borders – local might have a different (and more geographically logical) definition, but not eligible for 30%</a:t>
            </a:r>
          </a:p>
          <a:p>
            <a:endParaRPr lang="en-US" dirty="0"/>
          </a:p>
          <a:p>
            <a:r>
              <a:rPr lang="en-US" dirty="0"/>
              <a:t>With Geo Preference also causes confusion, but GP allows you to define local so can be state border (reminder only with non or </a:t>
            </a:r>
            <a:r>
              <a:rPr lang="en-US" dirty="0" err="1"/>
              <a:t>minially</a:t>
            </a:r>
            <a:r>
              <a:rPr lang="en-US" dirty="0"/>
              <a:t> processed items)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91F54-E187-4441-ABBF-06E375CB0E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374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1E99CC-5EC3-4DDA-BFED-79C35DBB33C0}" type="slidenum">
              <a:rPr lang="en-US" smtClean="0"/>
              <a:t>42</a:t>
            </a:fld>
            <a:endParaRPr lang="en-US"/>
          </a:p>
        </p:txBody>
      </p:sp>
    </p:spTree>
    <p:extLst>
      <p:ext uri="{BB962C8B-B14F-4D97-AF65-F5344CB8AC3E}">
        <p14:creationId xmlns:p14="http://schemas.microsoft.com/office/powerpoint/2010/main" val="2501530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FSMCs are usually national or sometimes international corporations utilizing a business model that has lowered pricing on raw agricultural products to the point where it no longer meets the cost of production, so I don’t think they should be rewarded for squeezing their suppliers. I don’t know what a good way to encourage them would be, except that when money can’t or shouldn’t incentivize, often organizing and amassing support is. So getting enough schools to write this requirement into their bid for contracts might be crucial and even maybe regulating this requirement.</a:t>
            </a:r>
          </a:p>
        </p:txBody>
      </p:sp>
      <p:sp>
        <p:nvSpPr>
          <p:cNvPr id="4" name="Slide Number Placeholder 3"/>
          <p:cNvSpPr>
            <a:spLocks noGrp="1"/>
          </p:cNvSpPr>
          <p:nvPr>
            <p:ph type="sldNum" sz="quarter" idx="5"/>
          </p:nvPr>
        </p:nvSpPr>
        <p:spPr/>
        <p:txBody>
          <a:bodyPr/>
          <a:lstStyle/>
          <a:p>
            <a:fld id="{F61E99CC-5EC3-4DDA-BFED-79C35DBB33C0}" type="slidenum">
              <a:rPr lang="en-US" smtClean="0"/>
              <a:t>43</a:t>
            </a:fld>
            <a:endParaRPr lang="en-US"/>
          </a:p>
        </p:txBody>
      </p:sp>
    </p:spTree>
    <p:extLst>
      <p:ext uri="{BB962C8B-B14F-4D97-AF65-F5344CB8AC3E}">
        <p14:creationId xmlns:p14="http://schemas.microsoft.com/office/powerpoint/2010/main" val="28991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Goals of Farm to School Program – more NY food in schools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91F54-E187-4441-ABBF-06E375CB0E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83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Couldn’t have done work without advocacy organization, American Farmland Trust</a:t>
            </a:r>
          </a:p>
          <a:p>
            <a:endParaRPr lang="en-US" dirty="0"/>
          </a:p>
          <a:p>
            <a:r>
              <a:rPr lang="en-US" dirty="0"/>
              <a:t>And a reminder about the initiative we coordinate, FINYS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91F54-E187-4441-ABBF-06E375CB0E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78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Samantha</a:t>
            </a:r>
          </a:p>
          <a:p>
            <a:endParaRPr lang="en-US"/>
          </a:p>
          <a:p>
            <a:r>
              <a:rPr lang="en-US"/>
              <a:t>And a reminder about the initiative we coordinate, FINYS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91F54-E187-4441-ABBF-06E375CB0E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73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ahead, we did projections both years asking schools when they might reach 30% with the right support, and projecting impact on kids, farmers and the economy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91F54-E187-4441-ABBF-06E375CB0E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540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projected impact of the program from that outcome—and return on investment from the state. Can see how this makes a compelling case to continue!</a:t>
            </a:r>
          </a:p>
          <a:p>
            <a:endParaRPr lang="en-US" dirty="0">
              <a:cs typeface="Calibri"/>
            </a:endParaRPr>
          </a:p>
          <a:p>
            <a:r>
              <a:rPr lang="en-US" dirty="0"/>
              <a:t>A return on investment of </a:t>
            </a:r>
            <a:r>
              <a:rPr lang="en-US" b="1" dirty="0"/>
              <a:t>$3.50 </a:t>
            </a:r>
            <a:r>
              <a:rPr lang="en-US" dirty="0"/>
              <a:t>in economic activity for every taxpayer dollar spent.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91F54-E187-4441-ABBF-06E375CB0E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4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Mikaela: if we say NY Grown food, or local or locally sourced, we mean NYFP, if we say school, we mean SFA</a:t>
            </a:r>
          </a:p>
          <a:p>
            <a:endParaRPr lang="en-US" dirty="0"/>
          </a:p>
          <a:p>
            <a:endParaRPr lang="en-US" dirty="0"/>
          </a:p>
          <a:p>
            <a:r>
              <a:rPr lang="en-US" dirty="0"/>
              <a:t>A school food authority is an entity authorized by the gov’t to administer child nutrition programs. CN programs are….</a:t>
            </a:r>
          </a:p>
          <a:p>
            <a:endParaRPr lang="en-US" dirty="0"/>
          </a:p>
          <a:p>
            <a:r>
              <a:rPr lang="en-US" dirty="0"/>
              <a:t>SFAs are not always synonymous with the school district they serve</a:t>
            </a:r>
          </a:p>
          <a:p>
            <a:endParaRPr lang="en-US" dirty="0"/>
          </a:p>
          <a:p>
            <a:r>
              <a:rPr lang="en-US" dirty="0"/>
              <a:t>White Milk is minimally processed chocolate milk is not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91F54-E187-4441-ABBF-06E375CB0E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790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B193CE1A-118D-1BEC-5D73-B6B1E01DE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B67F5FCB-B95C-8F17-BBB1-CD32145F96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2041A23D-D60D-3494-226C-846BEF14AB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800" spc="-50" baseline="0">
                <a:solidFill>
                  <a:srgbClr val="C00000"/>
                </a:solidFill>
                <a:latin typeface="Montserrat Black" panose="00000A00000000000000" pitchFamily="2" charset="0"/>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CA814FC5-1111-8BE9-BC6D-072C7DE75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827170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latin typeface="Montserrat Black" panose="00000A00000000000000" pitchFamily="2" charset="0"/>
                <a:ea typeface="MingLiU-ExtB" panose="02020500000000000000" pitchFamily="18" charset="-120"/>
              </a:defRPr>
            </a:lvl1pPr>
          </a:lstStyle>
          <a:p>
            <a:r>
              <a:rPr lang="en-US" dirty="0"/>
              <a:t>Click to edit Master title style</a:t>
            </a:r>
          </a:p>
        </p:txBody>
      </p:sp>
      <p:sp>
        <p:nvSpPr>
          <p:cNvPr id="3" name="Content Placeholder 2"/>
          <p:cNvSpPr>
            <a:spLocks noGrp="1"/>
          </p:cNvSpPr>
          <p:nvPr>
            <p:ph idx="1"/>
          </p:nvPr>
        </p:nvSpPr>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0BB376-B19C-488D-ABEB-03C7E6E9E3E0}" type="datetimeFigureOut">
              <a:rPr lang="en-US" dirty="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pic>
        <p:nvPicPr>
          <p:cNvPr id="7" name="Picture 6" descr="Logo&#10;&#10;Description automatically generated">
            <a:extLst>
              <a:ext uri="{FF2B5EF4-FFF2-40B4-BE49-F238E27FC236}">
                <a16:creationId xmlns:a16="http://schemas.microsoft.com/office/drawing/2014/main" id="{A92E9376-338F-DCF7-5DB1-CD1D455169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59969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4800" b="0">
                <a:solidFill>
                  <a:srgbClr val="C00000"/>
                </a:solidFill>
                <a:latin typeface="Montserrat Black" panose="00000A00000000000000" pitchFamily="2" charset="0"/>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8A76CFE1-4BC6-7E78-8898-D1574F5CDF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2020523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C00000"/>
                </a:solidFill>
                <a:latin typeface="Montserrat Black" panose="00000A00000000000000" pitchFamily="2" charset="0"/>
              </a:defRPr>
            </a:lvl1p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6214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C00000"/>
                </a:solidFill>
                <a:latin typeface="Montserrat Black" panose="00000A00000000000000" pitchFamily="2" charset="0"/>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pic>
        <p:nvPicPr>
          <p:cNvPr id="2" name="Picture 1" descr="Logo&#10;&#10;Description automatically generated">
            <a:extLst>
              <a:ext uri="{FF2B5EF4-FFF2-40B4-BE49-F238E27FC236}">
                <a16:creationId xmlns:a16="http://schemas.microsoft.com/office/drawing/2014/main" id="{2394FEF0-5A78-3A39-3F54-320042C2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2480220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pic>
        <p:nvPicPr>
          <p:cNvPr id="6" name="Picture 5" descr="Logo&#10;&#10;Description automatically generated">
            <a:extLst>
              <a:ext uri="{FF2B5EF4-FFF2-40B4-BE49-F238E27FC236}">
                <a16:creationId xmlns:a16="http://schemas.microsoft.com/office/drawing/2014/main" id="{8264F013-EC78-6254-12BF-38E6FEA087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519514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102C1E-28F2-47E9-802D-339E64E2F920}" type="datetimeFigureOut">
              <a:rPr lang="en-US" dirty="0"/>
              <a:t>4/17/2023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pic>
        <p:nvPicPr>
          <p:cNvPr id="2" name="Picture 1" descr="Logo&#10;&#10;Description automatically generated">
            <a:extLst>
              <a:ext uri="{FF2B5EF4-FFF2-40B4-BE49-F238E27FC236}">
                <a16:creationId xmlns:a16="http://schemas.microsoft.com/office/drawing/2014/main" id="{CCA3D5EF-C6E7-D083-2299-7ADE46E01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662071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B81C1C"/>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4040071" y="0"/>
            <a:ext cx="64008" cy="6858000"/>
          </a:xfrm>
          <a:prstGeom prst="rect">
            <a:avLst/>
          </a:pr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Montserrat Black" panose="00000A00000000000000" pitchFamily="2" charset="0"/>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4/17/2023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pic>
        <p:nvPicPr>
          <p:cNvPr id="10" name="Picture 9" descr="Logo&#10;&#10;Description automatically generated">
            <a:extLst>
              <a:ext uri="{FF2B5EF4-FFF2-40B4-BE49-F238E27FC236}">
                <a16:creationId xmlns:a16="http://schemas.microsoft.com/office/drawing/2014/main" id="{E3FDEFAD-1417-5B65-4B8F-BA2CBCD55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9873" y="6305204"/>
            <a:ext cx="5488407" cy="529712"/>
          </a:xfrm>
          <a:prstGeom prst="rect">
            <a:avLst/>
          </a:prstGeom>
        </p:spPr>
      </p:pic>
    </p:spTree>
    <p:extLst>
      <p:ext uri="{BB962C8B-B14F-4D97-AF65-F5344CB8AC3E}">
        <p14:creationId xmlns:p14="http://schemas.microsoft.com/office/powerpoint/2010/main" val="282594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83B0FC1-C897-4CD5-7A5D-EECCC3B8C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pic>
        <p:nvPicPr>
          <p:cNvPr id="10" name="Picture 9" descr="Logo&#10;&#10;Description automatically generated">
            <a:extLst>
              <a:ext uri="{FF2B5EF4-FFF2-40B4-BE49-F238E27FC236}">
                <a16:creationId xmlns:a16="http://schemas.microsoft.com/office/drawing/2014/main" id="{6DA9351B-FA4D-6975-A349-4DF65611DC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0282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pic>
        <p:nvPicPr>
          <p:cNvPr id="7" name="Picture 6" descr="Logo&#10;&#10;Description automatically generated">
            <a:extLst>
              <a:ext uri="{FF2B5EF4-FFF2-40B4-BE49-F238E27FC236}">
                <a16:creationId xmlns:a16="http://schemas.microsoft.com/office/drawing/2014/main" id="{8C8BBD23-E6A7-2D1C-C48C-2953B7888E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1821740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pic>
        <p:nvPicPr>
          <p:cNvPr id="9" name="Picture 8" descr="Logo&#10;&#10;Description automatically generated">
            <a:extLst>
              <a:ext uri="{FF2B5EF4-FFF2-40B4-BE49-F238E27FC236}">
                <a16:creationId xmlns:a16="http://schemas.microsoft.com/office/drawing/2014/main" id="{CBA2767D-B734-7011-9508-1972140F42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798780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63F7-DAB5-E124-CD13-B4FA4C15DDEC}"/>
              </a:ext>
            </a:extLst>
          </p:cNvPr>
          <p:cNvSpPr>
            <a:spLocks noGrp="1"/>
          </p:cNvSpPr>
          <p:nvPr>
            <p:ph type="title"/>
          </p:nvPr>
        </p:nvSpPr>
        <p:spPr/>
        <p:txBody>
          <a:bodyPr/>
          <a:lstStyle>
            <a:lvl1pPr>
              <a:defRPr b="1">
                <a:latin typeface="Work Sans" panose="000005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2D21007-71AA-A118-F7E9-F1F6592F07A4}"/>
              </a:ext>
            </a:extLst>
          </p:cNvPr>
          <p:cNvSpPr>
            <a:spLocks noGrp="1"/>
          </p:cNvSpPr>
          <p:nvPr>
            <p:ph idx="1"/>
          </p:nvPr>
        </p:nvSpPr>
        <p:spPr/>
        <p:txBody>
          <a:bodyPr/>
          <a:lstStyle>
            <a:lvl1pPr>
              <a:defRPr>
                <a:latin typeface="Work Sans" panose="00000500000000000000" pitchFamily="2" charset="0"/>
              </a:defRPr>
            </a:lvl1pPr>
            <a:lvl2pPr>
              <a:defRPr>
                <a:latin typeface="Work Sans" panose="00000500000000000000" pitchFamily="2" charset="0"/>
              </a:defRPr>
            </a:lvl2pPr>
            <a:lvl3pPr>
              <a:defRPr>
                <a:latin typeface="Work Sans" panose="00000500000000000000" pitchFamily="2" charset="0"/>
              </a:defRPr>
            </a:lvl3pPr>
            <a:lvl4pPr>
              <a:defRPr>
                <a:latin typeface="Work Sans" panose="00000500000000000000" pitchFamily="2" charset="0"/>
              </a:defRPr>
            </a:lvl4pPr>
            <a:lvl5pPr>
              <a:defRPr>
                <a:latin typeface="Work Sa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62B618-CCAE-0A77-48BF-8CB772426997}"/>
              </a:ext>
            </a:extLst>
          </p:cNvPr>
          <p:cNvSpPr>
            <a:spLocks noGrp="1"/>
          </p:cNvSpPr>
          <p:nvPr>
            <p:ph type="dt" sz="half" idx="10"/>
          </p:nvPr>
        </p:nvSpPr>
        <p:spPr>
          <a:xfrm>
            <a:off x="8610600" y="6310312"/>
            <a:ext cx="2743200" cy="365125"/>
          </a:xfrm>
        </p:spPr>
        <p:txBody>
          <a:bodyPr/>
          <a:lstStyle>
            <a:lvl1pPr>
              <a:defRPr>
                <a:solidFill>
                  <a:schemeClr val="tx1">
                    <a:lumMod val="95000"/>
                    <a:lumOff val="5000"/>
                  </a:schemeClr>
                </a:solidFill>
              </a:defRPr>
            </a:lvl1pPr>
          </a:lstStyle>
          <a:p>
            <a:fld id="{151C3F75-2235-4418-9EDE-E67E8388E081}" type="datetimeFigureOut">
              <a:rPr lang="en-US" smtClean="0"/>
              <a:pPr/>
              <a:t>4/17/2023</a:t>
            </a:fld>
            <a:endParaRPr lang="en-US" dirty="0"/>
          </a:p>
        </p:txBody>
      </p:sp>
      <p:pic>
        <p:nvPicPr>
          <p:cNvPr id="8" name="Picture 7" descr="Logo&#10;&#10;Description automatically generated">
            <a:extLst>
              <a:ext uri="{FF2B5EF4-FFF2-40B4-BE49-F238E27FC236}">
                <a16:creationId xmlns:a16="http://schemas.microsoft.com/office/drawing/2014/main" id="{DAF7405B-BFBD-B85B-0006-614D235BF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478397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63F7-DAB5-E124-CD13-B4FA4C15DDEC}"/>
              </a:ext>
            </a:extLst>
          </p:cNvPr>
          <p:cNvSpPr>
            <a:spLocks noGrp="1"/>
          </p:cNvSpPr>
          <p:nvPr>
            <p:ph type="title"/>
          </p:nvPr>
        </p:nvSpPr>
        <p:spPr/>
        <p:txBody>
          <a:bodyPr/>
          <a:lstStyle>
            <a:lvl1pPr>
              <a:defRPr b="1">
                <a:latin typeface="Work Sans" panose="000005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2D21007-71AA-A118-F7E9-F1F6592F07A4}"/>
              </a:ext>
            </a:extLst>
          </p:cNvPr>
          <p:cNvSpPr>
            <a:spLocks noGrp="1"/>
          </p:cNvSpPr>
          <p:nvPr>
            <p:ph idx="1"/>
          </p:nvPr>
        </p:nvSpPr>
        <p:spPr/>
        <p:txBody>
          <a:bodyPr/>
          <a:lstStyle>
            <a:lvl1pPr>
              <a:defRPr>
                <a:latin typeface="Work Sans" panose="00000500000000000000" pitchFamily="2" charset="0"/>
              </a:defRPr>
            </a:lvl1pPr>
            <a:lvl2pPr>
              <a:defRPr>
                <a:latin typeface="Work Sans" panose="00000500000000000000" pitchFamily="2" charset="0"/>
              </a:defRPr>
            </a:lvl2pPr>
            <a:lvl3pPr>
              <a:defRPr>
                <a:latin typeface="Work Sans" panose="00000500000000000000" pitchFamily="2" charset="0"/>
              </a:defRPr>
            </a:lvl3pPr>
            <a:lvl4pPr>
              <a:defRPr>
                <a:latin typeface="Work Sans" panose="00000500000000000000" pitchFamily="2" charset="0"/>
              </a:defRPr>
            </a:lvl4pPr>
            <a:lvl5pPr>
              <a:defRPr>
                <a:latin typeface="Work Sa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62B618-CCAE-0A77-48BF-8CB772426997}"/>
              </a:ext>
            </a:extLst>
          </p:cNvPr>
          <p:cNvSpPr>
            <a:spLocks noGrp="1"/>
          </p:cNvSpPr>
          <p:nvPr>
            <p:ph type="dt" sz="half" idx="10"/>
          </p:nvPr>
        </p:nvSpPr>
        <p:spPr>
          <a:xfrm>
            <a:off x="8610600" y="6310312"/>
            <a:ext cx="2743200" cy="365125"/>
          </a:xfrm>
        </p:spPr>
        <p:txBody>
          <a:bodyPr/>
          <a:lstStyle>
            <a:lvl1pPr>
              <a:defRPr>
                <a:solidFill>
                  <a:schemeClr val="tx1">
                    <a:lumMod val="95000"/>
                    <a:lumOff val="5000"/>
                  </a:schemeClr>
                </a:solidFill>
              </a:defRPr>
            </a:lvl1pPr>
          </a:lstStyle>
          <a:p>
            <a:fld id="{151C3F75-2235-4418-9EDE-E67E8388E081}" type="datetimeFigureOut">
              <a:rPr lang="en-US" smtClean="0"/>
              <a:pPr/>
              <a:t>4/17/2023</a:t>
            </a:fld>
            <a:endParaRPr lang="en-US" dirty="0"/>
          </a:p>
        </p:txBody>
      </p:sp>
      <p:pic>
        <p:nvPicPr>
          <p:cNvPr id="8" name="Picture 7" descr="Logo&#10;&#10;Description automatically generated">
            <a:extLst>
              <a:ext uri="{FF2B5EF4-FFF2-40B4-BE49-F238E27FC236}">
                <a16:creationId xmlns:a16="http://schemas.microsoft.com/office/drawing/2014/main" id="{DAF7405B-BFBD-B85B-0006-614D235BF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478397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63F7-DAB5-E124-CD13-B4FA4C15DDEC}"/>
              </a:ext>
            </a:extLst>
          </p:cNvPr>
          <p:cNvSpPr>
            <a:spLocks noGrp="1"/>
          </p:cNvSpPr>
          <p:nvPr>
            <p:ph type="title"/>
          </p:nvPr>
        </p:nvSpPr>
        <p:spPr/>
        <p:txBody>
          <a:bodyPr/>
          <a:lstStyle>
            <a:lvl1pPr>
              <a:defRPr b="1">
                <a:latin typeface="Work Sans" panose="000005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2D21007-71AA-A118-F7E9-F1F6592F07A4}"/>
              </a:ext>
            </a:extLst>
          </p:cNvPr>
          <p:cNvSpPr>
            <a:spLocks noGrp="1"/>
          </p:cNvSpPr>
          <p:nvPr>
            <p:ph idx="1"/>
          </p:nvPr>
        </p:nvSpPr>
        <p:spPr/>
        <p:txBody>
          <a:bodyPr/>
          <a:lstStyle>
            <a:lvl1pPr>
              <a:defRPr>
                <a:latin typeface="Work Sans" panose="00000500000000000000" pitchFamily="2" charset="0"/>
              </a:defRPr>
            </a:lvl1pPr>
            <a:lvl2pPr>
              <a:defRPr>
                <a:latin typeface="Work Sans" panose="00000500000000000000" pitchFamily="2" charset="0"/>
              </a:defRPr>
            </a:lvl2pPr>
            <a:lvl3pPr>
              <a:defRPr>
                <a:latin typeface="Work Sans" panose="00000500000000000000" pitchFamily="2" charset="0"/>
              </a:defRPr>
            </a:lvl3pPr>
            <a:lvl4pPr>
              <a:defRPr>
                <a:latin typeface="Work Sans" panose="00000500000000000000" pitchFamily="2" charset="0"/>
              </a:defRPr>
            </a:lvl4pPr>
            <a:lvl5pPr>
              <a:defRPr>
                <a:latin typeface="Work Sa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62B618-CCAE-0A77-48BF-8CB772426997}"/>
              </a:ext>
            </a:extLst>
          </p:cNvPr>
          <p:cNvSpPr>
            <a:spLocks noGrp="1"/>
          </p:cNvSpPr>
          <p:nvPr>
            <p:ph type="dt" sz="half" idx="10"/>
          </p:nvPr>
        </p:nvSpPr>
        <p:spPr>
          <a:xfrm>
            <a:off x="8610600" y="6310312"/>
            <a:ext cx="2743200" cy="365125"/>
          </a:xfrm>
        </p:spPr>
        <p:txBody>
          <a:bodyPr/>
          <a:lstStyle>
            <a:lvl1pPr>
              <a:defRPr>
                <a:solidFill>
                  <a:schemeClr val="tx1">
                    <a:lumMod val="95000"/>
                    <a:lumOff val="5000"/>
                  </a:schemeClr>
                </a:solidFill>
              </a:defRPr>
            </a:lvl1pPr>
          </a:lstStyle>
          <a:p>
            <a:fld id="{151C3F75-2235-4418-9EDE-E67E8388E081}" type="datetimeFigureOut">
              <a:rPr lang="en-US" smtClean="0"/>
              <a:pPr/>
              <a:t>4/17/2023</a:t>
            </a:fld>
            <a:endParaRPr lang="en-US" dirty="0"/>
          </a:p>
        </p:txBody>
      </p:sp>
      <p:pic>
        <p:nvPicPr>
          <p:cNvPr id="8" name="Picture 7" descr="Logo&#10;&#10;Description automatically generated">
            <a:extLst>
              <a:ext uri="{FF2B5EF4-FFF2-40B4-BE49-F238E27FC236}">
                <a16:creationId xmlns:a16="http://schemas.microsoft.com/office/drawing/2014/main" id="{DAF7405B-BFBD-B85B-0006-614D235BF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47839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8A70B3F0-9BD3-E75D-22E5-4F463D8ACD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6361A5A3-437D-06BC-1CFF-FBEA1CB634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D31E50D6-2E67-48B2-3EBF-6BE19942AB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5DC93D22-36F8-C689-1E78-D510F9824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9B968582-28E1-774D-EBFE-0BED2A393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AD3F5C4D-CCB7-7AC2-2244-D1AC54753D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465F9A61-96A0-2800-2584-D56268FF7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52B4AB9A-8CC1-84FB-19AC-7520EBEAA46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4/17/2023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C613D5D6-72D7-EBE8-943F-25C0E1782B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128002050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663" r:id="rId3"/>
    <p:sldLayoutId id="2147483706" r:id="rId4"/>
    <p:sldLayoutId id="2147483708" r:id="rId5"/>
    <p:sldLayoutId id="2147483709" r:id="rId6"/>
    <p:sldLayoutId id="2147483710" r:id="rId7"/>
    <p:sldLayoutId id="2147483712" r:id="rId8"/>
    <p:sldLayoutId id="2147483713" r:id="rId9"/>
    <p:sldLayoutId id="2147483711" r:id="rId10"/>
    <p:sldLayoutId id="214748370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30B2DD-5187-6CDF-A75E-4071F8C469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2B8E16-22FD-6204-8782-5B9B52E447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E0E1D-8E9F-5FF9-5F43-F99057BB3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C3F75-2235-4418-9EDE-E67E8388E081}" type="datetimeFigureOut">
              <a:rPr lang="en-US" smtClean="0"/>
              <a:t>4/17/2023</a:t>
            </a:fld>
            <a:endParaRPr lang="en-US"/>
          </a:p>
        </p:txBody>
      </p:sp>
      <p:sp>
        <p:nvSpPr>
          <p:cNvPr id="5" name="Footer Placeholder 4">
            <a:extLst>
              <a:ext uri="{FF2B5EF4-FFF2-40B4-BE49-F238E27FC236}">
                <a16:creationId xmlns:a16="http://schemas.microsoft.com/office/drawing/2014/main" id="{94B8635A-C85D-6472-A2D1-5D7AF41FAB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21F0F5-1408-DA85-33A7-83A98BF0A8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58378-E8BE-48B1-90D7-39314220EC06}"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8B846438-6B32-9E8A-5309-32D0F4A8B4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402156332"/>
      </p:ext>
    </p:extLst>
  </p:cSld>
  <p:clrMap bg1="lt1" tx1="dk1" bg2="lt2" tx2="dk2" accent1="accent1" accent2="accent2" accent3="accent3" accent4="accent4" accent5="accent5" accent6="accent6" hlink="hlink" folHlink="folHlink"/>
  <p:sldLayoutIdLst>
    <p:sldLayoutId id="2147483714"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30B2DD-5187-6CDF-A75E-4071F8C469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2B8E16-22FD-6204-8782-5B9B52E447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E0E1D-8E9F-5FF9-5F43-F99057BB3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C3F75-2235-4418-9EDE-E67E8388E081}" type="datetimeFigureOut">
              <a:rPr lang="en-US" smtClean="0"/>
              <a:t>4/17/2023</a:t>
            </a:fld>
            <a:endParaRPr lang="en-US"/>
          </a:p>
        </p:txBody>
      </p:sp>
      <p:sp>
        <p:nvSpPr>
          <p:cNvPr id="5" name="Footer Placeholder 4">
            <a:extLst>
              <a:ext uri="{FF2B5EF4-FFF2-40B4-BE49-F238E27FC236}">
                <a16:creationId xmlns:a16="http://schemas.microsoft.com/office/drawing/2014/main" id="{94B8635A-C85D-6472-A2D1-5D7AF41FAB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21F0F5-1408-DA85-33A7-83A98BF0A8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58378-E8BE-48B1-90D7-39314220EC06}"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E756294A-CCC4-FBA8-49F0-C3D0F5357A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402156332"/>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mailto:kda4@cornell.edu"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876" y="488126"/>
            <a:ext cx="11715095" cy="2926329"/>
          </a:xfrm>
        </p:spPr>
        <p:txBody>
          <a:bodyPr>
            <a:normAutofit/>
          </a:bodyPr>
          <a:lstStyle/>
          <a:p>
            <a:r>
              <a:rPr lang="en-US" sz="3600" b="1" dirty="0">
                <a:solidFill>
                  <a:srgbClr val="C00000"/>
                </a:solidFill>
                <a:latin typeface="Century Schoolbook"/>
              </a:rPr>
              <a:t>New York’s Farm to School Program</a:t>
            </a:r>
            <a:br>
              <a:rPr lang="en-US" sz="3600" b="1" dirty="0">
                <a:solidFill>
                  <a:srgbClr val="C00000"/>
                </a:solidFill>
                <a:latin typeface="Century Schoolbook"/>
              </a:rPr>
            </a:br>
            <a:r>
              <a:rPr lang="en-US" sz="3600" b="1" dirty="0">
                <a:solidFill>
                  <a:srgbClr val="C00000"/>
                </a:solidFill>
                <a:latin typeface="Century Schoolbook"/>
              </a:rPr>
              <a:t>Origins, Goals, and Lessons Learned</a:t>
            </a:r>
            <a:endParaRPr lang="en-US" sz="3600" b="1" dirty="0">
              <a:solidFill>
                <a:srgbClr val="C00000"/>
              </a:solidFill>
              <a:latin typeface="Century Schoolbook"/>
              <a:cs typeface="Calibri Light"/>
            </a:endParaRPr>
          </a:p>
          <a:p>
            <a:endParaRPr lang="en-US" sz="3600" b="1" dirty="0">
              <a:latin typeface="Century Schoolbook"/>
              <a:cs typeface="Calibri Light"/>
            </a:endParaRPr>
          </a:p>
        </p:txBody>
      </p:sp>
      <p:sp>
        <p:nvSpPr>
          <p:cNvPr id="3" name="Subtitle 2"/>
          <p:cNvSpPr>
            <a:spLocks noGrp="1"/>
          </p:cNvSpPr>
          <p:nvPr>
            <p:ph type="subTitle" idx="1"/>
          </p:nvPr>
        </p:nvSpPr>
        <p:spPr>
          <a:xfrm>
            <a:off x="654160" y="3520288"/>
            <a:ext cx="10962426" cy="1655762"/>
          </a:xfrm>
        </p:spPr>
        <p:txBody>
          <a:bodyPr vert="horz" lIns="91440" tIns="45720" rIns="91440" bIns="45720" rtlCol="0" anchor="t">
            <a:normAutofit/>
          </a:bodyPr>
          <a:lstStyle/>
          <a:p>
            <a:pPr>
              <a:spcAft>
                <a:spcPts val="1000"/>
              </a:spcAft>
            </a:pPr>
            <a:r>
              <a:rPr lang="en-US" sz="2000" dirty="0">
                <a:latin typeface="Verdana"/>
                <a:ea typeface="Verdana"/>
              </a:rPr>
              <a:t>Kristy Apostolides, Regional Farm to School Coordinator, Cornell Cooperative Extension/Harvest NY</a:t>
            </a:r>
            <a:endParaRPr lang="en-US" dirty="0"/>
          </a:p>
        </p:txBody>
      </p:sp>
      <p:pic>
        <p:nvPicPr>
          <p:cNvPr id="5" name="Picture 5" descr="Logo&#10;&#10;Description automatically generated">
            <a:extLst>
              <a:ext uri="{FF2B5EF4-FFF2-40B4-BE49-F238E27FC236}">
                <a16:creationId xmlns:a16="http://schemas.microsoft.com/office/drawing/2014/main" id="{975452AF-B553-949D-0FFE-B1CA196BA393}"/>
              </a:ext>
            </a:extLst>
          </p:cNvPr>
          <p:cNvPicPr>
            <a:picLocks noChangeAspect="1"/>
          </p:cNvPicPr>
          <p:nvPr/>
        </p:nvPicPr>
        <p:blipFill>
          <a:blip r:embed="rId3"/>
          <a:stretch>
            <a:fillRect/>
          </a:stretch>
        </p:blipFill>
        <p:spPr>
          <a:xfrm>
            <a:off x="7036444" y="5213307"/>
            <a:ext cx="1713021" cy="1305204"/>
          </a:xfrm>
          <a:prstGeom prst="rect">
            <a:avLst/>
          </a:prstGeom>
        </p:spPr>
      </p:pic>
      <p:sp>
        <p:nvSpPr>
          <p:cNvPr id="7" name="Rectangle 6">
            <a:extLst>
              <a:ext uri="{FF2B5EF4-FFF2-40B4-BE49-F238E27FC236}">
                <a16:creationId xmlns:a16="http://schemas.microsoft.com/office/drawing/2014/main" id="{9F8F66AF-3521-331F-2B87-06752B86E5CC}"/>
              </a:ext>
            </a:extLst>
          </p:cNvPr>
          <p:cNvSpPr/>
          <p:nvPr/>
        </p:nvSpPr>
        <p:spPr>
          <a:xfrm>
            <a:off x="217356" y="186127"/>
            <a:ext cx="11717310" cy="6458261"/>
          </a:xfrm>
          <a:prstGeom prst="rect">
            <a:avLst/>
          </a:prstGeom>
          <a:noFill/>
          <a:ln w="57150">
            <a:solidFill>
              <a:srgbClr val="63A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ock, sign&#10;&#10;Description automatically generated">
            <a:extLst>
              <a:ext uri="{FF2B5EF4-FFF2-40B4-BE49-F238E27FC236}">
                <a16:creationId xmlns:a16="http://schemas.microsoft.com/office/drawing/2014/main" id="{247BFECE-0DB0-17B3-E814-88DC78B594D0}"/>
              </a:ext>
            </a:extLst>
          </p:cNvPr>
          <p:cNvPicPr>
            <a:picLocks noChangeAspect="1"/>
          </p:cNvPicPr>
          <p:nvPr/>
        </p:nvPicPr>
        <p:blipFill>
          <a:blip r:embed="rId4"/>
          <a:stretch>
            <a:fillRect/>
          </a:stretch>
        </p:blipFill>
        <p:spPr>
          <a:xfrm>
            <a:off x="9454895" y="5277986"/>
            <a:ext cx="2316297" cy="117584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FCA2A-B128-49B8-9B01-C4B9E7351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35" y="-49770"/>
            <a:ext cx="9898529" cy="6957540"/>
          </a:xfrm>
          <a:prstGeom prst="rect">
            <a:avLst/>
          </a:prstGeom>
        </p:spPr>
      </p:pic>
    </p:spTree>
    <p:extLst>
      <p:ext uri="{BB962C8B-B14F-4D97-AF65-F5344CB8AC3E}">
        <p14:creationId xmlns:p14="http://schemas.microsoft.com/office/powerpoint/2010/main" val="361649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DDFDFE-E0B3-41E8-9764-E4D80CF7AA99}"/>
              </a:ext>
            </a:extLst>
          </p:cNvPr>
          <p:cNvSpPr txBox="1"/>
          <p:nvPr/>
        </p:nvSpPr>
        <p:spPr>
          <a:xfrm>
            <a:off x="378282" y="530664"/>
            <a:ext cx="1143896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kumimoji="0" lang="en-US" sz="2800" b="0" i="0" u="none" strike="noStrike" kern="1200" cap="none" spc="0" normalizeH="0" baseline="0" noProof="0" dirty="0">
                <a:ln>
                  <a:noFill/>
                </a:ln>
                <a:effectLst/>
                <a:uLnTx/>
                <a:uFillTx/>
                <a:latin typeface="Calibri"/>
                <a:ea typeface="+mn-ea"/>
                <a:cs typeface="Calibri"/>
              </a:rPr>
              <a:t>This could generate nearly</a:t>
            </a:r>
            <a:r>
              <a:rPr lang="en-US" sz="2800" dirty="0">
                <a:latin typeface="Calibri"/>
                <a:cs typeface="Calibri"/>
              </a:rPr>
              <a:t> </a:t>
            </a:r>
            <a:r>
              <a:rPr kumimoji="0" lang="en-US" sz="2800" b="1"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$360 million</a:t>
            </a:r>
            <a:r>
              <a:rPr kumimoji="0" lang="en-US" sz="2800" b="1" i="0" u="none" strike="noStrike" kern="1200" cap="none" spc="0" normalizeH="0" baseline="0" noProof="0" dirty="0">
                <a:ln>
                  <a:noFill/>
                </a:ln>
                <a:effectLst/>
                <a:uLnTx/>
                <a:uFillTx/>
                <a:latin typeface="Calibri" panose="020F0502020204030204"/>
                <a:ea typeface="+mn-lt"/>
                <a:cs typeface="Calibri" panose="020F0502020204030204"/>
              </a:rPr>
              <a:t> </a:t>
            </a:r>
            <a:r>
              <a:rPr kumimoji="0" lang="en-US" sz="2800" b="1" i="0" u="none" strike="noStrike" kern="1200" cap="none" spc="0" normalizeH="0" baseline="0" noProof="0" dirty="0">
                <a:ln>
                  <a:noFill/>
                </a:ln>
                <a:solidFill>
                  <a:srgbClr val="458B04"/>
                </a:solidFill>
                <a:effectLst/>
                <a:uLnTx/>
                <a:uFillTx/>
                <a:latin typeface="Calibri" panose="020F0502020204030204"/>
                <a:ea typeface="+mn-lt"/>
                <a:cs typeface="Calibri" panose="020F0502020204030204"/>
              </a:rPr>
              <a:t>in total economic impact </a:t>
            </a:r>
            <a:endParaRPr lang="en-US" sz="2800" b="1" i="0" u="none" strike="noStrike" kern="1200" cap="none" spc="0" normalizeH="0" baseline="0" noProof="0">
              <a:ln>
                <a:noFill/>
              </a:ln>
              <a:solidFill>
                <a:srgbClr val="458B04"/>
              </a:solidFill>
              <a:effectLst/>
              <a:uLnTx/>
              <a:uFillTx/>
              <a:latin typeface="Calibri"/>
              <a:cs typeface="Calibri"/>
            </a:endParaRPr>
          </a:p>
          <a:p>
            <a:pPr algn="ctr">
              <a:defRPr/>
            </a:pPr>
            <a:r>
              <a:rPr kumimoji="0" lang="en-US" sz="2800" b="0" i="0" u="none" strike="noStrike" kern="1200" cap="none" spc="0" normalizeH="0" baseline="0" noProof="0" dirty="0">
                <a:ln>
                  <a:noFill/>
                </a:ln>
                <a:effectLst/>
                <a:uLnTx/>
                <a:uFillTx/>
                <a:latin typeface="Calibri"/>
                <a:ea typeface="+mn-ea"/>
                <a:cs typeface="Calibri"/>
              </a:rPr>
              <a:t>statewide while only costing the state of New York</a:t>
            </a:r>
            <a:r>
              <a:rPr lang="en-US" sz="2800" dirty="0">
                <a:latin typeface="Calibri"/>
                <a:cs typeface="Calibri"/>
              </a:rPr>
              <a:t> </a:t>
            </a:r>
            <a:r>
              <a:rPr kumimoji="0" lang="en-US" sz="2800" b="0" i="0" u="none" strike="noStrike" kern="1200" cap="none" spc="0" normalizeH="0" baseline="0" noProof="0" dirty="0">
                <a:ln>
                  <a:noFill/>
                </a:ln>
                <a:effectLst/>
                <a:uLnTx/>
                <a:uFillTx/>
                <a:latin typeface="Calibri"/>
                <a:ea typeface="+mn-ea"/>
                <a:cs typeface="Calibri"/>
              </a:rPr>
              <a:t>$103 million.</a:t>
            </a:r>
            <a:r>
              <a:rPr lang="en-US" sz="2800" dirty="0">
                <a:latin typeface="Calibri"/>
                <a:cs typeface="Calibri"/>
              </a:rPr>
              <a:t> </a:t>
            </a:r>
            <a:endParaRPr lang="en-US" sz="2800" b="0" i="0" u="none" strike="noStrike" kern="1200" cap="none" spc="0" normalizeH="0" baseline="0" noProof="0" dirty="0">
              <a:ln>
                <a:noFill/>
              </a:ln>
              <a:effectLst/>
              <a:uLnTx/>
              <a:uFillTx/>
              <a:latin typeface="Calibri"/>
              <a:cs typeface="Calibri"/>
            </a:endParaRPr>
          </a:p>
          <a:p>
            <a:pPr marL="0" marR="0" lvl="0" indent="0" algn="ctr" defTabSz="914400">
              <a:lnSpc>
                <a:spcPct val="100000"/>
              </a:lnSpc>
              <a:spcBef>
                <a:spcPts val="0"/>
              </a:spcBef>
              <a:spcAft>
                <a:spcPts val="0"/>
              </a:spcAft>
              <a:buClrTx/>
              <a:buSzTx/>
              <a:buFontTx/>
              <a:buNone/>
              <a:tabLst/>
              <a:defRPr/>
            </a:pPr>
            <a:endParaRPr lang="en-US" sz="2800" b="0" i="0" u="none" strike="noStrike" kern="1200" cap="none" spc="0" normalizeH="0" baseline="0" noProof="0" dirty="0">
              <a:ln>
                <a:noFill/>
              </a:ln>
              <a:effectLst/>
              <a:uLnTx/>
              <a:uFillTx/>
              <a:latin typeface="Calibri"/>
              <a:cs typeface="Calibri"/>
            </a:endParaRPr>
          </a:p>
          <a:p>
            <a:pPr algn="ctr">
              <a:defRPr/>
            </a:pPr>
            <a:endParaRPr lang="en-US" sz="2800" dirty="0">
              <a:latin typeface="Calibri"/>
              <a:cs typeface="Calibri"/>
            </a:endParaRPr>
          </a:p>
          <a:p>
            <a:pPr algn="ctr">
              <a:defRPr/>
            </a:pPr>
            <a:endParaRPr lang="en-US" sz="2800" b="0" i="0" u="none" strike="noStrike" kern="1200" cap="none" spc="0" normalizeH="0" baseline="0" noProof="0">
              <a:ln>
                <a:noFill/>
              </a:ln>
              <a:effectLst/>
              <a:uLnTx/>
              <a:uFillTx/>
              <a:latin typeface="Calibri"/>
              <a:ea typeface="+mn-lt"/>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0" i="0" u="none" strike="noStrike" kern="1200" cap="none" spc="0" normalizeH="0" baseline="0" noProof="0" dirty="0">
              <a:ln>
                <a:noFill/>
              </a:ln>
              <a:effectLst/>
              <a:uLnTx/>
              <a:uFillTx/>
              <a:latin typeface="Calibri" panose="020F0502020204030204"/>
              <a:cs typeface="Calibri"/>
            </a:endParaRPr>
          </a:p>
        </p:txBody>
      </p:sp>
      <p:sp>
        <p:nvSpPr>
          <p:cNvPr id="2" name="TextBox 1">
            <a:extLst>
              <a:ext uri="{FF2B5EF4-FFF2-40B4-BE49-F238E27FC236}">
                <a16:creationId xmlns:a16="http://schemas.microsoft.com/office/drawing/2014/main" id="{8C50824D-CE16-38C6-9479-DE3A63687EF9}"/>
              </a:ext>
            </a:extLst>
          </p:cNvPr>
          <p:cNvSpPr txBox="1"/>
          <p:nvPr/>
        </p:nvSpPr>
        <p:spPr>
          <a:xfrm>
            <a:off x="339778" y="4599482"/>
            <a:ext cx="1158739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Incentivizing schools to purchase more New York grown food to serve to students at breakfast </a:t>
            </a:r>
            <a:r>
              <a:rPr lang="en-US" sz="2800" i="1" dirty="0"/>
              <a:t>and</a:t>
            </a:r>
            <a:r>
              <a:rPr lang="en-US" sz="2800" dirty="0"/>
              <a:t> lunch could unlock roughly </a:t>
            </a:r>
            <a:r>
              <a:rPr lang="en-US" sz="3200" b="1" dirty="0">
                <a:solidFill>
                  <a:srgbClr val="C00000"/>
                </a:solidFill>
              </a:rPr>
              <a:t>half a billion dollars</a:t>
            </a:r>
            <a:r>
              <a:rPr lang="en-US" sz="2800" dirty="0"/>
              <a:t> in statewide economic impact.</a:t>
            </a:r>
            <a:r>
              <a:rPr lang="en-US" sz="2800" dirty="0">
                <a:cs typeface="Calibri"/>
              </a:rPr>
              <a:t>​</a:t>
            </a:r>
            <a:endParaRPr lang="en-US"/>
          </a:p>
        </p:txBody>
      </p:sp>
      <p:sp>
        <p:nvSpPr>
          <p:cNvPr id="3" name="TextBox 2">
            <a:extLst>
              <a:ext uri="{FF2B5EF4-FFF2-40B4-BE49-F238E27FC236}">
                <a16:creationId xmlns:a16="http://schemas.microsoft.com/office/drawing/2014/main" id="{CBD91A8A-A642-DB2A-1736-9F2E0BFF2AFF}"/>
              </a:ext>
            </a:extLst>
          </p:cNvPr>
          <p:cNvSpPr txBox="1"/>
          <p:nvPr/>
        </p:nvSpPr>
        <p:spPr>
          <a:xfrm>
            <a:off x="489678" y="2300989"/>
            <a:ext cx="1140001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If 75% of schools spend 30% of breakfast costs on New York grown food, this would mean over </a:t>
            </a:r>
            <a:r>
              <a:rPr lang="en-US" sz="2800" b="1" dirty="0">
                <a:solidFill>
                  <a:schemeClr val="accent2">
                    <a:lumMod val="75000"/>
                  </a:schemeClr>
                </a:solidFill>
              </a:rPr>
              <a:t>$78 million</a:t>
            </a:r>
            <a:r>
              <a:rPr lang="en-US" sz="2800" dirty="0"/>
              <a:t> in annual spending on food from New York farms with over </a:t>
            </a:r>
            <a:r>
              <a:rPr lang="en-US" sz="2800" b="1" dirty="0">
                <a:solidFill>
                  <a:schemeClr val="accent2">
                    <a:lumMod val="75000"/>
                  </a:schemeClr>
                </a:solidFill>
              </a:rPr>
              <a:t>$112 million </a:t>
            </a:r>
            <a:r>
              <a:rPr lang="en-US" sz="2800" dirty="0"/>
              <a:t>in total yearly statewide economic impact. </a:t>
            </a:r>
            <a:endParaRPr lang="en-US" sz="2800" dirty="0">
              <a:ea typeface="+mn-lt"/>
              <a:cs typeface="+mn-lt"/>
            </a:endParaRPr>
          </a:p>
          <a:p>
            <a:pPr algn="ctr"/>
            <a:endParaRPr lang="en-US" sz="2800" dirty="0">
              <a:ea typeface="+mn-lt"/>
              <a:cs typeface="+mn-lt"/>
            </a:endParaRPr>
          </a:p>
          <a:p>
            <a:pPr algn="l"/>
            <a:endParaRPr lang="en-US" sz="2800" dirty="0">
              <a:cs typeface="Calibri"/>
            </a:endParaRPr>
          </a:p>
        </p:txBody>
      </p:sp>
    </p:spTree>
    <p:extLst>
      <p:ext uri="{BB962C8B-B14F-4D97-AF65-F5344CB8AC3E}">
        <p14:creationId xmlns:p14="http://schemas.microsoft.com/office/powerpoint/2010/main" val="6460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FF22-CD93-841B-EECC-6F7E8F2087CA}"/>
              </a:ext>
            </a:extLst>
          </p:cNvPr>
          <p:cNvSpPr>
            <a:spLocks noGrp="1"/>
          </p:cNvSpPr>
          <p:nvPr>
            <p:ph type="title"/>
          </p:nvPr>
        </p:nvSpPr>
        <p:spPr/>
        <p:txBody>
          <a:bodyPr/>
          <a:lstStyle/>
          <a:p>
            <a:r>
              <a:rPr lang="en-US" dirty="0">
                <a:solidFill>
                  <a:srgbClr val="B81C1C"/>
                </a:solidFill>
                <a:latin typeface="Montserrat Black" panose="00000A00000000000000" pitchFamily="2" charset="0"/>
              </a:rPr>
              <a:t>Local Foods for Schools </a:t>
            </a:r>
          </a:p>
        </p:txBody>
      </p:sp>
      <p:sp>
        <p:nvSpPr>
          <p:cNvPr id="3" name="Content Placeholder 2">
            <a:extLst>
              <a:ext uri="{FF2B5EF4-FFF2-40B4-BE49-F238E27FC236}">
                <a16:creationId xmlns:a16="http://schemas.microsoft.com/office/drawing/2014/main" id="{A7427A1C-1F5B-5D47-9E14-7D8994C0661A}"/>
              </a:ext>
            </a:extLst>
          </p:cNvPr>
          <p:cNvSpPr>
            <a:spLocks noGrp="1"/>
          </p:cNvSpPr>
          <p:nvPr>
            <p:ph idx="1"/>
          </p:nvPr>
        </p:nvSpPr>
        <p:spPr/>
        <p:txBody>
          <a:bodyPr/>
          <a:lstStyle/>
          <a:p>
            <a:r>
              <a:rPr lang="en-US" b="1" dirty="0">
                <a:latin typeface="+mn-lt"/>
              </a:rPr>
              <a:t>Funds must be spent on minimally processed products…produce is a great fit!</a:t>
            </a:r>
          </a:p>
          <a:p>
            <a:r>
              <a:rPr lang="en-US" b="1" dirty="0">
                <a:latin typeface="+mn-lt"/>
              </a:rPr>
              <a:t>Special emphasis is placed on supporting small businesses and/or socially disadvantaged </a:t>
            </a:r>
          </a:p>
          <a:p>
            <a:r>
              <a:rPr lang="en-US" b="1" dirty="0">
                <a:latin typeface="+mn-lt"/>
              </a:rPr>
              <a:t>Purchases expected to begin Spring 2023</a:t>
            </a:r>
          </a:p>
          <a:p>
            <a:pPr marL="0" indent="0">
              <a:buNone/>
            </a:pPr>
            <a:endParaRPr lang="en-US" dirty="0"/>
          </a:p>
        </p:txBody>
      </p:sp>
      <p:pic>
        <p:nvPicPr>
          <p:cNvPr id="6" name="Picture 5" descr="Logo&#10;&#10;Description automatically generated">
            <a:extLst>
              <a:ext uri="{FF2B5EF4-FFF2-40B4-BE49-F238E27FC236}">
                <a16:creationId xmlns:a16="http://schemas.microsoft.com/office/drawing/2014/main" id="{AFD5DCE4-8D7E-71B0-B973-F4F58D2A9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2525182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7B1C-6D7B-4B8E-B2B9-08774AC5B678}"/>
              </a:ext>
            </a:extLst>
          </p:cNvPr>
          <p:cNvSpPr>
            <a:spLocks noGrp="1"/>
          </p:cNvSpPr>
          <p:nvPr>
            <p:ph type="title"/>
          </p:nvPr>
        </p:nvSpPr>
        <p:spPr/>
        <p:txBody>
          <a:bodyPr/>
          <a:lstStyle/>
          <a:p>
            <a:r>
              <a:rPr lang="en-US" dirty="0">
                <a:solidFill>
                  <a:srgbClr val="B81C1C"/>
                </a:solidFill>
                <a:latin typeface="Montserrat Black" panose="00000A00000000000000" pitchFamily="2" charset="0"/>
              </a:rPr>
              <a:t>Opportunity</a:t>
            </a:r>
          </a:p>
        </p:txBody>
      </p:sp>
      <p:sp>
        <p:nvSpPr>
          <p:cNvPr id="3" name="Content Placeholder 2">
            <a:extLst>
              <a:ext uri="{FF2B5EF4-FFF2-40B4-BE49-F238E27FC236}">
                <a16:creationId xmlns:a16="http://schemas.microsoft.com/office/drawing/2014/main" id="{38546460-41FC-84F2-52E0-C6FDC8A69681}"/>
              </a:ext>
            </a:extLst>
          </p:cNvPr>
          <p:cNvSpPr>
            <a:spLocks noGrp="1"/>
          </p:cNvSpPr>
          <p:nvPr>
            <p:ph idx="1"/>
          </p:nvPr>
        </p:nvSpPr>
        <p:spPr>
          <a:xfrm>
            <a:off x="838199" y="1825625"/>
            <a:ext cx="8622323" cy="4667250"/>
          </a:xfrm>
        </p:spPr>
        <p:txBody>
          <a:bodyPr/>
          <a:lstStyle/>
          <a:p>
            <a:r>
              <a:rPr lang="en-US" b="1" dirty="0">
                <a:latin typeface="+mn-lt"/>
              </a:rPr>
              <a:t>546 Districts</a:t>
            </a:r>
          </a:p>
          <a:p>
            <a:pPr lvl="1"/>
            <a:r>
              <a:rPr lang="en-US" b="1" dirty="0">
                <a:latin typeface="+mn-lt"/>
              </a:rPr>
              <a:t>384 in Local Food for Schools Program</a:t>
            </a:r>
          </a:p>
          <a:p>
            <a:pPr lvl="1"/>
            <a:r>
              <a:rPr lang="en-US" b="1" dirty="0">
                <a:latin typeface="+mn-lt"/>
              </a:rPr>
              <a:t>77 in Bergen, Sussex and Passaic Cos.</a:t>
            </a:r>
          </a:p>
          <a:p>
            <a:r>
              <a:rPr lang="en-US" b="1" i="0" dirty="0">
                <a:solidFill>
                  <a:srgbClr val="212121"/>
                </a:solidFill>
                <a:effectLst/>
                <a:latin typeface="+mn-lt"/>
              </a:rPr>
              <a:t>$4.9 million to increase schools’ purchase of nutritious, local foods for school meal programs</a:t>
            </a:r>
            <a:endParaRPr lang="en-US" b="1" dirty="0">
              <a:latin typeface="+mn-lt"/>
            </a:endParaRPr>
          </a:p>
        </p:txBody>
      </p:sp>
      <p:sp>
        <p:nvSpPr>
          <p:cNvPr id="5" name="Content Placeholder 2">
            <a:extLst>
              <a:ext uri="{FF2B5EF4-FFF2-40B4-BE49-F238E27FC236}">
                <a16:creationId xmlns:a16="http://schemas.microsoft.com/office/drawing/2014/main" id="{8DDAB080-924F-9C64-962B-63CEFB7C288F}"/>
              </a:ext>
            </a:extLst>
          </p:cNvPr>
          <p:cNvSpPr txBox="1">
            <a:spLocks/>
          </p:cNvSpPr>
          <p:nvPr/>
        </p:nvSpPr>
        <p:spPr>
          <a:xfrm>
            <a:off x="6267450" y="1690688"/>
            <a:ext cx="5498432"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ork Sa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Work Sa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Work Sa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24667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DE77-D887-46ED-9EC6-52FE3455AE7F}"/>
              </a:ext>
            </a:extLst>
          </p:cNvPr>
          <p:cNvSpPr>
            <a:spLocks noGrp="1"/>
          </p:cNvSpPr>
          <p:nvPr>
            <p:ph type="title"/>
          </p:nvPr>
        </p:nvSpPr>
        <p:spPr/>
        <p:txBody>
          <a:bodyPr/>
          <a:lstStyle/>
          <a:p>
            <a:r>
              <a:rPr lang="en-US" dirty="0">
                <a:solidFill>
                  <a:srgbClr val="C00000"/>
                </a:solidFill>
                <a:latin typeface="Montserrat Black"/>
                <a:cs typeface="Calibri Light"/>
              </a:rPr>
              <a:t>Important Definitions</a:t>
            </a:r>
            <a:endParaRPr lang="en-US" dirty="0">
              <a:solidFill>
                <a:srgbClr val="C00000"/>
              </a:solidFill>
              <a:latin typeface="Montserrat Black"/>
            </a:endParaRPr>
          </a:p>
        </p:txBody>
      </p:sp>
      <p:sp>
        <p:nvSpPr>
          <p:cNvPr id="3" name="Content Placeholder 2">
            <a:extLst>
              <a:ext uri="{FF2B5EF4-FFF2-40B4-BE49-F238E27FC236}">
                <a16:creationId xmlns:a16="http://schemas.microsoft.com/office/drawing/2014/main" id="{84A62759-2C80-49E0-8195-CC2F9FBF50C0}"/>
              </a:ext>
            </a:extLst>
          </p:cNvPr>
          <p:cNvSpPr>
            <a:spLocks noGrp="1"/>
          </p:cNvSpPr>
          <p:nvPr>
            <p:ph idx="1"/>
          </p:nvPr>
        </p:nvSpPr>
        <p:spPr>
          <a:xfrm>
            <a:off x="1229034" y="2043537"/>
            <a:ext cx="10058400" cy="4023360"/>
          </a:xfrm>
        </p:spPr>
        <p:txBody>
          <a:bodyPr vert="horz" lIns="0" tIns="45720" rIns="0" bIns="45720" rtlCol="0" anchor="t">
            <a:normAutofit lnSpcReduction="10000"/>
          </a:bodyPr>
          <a:lstStyle/>
          <a:p>
            <a:pPr marL="0" indent="0">
              <a:buNone/>
            </a:pPr>
            <a:r>
              <a:rPr lang="en-US" b="1" dirty="0">
                <a:cs typeface="Calibri"/>
              </a:rPr>
              <a:t>School Food Authority (SFA)</a:t>
            </a:r>
            <a:r>
              <a:rPr lang="en-US" dirty="0">
                <a:cs typeface="Calibri"/>
              </a:rPr>
              <a:t> - </a:t>
            </a:r>
            <a:r>
              <a:rPr lang="en-US" dirty="0">
                <a:ea typeface="+mn-lt"/>
                <a:cs typeface="+mn-lt"/>
              </a:rPr>
              <a:t>The governing body responsible for the administration of meal programs at schools. SFAs may serve one or several school districts, or individual schools and are managed by a food service director. </a:t>
            </a:r>
          </a:p>
          <a:p>
            <a:pPr marL="0" indent="0">
              <a:buNone/>
            </a:pPr>
            <a:endParaRPr lang="en-US" b="1" dirty="0">
              <a:cs typeface="Calibri"/>
            </a:endParaRPr>
          </a:p>
          <a:p>
            <a:pPr marL="0" indent="0">
              <a:buNone/>
            </a:pPr>
            <a:r>
              <a:rPr lang="en-US" b="1" dirty="0">
                <a:cs typeface="Calibri"/>
              </a:rPr>
              <a:t>New York Food Product</a:t>
            </a:r>
            <a:r>
              <a:rPr lang="en-US" dirty="0">
                <a:cs typeface="Calibri"/>
              </a:rPr>
              <a:t> - </a:t>
            </a:r>
            <a:r>
              <a:rPr lang="en-US" dirty="0">
                <a:ea typeface="+mn-lt"/>
                <a:cs typeface="+mn-lt"/>
              </a:rPr>
              <a:t>Whole foods or minimally processed items grown, harvested, or produced in New York State (NYS); or a processed product comprising over 51% agricultural raw materials grown, harvested, or produced in NYS, by weight or volume.</a:t>
            </a:r>
          </a:p>
          <a:p>
            <a:pPr marL="0" indent="0">
              <a:buNone/>
            </a:pPr>
            <a:endParaRPr lang="en-US" dirty="0">
              <a:ea typeface="+mn-lt"/>
              <a:cs typeface="+mn-lt"/>
            </a:endParaRPr>
          </a:p>
          <a:p>
            <a:pPr marL="0" indent="0">
              <a:buNone/>
            </a:pPr>
            <a:r>
              <a:rPr lang="en-US" b="1" dirty="0">
                <a:ea typeface="+mn-lt"/>
                <a:cs typeface="+mn-lt"/>
              </a:rPr>
              <a:t>Minimally Processed Food Item</a:t>
            </a:r>
            <a:r>
              <a:rPr lang="en-US" dirty="0">
                <a:ea typeface="+mn-lt"/>
                <a:cs typeface="+mn-lt"/>
              </a:rPr>
              <a:t> – Food items that </a:t>
            </a:r>
            <a:r>
              <a:rPr lang="en-US" dirty="0"/>
              <a:t>retain their original characteristics, including: raw agricultural products and those that are chopped, cut, sliced, diced or shucked. Does not apply to any products that have been cooked, heated, canned or that have any additives or fillers</a:t>
            </a:r>
            <a:endParaRPr lang="en-US" dirty="0">
              <a:cs typeface="Calibri"/>
            </a:endParaRPr>
          </a:p>
          <a:p>
            <a:pPr marL="0" indent="0">
              <a:buNone/>
            </a:pPr>
            <a:endParaRPr lang="en-US" dirty="0">
              <a:cs typeface="Calibri"/>
            </a:endParaRPr>
          </a:p>
        </p:txBody>
      </p:sp>
      <p:pic>
        <p:nvPicPr>
          <p:cNvPr id="8" name="Graphic 7" descr="Apple">
            <a:extLst>
              <a:ext uri="{FF2B5EF4-FFF2-40B4-BE49-F238E27FC236}">
                <a16:creationId xmlns:a16="http://schemas.microsoft.com/office/drawing/2014/main" id="{EC618754-70E2-4FC3-B84B-67AEB32313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45" y="2163451"/>
            <a:ext cx="510989" cy="510989"/>
          </a:xfrm>
          <a:prstGeom prst="rect">
            <a:avLst/>
          </a:prstGeom>
        </p:spPr>
      </p:pic>
      <p:pic>
        <p:nvPicPr>
          <p:cNvPr id="9" name="Graphic 8" descr="Apple">
            <a:extLst>
              <a:ext uri="{FF2B5EF4-FFF2-40B4-BE49-F238E27FC236}">
                <a16:creationId xmlns:a16="http://schemas.microsoft.com/office/drawing/2014/main" id="{E9361DC8-5F59-4DC0-B749-AAED6D4595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45" y="3557391"/>
            <a:ext cx="510989" cy="510989"/>
          </a:xfrm>
          <a:prstGeom prst="rect">
            <a:avLst/>
          </a:prstGeom>
        </p:spPr>
      </p:pic>
      <p:pic>
        <p:nvPicPr>
          <p:cNvPr id="6" name="Graphic 5" descr="Apple">
            <a:extLst>
              <a:ext uri="{FF2B5EF4-FFF2-40B4-BE49-F238E27FC236}">
                <a16:creationId xmlns:a16="http://schemas.microsoft.com/office/drawing/2014/main" id="{66CF3967-7943-1B5B-CEC2-9F7911894B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45" y="4951331"/>
            <a:ext cx="510989" cy="510989"/>
          </a:xfrm>
          <a:prstGeom prst="rect">
            <a:avLst/>
          </a:prstGeom>
        </p:spPr>
      </p:pic>
      <p:pic>
        <p:nvPicPr>
          <p:cNvPr id="7" name="Picture 6" descr="Logo&#10;&#10;Description automatically generated">
            <a:extLst>
              <a:ext uri="{FF2B5EF4-FFF2-40B4-BE49-F238E27FC236}">
                <a16:creationId xmlns:a16="http://schemas.microsoft.com/office/drawing/2014/main" id="{DC1B7719-5E02-79C0-D98A-54BE7C805B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174226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C04B1-DBA2-D115-0B2F-4AC1F63C6C68}"/>
              </a:ext>
            </a:extLst>
          </p:cNvPr>
          <p:cNvSpPr>
            <a:spLocks noGrp="1"/>
          </p:cNvSpPr>
          <p:nvPr>
            <p:ph type="title"/>
          </p:nvPr>
        </p:nvSpPr>
        <p:spPr>
          <a:xfrm>
            <a:off x="838199" y="365124"/>
            <a:ext cx="10488562" cy="5006975"/>
          </a:xfrm>
        </p:spPr>
        <p:txBody>
          <a:bodyPr>
            <a:normAutofit/>
          </a:bodyPr>
          <a:lstStyle/>
          <a:p>
            <a:r>
              <a:rPr lang="en-US" sz="7200" dirty="0">
                <a:solidFill>
                  <a:srgbClr val="B81C1C"/>
                </a:solidFill>
                <a:latin typeface="Montserrat Black" panose="00000A00000000000000" pitchFamily="2" charset="0"/>
              </a:rPr>
              <a:t>30% New York State Initiative</a:t>
            </a:r>
          </a:p>
        </p:txBody>
      </p:sp>
      <p:sp>
        <p:nvSpPr>
          <p:cNvPr id="3" name="Content Placeholder 6">
            <a:extLst>
              <a:ext uri="{FF2B5EF4-FFF2-40B4-BE49-F238E27FC236}">
                <a16:creationId xmlns:a16="http://schemas.microsoft.com/office/drawing/2014/main" id="{F4D4498B-068F-5DF4-0618-A3E0B9A57042}"/>
              </a:ext>
            </a:extLst>
          </p:cNvPr>
          <p:cNvSpPr>
            <a:spLocks noGrp="1"/>
          </p:cNvSpPr>
          <p:nvPr>
            <p:ph idx="1"/>
          </p:nvPr>
        </p:nvSpPr>
        <p:spPr>
          <a:xfrm>
            <a:off x="1097280" y="4159044"/>
            <a:ext cx="10488562" cy="1710049"/>
          </a:xfrm>
        </p:spPr>
        <p:txBody>
          <a:bodyPr vert="horz" lIns="0" tIns="45720" rIns="0" bIns="45720" rtlCol="0" anchor="t">
            <a:normAutofit/>
          </a:bodyPr>
          <a:lstStyle/>
          <a:p>
            <a:pPr marL="0" indent="0">
              <a:buNone/>
            </a:pPr>
            <a:r>
              <a:rPr lang="en-US" sz="2000" b="1" i="0" dirty="0">
                <a:solidFill>
                  <a:srgbClr val="000000"/>
                </a:solidFill>
                <a:effectLst/>
                <a:latin typeface="+mn-lt"/>
              </a:rPr>
              <a:t>Chapter 56 of the Laws of 2022 provides school food authorities (SFAs) with increased State reimbursement for the purchase of New York State (NYS) food products for school lunch programs.</a:t>
            </a:r>
            <a:endParaRPr lang="en-US" sz="2000" b="1" dirty="0">
              <a:latin typeface="+mn-lt"/>
              <a:cs typeface="Calibri"/>
            </a:endParaRPr>
          </a:p>
        </p:txBody>
      </p:sp>
    </p:spTree>
    <p:extLst>
      <p:ext uri="{BB962C8B-B14F-4D97-AF65-F5344CB8AC3E}">
        <p14:creationId xmlns:p14="http://schemas.microsoft.com/office/powerpoint/2010/main" val="2411420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84C164-83F5-42EA-E935-42619B6D6D96}"/>
              </a:ext>
            </a:extLst>
          </p:cNvPr>
          <p:cNvSpPr>
            <a:spLocks noGrp="1"/>
          </p:cNvSpPr>
          <p:nvPr>
            <p:ph type="title"/>
          </p:nvPr>
        </p:nvSpPr>
        <p:spPr/>
        <p:txBody>
          <a:bodyPr/>
          <a:lstStyle/>
          <a:p>
            <a:r>
              <a:rPr lang="en-US" dirty="0">
                <a:solidFill>
                  <a:srgbClr val="C00000"/>
                </a:solidFill>
                <a:latin typeface="Montserrat Black"/>
                <a:cs typeface="Calibri Light"/>
              </a:rPr>
              <a:t>How the 30% Initiative Works</a:t>
            </a:r>
          </a:p>
        </p:txBody>
      </p:sp>
      <p:sp>
        <p:nvSpPr>
          <p:cNvPr id="7" name="Content Placeholder 6">
            <a:extLst>
              <a:ext uri="{FF2B5EF4-FFF2-40B4-BE49-F238E27FC236}">
                <a16:creationId xmlns:a16="http://schemas.microsoft.com/office/drawing/2014/main" id="{4DDC9E15-F49B-7794-77A3-78E5636C0CF3}"/>
              </a:ext>
            </a:extLst>
          </p:cNvPr>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dirty="0"/>
              <a:t>School Food Authorities (SFA) that spend at least 30% of lunch food costs on New York State Food Products from farmers, growers, producers, or processors quadruple their per-lunch-meal reimbursement from the state, increasing it </a:t>
            </a:r>
            <a:r>
              <a:rPr lang="en-US" b="1" dirty="0"/>
              <a:t>from 6 cents to 25 cents</a:t>
            </a:r>
            <a:r>
              <a:rPr lang="en-US" dirty="0"/>
              <a:t> during the following year.</a:t>
            </a:r>
          </a:p>
          <a:p>
            <a:pPr>
              <a:buFont typeface="Arial" panose="020B0604020202020204" pitchFamily="34" charset="0"/>
              <a:buChar char="•"/>
            </a:pPr>
            <a:r>
              <a:rPr lang="en-US" dirty="0"/>
              <a:t>To qualify SFAs MUST take part in the National School Lunch Program.</a:t>
            </a:r>
            <a:endParaRPr lang="en-US" dirty="0">
              <a:ea typeface="+mn-lt"/>
              <a:cs typeface="+mn-lt"/>
            </a:endParaRPr>
          </a:p>
          <a:p>
            <a:endParaRPr lang="en-US" dirty="0">
              <a:cs typeface="Calibri"/>
            </a:endParaRPr>
          </a:p>
        </p:txBody>
      </p:sp>
      <p:graphicFrame>
        <p:nvGraphicFramePr>
          <p:cNvPr id="8" name="Diagram 8">
            <a:extLst>
              <a:ext uri="{FF2B5EF4-FFF2-40B4-BE49-F238E27FC236}">
                <a16:creationId xmlns:a16="http://schemas.microsoft.com/office/drawing/2014/main" id="{3FA7DBC3-643E-143A-9A90-E08A1F074DEF}"/>
              </a:ext>
            </a:extLst>
          </p:cNvPr>
          <p:cNvGraphicFramePr/>
          <p:nvPr>
            <p:extLst>
              <p:ext uri="{D42A27DB-BD31-4B8C-83A1-F6EECF244321}">
                <p14:modId xmlns:p14="http://schemas.microsoft.com/office/powerpoint/2010/main" val="3196291994"/>
              </p:ext>
            </p:extLst>
          </p:nvPr>
        </p:nvGraphicFramePr>
        <p:xfrm>
          <a:off x="1832659" y="3149653"/>
          <a:ext cx="8594201"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7572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5B14-1250-F1B8-E266-8012CE106301}"/>
              </a:ext>
            </a:extLst>
          </p:cNvPr>
          <p:cNvSpPr>
            <a:spLocks noGrp="1"/>
          </p:cNvSpPr>
          <p:nvPr>
            <p:ph type="title"/>
          </p:nvPr>
        </p:nvSpPr>
        <p:spPr/>
        <p:txBody>
          <a:bodyPr/>
          <a:lstStyle/>
          <a:p>
            <a:r>
              <a:rPr lang="en-US" dirty="0">
                <a:solidFill>
                  <a:srgbClr val="B81C1C"/>
                </a:solidFill>
                <a:latin typeface="Montserrat Black" panose="00000A00000000000000" pitchFamily="2" charset="0"/>
              </a:rPr>
              <a:t>30% Initiative Documentation</a:t>
            </a:r>
          </a:p>
        </p:txBody>
      </p:sp>
      <p:sp>
        <p:nvSpPr>
          <p:cNvPr id="3" name="Content Placeholder 2">
            <a:extLst>
              <a:ext uri="{FF2B5EF4-FFF2-40B4-BE49-F238E27FC236}">
                <a16:creationId xmlns:a16="http://schemas.microsoft.com/office/drawing/2014/main" id="{CA13F2AF-A991-FDB6-9A87-BF9DFB6BE064}"/>
              </a:ext>
            </a:extLst>
          </p:cNvPr>
          <p:cNvSpPr>
            <a:spLocks noGrp="1"/>
          </p:cNvSpPr>
          <p:nvPr>
            <p:ph idx="1"/>
          </p:nvPr>
        </p:nvSpPr>
        <p:spPr/>
        <p:txBody>
          <a:bodyPr>
            <a:normAutofit fontScale="92500" lnSpcReduction="10000"/>
          </a:bodyPr>
          <a:lstStyle/>
          <a:p>
            <a:pPr marL="0" lvl="0" indent="0" algn="l" rtl="0">
              <a:lnSpc>
                <a:spcPct val="110000"/>
              </a:lnSpc>
              <a:spcBef>
                <a:spcPts val="0"/>
              </a:spcBef>
              <a:spcAft>
                <a:spcPts val="0"/>
              </a:spcAft>
              <a:buClr>
                <a:schemeClr val="lt1"/>
              </a:buClr>
              <a:buSzPts val="2220"/>
              <a:buNone/>
            </a:pPr>
            <a:r>
              <a:rPr lang="en-US" sz="2800" b="1" dirty="0">
                <a:latin typeface="+mn-lt"/>
              </a:rPr>
              <a:t>What is a NY Food?</a:t>
            </a:r>
            <a:endParaRPr lang="en-US" dirty="0">
              <a:latin typeface="+mn-lt"/>
            </a:endParaRPr>
          </a:p>
          <a:p>
            <a:pPr>
              <a:lnSpc>
                <a:spcPct val="110000"/>
              </a:lnSpc>
              <a:spcBef>
                <a:spcPts val="0"/>
              </a:spcBef>
              <a:buClr>
                <a:schemeClr val="tx1"/>
              </a:buClr>
              <a:buSzPct val="100000"/>
            </a:pPr>
            <a:r>
              <a:rPr lang="en-US" sz="2800" dirty="0">
                <a:latin typeface="+mn-lt"/>
              </a:rPr>
              <a:t>A food item that is grown, harvested, or produced in NYS</a:t>
            </a:r>
            <a:endParaRPr lang="en-US" dirty="0">
              <a:latin typeface="+mn-lt"/>
            </a:endParaRPr>
          </a:p>
          <a:p>
            <a:pPr>
              <a:lnSpc>
                <a:spcPct val="110000"/>
              </a:lnSpc>
              <a:spcBef>
                <a:spcPts val="0"/>
              </a:spcBef>
              <a:buClr>
                <a:schemeClr val="tx1"/>
              </a:buClr>
              <a:buSzPct val="100000"/>
            </a:pPr>
            <a:r>
              <a:rPr lang="en-US" sz="2800" dirty="0">
                <a:latin typeface="+mn-lt"/>
              </a:rPr>
              <a:t>A food item processed inside or outside NYS comprising over 51% agricultural raw materials grown, harvested, or produced in NYS, by weight or volume.</a:t>
            </a:r>
            <a:endParaRPr lang="en-US" b="1" dirty="0">
              <a:latin typeface="+mn-lt"/>
            </a:endParaRPr>
          </a:p>
          <a:p>
            <a:pPr marL="76200" indent="0">
              <a:lnSpc>
                <a:spcPct val="110000"/>
              </a:lnSpc>
              <a:spcBef>
                <a:spcPts val="0"/>
              </a:spcBef>
              <a:buNone/>
            </a:pPr>
            <a:endParaRPr lang="en-US" b="1" dirty="0">
              <a:latin typeface="+mn-lt"/>
            </a:endParaRPr>
          </a:p>
          <a:p>
            <a:pPr marL="76200" indent="0">
              <a:lnSpc>
                <a:spcPct val="110000"/>
              </a:lnSpc>
              <a:spcBef>
                <a:spcPts val="0"/>
              </a:spcBef>
              <a:buNone/>
            </a:pPr>
            <a:r>
              <a:rPr lang="en-US" b="1" dirty="0">
                <a:latin typeface="+mn-lt"/>
              </a:rPr>
              <a:t>Documentation:</a:t>
            </a:r>
            <a:endParaRPr lang="en-US" dirty="0">
              <a:latin typeface="+mn-lt"/>
            </a:endParaRPr>
          </a:p>
          <a:p>
            <a:pPr>
              <a:lnSpc>
                <a:spcPct val="110000"/>
              </a:lnSpc>
              <a:spcBef>
                <a:spcPts val="0"/>
              </a:spcBef>
            </a:pPr>
            <a:r>
              <a:rPr lang="en-US" dirty="0">
                <a:latin typeface="+mn-lt"/>
              </a:rPr>
              <a:t>Include farm name and address on invoice</a:t>
            </a:r>
          </a:p>
          <a:p>
            <a:pPr>
              <a:lnSpc>
                <a:spcPct val="110000"/>
              </a:lnSpc>
              <a:spcBef>
                <a:spcPts val="0"/>
              </a:spcBef>
            </a:pPr>
            <a:r>
              <a:rPr lang="en-US" dirty="0">
                <a:latin typeface="+mn-lt"/>
              </a:rPr>
              <a:t>For distributors, include NY in invoice and a letter with all farms of origin</a:t>
            </a:r>
          </a:p>
          <a:p>
            <a:pPr>
              <a:lnSpc>
                <a:spcPct val="110000"/>
              </a:lnSpc>
              <a:spcBef>
                <a:spcPts val="0"/>
              </a:spcBef>
            </a:pPr>
            <a:r>
              <a:rPr lang="en-US" dirty="0">
                <a:latin typeface="+mn-lt"/>
              </a:rPr>
              <a:t>Processed products, Product Formulation Statement</a:t>
            </a:r>
          </a:p>
        </p:txBody>
      </p:sp>
    </p:spTree>
    <p:extLst>
      <p:ext uri="{BB962C8B-B14F-4D97-AF65-F5344CB8AC3E}">
        <p14:creationId xmlns:p14="http://schemas.microsoft.com/office/powerpoint/2010/main" val="427634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FA0CFD-D886-E9A6-2210-4CF6BB4507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7480" t="40794" r="26480" b="18603"/>
          <a:stretch/>
        </p:blipFill>
        <p:spPr>
          <a:xfrm>
            <a:off x="2340864" y="1773935"/>
            <a:ext cx="7077456" cy="4483063"/>
          </a:xfrm>
        </p:spPr>
      </p:pic>
      <p:sp>
        <p:nvSpPr>
          <p:cNvPr id="2" name="Title 1">
            <a:extLst>
              <a:ext uri="{FF2B5EF4-FFF2-40B4-BE49-F238E27FC236}">
                <a16:creationId xmlns:a16="http://schemas.microsoft.com/office/drawing/2014/main" id="{E2782024-E0E0-182F-C3D5-DC51640CB021}"/>
              </a:ext>
            </a:extLst>
          </p:cNvPr>
          <p:cNvSpPr>
            <a:spLocks noGrp="1"/>
          </p:cNvSpPr>
          <p:nvPr>
            <p:ph type="title"/>
          </p:nvPr>
        </p:nvSpPr>
        <p:spPr/>
        <p:txBody>
          <a:bodyPr/>
          <a:lstStyle/>
          <a:p>
            <a:r>
              <a:rPr lang="en-US" dirty="0"/>
              <a:t>SFAs Qualifying for 30% NYS </a:t>
            </a:r>
            <a:r>
              <a:rPr lang="en-US" dirty="0">
                <a:solidFill>
                  <a:srgbClr val="C00000"/>
                </a:solidFill>
                <a:latin typeface="Montserrat Black"/>
                <a:cs typeface="Calibri Light"/>
              </a:rPr>
              <a:t>Initiative</a:t>
            </a:r>
            <a:r>
              <a:rPr lang="en-US" dirty="0"/>
              <a:t> Program</a:t>
            </a:r>
          </a:p>
        </p:txBody>
      </p:sp>
      <p:pic>
        <p:nvPicPr>
          <p:cNvPr id="6" name="Picture 5" descr="Logo&#10;&#10;Description automatically generated">
            <a:extLst>
              <a:ext uri="{FF2B5EF4-FFF2-40B4-BE49-F238E27FC236}">
                <a16:creationId xmlns:a16="http://schemas.microsoft.com/office/drawing/2014/main" id="{22601730-7A91-68BB-9572-69B803A22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4182434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DE77-D887-46ED-9EC6-52FE3455AE7F}"/>
              </a:ext>
            </a:extLst>
          </p:cNvPr>
          <p:cNvSpPr>
            <a:spLocks noGrp="1"/>
          </p:cNvSpPr>
          <p:nvPr>
            <p:ph type="title"/>
          </p:nvPr>
        </p:nvSpPr>
        <p:spPr/>
        <p:txBody>
          <a:bodyPr/>
          <a:lstStyle/>
          <a:p>
            <a:r>
              <a:rPr lang="en-US" dirty="0">
                <a:solidFill>
                  <a:srgbClr val="C00000"/>
                </a:solidFill>
                <a:latin typeface="Montserrat Black"/>
                <a:cs typeface="Calibri Light"/>
              </a:rPr>
              <a:t>Definition Challenges</a:t>
            </a:r>
            <a:endParaRPr lang="en-US" dirty="0"/>
          </a:p>
        </p:txBody>
      </p:sp>
      <p:sp>
        <p:nvSpPr>
          <p:cNvPr id="3" name="Content Placeholder 2">
            <a:extLst>
              <a:ext uri="{FF2B5EF4-FFF2-40B4-BE49-F238E27FC236}">
                <a16:creationId xmlns:a16="http://schemas.microsoft.com/office/drawing/2014/main" id="{84A62759-2C80-49E0-8195-CC2F9FBF50C0}"/>
              </a:ext>
            </a:extLst>
          </p:cNvPr>
          <p:cNvSpPr>
            <a:spLocks noGrp="1"/>
          </p:cNvSpPr>
          <p:nvPr>
            <p:ph idx="1"/>
          </p:nvPr>
        </p:nvSpPr>
        <p:spPr>
          <a:xfrm>
            <a:off x="1062640" y="1892138"/>
            <a:ext cx="10058400" cy="4023360"/>
          </a:xfrm>
        </p:spPr>
        <p:txBody>
          <a:bodyPr vert="horz" lIns="0" tIns="45720" rIns="0" bIns="45720" rtlCol="0" anchor="t">
            <a:normAutofit/>
          </a:bodyPr>
          <a:lstStyle/>
          <a:p>
            <a:pPr marL="0" indent="0">
              <a:buNone/>
            </a:pPr>
            <a:r>
              <a:rPr lang="en-US" b="1" dirty="0">
                <a:cs typeface="Calibri"/>
              </a:rPr>
              <a:t>NY FOOD PRODUCT</a:t>
            </a:r>
            <a:r>
              <a:rPr lang="en-US" dirty="0">
                <a:cs typeface="Calibri"/>
              </a:rPr>
              <a:t>- </a:t>
            </a:r>
            <a:r>
              <a:rPr lang="en-US" dirty="0">
                <a:ea typeface="+mn-lt"/>
                <a:cs typeface="+mn-lt"/>
              </a:rPr>
              <a:t>Items grown, harvested, or produced in New York State (NYS); or a processed product comprising over 51% agricultural raw materials grown, harvested, or produced in NYS, by weight or volume.</a:t>
            </a:r>
          </a:p>
          <a:p>
            <a:pPr marL="0" indent="0">
              <a:buNone/>
            </a:pPr>
            <a:r>
              <a:rPr lang="en-US" b="1" dirty="0">
                <a:cs typeface="Calibri"/>
              </a:rPr>
              <a:t>LOCAL </a:t>
            </a:r>
            <a:r>
              <a:rPr lang="en-US" dirty="0">
                <a:cs typeface="Calibri"/>
              </a:rPr>
              <a:t>– can be any geographic designation motivated by different goals:</a:t>
            </a:r>
          </a:p>
          <a:p>
            <a:pPr lvl="1">
              <a:buFont typeface="Wingdings" panose="05000000000000000000" pitchFamily="2" charset="2"/>
              <a:buChar char="§"/>
            </a:pPr>
            <a:r>
              <a:rPr lang="en-US" dirty="0">
                <a:cs typeface="Calibri"/>
              </a:rPr>
              <a:t>Supporting local economies (</a:t>
            </a:r>
            <a:r>
              <a:rPr lang="en-US" dirty="0" err="1">
                <a:cs typeface="Calibri"/>
              </a:rPr>
              <a:t>i.e</a:t>
            </a:r>
            <a:r>
              <a:rPr lang="en-US" dirty="0">
                <a:cs typeface="Calibri"/>
              </a:rPr>
              <a:t> county is local)</a:t>
            </a:r>
          </a:p>
          <a:p>
            <a:pPr lvl="1">
              <a:buFont typeface="Wingdings" panose="05000000000000000000" pitchFamily="2" charset="2"/>
              <a:buChar char="§"/>
            </a:pPr>
            <a:r>
              <a:rPr lang="en-US" dirty="0">
                <a:cs typeface="Calibri"/>
              </a:rPr>
              <a:t>Getting better quality food into schools (</a:t>
            </a:r>
            <a:r>
              <a:rPr lang="en-US" dirty="0" err="1">
                <a:cs typeface="Calibri"/>
              </a:rPr>
              <a:t>i.e</a:t>
            </a:r>
            <a:r>
              <a:rPr lang="en-US" dirty="0">
                <a:cs typeface="Calibri"/>
              </a:rPr>
              <a:t> region is local)</a:t>
            </a:r>
          </a:p>
          <a:p>
            <a:pPr lvl="1">
              <a:buFont typeface="Wingdings" panose="05000000000000000000" pitchFamily="2" charset="2"/>
              <a:buChar char="§"/>
            </a:pPr>
            <a:r>
              <a:rPr lang="en-US" dirty="0">
                <a:cs typeface="Calibri"/>
              </a:rPr>
              <a:t>Supporting sustainable food growing methods (</a:t>
            </a:r>
            <a:r>
              <a:rPr lang="en-US" dirty="0" err="1">
                <a:cs typeface="Calibri"/>
              </a:rPr>
              <a:t>i.e</a:t>
            </a:r>
            <a:r>
              <a:rPr lang="en-US" dirty="0">
                <a:cs typeface="Calibri"/>
              </a:rPr>
              <a:t> state to cut down on food miles and support diversified farming systems)</a:t>
            </a:r>
          </a:p>
          <a:p>
            <a:pPr marL="0" indent="0">
              <a:buNone/>
            </a:pPr>
            <a:r>
              <a:rPr lang="en-US" sz="2200" b="1" dirty="0">
                <a:cs typeface="Calibri"/>
              </a:rPr>
              <a:t>GEOGRAPHIC PREFERENCE </a:t>
            </a:r>
            <a:r>
              <a:rPr lang="en-US" sz="2200" dirty="0">
                <a:cs typeface="Calibri"/>
              </a:rPr>
              <a:t>– application of this rule is confusing</a:t>
            </a:r>
          </a:p>
          <a:p>
            <a:pPr marL="342900" indent="-342900"/>
            <a:endParaRPr lang="en-US" dirty="0">
              <a:cs typeface="Calibri"/>
            </a:endParaRPr>
          </a:p>
        </p:txBody>
      </p:sp>
      <p:pic>
        <p:nvPicPr>
          <p:cNvPr id="6" name="Picture 5" descr="Logo&#10;&#10;Description automatically generated">
            <a:extLst>
              <a:ext uri="{FF2B5EF4-FFF2-40B4-BE49-F238E27FC236}">
                <a16:creationId xmlns:a16="http://schemas.microsoft.com/office/drawing/2014/main" id="{D15544A8-6F34-E989-4C0D-66B16700F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187180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B86344-2C9F-BC08-3A69-508D4034C0D3}"/>
              </a:ext>
            </a:extLst>
          </p:cNvPr>
          <p:cNvSpPr txBox="1"/>
          <p:nvPr/>
        </p:nvSpPr>
        <p:spPr>
          <a:xfrm>
            <a:off x="284264" y="519836"/>
            <a:ext cx="77178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lang="en-US" sz="2800" dirty="0">
              <a:cs typeface="Calibri"/>
            </a:endParaRPr>
          </a:p>
        </p:txBody>
      </p:sp>
      <p:pic>
        <p:nvPicPr>
          <p:cNvPr id="5" name="Picture 4" descr="A picture containing text&#10;&#10;Description automatically generated">
            <a:extLst>
              <a:ext uri="{FF2B5EF4-FFF2-40B4-BE49-F238E27FC236}">
                <a16:creationId xmlns:a16="http://schemas.microsoft.com/office/drawing/2014/main" id="{00272A72-6789-F086-91F6-B69AF5291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215" y="585752"/>
            <a:ext cx="5258998" cy="914608"/>
          </a:xfrm>
          <a:prstGeom prst="rect">
            <a:avLst/>
          </a:prstGeom>
        </p:spPr>
      </p:pic>
      <p:pic>
        <p:nvPicPr>
          <p:cNvPr id="13" name="Picture 12" descr="A picture containing text, clock, sign&#10;&#10;Description automatically generated">
            <a:extLst>
              <a:ext uri="{FF2B5EF4-FFF2-40B4-BE49-F238E27FC236}">
                <a16:creationId xmlns:a16="http://schemas.microsoft.com/office/drawing/2014/main" id="{A7195EAB-CCA4-0CB9-E621-0F11A7728417}"/>
              </a:ext>
            </a:extLst>
          </p:cNvPr>
          <p:cNvPicPr>
            <a:picLocks noChangeAspect="1"/>
          </p:cNvPicPr>
          <p:nvPr/>
        </p:nvPicPr>
        <p:blipFill>
          <a:blip r:embed="rId4"/>
          <a:stretch>
            <a:fillRect/>
          </a:stretch>
        </p:blipFill>
        <p:spPr>
          <a:xfrm>
            <a:off x="7514017" y="4057629"/>
            <a:ext cx="4151196" cy="2107317"/>
          </a:xfrm>
          <a:prstGeom prst="rect">
            <a:avLst/>
          </a:prstGeom>
        </p:spPr>
      </p:pic>
      <p:sp>
        <p:nvSpPr>
          <p:cNvPr id="15" name="TextBox 14">
            <a:extLst>
              <a:ext uri="{FF2B5EF4-FFF2-40B4-BE49-F238E27FC236}">
                <a16:creationId xmlns:a16="http://schemas.microsoft.com/office/drawing/2014/main" id="{75A1C12D-3647-FA0A-A154-56BFDB420232}"/>
              </a:ext>
            </a:extLst>
          </p:cNvPr>
          <p:cNvSpPr txBox="1"/>
          <p:nvPr/>
        </p:nvSpPr>
        <p:spPr>
          <a:xfrm>
            <a:off x="2392937" y="1990787"/>
            <a:ext cx="6099048" cy="2880789"/>
          </a:xfrm>
          <a:prstGeom prst="rect">
            <a:avLst/>
          </a:prstGeom>
          <a:noFill/>
        </p:spPr>
        <p:txBody>
          <a:bodyPr wrap="square">
            <a:spAutoFit/>
          </a:bodyPr>
          <a:lstStyle/>
          <a:p>
            <a:pPr>
              <a:lnSpc>
                <a:spcPct val="90000"/>
              </a:lnSpc>
              <a:spcAft>
                <a:spcPts val="600"/>
              </a:spcAft>
              <a:buClr>
                <a:schemeClr val="accent1"/>
              </a:buClr>
              <a:defRPr/>
            </a:pPr>
            <a:r>
              <a:rPr lang="en-US" sz="2400" b="1" dirty="0"/>
              <a:t>Who is in the room?</a:t>
            </a:r>
          </a:p>
          <a:p>
            <a:pPr marL="342900" indent="-342900">
              <a:lnSpc>
                <a:spcPct val="90000"/>
              </a:lnSpc>
              <a:spcAft>
                <a:spcPts val="600"/>
              </a:spcAft>
              <a:buClr>
                <a:schemeClr val="accent1"/>
              </a:buClr>
              <a:buFont typeface="Arial" panose="020B0604020202020204" pitchFamily="34" charset="0"/>
              <a:buChar char="•"/>
              <a:defRPr/>
            </a:pPr>
            <a:r>
              <a:rPr lang="en-US" sz="2400" dirty="0"/>
              <a:t>Students</a:t>
            </a:r>
          </a:p>
          <a:p>
            <a:pPr marL="342900" indent="-342900">
              <a:lnSpc>
                <a:spcPct val="90000"/>
              </a:lnSpc>
              <a:spcAft>
                <a:spcPts val="600"/>
              </a:spcAft>
              <a:buClr>
                <a:schemeClr val="accent1"/>
              </a:buClr>
              <a:buFont typeface="Arial" panose="020B0604020202020204" pitchFamily="34" charset="0"/>
              <a:buChar char="•"/>
              <a:defRPr/>
            </a:pPr>
            <a:r>
              <a:rPr lang="en-US" sz="2400" dirty="0"/>
              <a:t>Faculty</a:t>
            </a:r>
          </a:p>
          <a:p>
            <a:pPr marL="342900" indent="-342900">
              <a:lnSpc>
                <a:spcPct val="90000"/>
              </a:lnSpc>
              <a:spcAft>
                <a:spcPts val="600"/>
              </a:spcAft>
              <a:buClr>
                <a:schemeClr val="accent1"/>
              </a:buClr>
              <a:buFont typeface="Arial" panose="020B0604020202020204" pitchFamily="34" charset="0"/>
              <a:buChar char="•"/>
              <a:defRPr/>
            </a:pPr>
            <a:r>
              <a:rPr lang="en-US" sz="2400" dirty="0"/>
              <a:t>Administration (school or government)</a:t>
            </a:r>
          </a:p>
          <a:p>
            <a:pPr marL="342900" indent="-342900">
              <a:lnSpc>
                <a:spcPct val="90000"/>
              </a:lnSpc>
              <a:spcAft>
                <a:spcPts val="600"/>
              </a:spcAft>
              <a:buClr>
                <a:schemeClr val="accent1"/>
              </a:buClr>
              <a:buFont typeface="Arial" panose="020B0604020202020204" pitchFamily="34" charset="0"/>
              <a:buChar char="•"/>
              <a:defRPr/>
            </a:pPr>
            <a:r>
              <a:rPr lang="en-US" sz="2400" dirty="0"/>
              <a:t>Food Service Professionals</a:t>
            </a:r>
          </a:p>
          <a:p>
            <a:pPr marL="342900" indent="-342900">
              <a:lnSpc>
                <a:spcPct val="90000"/>
              </a:lnSpc>
              <a:spcAft>
                <a:spcPts val="600"/>
              </a:spcAft>
              <a:buClr>
                <a:schemeClr val="accent1"/>
              </a:buClr>
              <a:buFont typeface="Arial" panose="020B0604020202020204" pitchFamily="34" charset="0"/>
              <a:buChar char="•"/>
              <a:defRPr/>
            </a:pPr>
            <a:r>
              <a:rPr lang="en-US" sz="2400" dirty="0"/>
              <a:t>Farmers/producers/growers</a:t>
            </a:r>
          </a:p>
          <a:p>
            <a:pPr marL="342900" indent="-342900">
              <a:lnSpc>
                <a:spcPct val="90000"/>
              </a:lnSpc>
              <a:spcAft>
                <a:spcPts val="600"/>
              </a:spcAft>
              <a:buClr>
                <a:schemeClr val="accent1"/>
              </a:buClr>
              <a:buFont typeface="Arial" panose="020B0604020202020204" pitchFamily="34" charset="0"/>
              <a:buChar char="•"/>
              <a:defRPr/>
            </a:pPr>
            <a:r>
              <a:rPr lang="en-US" sz="2400" dirty="0"/>
              <a:t>Other (please state) </a:t>
            </a:r>
          </a:p>
        </p:txBody>
      </p:sp>
      <p:pic>
        <p:nvPicPr>
          <p:cNvPr id="17" name="Graphic 16">
            <a:extLst>
              <a:ext uri="{FF2B5EF4-FFF2-40B4-BE49-F238E27FC236}">
                <a16:creationId xmlns:a16="http://schemas.microsoft.com/office/drawing/2014/main" id="{266182B2-D606-5DD7-F95D-E7DF84A47E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849" y="517615"/>
            <a:ext cx="1143000" cy="1143000"/>
          </a:xfrm>
          <a:prstGeom prst="rect">
            <a:avLst/>
          </a:prstGeom>
        </p:spPr>
      </p:pic>
    </p:spTree>
    <p:extLst>
      <p:ext uri="{BB962C8B-B14F-4D97-AF65-F5344CB8AC3E}">
        <p14:creationId xmlns:p14="http://schemas.microsoft.com/office/powerpoint/2010/main" val="3872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4E3A3A-898B-122A-9E4B-CA37B9E9A400}"/>
              </a:ext>
            </a:extLst>
          </p:cNvPr>
          <p:cNvSpPr>
            <a:spLocks noGrp="1"/>
          </p:cNvSpPr>
          <p:nvPr>
            <p:ph type="title"/>
          </p:nvPr>
        </p:nvSpPr>
        <p:spPr/>
        <p:txBody>
          <a:bodyPr/>
          <a:lstStyle/>
          <a:p>
            <a:r>
              <a:rPr lang="en-US" dirty="0"/>
              <a:t>Supply Side Challenges</a:t>
            </a:r>
          </a:p>
        </p:txBody>
      </p:sp>
      <p:sp>
        <p:nvSpPr>
          <p:cNvPr id="5" name="Content Placeholder 4">
            <a:extLst>
              <a:ext uri="{FF2B5EF4-FFF2-40B4-BE49-F238E27FC236}">
                <a16:creationId xmlns:a16="http://schemas.microsoft.com/office/drawing/2014/main" id="{C6A3F7B9-C246-51B1-B4F5-4B82D4A82E5B}"/>
              </a:ext>
            </a:extLst>
          </p:cNvPr>
          <p:cNvSpPr>
            <a:spLocks noGrp="1"/>
          </p:cNvSpPr>
          <p:nvPr>
            <p:ph idx="1"/>
          </p:nvPr>
        </p:nvSpPr>
        <p:spPr/>
        <p:txBody>
          <a:bodyPr/>
          <a:lstStyle/>
          <a:p>
            <a:r>
              <a:rPr lang="en-US" dirty="0"/>
              <a:t>Complicated bid process not familiar to local farms</a:t>
            </a:r>
          </a:p>
          <a:p>
            <a:r>
              <a:rPr lang="en-US" dirty="0"/>
              <a:t>Product availability may not meet supply needs:</a:t>
            </a:r>
          </a:p>
          <a:p>
            <a:pPr lvl="1"/>
            <a:r>
              <a:rPr lang="en-US" dirty="0"/>
              <a:t>Type of product (whole food items)</a:t>
            </a:r>
          </a:p>
          <a:p>
            <a:pPr lvl="1"/>
            <a:r>
              <a:rPr lang="en-US" dirty="0"/>
              <a:t>Volume of product too small or too great</a:t>
            </a:r>
          </a:p>
          <a:p>
            <a:pPr lvl="1"/>
            <a:endParaRPr lang="en-US" dirty="0"/>
          </a:p>
          <a:p>
            <a:pPr marL="0">
              <a:buNone/>
            </a:pPr>
            <a:r>
              <a:rPr lang="en-US" dirty="0"/>
              <a:t>Without purchasing NY milk, 30% has been unobtainable</a:t>
            </a:r>
          </a:p>
          <a:p>
            <a:pPr marL="0">
              <a:buNone/>
            </a:pPr>
            <a:endParaRPr lang="en-US" dirty="0"/>
          </a:p>
          <a:p>
            <a:pPr marL="0">
              <a:buNone/>
            </a:pPr>
            <a:r>
              <a:rPr lang="en-US" dirty="0"/>
              <a:t>Favorable pricing at other markets (retail, wholesale)</a:t>
            </a:r>
          </a:p>
        </p:txBody>
      </p:sp>
      <p:pic>
        <p:nvPicPr>
          <p:cNvPr id="6" name="Picture 5" descr="Logo&#10;&#10;Description automatically generated">
            <a:extLst>
              <a:ext uri="{FF2B5EF4-FFF2-40B4-BE49-F238E27FC236}">
                <a16:creationId xmlns:a16="http://schemas.microsoft.com/office/drawing/2014/main" id="{DBF7BE49-8F0D-F9D4-61AE-512EB67B8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215465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4E3A3A-898B-122A-9E4B-CA37B9E9A400}"/>
              </a:ext>
            </a:extLst>
          </p:cNvPr>
          <p:cNvSpPr>
            <a:spLocks noGrp="1"/>
          </p:cNvSpPr>
          <p:nvPr>
            <p:ph type="title"/>
          </p:nvPr>
        </p:nvSpPr>
        <p:spPr/>
        <p:txBody>
          <a:bodyPr/>
          <a:lstStyle/>
          <a:p>
            <a:r>
              <a:rPr lang="en-US" dirty="0"/>
              <a:t>School Side Challenges</a:t>
            </a:r>
          </a:p>
        </p:txBody>
      </p:sp>
      <p:sp>
        <p:nvSpPr>
          <p:cNvPr id="5" name="Content Placeholder 4">
            <a:extLst>
              <a:ext uri="{FF2B5EF4-FFF2-40B4-BE49-F238E27FC236}">
                <a16:creationId xmlns:a16="http://schemas.microsoft.com/office/drawing/2014/main" id="{C6A3F7B9-C246-51B1-B4F5-4B82D4A82E5B}"/>
              </a:ext>
            </a:extLst>
          </p:cNvPr>
          <p:cNvSpPr>
            <a:spLocks noGrp="1"/>
          </p:cNvSpPr>
          <p:nvPr>
            <p:ph idx="1"/>
          </p:nvPr>
        </p:nvSpPr>
        <p:spPr/>
        <p:txBody>
          <a:bodyPr>
            <a:normAutofit/>
          </a:bodyPr>
          <a:lstStyle/>
          <a:p>
            <a:r>
              <a:rPr lang="en-US" b="1" dirty="0"/>
              <a:t>Procurement is complicated</a:t>
            </a:r>
          </a:p>
          <a:p>
            <a:pPr lvl="1"/>
            <a:r>
              <a:rPr lang="en-US" dirty="0"/>
              <a:t>Additional work to procure NY product either using small/micro purchases or formal bids</a:t>
            </a:r>
          </a:p>
          <a:p>
            <a:pPr lvl="1"/>
            <a:r>
              <a:rPr lang="en-US" dirty="0"/>
              <a:t>Often working with multiple vendors</a:t>
            </a:r>
          </a:p>
          <a:p>
            <a:pPr lvl="1"/>
            <a:r>
              <a:rPr lang="en-US" dirty="0"/>
              <a:t>Seasonality of product needs to be a consideration</a:t>
            </a:r>
            <a:endParaRPr lang="en-US" b="1" dirty="0"/>
          </a:p>
          <a:p>
            <a:pPr marL="0">
              <a:buNone/>
            </a:pPr>
            <a:r>
              <a:rPr lang="en-US" b="1" dirty="0"/>
              <a:t>Processed products are predominately featured NYFPs</a:t>
            </a:r>
          </a:p>
          <a:p>
            <a:pPr lvl="1"/>
            <a:r>
              <a:rPr lang="en-US" dirty="0"/>
              <a:t>Schools not equipped with staffing knowledge or facilities to scratch cook</a:t>
            </a:r>
          </a:p>
          <a:p>
            <a:pPr marL="0">
              <a:buNone/>
            </a:pPr>
            <a:r>
              <a:rPr lang="en-US" b="1" dirty="0"/>
              <a:t>Cost</a:t>
            </a:r>
          </a:p>
          <a:p>
            <a:pPr lvl="1"/>
            <a:r>
              <a:rPr lang="en-US" dirty="0"/>
              <a:t>Local food is often more expensive</a:t>
            </a:r>
          </a:p>
          <a:p>
            <a:pPr lvl="1"/>
            <a:r>
              <a:rPr lang="en-US" dirty="0"/>
              <a:t>Justifying spending school food dollars on local products that can purchase with entitlement funds</a:t>
            </a:r>
          </a:p>
          <a:p>
            <a:pPr marL="0">
              <a:buNone/>
            </a:pPr>
            <a:r>
              <a:rPr lang="en-US" dirty="0"/>
              <a:t>Pathways</a:t>
            </a:r>
          </a:p>
          <a:p>
            <a:pPr lvl="1"/>
            <a:r>
              <a:rPr lang="en-US" dirty="0"/>
              <a:t>Both a challenge and an opportunity, there are many different ways that SFAs have achieved 30%</a:t>
            </a:r>
          </a:p>
          <a:p>
            <a:pPr marL="201168" lvl="1" indent="0">
              <a:buNone/>
            </a:pPr>
            <a:endParaRPr lang="en-US" dirty="0"/>
          </a:p>
          <a:p>
            <a:endParaRPr lang="en-US" dirty="0"/>
          </a:p>
        </p:txBody>
      </p:sp>
      <p:pic>
        <p:nvPicPr>
          <p:cNvPr id="6" name="Picture 5" descr="Logo&#10;&#10;Description automatically generated">
            <a:extLst>
              <a:ext uri="{FF2B5EF4-FFF2-40B4-BE49-F238E27FC236}">
                <a16:creationId xmlns:a16="http://schemas.microsoft.com/office/drawing/2014/main" id="{E8409950-30AF-506A-CB62-2E62964F1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1487313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9A209-1B36-975A-9058-AB1693ED8269}"/>
              </a:ext>
            </a:extLst>
          </p:cNvPr>
          <p:cNvSpPr>
            <a:spLocks noGrp="1"/>
          </p:cNvSpPr>
          <p:nvPr>
            <p:ph type="title"/>
          </p:nvPr>
        </p:nvSpPr>
        <p:spPr/>
        <p:txBody>
          <a:bodyPr/>
          <a:lstStyle/>
          <a:p>
            <a:r>
              <a:rPr lang="en-US" dirty="0">
                <a:ea typeface="Calibri Light"/>
                <a:cs typeface="Calibri Light"/>
              </a:rPr>
              <a:t>Tracking &amp; Paperwork</a:t>
            </a:r>
            <a:endParaRPr lang="en-US" dirty="0"/>
          </a:p>
        </p:txBody>
      </p:sp>
      <p:graphicFrame>
        <p:nvGraphicFramePr>
          <p:cNvPr id="8" name="Content Placeholder 7">
            <a:extLst>
              <a:ext uri="{FF2B5EF4-FFF2-40B4-BE49-F238E27FC236}">
                <a16:creationId xmlns:a16="http://schemas.microsoft.com/office/drawing/2014/main" id="{8643B695-6623-3B9C-8C41-27BACAC9B26E}"/>
              </a:ext>
            </a:extLst>
          </p:cNvPr>
          <p:cNvGraphicFramePr>
            <a:graphicFrameLocks noGrp="1"/>
          </p:cNvGraphicFramePr>
          <p:nvPr>
            <p:ph idx="1"/>
            <p:extLst>
              <p:ext uri="{D42A27DB-BD31-4B8C-83A1-F6EECF244321}">
                <p14:modId xmlns:p14="http://schemas.microsoft.com/office/powerpoint/2010/main" val="2183636371"/>
              </p:ext>
            </p:extLst>
          </p:nvPr>
        </p:nvGraphicFramePr>
        <p:xfrm>
          <a:off x="1097280" y="1845734"/>
          <a:ext cx="758952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Rounded Corners 8">
            <a:extLst>
              <a:ext uri="{FF2B5EF4-FFF2-40B4-BE49-F238E27FC236}">
                <a16:creationId xmlns:a16="http://schemas.microsoft.com/office/drawing/2014/main" id="{CF74454C-7043-B1C5-0554-73C6A06C2F3B}"/>
              </a:ext>
            </a:extLst>
          </p:cNvPr>
          <p:cNvSpPr/>
          <p:nvPr/>
        </p:nvSpPr>
        <p:spPr>
          <a:xfrm>
            <a:off x="8887968" y="1845734"/>
            <a:ext cx="2706624" cy="4023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NY State Audit</a:t>
            </a:r>
          </a:p>
        </p:txBody>
      </p:sp>
      <p:pic>
        <p:nvPicPr>
          <p:cNvPr id="5" name="Picture 4" descr="Logo&#10;&#10;Description automatically generated">
            <a:extLst>
              <a:ext uri="{FF2B5EF4-FFF2-40B4-BE49-F238E27FC236}">
                <a16:creationId xmlns:a16="http://schemas.microsoft.com/office/drawing/2014/main" id="{8CBE002D-46D8-870D-68E2-6A3E097EBE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912113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9A209-1B36-975A-9058-AB1693ED8269}"/>
              </a:ext>
            </a:extLst>
          </p:cNvPr>
          <p:cNvSpPr>
            <a:spLocks noGrp="1"/>
          </p:cNvSpPr>
          <p:nvPr>
            <p:ph type="title"/>
          </p:nvPr>
        </p:nvSpPr>
        <p:spPr/>
        <p:txBody>
          <a:bodyPr/>
          <a:lstStyle/>
          <a:p>
            <a:r>
              <a:rPr lang="en-US" dirty="0">
                <a:cs typeface="Calibri Light"/>
              </a:rPr>
              <a:t>Meeting in the middle</a:t>
            </a:r>
            <a:endParaRPr lang="en-US" dirty="0"/>
          </a:p>
        </p:txBody>
      </p:sp>
      <p:sp>
        <p:nvSpPr>
          <p:cNvPr id="3" name="Content Placeholder 2">
            <a:extLst>
              <a:ext uri="{FF2B5EF4-FFF2-40B4-BE49-F238E27FC236}">
                <a16:creationId xmlns:a16="http://schemas.microsoft.com/office/drawing/2014/main" id="{CD08297B-8DAD-309D-8DD7-9C4DD8012662}"/>
              </a:ext>
            </a:extLst>
          </p:cNvPr>
          <p:cNvSpPr>
            <a:spLocks noGrp="1"/>
          </p:cNvSpPr>
          <p:nvPr>
            <p:ph idx="1"/>
          </p:nvPr>
        </p:nvSpPr>
        <p:spPr/>
        <p:txBody>
          <a:bodyPr>
            <a:normAutofit fontScale="92500" lnSpcReduction="10000"/>
          </a:bodyPr>
          <a:lstStyle/>
          <a:p>
            <a:r>
              <a:rPr lang="en-US" sz="2800" dirty="0"/>
              <a:t>Food supply needs to be there at the time that school kitchens and staff have the equipment and knowledge to handle product</a:t>
            </a:r>
          </a:p>
          <a:p>
            <a:r>
              <a:rPr lang="en-US" sz="2800" dirty="0"/>
              <a:t>This means work is needed on both ends at the same time: </a:t>
            </a:r>
          </a:p>
          <a:p>
            <a:pPr lvl="1"/>
            <a:r>
              <a:rPr lang="en-US" sz="2400" dirty="0"/>
              <a:t>Schools: </a:t>
            </a:r>
          </a:p>
          <a:p>
            <a:pPr lvl="2"/>
            <a:r>
              <a:rPr lang="en-US" sz="1800" dirty="0"/>
              <a:t>Cooking skills and recipes </a:t>
            </a:r>
          </a:p>
          <a:p>
            <a:pPr lvl="2"/>
            <a:r>
              <a:rPr lang="en-US" sz="1800" dirty="0"/>
              <a:t>Familiarity with locally available product</a:t>
            </a:r>
          </a:p>
          <a:p>
            <a:pPr lvl="2"/>
            <a:r>
              <a:rPr lang="en-US" sz="1800" dirty="0"/>
              <a:t>Equipment</a:t>
            </a:r>
          </a:p>
          <a:p>
            <a:pPr lvl="2"/>
            <a:r>
              <a:rPr lang="en-US" sz="1800" dirty="0"/>
              <a:t>Tracking support</a:t>
            </a:r>
          </a:p>
          <a:p>
            <a:pPr lvl="1"/>
            <a:r>
              <a:rPr lang="en-US" sz="2400" dirty="0"/>
              <a:t>Farms</a:t>
            </a:r>
          </a:p>
          <a:p>
            <a:pPr lvl="2"/>
            <a:r>
              <a:rPr lang="en-US" sz="1800" dirty="0"/>
              <a:t>Processing </a:t>
            </a:r>
          </a:p>
          <a:p>
            <a:pPr lvl="2"/>
            <a:r>
              <a:rPr lang="en-US" sz="1800" dirty="0"/>
              <a:t>Distribution</a:t>
            </a:r>
          </a:p>
          <a:p>
            <a:pPr lvl="2"/>
            <a:r>
              <a:rPr lang="en-US" sz="1800" dirty="0"/>
              <a:t>Bid response</a:t>
            </a:r>
          </a:p>
          <a:p>
            <a:endParaRPr lang="en-US" sz="2800" dirty="0"/>
          </a:p>
        </p:txBody>
      </p:sp>
      <p:pic>
        <p:nvPicPr>
          <p:cNvPr id="6" name="Picture 5" descr="Logo&#10;&#10;Description automatically generated">
            <a:extLst>
              <a:ext uri="{FF2B5EF4-FFF2-40B4-BE49-F238E27FC236}">
                <a16:creationId xmlns:a16="http://schemas.microsoft.com/office/drawing/2014/main" id="{8A8BDA9B-4475-8551-FF7F-4A74B190C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2319276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090D-7E2E-2F2C-6567-22B2A6A422B5}"/>
              </a:ext>
            </a:extLst>
          </p:cNvPr>
          <p:cNvSpPr>
            <a:spLocks noGrp="1"/>
          </p:cNvSpPr>
          <p:nvPr>
            <p:ph type="title"/>
          </p:nvPr>
        </p:nvSpPr>
        <p:spPr/>
        <p:txBody>
          <a:bodyPr/>
          <a:lstStyle/>
          <a:p>
            <a:r>
              <a:rPr lang="en-US" dirty="0">
                <a:ea typeface="Calibri Light"/>
                <a:cs typeface="Calibri Light"/>
              </a:rPr>
              <a:t>Support for schools vs farms</a:t>
            </a:r>
            <a:endParaRPr lang="en-US" dirty="0"/>
          </a:p>
        </p:txBody>
      </p:sp>
      <p:sp>
        <p:nvSpPr>
          <p:cNvPr id="3" name="Content Placeholder 2">
            <a:extLst>
              <a:ext uri="{FF2B5EF4-FFF2-40B4-BE49-F238E27FC236}">
                <a16:creationId xmlns:a16="http://schemas.microsoft.com/office/drawing/2014/main" id="{128CCCED-020B-97F6-9713-903DDF5FFDE3}"/>
              </a:ext>
            </a:extLst>
          </p:cNvPr>
          <p:cNvSpPr>
            <a:spLocks noGrp="1"/>
          </p:cNvSpPr>
          <p:nvPr>
            <p:ph idx="1"/>
          </p:nvPr>
        </p:nvSpPr>
        <p:spPr/>
        <p:txBody>
          <a:bodyPr vert="horz" lIns="91440" tIns="45720" rIns="91440" bIns="45720" rtlCol="0" anchor="t">
            <a:normAutofit/>
          </a:bodyPr>
          <a:lstStyle/>
          <a:p>
            <a:r>
              <a:rPr lang="en-US" dirty="0">
                <a:ea typeface="Calibri"/>
                <a:cs typeface="Calibri"/>
              </a:rPr>
              <a:t>What kind of support does each group need?</a:t>
            </a:r>
          </a:p>
          <a:p>
            <a:r>
              <a:rPr lang="en-US" dirty="0">
                <a:ea typeface="Calibri"/>
                <a:cs typeface="Calibri"/>
              </a:rPr>
              <a:t>Education training for sustainability and by-in: involvement from teachers, admin and food service</a:t>
            </a:r>
          </a:p>
          <a:p>
            <a:pPr lvl="2"/>
            <a:r>
              <a:rPr lang="en-US" dirty="0">
                <a:ea typeface="Calibri"/>
                <a:cs typeface="Calibri"/>
              </a:rPr>
              <a:t>Food service might need training in how to handle fresh product, seasonality</a:t>
            </a:r>
          </a:p>
          <a:p>
            <a:pPr lvl="2"/>
            <a:r>
              <a:rPr lang="en-US" dirty="0">
                <a:ea typeface="Calibri"/>
                <a:cs typeface="Calibri"/>
              </a:rPr>
              <a:t>Educators might want to build it into curriculum to reinforce students trying new things – if they grow it they will eat it. If they learn about dairy will try milk, if they learn about an orchard will try concord grapes, if they meet the farmer, they will try their food</a:t>
            </a:r>
          </a:p>
          <a:p>
            <a:r>
              <a:rPr lang="en-US" dirty="0">
                <a:ea typeface="Calibri"/>
                <a:cs typeface="Calibri"/>
              </a:rPr>
              <a:t>Importance of </a:t>
            </a:r>
            <a:r>
              <a:rPr lang="en-US" u="sng" dirty="0">
                <a:ea typeface="Calibri"/>
                <a:cs typeface="Calibri"/>
              </a:rPr>
              <a:t>regional</a:t>
            </a:r>
            <a:r>
              <a:rPr lang="en-US" dirty="0">
                <a:ea typeface="Calibri"/>
                <a:cs typeface="Calibri"/>
              </a:rPr>
              <a:t> coordinators to manage supply chain</a:t>
            </a:r>
          </a:p>
          <a:p>
            <a:pPr lvl="1"/>
            <a:r>
              <a:rPr lang="en-US" dirty="0">
                <a:ea typeface="Calibri"/>
                <a:cs typeface="Calibri"/>
              </a:rPr>
              <a:t>For the product to get to the school doors, distribution, production, processing needs coordination</a:t>
            </a:r>
          </a:p>
          <a:p>
            <a:pPr lvl="2"/>
            <a:r>
              <a:rPr lang="en-US" dirty="0">
                <a:ea typeface="Calibri"/>
                <a:cs typeface="Calibri"/>
              </a:rPr>
              <a:t>Farms need to supply more than one school for profitability</a:t>
            </a:r>
          </a:p>
          <a:p>
            <a:pPr lvl="2"/>
            <a:r>
              <a:rPr lang="en-US" dirty="0">
                <a:ea typeface="Calibri"/>
                <a:cs typeface="Calibri"/>
              </a:rPr>
              <a:t>Coordinating bids and products that appear on bids</a:t>
            </a:r>
          </a:p>
          <a:p>
            <a:pPr lvl="2"/>
            <a:r>
              <a:rPr lang="en-US" dirty="0">
                <a:ea typeface="Calibri"/>
                <a:cs typeface="Calibri"/>
              </a:rPr>
              <a:t>Distributors need help/encouragement to carry new products, often before the see the demand from schools (chicken/egg)</a:t>
            </a:r>
          </a:p>
          <a:p>
            <a:pPr lvl="2"/>
            <a:r>
              <a:rPr lang="en-US" dirty="0">
                <a:ea typeface="Calibri"/>
                <a:cs typeface="Calibri"/>
              </a:rPr>
              <a:t>Processors need guidance in school market – what will sell?</a:t>
            </a:r>
          </a:p>
          <a:p>
            <a:pPr lvl="2"/>
            <a:endParaRPr lang="en-US" dirty="0">
              <a:ea typeface="Calibri"/>
              <a:cs typeface="Calibri"/>
            </a:endParaRPr>
          </a:p>
        </p:txBody>
      </p:sp>
      <p:pic>
        <p:nvPicPr>
          <p:cNvPr id="6" name="Picture 5" descr="Logo&#10;&#10;Description automatically generated">
            <a:extLst>
              <a:ext uri="{FF2B5EF4-FFF2-40B4-BE49-F238E27FC236}">
                <a16:creationId xmlns:a16="http://schemas.microsoft.com/office/drawing/2014/main" id="{B297AC94-8A9D-5AA7-5B1A-D69961078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2016158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9A209-1B36-975A-9058-AB1693ED8269}"/>
              </a:ext>
            </a:extLst>
          </p:cNvPr>
          <p:cNvSpPr>
            <a:spLocks noGrp="1"/>
          </p:cNvSpPr>
          <p:nvPr>
            <p:ph type="title"/>
          </p:nvPr>
        </p:nvSpPr>
        <p:spPr/>
        <p:txBody>
          <a:bodyPr/>
          <a:lstStyle/>
          <a:p>
            <a:r>
              <a:rPr lang="en-US" dirty="0">
                <a:ea typeface="Calibri Light"/>
                <a:cs typeface="Calibri Light"/>
              </a:rPr>
              <a:t>Coordinators &amp; Farm to School grants (facilities end)</a:t>
            </a:r>
          </a:p>
        </p:txBody>
      </p:sp>
      <p:sp>
        <p:nvSpPr>
          <p:cNvPr id="3" name="Content Placeholder 2">
            <a:extLst>
              <a:ext uri="{FF2B5EF4-FFF2-40B4-BE49-F238E27FC236}">
                <a16:creationId xmlns:a16="http://schemas.microsoft.com/office/drawing/2014/main" id="{CD08297B-8DAD-309D-8DD7-9C4DD8012662}"/>
              </a:ext>
            </a:extLst>
          </p:cNvPr>
          <p:cNvSpPr>
            <a:spLocks noGrp="1"/>
          </p:cNvSpPr>
          <p:nvPr>
            <p:ph idx="1"/>
          </p:nvPr>
        </p:nvSpPr>
        <p:spPr/>
        <p:txBody>
          <a:bodyPr vert="horz" lIns="91440" tIns="45720" rIns="91440" bIns="45720" rtlCol="0" anchor="t">
            <a:normAutofit/>
          </a:bodyPr>
          <a:lstStyle/>
          <a:p>
            <a:r>
              <a:rPr lang="en-US" dirty="0">
                <a:ea typeface="Calibri"/>
                <a:cs typeface="Calibri"/>
              </a:rPr>
              <a:t>From district to regional coordinators</a:t>
            </a:r>
            <a:endParaRPr lang="en-US" dirty="0"/>
          </a:p>
        </p:txBody>
      </p:sp>
    </p:spTree>
    <p:extLst>
      <p:ext uri="{BB962C8B-B14F-4D97-AF65-F5344CB8AC3E}">
        <p14:creationId xmlns:p14="http://schemas.microsoft.com/office/powerpoint/2010/main" val="2382749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9A209-1B36-975A-9058-AB1693ED8269}"/>
              </a:ext>
            </a:extLst>
          </p:cNvPr>
          <p:cNvSpPr>
            <a:spLocks noGrp="1"/>
          </p:cNvSpPr>
          <p:nvPr>
            <p:ph type="title"/>
          </p:nvPr>
        </p:nvSpPr>
        <p:spPr/>
        <p:txBody>
          <a:bodyPr/>
          <a:lstStyle/>
          <a:p>
            <a:r>
              <a:rPr lang="en-US" dirty="0">
                <a:ea typeface="Calibri Light"/>
                <a:cs typeface="Calibri Light"/>
              </a:rPr>
              <a:t>Many pathways to 30% (and role of dairy)</a:t>
            </a:r>
            <a:endParaRPr lang="en-US" dirty="0"/>
          </a:p>
        </p:txBody>
      </p:sp>
      <p:sp>
        <p:nvSpPr>
          <p:cNvPr id="3" name="Content Placeholder 2">
            <a:extLst>
              <a:ext uri="{FF2B5EF4-FFF2-40B4-BE49-F238E27FC236}">
                <a16:creationId xmlns:a16="http://schemas.microsoft.com/office/drawing/2014/main" id="{CD08297B-8DAD-309D-8DD7-9C4DD8012662}"/>
              </a:ext>
            </a:extLst>
          </p:cNvPr>
          <p:cNvSpPr>
            <a:spLocks noGrp="1"/>
          </p:cNvSpPr>
          <p:nvPr>
            <p:ph idx="1"/>
          </p:nvPr>
        </p:nvSpPr>
        <p:spPr/>
        <p:txBody>
          <a:bodyPr vert="horz" lIns="91440" tIns="45720" rIns="91440" bIns="45720" rtlCol="0" anchor="t">
            <a:normAutofit/>
          </a:bodyPr>
          <a:lstStyle/>
          <a:p>
            <a:r>
              <a:rPr lang="en-US" dirty="0"/>
              <a:t>Strategic Use of Entitlement Funds </a:t>
            </a:r>
          </a:p>
          <a:p>
            <a:r>
              <a:rPr lang="en-US" dirty="0"/>
              <a:t>7 SFAs reduced their use of USDA beef in order to purchase more local beef. SFAs 3 SFAs 9 SFAs 4 SFAs</a:t>
            </a:r>
          </a:p>
          <a:p>
            <a:r>
              <a:rPr lang="en-US" dirty="0"/>
              <a:t> 3reduced their use of USDA cheese to increase use of local cheese.</a:t>
            </a:r>
          </a:p>
          <a:p>
            <a:r>
              <a:rPr lang="en-US" dirty="0"/>
              <a:t>9reduced their use of multiple commodities to purchase more local foods</a:t>
            </a:r>
          </a:p>
          <a:p>
            <a:r>
              <a:rPr lang="en-US" dirty="0"/>
              <a:t>4 reduced their use of just one USDA food to purchase more local foods</a:t>
            </a:r>
          </a:p>
        </p:txBody>
      </p:sp>
    </p:spTree>
    <p:extLst>
      <p:ext uri="{BB962C8B-B14F-4D97-AF65-F5344CB8AC3E}">
        <p14:creationId xmlns:p14="http://schemas.microsoft.com/office/powerpoint/2010/main" val="2482994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9924-6673-40B9-8812-67B4661F12B7}"/>
              </a:ext>
            </a:extLst>
          </p:cNvPr>
          <p:cNvSpPr>
            <a:spLocks noGrp="1"/>
          </p:cNvSpPr>
          <p:nvPr>
            <p:ph type="title"/>
          </p:nvPr>
        </p:nvSpPr>
        <p:spPr/>
        <p:txBody>
          <a:bodyPr/>
          <a:lstStyle/>
          <a:p>
            <a:r>
              <a:rPr lang="en-US" dirty="0"/>
              <a:t>Pathway to the 30%</a:t>
            </a:r>
          </a:p>
        </p:txBody>
      </p:sp>
      <p:sp>
        <p:nvSpPr>
          <p:cNvPr id="3" name="Content Placeholder 2">
            <a:extLst>
              <a:ext uri="{FF2B5EF4-FFF2-40B4-BE49-F238E27FC236}">
                <a16:creationId xmlns:a16="http://schemas.microsoft.com/office/drawing/2014/main" id="{89CF420C-CA50-6628-C559-BA39286156D9}"/>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BB43CBD1-110B-44A4-9FD5-2CED4C3F5541}"/>
              </a:ext>
            </a:extLst>
          </p:cNvPr>
          <p:cNvSpPr>
            <a:spLocks noGrp="1"/>
          </p:cNvSpPr>
          <p:nvPr>
            <p:ph type="ftr" sz="quarter" idx="11"/>
          </p:nvPr>
        </p:nvSpPr>
        <p:spPr/>
        <p:txBody>
          <a:bodyPr/>
          <a:lstStyle/>
          <a:p>
            <a:endParaRPr lang="en-US" dirty="0"/>
          </a:p>
        </p:txBody>
      </p:sp>
      <p:graphicFrame>
        <p:nvGraphicFramePr>
          <p:cNvPr id="6" name="Diagram 5">
            <a:extLst>
              <a:ext uri="{FF2B5EF4-FFF2-40B4-BE49-F238E27FC236}">
                <a16:creationId xmlns:a16="http://schemas.microsoft.com/office/drawing/2014/main" id="{927A6F37-9ED5-4077-B071-05ED54B57E06}"/>
              </a:ext>
            </a:extLst>
          </p:cNvPr>
          <p:cNvGraphicFramePr/>
          <p:nvPr>
            <p:extLst>
              <p:ext uri="{D42A27DB-BD31-4B8C-83A1-F6EECF244321}">
                <p14:modId xmlns:p14="http://schemas.microsoft.com/office/powerpoint/2010/main" val="249486171"/>
              </p:ext>
            </p:extLst>
          </p:nvPr>
        </p:nvGraphicFramePr>
        <p:xfrm>
          <a:off x="225552" y="1098000"/>
          <a:ext cx="11740896" cy="5066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Logo&#10;&#10;Description automatically generated">
            <a:extLst>
              <a:ext uri="{FF2B5EF4-FFF2-40B4-BE49-F238E27FC236}">
                <a16:creationId xmlns:a16="http://schemas.microsoft.com/office/drawing/2014/main" id="{3DDE10E1-2BB9-E733-4494-4F6B047481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61041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4CC502F7-3B21-2A46-274F-551E6E4F0BE1}"/>
              </a:ext>
            </a:extLst>
          </p:cNvPr>
          <p:cNvGrpSpPr/>
          <p:nvPr/>
        </p:nvGrpSpPr>
        <p:grpSpPr>
          <a:xfrm>
            <a:off x="2300748" y="76975"/>
            <a:ext cx="10058400" cy="3986778"/>
            <a:chOff x="579978" y="275218"/>
            <a:chExt cx="11032045" cy="5687002"/>
          </a:xfrm>
        </p:grpSpPr>
        <p:graphicFrame>
          <p:nvGraphicFramePr>
            <p:cNvPr id="10" name="Diagram 9">
              <a:extLst>
                <a:ext uri="{FF2B5EF4-FFF2-40B4-BE49-F238E27FC236}">
                  <a16:creationId xmlns:a16="http://schemas.microsoft.com/office/drawing/2014/main" id="{41D150B7-EC59-46AA-8F08-F134D1844D32}"/>
                </a:ext>
              </a:extLst>
            </p:cNvPr>
            <p:cNvGraphicFramePr/>
            <p:nvPr>
              <p:extLst>
                <p:ext uri="{D42A27DB-BD31-4B8C-83A1-F6EECF244321}">
                  <p14:modId xmlns:p14="http://schemas.microsoft.com/office/powerpoint/2010/main" val="2026950370"/>
                </p:ext>
              </p:extLst>
            </p:nvPr>
          </p:nvGraphicFramePr>
          <p:xfrm>
            <a:off x="579978" y="275218"/>
            <a:ext cx="11032045" cy="5488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Arrow: Right 33">
              <a:extLst>
                <a:ext uri="{FF2B5EF4-FFF2-40B4-BE49-F238E27FC236}">
                  <a16:creationId xmlns:a16="http://schemas.microsoft.com/office/drawing/2014/main" id="{5E99F7CB-9DFC-73C9-22FF-FD87D723EB36}"/>
                </a:ext>
              </a:extLst>
            </p:cNvPr>
            <p:cNvSpPr/>
            <p:nvPr/>
          </p:nvSpPr>
          <p:spPr>
            <a:xfrm>
              <a:off x="1106119" y="895780"/>
              <a:ext cx="9979761" cy="5066440"/>
            </a:xfrm>
            <a:prstGeom prst="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35" name="Group 34">
              <a:extLst>
                <a:ext uri="{FF2B5EF4-FFF2-40B4-BE49-F238E27FC236}">
                  <a16:creationId xmlns:a16="http://schemas.microsoft.com/office/drawing/2014/main" id="{E37FC1A2-ADCE-4708-E2CB-93BA2E48597F}"/>
                </a:ext>
              </a:extLst>
            </p:cNvPr>
            <p:cNvGrpSpPr/>
            <p:nvPr/>
          </p:nvGrpSpPr>
          <p:grpSpPr>
            <a:xfrm>
              <a:off x="4971038" y="2415711"/>
              <a:ext cx="2249923" cy="2026576"/>
              <a:chOff x="4745486" y="1519931"/>
              <a:chExt cx="2249923" cy="2026576"/>
            </a:xfrm>
          </p:grpSpPr>
          <p:sp>
            <p:nvSpPr>
              <p:cNvPr id="36" name="Rectangle: Rounded Corners 35">
                <a:extLst>
                  <a:ext uri="{FF2B5EF4-FFF2-40B4-BE49-F238E27FC236}">
                    <a16:creationId xmlns:a16="http://schemas.microsoft.com/office/drawing/2014/main" id="{836A74F1-C6BF-FA32-4F72-F258EBA34143}"/>
                  </a:ext>
                </a:extLst>
              </p:cNvPr>
              <p:cNvSpPr/>
              <p:nvPr/>
            </p:nvSpPr>
            <p:spPr>
              <a:xfrm>
                <a:off x="4745486" y="1519931"/>
                <a:ext cx="2249923" cy="2026576"/>
              </a:xfrm>
              <a:prstGeom prst="roundRect">
                <a:avLst/>
              </a:prstGeom>
            </p:spPr>
            <p:style>
              <a:lnRef idx="2">
                <a:schemeClr val="lt1">
                  <a:hueOff val="0"/>
                  <a:satOff val="0"/>
                  <a:lumOff val="0"/>
                  <a:alphaOff val="0"/>
                </a:schemeClr>
              </a:lnRef>
              <a:fillRef idx="1">
                <a:schemeClr val="accent2">
                  <a:hueOff val="1620045"/>
                  <a:satOff val="225"/>
                  <a:lumOff val="196"/>
                  <a:alphaOff val="0"/>
                </a:schemeClr>
              </a:fillRef>
              <a:effectRef idx="0">
                <a:schemeClr val="accent2">
                  <a:hueOff val="1620045"/>
                  <a:satOff val="225"/>
                  <a:lumOff val="196"/>
                  <a:alphaOff val="0"/>
                </a:schemeClr>
              </a:effectRef>
              <a:fontRef idx="minor">
                <a:schemeClr val="lt1"/>
              </a:fontRef>
            </p:style>
          </p:sp>
          <p:sp>
            <p:nvSpPr>
              <p:cNvPr id="37" name="Rectangle: Rounded Corners 5">
                <a:extLst>
                  <a:ext uri="{FF2B5EF4-FFF2-40B4-BE49-F238E27FC236}">
                    <a16:creationId xmlns:a16="http://schemas.microsoft.com/office/drawing/2014/main" id="{0304F961-9CDF-7710-E590-B2962A2EE908}"/>
                  </a:ext>
                </a:extLst>
              </p:cNvPr>
              <p:cNvSpPr txBox="1"/>
              <p:nvPr/>
            </p:nvSpPr>
            <p:spPr>
              <a:xfrm>
                <a:off x="4844415" y="1618860"/>
                <a:ext cx="2052065" cy="18287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700" kern="1200" dirty="0"/>
                  <a:t>Find and incorporate NYFPs</a:t>
                </a:r>
              </a:p>
            </p:txBody>
          </p:sp>
        </p:grpSp>
      </p:grpSp>
      <p:sp>
        <p:nvSpPr>
          <p:cNvPr id="2" name="Title 1">
            <a:extLst>
              <a:ext uri="{FF2B5EF4-FFF2-40B4-BE49-F238E27FC236}">
                <a16:creationId xmlns:a16="http://schemas.microsoft.com/office/drawing/2014/main" id="{5445ECD6-A6C0-4B5F-DD7C-10578087F432}"/>
              </a:ext>
            </a:extLst>
          </p:cNvPr>
          <p:cNvSpPr>
            <a:spLocks noGrp="1"/>
          </p:cNvSpPr>
          <p:nvPr>
            <p:ph type="title"/>
          </p:nvPr>
        </p:nvSpPr>
        <p:spPr>
          <a:xfrm>
            <a:off x="579977" y="76975"/>
            <a:ext cx="10058400" cy="1450757"/>
          </a:xfrm>
        </p:spPr>
        <p:txBody>
          <a:bodyPr/>
          <a:lstStyle/>
          <a:p>
            <a:r>
              <a:rPr lang="en-US" dirty="0"/>
              <a:t>Pathway to the 30%</a:t>
            </a:r>
          </a:p>
        </p:txBody>
      </p:sp>
      <p:sp>
        <p:nvSpPr>
          <p:cNvPr id="4" name="Content Placeholder 3">
            <a:extLst>
              <a:ext uri="{FF2B5EF4-FFF2-40B4-BE49-F238E27FC236}">
                <a16:creationId xmlns:a16="http://schemas.microsoft.com/office/drawing/2014/main" id="{AB05AB2F-0EED-11DA-9F8A-0178CC87C831}"/>
              </a:ext>
            </a:extLst>
          </p:cNvPr>
          <p:cNvSpPr>
            <a:spLocks noGrp="1"/>
          </p:cNvSpPr>
          <p:nvPr>
            <p:ph idx="1"/>
          </p:nvPr>
        </p:nvSpPr>
        <p:spPr>
          <a:xfrm>
            <a:off x="896111" y="3193598"/>
            <a:ext cx="10058400" cy="4023360"/>
          </a:xfrm>
        </p:spPr>
        <p:txBody>
          <a:bodyPr/>
          <a:lstStyle/>
          <a:p>
            <a:pPr lvl="1"/>
            <a:r>
              <a:rPr lang="en-US" sz="3400" dirty="0"/>
              <a:t>30% NY Database</a:t>
            </a:r>
          </a:p>
          <a:p>
            <a:pPr lvl="1"/>
            <a:r>
              <a:rPr lang="en-US" sz="3400" dirty="0"/>
              <a:t>Product substitutions (milk, diary, applesauce, grape juice)</a:t>
            </a:r>
          </a:p>
          <a:p>
            <a:pPr lvl="1"/>
            <a:r>
              <a:rPr lang="en-US" sz="3400" dirty="0"/>
              <a:t>Incorporate high cost items as a featured item</a:t>
            </a:r>
          </a:p>
          <a:p>
            <a:pPr lvl="1"/>
            <a:endParaRPr lang="en-US" dirty="0"/>
          </a:p>
        </p:txBody>
      </p:sp>
      <p:pic>
        <p:nvPicPr>
          <p:cNvPr id="39" name="Picture 38" descr="Logo&#10;&#10;Description automatically generated">
            <a:extLst>
              <a:ext uri="{FF2B5EF4-FFF2-40B4-BE49-F238E27FC236}">
                <a16:creationId xmlns:a16="http://schemas.microsoft.com/office/drawing/2014/main" id="{A34EAE0A-AFFE-6695-CFD7-D58754699C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234841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305C2E-06AE-2B50-5E90-31FAE43DE1CF}"/>
              </a:ext>
            </a:extLst>
          </p:cNvPr>
          <p:cNvGrpSpPr/>
          <p:nvPr/>
        </p:nvGrpSpPr>
        <p:grpSpPr>
          <a:xfrm>
            <a:off x="3234929" y="-370859"/>
            <a:ext cx="8377094" cy="3919514"/>
            <a:chOff x="1106119" y="895780"/>
            <a:chExt cx="9979761" cy="5066440"/>
          </a:xfrm>
        </p:grpSpPr>
        <p:sp>
          <p:nvSpPr>
            <p:cNvPr id="19" name="Arrow: Right 18">
              <a:extLst>
                <a:ext uri="{FF2B5EF4-FFF2-40B4-BE49-F238E27FC236}">
                  <a16:creationId xmlns:a16="http://schemas.microsoft.com/office/drawing/2014/main" id="{C949F284-A693-1DA2-1C21-FEEC2B936DC4}"/>
                </a:ext>
              </a:extLst>
            </p:cNvPr>
            <p:cNvSpPr/>
            <p:nvPr/>
          </p:nvSpPr>
          <p:spPr>
            <a:xfrm>
              <a:off x="1106119" y="895780"/>
              <a:ext cx="9979761" cy="5066440"/>
            </a:xfrm>
            <a:prstGeom prst="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20" name="Group 19">
              <a:extLst>
                <a:ext uri="{FF2B5EF4-FFF2-40B4-BE49-F238E27FC236}">
                  <a16:creationId xmlns:a16="http://schemas.microsoft.com/office/drawing/2014/main" id="{958FE7AC-941D-055D-04AC-A4319DE040A3}"/>
                </a:ext>
              </a:extLst>
            </p:cNvPr>
            <p:cNvGrpSpPr/>
            <p:nvPr/>
          </p:nvGrpSpPr>
          <p:grpSpPr>
            <a:xfrm>
              <a:off x="7342784" y="2415711"/>
              <a:ext cx="2249923" cy="2026576"/>
              <a:chOff x="7117232" y="1519931"/>
              <a:chExt cx="2249923" cy="2026576"/>
            </a:xfrm>
          </p:grpSpPr>
          <p:sp>
            <p:nvSpPr>
              <p:cNvPr id="21" name="Rectangle: Rounded Corners 20">
                <a:extLst>
                  <a:ext uri="{FF2B5EF4-FFF2-40B4-BE49-F238E27FC236}">
                    <a16:creationId xmlns:a16="http://schemas.microsoft.com/office/drawing/2014/main" id="{3BBAAA73-E9F9-8C95-A286-E73CC12704C0}"/>
                  </a:ext>
                </a:extLst>
              </p:cNvPr>
              <p:cNvSpPr/>
              <p:nvPr/>
            </p:nvSpPr>
            <p:spPr>
              <a:xfrm>
                <a:off x="7117232" y="1519931"/>
                <a:ext cx="2249923" cy="2026576"/>
              </a:xfrm>
              <a:prstGeom prst="roundRect">
                <a:avLst/>
              </a:prstGeom>
            </p:spPr>
            <p:style>
              <a:lnRef idx="2">
                <a:schemeClr val="lt1">
                  <a:hueOff val="0"/>
                  <a:satOff val="0"/>
                  <a:lumOff val="0"/>
                  <a:alphaOff val="0"/>
                </a:schemeClr>
              </a:lnRef>
              <a:fillRef idx="1">
                <a:schemeClr val="accent2">
                  <a:hueOff val="2430068"/>
                  <a:satOff val="338"/>
                  <a:lumOff val="294"/>
                  <a:alphaOff val="0"/>
                </a:schemeClr>
              </a:fillRef>
              <a:effectRef idx="0">
                <a:schemeClr val="accent2">
                  <a:hueOff val="2430068"/>
                  <a:satOff val="338"/>
                  <a:lumOff val="294"/>
                  <a:alphaOff val="0"/>
                </a:schemeClr>
              </a:effectRef>
              <a:fontRef idx="minor">
                <a:schemeClr val="lt1"/>
              </a:fontRef>
            </p:style>
          </p:sp>
          <p:sp>
            <p:nvSpPr>
              <p:cNvPr id="22" name="Rectangle: Rounded Corners 5">
                <a:extLst>
                  <a:ext uri="{FF2B5EF4-FFF2-40B4-BE49-F238E27FC236}">
                    <a16:creationId xmlns:a16="http://schemas.microsoft.com/office/drawing/2014/main" id="{31C82FE3-9B46-5937-C925-6AA479C29692}"/>
                  </a:ext>
                </a:extLst>
              </p:cNvPr>
              <p:cNvSpPr txBox="1"/>
              <p:nvPr/>
            </p:nvSpPr>
            <p:spPr>
              <a:xfrm>
                <a:off x="7216161" y="1618860"/>
                <a:ext cx="2052065" cy="18287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400" kern="1200" dirty="0"/>
                  <a:t>Bid and buy strategically</a:t>
                </a:r>
              </a:p>
            </p:txBody>
          </p:sp>
        </p:grpSp>
      </p:grpSp>
      <p:sp>
        <p:nvSpPr>
          <p:cNvPr id="2" name="Title 1">
            <a:extLst>
              <a:ext uri="{FF2B5EF4-FFF2-40B4-BE49-F238E27FC236}">
                <a16:creationId xmlns:a16="http://schemas.microsoft.com/office/drawing/2014/main" id="{A315B96F-783B-3A4D-5FC7-BEC60D38FBFA}"/>
              </a:ext>
            </a:extLst>
          </p:cNvPr>
          <p:cNvSpPr>
            <a:spLocks noGrp="1"/>
          </p:cNvSpPr>
          <p:nvPr>
            <p:ph type="title"/>
          </p:nvPr>
        </p:nvSpPr>
        <p:spPr>
          <a:xfrm>
            <a:off x="579977" y="-55586"/>
            <a:ext cx="10058400" cy="1450757"/>
          </a:xfrm>
        </p:spPr>
        <p:txBody>
          <a:bodyPr/>
          <a:lstStyle/>
          <a:p>
            <a:r>
              <a:rPr lang="en-US" dirty="0"/>
              <a:t>Pathway to the 30%</a:t>
            </a:r>
          </a:p>
        </p:txBody>
      </p:sp>
      <p:sp>
        <p:nvSpPr>
          <p:cNvPr id="3" name="Content Placeholder 2">
            <a:extLst>
              <a:ext uri="{FF2B5EF4-FFF2-40B4-BE49-F238E27FC236}">
                <a16:creationId xmlns:a16="http://schemas.microsoft.com/office/drawing/2014/main" id="{09612345-010D-C2AA-AF63-D9C88C3F1B5F}"/>
              </a:ext>
            </a:extLst>
          </p:cNvPr>
          <p:cNvSpPr>
            <a:spLocks noGrp="1"/>
          </p:cNvSpPr>
          <p:nvPr>
            <p:ph idx="1"/>
          </p:nvPr>
        </p:nvSpPr>
        <p:spPr>
          <a:xfrm>
            <a:off x="968954" y="1536975"/>
            <a:ext cx="10058400" cy="4023360"/>
          </a:xfrm>
        </p:spPr>
        <p:txBody>
          <a:bodyPr/>
          <a:lstStyle/>
          <a:p>
            <a:pPr lvl="0"/>
            <a:r>
              <a:rPr lang="en-US" dirty="0"/>
              <a:t>Alter what/how you buy with entitlement funds</a:t>
            </a:r>
          </a:p>
          <a:p>
            <a:pPr lvl="1"/>
            <a:r>
              <a:rPr lang="en-US" dirty="0"/>
              <a:t>Blend commodity foods with NY foods</a:t>
            </a:r>
          </a:p>
          <a:p>
            <a:pPr lvl="1"/>
            <a:r>
              <a:rPr lang="en-US" dirty="0"/>
              <a:t>Use entitlement funds for products not available in NY (bananas)</a:t>
            </a:r>
          </a:p>
          <a:p>
            <a:pPr lvl="1"/>
            <a:r>
              <a:rPr lang="en-US" dirty="0"/>
              <a:t>Front- and back-load menus with NYS items</a:t>
            </a:r>
          </a:p>
          <a:p>
            <a:pPr lvl="1"/>
            <a:r>
              <a:rPr lang="en-US" dirty="0"/>
              <a:t>NY apples, beets, cabbage, onions, potatoes available year round! Some like carrots and winter squash you can find through March.</a:t>
            </a:r>
          </a:p>
          <a:p>
            <a:pPr lvl="1"/>
            <a:endParaRPr lang="en-US" dirty="0"/>
          </a:p>
          <a:p>
            <a:endParaRPr lang="en-US" dirty="0"/>
          </a:p>
        </p:txBody>
      </p:sp>
      <p:graphicFrame>
        <p:nvGraphicFramePr>
          <p:cNvPr id="5" name="Diagram 24">
            <a:extLst>
              <a:ext uri="{FF2B5EF4-FFF2-40B4-BE49-F238E27FC236}">
                <a16:creationId xmlns:a16="http://schemas.microsoft.com/office/drawing/2014/main" id="{22BE5265-732C-4E28-471D-C66C16FE1C16}"/>
              </a:ext>
            </a:extLst>
          </p:cNvPr>
          <p:cNvGraphicFramePr/>
          <p:nvPr>
            <p:extLst>
              <p:ext uri="{D42A27DB-BD31-4B8C-83A1-F6EECF244321}">
                <p14:modId xmlns:p14="http://schemas.microsoft.com/office/powerpoint/2010/main" val="1869568411"/>
              </p:ext>
            </p:extLst>
          </p:nvPr>
        </p:nvGraphicFramePr>
        <p:xfrm>
          <a:off x="807860" y="2151080"/>
          <a:ext cx="11111205" cy="6272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236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409AF7-61AE-41F3-A442-280522FDB250}"/>
              </a:ext>
            </a:extLst>
          </p:cNvPr>
          <p:cNvSpPr txBox="1"/>
          <p:nvPr/>
        </p:nvSpPr>
        <p:spPr>
          <a:xfrm>
            <a:off x="1228859" y="1774191"/>
            <a:ext cx="8061443" cy="1994556"/>
          </a:xfrm>
          <a:prstGeom prst="rect">
            <a:avLst/>
          </a:prstGeom>
        </p:spPr>
        <p:txBody>
          <a:bodyPr rot="0" spcFirstLastPara="0" vertOverflow="overflow" horzOverflow="overflow" vert="horz" lIns="0" tIns="45720" rIns="0" bIns="45720" numCol="1" spcCol="0" rtlCol="0" fromWordArt="0" anchorCtr="0" forceAA="0" compatLnSpc="1">
            <a:prstTxWarp prst="textNoShape">
              <a:avLst/>
            </a:prstTxWarp>
            <a:normAutofit/>
          </a:bodyPr>
          <a:lstStyle/>
          <a:p>
            <a:pPr>
              <a:lnSpc>
                <a:spcPct val="90000"/>
              </a:lnSpc>
              <a:spcAft>
                <a:spcPts val="600"/>
              </a:spcAft>
              <a:buClr>
                <a:schemeClr val="accent1"/>
              </a:buClr>
              <a:buFont typeface="Calibri" panose="020F0502020204030204" pitchFamily="34" charset="0"/>
              <a:defRPr/>
            </a:pPr>
            <a:r>
              <a:rPr lang="en-US" sz="2400" dirty="0"/>
              <a:t>Harvest New York is an innovative Cornell Cooperative Extension team that focuses on development projects in the farm and food industries in all of New York State. There are five project areas: </a:t>
            </a:r>
          </a:p>
          <a:p>
            <a:pPr>
              <a:lnSpc>
                <a:spcPct val="90000"/>
              </a:lnSpc>
              <a:spcAft>
                <a:spcPts val="600"/>
              </a:spcAft>
              <a:buClr>
                <a:schemeClr val="accent1"/>
              </a:buClr>
              <a:buFont typeface="Calibri" panose="020F0502020204030204" pitchFamily="34" charset="0"/>
              <a:defRPr/>
            </a:pPr>
            <a:endParaRPr lang="en-US" sz="2400" dirty="0"/>
          </a:p>
        </p:txBody>
      </p:sp>
      <p:sp>
        <p:nvSpPr>
          <p:cNvPr id="3" name="TextBox 2">
            <a:extLst>
              <a:ext uri="{FF2B5EF4-FFF2-40B4-BE49-F238E27FC236}">
                <a16:creationId xmlns:a16="http://schemas.microsoft.com/office/drawing/2014/main" id="{6CB86344-2C9F-BC08-3A69-508D4034C0D3}"/>
              </a:ext>
            </a:extLst>
          </p:cNvPr>
          <p:cNvSpPr txBox="1"/>
          <p:nvPr/>
        </p:nvSpPr>
        <p:spPr>
          <a:xfrm>
            <a:off x="284264" y="519836"/>
            <a:ext cx="77178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lang="en-US" sz="2800" dirty="0">
              <a:cs typeface="Calibri"/>
            </a:endParaRPr>
          </a:p>
        </p:txBody>
      </p:sp>
      <p:pic>
        <p:nvPicPr>
          <p:cNvPr id="5" name="Picture 4" descr="A picture containing text&#10;&#10;Description automatically generated">
            <a:extLst>
              <a:ext uri="{FF2B5EF4-FFF2-40B4-BE49-F238E27FC236}">
                <a16:creationId xmlns:a16="http://schemas.microsoft.com/office/drawing/2014/main" id="{00272A72-6789-F086-91F6-B69AF5291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215" y="585752"/>
            <a:ext cx="5258998" cy="914608"/>
          </a:xfrm>
          <a:prstGeom prst="rect">
            <a:avLst/>
          </a:prstGeom>
        </p:spPr>
      </p:pic>
      <p:pic>
        <p:nvPicPr>
          <p:cNvPr id="13" name="Picture 12" descr="A picture containing text, clock, sign&#10;&#10;Description automatically generated">
            <a:extLst>
              <a:ext uri="{FF2B5EF4-FFF2-40B4-BE49-F238E27FC236}">
                <a16:creationId xmlns:a16="http://schemas.microsoft.com/office/drawing/2014/main" id="{A7195EAB-CCA4-0CB9-E621-0F11A7728417}"/>
              </a:ext>
            </a:extLst>
          </p:cNvPr>
          <p:cNvPicPr>
            <a:picLocks noChangeAspect="1"/>
          </p:cNvPicPr>
          <p:nvPr/>
        </p:nvPicPr>
        <p:blipFill>
          <a:blip r:embed="rId4"/>
          <a:stretch>
            <a:fillRect/>
          </a:stretch>
        </p:blipFill>
        <p:spPr>
          <a:xfrm>
            <a:off x="7514017" y="4057629"/>
            <a:ext cx="4151196" cy="2107317"/>
          </a:xfrm>
          <a:prstGeom prst="rect">
            <a:avLst/>
          </a:prstGeom>
        </p:spPr>
      </p:pic>
      <p:sp>
        <p:nvSpPr>
          <p:cNvPr id="15" name="TextBox 14">
            <a:extLst>
              <a:ext uri="{FF2B5EF4-FFF2-40B4-BE49-F238E27FC236}">
                <a16:creationId xmlns:a16="http://schemas.microsoft.com/office/drawing/2014/main" id="{75A1C12D-3647-FA0A-A154-56BFDB420232}"/>
              </a:ext>
            </a:extLst>
          </p:cNvPr>
          <p:cNvSpPr txBox="1"/>
          <p:nvPr/>
        </p:nvSpPr>
        <p:spPr>
          <a:xfrm>
            <a:off x="2210057" y="2941763"/>
            <a:ext cx="6099048" cy="2062103"/>
          </a:xfrm>
          <a:prstGeom prst="rect">
            <a:avLst/>
          </a:prstGeom>
          <a:noFill/>
        </p:spPr>
        <p:txBody>
          <a:bodyPr wrap="square">
            <a:spAutoFit/>
          </a:bodyPr>
          <a:lstStyle/>
          <a:p>
            <a:pPr marL="342900" indent="-342900">
              <a:lnSpc>
                <a:spcPct val="90000"/>
              </a:lnSpc>
              <a:spcAft>
                <a:spcPts val="600"/>
              </a:spcAft>
              <a:buClr>
                <a:schemeClr val="accent1"/>
              </a:buClr>
              <a:buFont typeface="Arial" panose="020B0604020202020204" pitchFamily="34" charset="0"/>
              <a:buChar char="•"/>
              <a:defRPr/>
            </a:pPr>
            <a:r>
              <a:rPr lang="en-US" sz="2400" b="1" dirty="0"/>
              <a:t>Local Food Distribution and Marketing</a:t>
            </a:r>
          </a:p>
          <a:p>
            <a:pPr marL="342900" indent="-342900">
              <a:lnSpc>
                <a:spcPct val="90000"/>
              </a:lnSpc>
              <a:spcAft>
                <a:spcPts val="600"/>
              </a:spcAft>
              <a:buClr>
                <a:schemeClr val="accent1"/>
              </a:buClr>
              <a:buFont typeface="Arial" panose="020B0604020202020204" pitchFamily="34" charset="0"/>
              <a:buChar char="•"/>
              <a:defRPr/>
            </a:pPr>
            <a:r>
              <a:rPr lang="en-US" sz="2400" b="1" dirty="0"/>
              <a:t>Urban Agriculture</a:t>
            </a:r>
          </a:p>
          <a:p>
            <a:pPr marL="342900" indent="-342900">
              <a:lnSpc>
                <a:spcPct val="90000"/>
              </a:lnSpc>
              <a:spcAft>
                <a:spcPts val="600"/>
              </a:spcAft>
              <a:buClr>
                <a:schemeClr val="accent1"/>
              </a:buClr>
              <a:buFont typeface="Arial" panose="020B0604020202020204" pitchFamily="34" charset="0"/>
              <a:buChar char="•"/>
              <a:defRPr/>
            </a:pPr>
            <a:r>
              <a:rPr lang="en-US" sz="2400" b="1" dirty="0"/>
              <a:t>Urban Gardens</a:t>
            </a:r>
          </a:p>
          <a:p>
            <a:pPr marL="342900" indent="-342900">
              <a:lnSpc>
                <a:spcPct val="90000"/>
              </a:lnSpc>
              <a:spcAft>
                <a:spcPts val="600"/>
              </a:spcAft>
              <a:buClr>
                <a:schemeClr val="accent1"/>
              </a:buClr>
              <a:buFont typeface="Arial" panose="020B0604020202020204" pitchFamily="34" charset="0"/>
              <a:buChar char="•"/>
              <a:defRPr/>
            </a:pPr>
            <a:r>
              <a:rPr lang="en-US" sz="2400" b="1" dirty="0"/>
              <a:t>Farm-Based Beverages</a:t>
            </a:r>
          </a:p>
          <a:p>
            <a:pPr marL="342900" indent="-342900">
              <a:lnSpc>
                <a:spcPct val="90000"/>
              </a:lnSpc>
              <a:spcAft>
                <a:spcPts val="600"/>
              </a:spcAft>
              <a:buClr>
                <a:schemeClr val="accent1"/>
              </a:buClr>
              <a:buFont typeface="Arial" panose="020B0604020202020204" pitchFamily="34" charset="0"/>
              <a:buChar char="•"/>
              <a:defRPr/>
            </a:pPr>
            <a:r>
              <a:rPr lang="en-US" sz="2400" b="1" dirty="0"/>
              <a:t>Emerging Crops</a:t>
            </a:r>
            <a:endParaRPr lang="en-US" sz="2400" dirty="0"/>
          </a:p>
        </p:txBody>
      </p:sp>
      <p:pic>
        <p:nvPicPr>
          <p:cNvPr id="17" name="Graphic 16">
            <a:extLst>
              <a:ext uri="{FF2B5EF4-FFF2-40B4-BE49-F238E27FC236}">
                <a16:creationId xmlns:a16="http://schemas.microsoft.com/office/drawing/2014/main" id="{266182B2-D606-5DD7-F95D-E7DF84A47E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849" y="517615"/>
            <a:ext cx="1143000" cy="1143000"/>
          </a:xfrm>
          <a:prstGeom prst="rect">
            <a:avLst/>
          </a:prstGeom>
        </p:spPr>
      </p:pic>
    </p:spTree>
    <p:extLst>
      <p:ext uri="{BB962C8B-B14F-4D97-AF65-F5344CB8AC3E}">
        <p14:creationId xmlns:p14="http://schemas.microsoft.com/office/powerpoint/2010/main" val="3259059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9" descr="Chart, sunburst chart&#10;&#10;Description automatically generated">
            <a:extLst>
              <a:ext uri="{FF2B5EF4-FFF2-40B4-BE49-F238E27FC236}">
                <a16:creationId xmlns:a16="http://schemas.microsoft.com/office/drawing/2014/main" id="{06FBB6BC-7BC7-4A08-8F0B-32FA348B31E2}"/>
              </a:ext>
            </a:extLst>
          </p:cNvPr>
          <p:cNvPicPr>
            <a:picLocks noGrp="1" noChangeAspect="1"/>
          </p:cNvPicPr>
          <p:nvPr>
            <p:ph idx="1"/>
          </p:nvPr>
        </p:nvPicPr>
        <p:blipFill>
          <a:blip r:embed="rId3"/>
          <a:stretch>
            <a:fillRect/>
          </a:stretch>
        </p:blipFill>
        <p:spPr>
          <a:xfrm>
            <a:off x="6323" y="2340100"/>
            <a:ext cx="3251016" cy="3078293"/>
          </a:xfrm>
        </p:spPr>
      </p:pic>
      <p:pic>
        <p:nvPicPr>
          <p:cNvPr id="11" name="Picture 11" descr="Chart, sunburst chart&#10;&#10;Description automatically generated">
            <a:extLst>
              <a:ext uri="{FF2B5EF4-FFF2-40B4-BE49-F238E27FC236}">
                <a16:creationId xmlns:a16="http://schemas.microsoft.com/office/drawing/2014/main" id="{0AFB6B61-80C3-488D-9946-9DED09C66589}"/>
              </a:ext>
            </a:extLst>
          </p:cNvPr>
          <p:cNvPicPr>
            <a:picLocks noChangeAspect="1"/>
          </p:cNvPicPr>
          <p:nvPr/>
        </p:nvPicPr>
        <p:blipFill>
          <a:blip r:embed="rId4"/>
          <a:stretch>
            <a:fillRect/>
          </a:stretch>
        </p:blipFill>
        <p:spPr>
          <a:xfrm>
            <a:off x="2877778" y="2348013"/>
            <a:ext cx="3269412" cy="3062467"/>
          </a:xfrm>
          <a:prstGeom prst="rect">
            <a:avLst/>
          </a:prstGeom>
        </p:spPr>
      </p:pic>
      <p:pic>
        <p:nvPicPr>
          <p:cNvPr id="12" name="Picture 12" descr="Chart, sunburst chart&#10;&#10;Description automatically generated">
            <a:extLst>
              <a:ext uri="{FF2B5EF4-FFF2-40B4-BE49-F238E27FC236}">
                <a16:creationId xmlns:a16="http://schemas.microsoft.com/office/drawing/2014/main" id="{02F0EA09-337C-4A9B-B115-257D0F9328C3}"/>
              </a:ext>
            </a:extLst>
          </p:cNvPr>
          <p:cNvPicPr>
            <a:picLocks noChangeAspect="1"/>
          </p:cNvPicPr>
          <p:nvPr/>
        </p:nvPicPr>
        <p:blipFill>
          <a:blip r:embed="rId5"/>
          <a:stretch>
            <a:fillRect/>
          </a:stretch>
        </p:blipFill>
        <p:spPr>
          <a:xfrm>
            <a:off x="5828277" y="2340100"/>
            <a:ext cx="3211903" cy="3062467"/>
          </a:xfrm>
          <a:prstGeom prst="rect">
            <a:avLst/>
          </a:prstGeom>
        </p:spPr>
      </p:pic>
      <p:pic>
        <p:nvPicPr>
          <p:cNvPr id="13" name="Picture 13" descr="Chart, sunburst chart&#10;&#10;Description automatically generated">
            <a:extLst>
              <a:ext uri="{FF2B5EF4-FFF2-40B4-BE49-F238E27FC236}">
                <a16:creationId xmlns:a16="http://schemas.microsoft.com/office/drawing/2014/main" id="{D08C9674-D1FB-4B9B-833B-CDD4F33165A6}"/>
              </a:ext>
            </a:extLst>
          </p:cNvPr>
          <p:cNvPicPr>
            <a:picLocks noChangeAspect="1"/>
          </p:cNvPicPr>
          <p:nvPr/>
        </p:nvPicPr>
        <p:blipFill>
          <a:blip r:embed="rId6"/>
          <a:stretch>
            <a:fillRect/>
          </a:stretch>
        </p:blipFill>
        <p:spPr>
          <a:xfrm>
            <a:off x="8721265" y="2349335"/>
            <a:ext cx="3211903" cy="3062467"/>
          </a:xfrm>
          <a:prstGeom prst="rect">
            <a:avLst/>
          </a:prstGeom>
        </p:spPr>
      </p:pic>
      <p:sp>
        <p:nvSpPr>
          <p:cNvPr id="16" name="TextBox 15">
            <a:extLst>
              <a:ext uri="{FF2B5EF4-FFF2-40B4-BE49-F238E27FC236}">
                <a16:creationId xmlns:a16="http://schemas.microsoft.com/office/drawing/2014/main" id="{1D0FE8B1-92F9-49E2-B820-A7BA878613A0}"/>
              </a:ext>
            </a:extLst>
          </p:cNvPr>
          <p:cNvSpPr txBox="1"/>
          <p:nvPr/>
        </p:nvSpPr>
        <p:spPr>
          <a:xfrm>
            <a:off x="596326" y="1757386"/>
            <a:ext cx="8804693"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08"/>
            <a:r>
              <a:rPr lang="en-US" sz="2400" dirty="0">
                <a:solidFill>
                  <a:srgbClr val="0067AC"/>
                </a:solidFill>
                <a:latin typeface="Work Sans" panose="00000500000000000000" pitchFamily="2" charset="0"/>
                <a:ea typeface="Roboto"/>
              </a:rPr>
              <a:t>Dairy </a:t>
            </a:r>
            <a:r>
              <a:rPr lang="en-US" sz="2400" dirty="0">
                <a:solidFill>
                  <a:srgbClr val="002B49"/>
                </a:solidFill>
                <a:latin typeface="Work Sans" panose="00000500000000000000" pitchFamily="2" charset="0"/>
                <a:ea typeface="Roboto"/>
              </a:rPr>
              <a:t>| </a:t>
            </a:r>
            <a:r>
              <a:rPr lang="en-US" sz="2400" dirty="0">
                <a:solidFill>
                  <a:srgbClr val="A6192E">
                    <a:lumMod val="60000"/>
                    <a:lumOff val="40000"/>
                  </a:srgbClr>
                </a:solidFill>
                <a:latin typeface="Work Sans" panose="00000500000000000000" pitchFamily="2" charset="0"/>
                <a:ea typeface="Roboto"/>
              </a:rPr>
              <a:t>Fruit </a:t>
            </a:r>
            <a:r>
              <a:rPr lang="en-US" sz="2400" dirty="0">
                <a:solidFill>
                  <a:srgbClr val="002B49"/>
                </a:solidFill>
                <a:latin typeface="Work Sans" panose="00000500000000000000" pitchFamily="2" charset="0"/>
                <a:ea typeface="Roboto"/>
              </a:rPr>
              <a:t>| </a:t>
            </a:r>
            <a:r>
              <a:rPr lang="en-US" sz="2400" dirty="0">
                <a:solidFill>
                  <a:srgbClr val="64A700">
                    <a:lumMod val="75000"/>
                  </a:srgbClr>
                </a:solidFill>
                <a:latin typeface="Work Sans" panose="00000500000000000000" pitchFamily="2" charset="0"/>
                <a:ea typeface="Roboto"/>
              </a:rPr>
              <a:t>Vegetables </a:t>
            </a:r>
            <a:r>
              <a:rPr lang="en-US" sz="2400" dirty="0">
                <a:solidFill>
                  <a:srgbClr val="002B49"/>
                </a:solidFill>
                <a:latin typeface="Work Sans" panose="00000500000000000000" pitchFamily="2" charset="0"/>
                <a:ea typeface="Roboto"/>
              </a:rPr>
              <a:t>| </a:t>
            </a:r>
            <a:r>
              <a:rPr lang="en-US" sz="2400" dirty="0">
                <a:solidFill>
                  <a:srgbClr val="8C857B"/>
                </a:solidFill>
                <a:latin typeface="Work Sans" panose="00000500000000000000" pitchFamily="2" charset="0"/>
                <a:ea typeface="Roboto"/>
              </a:rPr>
              <a:t>Protein </a:t>
            </a:r>
            <a:r>
              <a:rPr lang="en-US" sz="2400" dirty="0">
                <a:solidFill>
                  <a:srgbClr val="002B49"/>
                </a:solidFill>
                <a:latin typeface="Work Sans" panose="00000500000000000000" pitchFamily="2" charset="0"/>
                <a:ea typeface="Roboto"/>
              </a:rPr>
              <a:t>|</a:t>
            </a:r>
            <a:r>
              <a:rPr lang="en-US" sz="2400" dirty="0">
                <a:solidFill>
                  <a:srgbClr val="7030A0"/>
                </a:solidFill>
                <a:latin typeface="Work Sans" panose="00000500000000000000" pitchFamily="2" charset="0"/>
                <a:ea typeface="Roboto"/>
              </a:rPr>
              <a:t> </a:t>
            </a:r>
            <a:r>
              <a:rPr lang="en-US" sz="2400" dirty="0">
                <a:solidFill>
                  <a:srgbClr val="002B49">
                    <a:lumMod val="90000"/>
                    <a:lumOff val="10000"/>
                  </a:srgbClr>
                </a:solidFill>
                <a:latin typeface="Work Sans" panose="00000500000000000000" pitchFamily="2" charset="0"/>
                <a:ea typeface="Roboto"/>
              </a:rPr>
              <a:t>Other Item</a:t>
            </a:r>
            <a:r>
              <a:rPr lang="en-US" sz="2400" dirty="0">
                <a:solidFill>
                  <a:srgbClr val="002B49"/>
                </a:solidFill>
                <a:latin typeface="Work Sans" panose="00000500000000000000" pitchFamily="2" charset="0"/>
                <a:ea typeface="Roboto"/>
              </a:rPr>
              <a:t> | </a:t>
            </a:r>
            <a:r>
              <a:rPr lang="en-US" sz="2400" dirty="0">
                <a:solidFill>
                  <a:srgbClr val="ED8B00">
                    <a:lumMod val="50000"/>
                  </a:srgbClr>
                </a:solidFill>
                <a:latin typeface="Work Sans" panose="00000500000000000000" pitchFamily="2" charset="0"/>
                <a:ea typeface="Roboto"/>
              </a:rPr>
              <a:t>Grains</a:t>
            </a:r>
            <a:endParaRPr lang="en-US" sz="2400" dirty="0">
              <a:solidFill>
                <a:srgbClr val="ED8B00">
                  <a:lumMod val="50000"/>
                </a:srgbClr>
              </a:solidFill>
              <a:latin typeface="Work Sans" panose="00000500000000000000" pitchFamily="2" charset="0"/>
              <a:cs typeface="Calibri"/>
            </a:endParaRPr>
          </a:p>
        </p:txBody>
      </p:sp>
      <p:sp>
        <p:nvSpPr>
          <p:cNvPr id="8" name="Title 7">
            <a:extLst>
              <a:ext uri="{FF2B5EF4-FFF2-40B4-BE49-F238E27FC236}">
                <a16:creationId xmlns:a16="http://schemas.microsoft.com/office/drawing/2014/main" id="{2680DD49-63C7-4480-8300-DB1B727142B4}"/>
              </a:ext>
            </a:extLst>
          </p:cNvPr>
          <p:cNvSpPr>
            <a:spLocks noGrp="1"/>
          </p:cNvSpPr>
          <p:nvPr>
            <p:ph type="title"/>
          </p:nvPr>
        </p:nvSpPr>
        <p:spPr>
          <a:xfrm>
            <a:off x="263237" y="447625"/>
            <a:ext cx="10942784" cy="1145169"/>
          </a:xfrm>
        </p:spPr>
        <p:txBody>
          <a:bodyPr>
            <a:normAutofit/>
          </a:bodyPr>
          <a:lstStyle/>
          <a:p>
            <a:r>
              <a:rPr lang="en-US" dirty="0"/>
              <a:t>Multiple Ways to get there</a:t>
            </a:r>
          </a:p>
        </p:txBody>
      </p:sp>
      <p:pic>
        <p:nvPicPr>
          <p:cNvPr id="4" name="Picture 3" descr="Logo&#10;&#10;Description automatically generated">
            <a:extLst>
              <a:ext uri="{FF2B5EF4-FFF2-40B4-BE49-F238E27FC236}">
                <a16:creationId xmlns:a16="http://schemas.microsoft.com/office/drawing/2014/main" id="{60D09D4A-439F-C557-DFC8-C32F2DE6E3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63828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284D-B714-144B-7613-A6DD1C331347}"/>
              </a:ext>
            </a:extLst>
          </p:cNvPr>
          <p:cNvSpPr>
            <a:spLocks noGrp="1"/>
          </p:cNvSpPr>
          <p:nvPr>
            <p:ph type="title"/>
          </p:nvPr>
        </p:nvSpPr>
        <p:spPr>
          <a:xfrm>
            <a:off x="1066800" y="-264083"/>
            <a:ext cx="10058400" cy="1450757"/>
          </a:xfrm>
        </p:spPr>
        <p:txBody>
          <a:bodyPr/>
          <a:lstStyle/>
          <a:p>
            <a:r>
              <a:rPr lang="en-US" dirty="0"/>
              <a:t>Overview of NY Purchases</a:t>
            </a:r>
          </a:p>
        </p:txBody>
      </p:sp>
      <p:graphicFrame>
        <p:nvGraphicFramePr>
          <p:cNvPr id="10" name="Content Placeholder 9">
            <a:extLst>
              <a:ext uri="{FF2B5EF4-FFF2-40B4-BE49-F238E27FC236}">
                <a16:creationId xmlns:a16="http://schemas.microsoft.com/office/drawing/2014/main" id="{1CD40DE2-DC9A-4819-82DF-F4BD13EC6BBE}"/>
              </a:ext>
            </a:extLst>
          </p:cNvPr>
          <p:cNvGraphicFramePr>
            <a:graphicFrameLocks noGrp="1"/>
          </p:cNvGraphicFramePr>
          <p:nvPr>
            <p:ph idx="1"/>
            <p:extLst>
              <p:ext uri="{D42A27DB-BD31-4B8C-83A1-F6EECF244321}">
                <p14:modId xmlns:p14="http://schemas.microsoft.com/office/powerpoint/2010/main" val="2647628909"/>
              </p:ext>
            </p:extLst>
          </p:nvPr>
        </p:nvGraphicFramePr>
        <p:xfrm>
          <a:off x="1066802" y="1359301"/>
          <a:ext cx="10058398" cy="4685659"/>
        </p:xfrm>
        <a:graphic>
          <a:graphicData uri="http://schemas.openxmlformats.org/drawingml/2006/table">
            <a:tbl>
              <a:tblPr/>
              <a:tblGrid>
                <a:gridCol w="2651050">
                  <a:extLst>
                    <a:ext uri="{9D8B030D-6E8A-4147-A177-3AD203B41FA5}">
                      <a16:colId xmlns:a16="http://schemas.microsoft.com/office/drawing/2014/main" val="3532330610"/>
                    </a:ext>
                  </a:extLst>
                </a:gridCol>
                <a:gridCol w="2313172">
                  <a:extLst>
                    <a:ext uri="{9D8B030D-6E8A-4147-A177-3AD203B41FA5}">
                      <a16:colId xmlns:a16="http://schemas.microsoft.com/office/drawing/2014/main" val="4255719607"/>
                    </a:ext>
                  </a:extLst>
                </a:gridCol>
                <a:gridCol w="2625060">
                  <a:extLst>
                    <a:ext uri="{9D8B030D-6E8A-4147-A177-3AD203B41FA5}">
                      <a16:colId xmlns:a16="http://schemas.microsoft.com/office/drawing/2014/main" val="1785782820"/>
                    </a:ext>
                  </a:extLst>
                </a:gridCol>
                <a:gridCol w="2469116">
                  <a:extLst>
                    <a:ext uri="{9D8B030D-6E8A-4147-A177-3AD203B41FA5}">
                      <a16:colId xmlns:a16="http://schemas.microsoft.com/office/drawing/2014/main" val="579180438"/>
                    </a:ext>
                  </a:extLst>
                </a:gridCol>
              </a:tblGrid>
              <a:tr h="733359">
                <a:tc>
                  <a:txBody>
                    <a:bodyPr/>
                    <a:lstStyle/>
                    <a:p>
                      <a:pPr algn="ctr" rtl="0" fontAlgn="ctr"/>
                      <a:r>
                        <a:rPr lang="en-US" sz="2100" b="1" i="0" u="none" strike="noStrike">
                          <a:solidFill>
                            <a:srgbClr val="000000"/>
                          </a:solidFill>
                          <a:effectLst/>
                          <a:latin typeface="Roboto" panose="02000000000000000000" pitchFamily="2" charset="0"/>
                        </a:rPr>
                        <a:t>CATEGORY</a:t>
                      </a:r>
                    </a:p>
                  </a:txBody>
                  <a:tcPr marL="8467" marR="8467" marT="8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2100" b="1" i="0" u="none" strike="noStrike">
                          <a:solidFill>
                            <a:srgbClr val="000000"/>
                          </a:solidFill>
                          <a:effectLst/>
                          <a:latin typeface="Roboto" panose="02000000000000000000" pitchFamily="2" charset="0"/>
                        </a:rPr>
                        <a:t>TOTAL SPENT</a:t>
                      </a:r>
                    </a:p>
                  </a:txBody>
                  <a:tcPr marL="8467" marR="8467" marT="8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2100" b="1" i="0" u="none" strike="noStrike">
                          <a:solidFill>
                            <a:srgbClr val="000000"/>
                          </a:solidFill>
                          <a:effectLst/>
                          <a:latin typeface="Roboto" panose="02000000000000000000" pitchFamily="2" charset="0"/>
                        </a:rPr>
                        <a:t>RANGE OF NY PURCHASE PERCENT</a:t>
                      </a:r>
                    </a:p>
                  </a:txBody>
                  <a:tcPr marL="8467" marR="8467" marT="8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US" sz="2100" b="1" i="0" u="none" strike="noStrike" dirty="0">
                          <a:solidFill>
                            <a:srgbClr val="000000"/>
                          </a:solidFill>
                          <a:effectLst/>
                          <a:latin typeface="Roboto" panose="02000000000000000000" pitchFamily="2" charset="0"/>
                        </a:rPr>
                        <a:t>MOST PURCHASED ITEM IN CATEGORY</a:t>
                      </a:r>
                    </a:p>
                  </a:txBody>
                  <a:tcPr marL="8467" marR="8467" marT="8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311674719"/>
                  </a:ext>
                </a:extLst>
              </a:tr>
              <a:tr h="619512">
                <a:tc>
                  <a:txBody>
                    <a:bodyPr/>
                    <a:lstStyle/>
                    <a:p>
                      <a:pPr algn="l" fontAlgn="ctr"/>
                      <a:r>
                        <a:rPr lang="en-US" sz="2400" b="0" i="0" u="none" strike="noStrike">
                          <a:solidFill>
                            <a:srgbClr val="000000"/>
                          </a:solidFill>
                          <a:effectLst/>
                          <a:latin typeface="Roboto" panose="02000000000000000000" pitchFamily="2" charset="0"/>
                        </a:rPr>
                        <a:t>DAIRY</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86E8"/>
                    </a:solidFill>
                  </a:tcPr>
                </a:tc>
                <a:tc>
                  <a:txBody>
                    <a:bodyPr/>
                    <a:lstStyle/>
                    <a:p>
                      <a:pPr algn="ctr" fontAlgn="ctr"/>
                      <a:r>
                        <a:rPr lang="en-US" sz="2400" b="0" i="0" u="none" strike="noStrike" dirty="0">
                          <a:solidFill>
                            <a:srgbClr val="000000"/>
                          </a:solidFill>
                          <a:effectLst/>
                          <a:latin typeface="Roboto" panose="02000000000000000000" pitchFamily="2" charset="0"/>
                        </a:rPr>
                        <a:t>$2,877,275</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DAF8"/>
                    </a:solidFill>
                  </a:tcPr>
                </a:tc>
                <a:tc>
                  <a:txBody>
                    <a:bodyPr/>
                    <a:lstStyle/>
                    <a:p>
                      <a:pPr algn="ctr" fontAlgn="ctr"/>
                      <a:r>
                        <a:rPr lang="en-US" sz="2400" b="0" i="0" u="none" strike="noStrike">
                          <a:solidFill>
                            <a:srgbClr val="000000"/>
                          </a:solidFill>
                          <a:effectLst/>
                          <a:latin typeface="Roboto" panose="02000000000000000000" pitchFamily="2" charset="0"/>
                        </a:rPr>
                        <a:t>25.3%-82.3%</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DAF8"/>
                    </a:solidFill>
                  </a:tcPr>
                </a:tc>
                <a:tc>
                  <a:txBody>
                    <a:bodyPr/>
                    <a:lstStyle/>
                    <a:p>
                      <a:pPr algn="ctr" fontAlgn="ctr"/>
                      <a:r>
                        <a:rPr lang="en-US" sz="2400" b="0" i="0" u="none" strike="noStrike">
                          <a:solidFill>
                            <a:srgbClr val="000000"/>
                          </a:solidFill>
                          <a:effectLst/>
                          <a:latin typeface="Roboto" panose="02000000000000000000" pitchFamily="2" charset="0"/>
                        </a:rPr>
                        <a:t>Milk</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DAF8"/>
                    </a:solidFill>
                  </a:tcPr>
                </a:tc>
                <a:extLst>
                  <a:ext uri="{0D108BD9-81ED-4DB2-BD59-A6C34878D82A}">
                    <a16:rowId xmlns:a16="http://schemas.microsoft.com/office/drawing/2014/main" val="2000475353"/>
                  </a:ext>
                </a:extLst>
              </a:tr>
              <a:tr h="619512">
                <a:tc>
                  <a:txBody>
                    <a:bodyPr/>
                    <a:lstStyle/>
                    <a:p>
                      <a:pPr algn="l" fontAlgn="ctr"/>
                      <a:r>
                        <a:rPr lang="en-US" sz="2400" b="0" i="0" u="none" strike="noStrike">
                          <a:solidFill>
                            <a:srgbClr val="000000"/>
                          </a:solidFill>
                          <a:effectLst/>
                          <a:latin typeface="Roboto" panose="02000000000000000000" pitchFamily="2" charset="0"/>
                        </a:rPr>
                        <a:t>FRUIT</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06666"/>
                    </a:solidFill>
                  </a:tcPr>
                </a:tc>
                <a:tc>
                  <a:txBody>
                    <a:bodyPr/>
                    <a:lstStyle/>
                    <a:p>
                      <a:pPr algn="ctr" fontAlgn="ctr"/>
                      <a:r>
                        <a:rPr lang="en-US" sz="2400" b="0" i="0" u="none" strike="noStrike" dirty="0">
                          <a:solidFill>
                            <a:srgbClr val="000000"/>
                          </a:solidFill>
                          <a:effectLst/>
                          <a:latin typeface="Roboto" panose="02000000000000000000" pitchFamily="2" charset="0"/>
                        </a:rPr>
                        <a:t>$1,020,919</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CCCC"/>
                    </a:solidFill>
                  </a:tcPr>
                </a:tc>
                <a:tc>
                  <a:txBody>
                    <a:bodyPr/>
                    <a:lstStyle/>
                    <a:p>
                      <a:pPr algn="ctr" fontAlgn="ctr"/>
                      <a:r>
                        <a:rPr lang="en-US" sz="2400" b="0" i="0" u="none" strike="noStrike">
                          <a:solidFill>
                            <a:srgbClr val="000000"/>
                          </a:solidFill>
                          <a:effectLst/>
                          <a:latin typeface="Roboto" panose="02000000000000000000" pitchFamily="2" charset="0"/>
                        </a:rPr>
                        <a:t>0.0%-30.9%</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CCCC"/>
                    </a:solidFill>
                  </a:tcPr>
                </a:tc>
                <a:tc>
                  <a:txBody>
                    <a:bodyPr/>
                    <a:lstStyle/>
                    <a:p>
                      <a:pPr algn="ctr" fontAlgn="ctr"/>
                      <a:r>
                        <a:rPr lang="en-US" sz="2400" b="0" i="0" u="none" strike="noStrike">
                          <a:solidFill>
                            <a:srgbClr val="000000"/>
                          </a:solidFill>
                          <a:effectLst/>
                          <a:latin typeface="Roboto" panose="02000000000000000000" pitchFamily="2" charset="0"/>
                        </a:rPr>
                        <a:t>Grape Juice</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CCCC"/>
                    </a:solidFill>
                  </a:tcPr>
                </a:tc>
                <a:extLst>
                  <a:ext uri="{0D108BD9-81ED-4DB2-BD59-A6C34878D82A}">
                    <a16:rowId xmlns:a16="http://schemas.microsoft.com/office/drawing/2014/main" val="1237485678"/>
                  </a:ext>
                </a:extLst>
              </a:tr>
              <a:tr h="619512">
                <a:tc>
                  <a:txBody>
                    <a:bodyPr/>
                    <a:lstStyle/>
                    <a:p>
                      <a:pPr algn="l" fontAlgn="ctr"/>
                      <a:r>
                        <a:rPr lang="en-US" sz="2400" b="0" i="0" u="none" strike="noStrike">
                          <a:solidFill>
                            <a:srgbClr val="000000"/>
                          </a:solidFill>
                          <a:effectLst/>
                          <a:latin typeface="Roboto" panose="02000000000000000000" pitchFamily="2" charset="0"/>
                        </a:rPr>
                        <a:t>PROTEIN</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B7B7"/>
                    </a:solidFill>
                  </a:tcPr>
                </a:tc>
                <a:tc>
                  <a:txBody>
                    <a:bodyPr/>
                    <a:lstStyle/>
                    <a:p>
                      <a:pPr algn="ctr" fontAlgn="ctr"/>
                      <a:r>
                        <a:rPr lang="en-US" sz="2400" b="0" i="0" u="none" strike="noStrike" dirty="0">
                          <a:solidFill>
                            <a:srgbClr val="000000"/>
                          </a:solidFill>
                          <a:effectLst/>
                          <a:latin typeface="Roboto" panose="02000000000000000000" pitchFamily="2" charset="0"/>
                        </a:rPr>
                        <a:t>$492,720</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EF"/>
                    </a:solidFill>
                  </a:tcPr>
                </a:tc>
                <a:tc>
                  <a:txBody>
                    <a:bodyPr/>
                    <a:lstStyle/>
                    <a:p>
                      <a:pPr algn="ctr" fontAlgn="ctr"/>
                      <a:r>
                        <a:rPr lang="en-US" sz="2400" b="0" i="0" u="none" strike="noStrike">
                          <a:solidFill>
                            <a:srgbClr val="000000"/>
                          </a:solidFill>
                          <a:effectLst/>
                          <a:latin typeface="Roboto" panose="02000000000000000000" pitchFamily="2" charset="0"/>
                        </a:rPr>
                        <a:t>0.0%-33.4%</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EF"/>
                    </a:solidFill>
                  </a:tcPr>
                </a:tc>
                <a:tc>
                  <a:txBody>
                    <a:bodyPr/>
                    <a:lstStyle/>
                    <a:p>
                      <a:pPr algn="ctr" fontAlgn="ctr"/>
                      <a:r>
                        <a:rPr lang="en-US" sz="2400" b="0" i="0" u="none" strike="noStrike">
                          <a:solidFill>
                            <a:srgbClr val="000000"/>
                          </a:solidFill>
                          <a:effectLst/>
                          <a:latin typeface="Roboto" panose="02000000000000000000" pitchFamily="2" charset="0"/>
                        </a:rPr>
                        <a:t>Hot dogs</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2180104116"/>
                  </a:ext>
                </a:extLst>
              </a:tr>
              <a:tr h="619512">
                <a:tc>
                  <a:txBody>
                    <a:bodyPr/>
                    <a:lstStyle/>
                    <a:p>
                      <a:pPr algn="l" fontAlgn="ctr"/>
                      <a:r>
                        <a:rPr lang="en-US" sz="2400" b="0" i="0" u="none" strike="noStrike">
                          <a:solidFill>
                            <a:srgbClr val="000000"/>
                          </a:solidFill>
                          <a:effectLst/>
                          <a:latin typeface="Roboto" panose="02000000000000000000" pitchFamily="2" charset="0"/>
                        </a:rPr>
                        <a:t>VEGETABLES</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AA84F"/>
                    </a:solidFill>
                  </a:tcPr>
                </a:tc>
                <a:tc>
                  <a:txBody>
                    <a:bodyPr/>
                    <a:lstStyle/>
                    <a:p>
                      <a:pPr algn="ctr" fontAlgn="ctr"/>
                      <a:r>
                        <a:rPr lang="en-US" sz="2400" b="0" i="0" u="none" strike="noStrike" dirty="0">
                          <a:solidFill>
                            <a:srgbClr val="000000"/>
                          </a:solidFill>
                          <a:effectLst/>
                          <a:latin typeface="Roboto" panose="02000000000000000000" pitchFamily="2" charset="0"/>
                        </a:rPr>
                        <a:t>$456,922</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7A8"/>
                    </a:solidFill>
                  </a:tcPr>
                </a:tc>
                <a:tc>
                  <a:txBody>
                    <a:bodyPr/>
                    <a:lstStyle/>
                    <a:p>
                      <a:pPr algn="ctr" fontAlgn="ctr"/>
                      <a:r>
                        <a:rPr lang="en-US" sz="2400" b="0" i="0" u="none" strike="noStrike">
                          <a:solidFill>
                            <a:srgbClr val="000000"/>
                          </a:solidFill>
                          <a:effectLst/>
                          <a:latin typeface="Roboto" panose="02000000000000000000" pitchFamily="2" charset="0"/>
                        </a:rPr>
                        <a:t>1.4%-30.6%</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7A8"/>
                    </a:solidFill>
                  </a:tcPr>
                </a:tc>
                <a:tc>
                  <a:txBody>
                    <a:bodyPr/>
                    <a:lstStyle/>
                    <a:p>
                      <a:pPr algn="ctr" fontAlgn="ctr"/>
                      <a:r>
                        <a:rPr lang="en-US" sz="2400" b="0" i="0" u="none" strike="noStrike">
                          <a:solidFill>
                            <a:srgbClr val="000000"/>
                          </a:solidFill>
                          <a:effectLst/>
                          <a:latin typeface="Roboto" panose="02000000000000000000" pitchFamily="2" charset="0"/>
                        </a:rPr>
                        <a:t>Leafy Greens</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7A8"/>
                    </a:solidFill>
                  </a:tcPr>
                </a:tc>
                <a:extLst>
                  <a:ext uri="{0D108BD9-81ED-4DB2-BD59-A6C34878D82A}">
                    <a16:rowId xmlns:a16="http://schemas.microsoft.com/office/drawing/2014/main" val="1038832165"/>
                  </a:ext>
                </a:extLst>
              </a:tr>
              <a:tr h="619512">
                <a:tc>
                  <a:txBody>
                    <a:bodyPr/>
                    <a:lstStyle/>
                    <a:p>
                      <a:pPr algn="l" fontAlgn="ctr"/>
                      <a:r>
                        <a:rPr lang="en-US" sz="2400" b="0" i="0" u="none" strike="noStrike">
                          <a:solidFill>
                            <a:srgbClr val="000000"/>
                          </a:solidFill>
                          <a:effectLst/>
                          <a:latin typeface="Roboto" panose="02000000000000000000" pitchFamily="2" charset="0"/>
                        </a:rPr>
                        <a:t>GRAIN</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9138"/>
                    </a:solidFill>
                  </a:tcPr>
                </a:tc>
                <a:tc>
                  <a:txBody>
                    <a:bodyPr/>
                    <a:lstStyle/>
                    <a:p>
                      <a:pPr algn="ctr" fontAlgn="ctr"/>
                      <a:r>
                        <a:rPr lang="en-US" sz="2400" b="0" i="0" u="none" strike="noStrike" dirty="0">
                          <a:solidFill>
                            <a:srgbClr val="000000"/>
                          </a:solidFill>
                          <a:effectLst/>
                          <a:latin typeface="Roboto" panose="02000000000000000000" pitchFamily="2" charset="0"/>
                        </a:rPr>
                        <a:t>$52,636</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CB9C"/>
                    </a:solidFill>
                  </a:tcPr>
                </a:tc>
                <a:tc>
                  <a:txBody>
                    <a:bodyPr/>
                    <a:lstStyle/>
                    <a:p>
                      <a:pPr algn="ctr" fontAlgn="ctr"/>
                      <a:r>
                        <a:rPr lang="en-US" sz="2400" b="0" i="0" u="none" strike="noStrike" dirty="0">
                          <a:solidFill>
                            <a:srgbClr val="000000"/>
                          </a:solidFill>
                          <a:effectLst/>
                          <a:latin typeface="Roboto" panose="02000000000000000000" pitchFamily="2" charset="0"/>
                        </a:rPr>
                        <a:t>0.0%-2.3%</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CB9C"/>
                    </a:solidFill>
                  </a:tcPr>
                </a:tc>
                <a:tc>
                  <a:txBody>
                    <a:bodyPr/>
                    <a:lstStyle/>
                    <a:p>
                      <a:pPr algn="ctr" fontAlgn="ctr"/>
                      <a:r>
                        <a:rPr lang="en-US" sz="2400" b="0" i="0" u="none" strike="noStrike">
                          <a:solidFill>
                            <a:srgbClr val="000000"/>
                          </a:solidFill>
                          <a:effectLst/>
                          <a:latin typeface="Roboto" panose="02000000000000000000" pitchFamily="2" charset="0"/>
                        </a:rPr>
                        <a:t>Pita Chips</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CB9C"/>
                    </a:solidFill>
                  </a:tcPr>
                </a:tc>
                <a:extLst>
                  <a:ext uri="{0D108BD9-81ED-4DB2-BD59-A6C34878D82A}">
                    <a16:rowId xmlns:a16="http://schemas.microsoft.com/office/drawing/2014/main" val="3097208474"/>
                  </a:ext>
                </a:extLst>
              </a:tr>
              <a:tr h="619512">
                <a:tc>
                  <a:txBody>
                    <a:bodyPr/>
                    <a:lstStyle/>
                    <a:p>
                      <a:pPr algn="l" fontAlgn="ctr"/>
                      <a:r>
                        <a:rPr lang="en-US" sz="2400" b="0" i="0" u="none" strike="noStrike">
                          <a:solidFill>
                            <a:srgbClr val="000000"/>
                          </a:solidFill>
                          <a:effectLst/>
                          <a:latin typeface="Roboto" panose="02000000000000000000" pitchFamily="2" charset="0"/>
                        </a:rPr>
                        <a:t>OTHER ITEMS</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64D79"/>
                    </a:solidFill>
                  </a:tcPr>
                </a:tc>
                <a:tc>
                  <a:txBody>
                    <a:bodyPr/>
                    <a:lstStyle/>
                    <a:p>
                      <a:pPr algn="ctr" fontAlgn="ctr"/>
                      <a:r>
                        <a:rPr lang="en-US" sz="2400" b="0" i="0" u="none" strike="noStrike" dirty="0">
                          <a:solidFill>
                            <a:srgbClr val="000000"/>
                          </a:solidFill>
                          <a:effectLst/>
                          <a:latin typeface="Roboto" panose="02000000000000000000" pitchFamily="2" charset="0"/>
                        </a:rPr>
                        <a:t>$121,537</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D1DC"/>
                    </a:solidFill>
                  </a:tcPr>
                </a:tc>
                <a:tc>
                  <a:txBody>
                    <a:bodyPr/>
                    <a:lstStyle/>
                    <a:p>
                      <a:pPr algn="ctr" fontAlgn="ctr"/>
                      <a:r>
                        <a:rPr lang="en-US" sz="2400" b="0" i="0" u="none" strike="noStrike" dirty="0">
                          <a:solidFill>
                            <a:srgbClr val="000000"/>
                          </a:solidFill>
                          <a:effectLst/>
                          <a:latin typeface="Roboto" panose="02000000000000000000" pitchFamily="2" charset="0"/>
                        </a:rPr>
                        <a:t>0.0%-15.0%</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D1DC"/>
                    </a:solidFill>
                  </a:tcPr>
                </a:tc>
                <a:tc>
                  <a:txBody>
                    <a:bodyPr/>
                    <a:lstStyle/>
                    <a:p>
                      <a:pPr algn="ctr" fontAlgn="ctr"/>
                      <a:r>
                        <a:rPr lang="en-US" sz="2400" b="0" i="0" u="none" strike="noStrike" dirty="0">
                          <a:solidFill>
                            <a:srgbClr val="000000"/>
                          </a:solidFill>
                          <a:effectLst/>
                          <a:latin typeface="Roboto" panose="02000000000000000000" pitchFamily="2" charset="0"/>
                        </a:rPr>
                        <a:t>Egg rolls </a:t>
                      </a:r>
                    </a:p>
                  </a:txBody>
                  <a:tcPr marL="8467" marR="8467" marT="846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D1DC"/>
                    </a:solidFill>
                  </a:tcPr>
                </a:tc>
                <a:extLst>
                  <a:ext uri="{0D108BD9-81ED-4DB2-BD59-A6C34878D82A}">
                    <a16:rowId xmlns:a16="http://schemas.microsoft.com/office/drawing/2014/main" val="2822603628"/>
                  </a:ext>
                </a:extLst>
              </a:tr>
            </a:tbl>
          </a:graphicData>
        </a:graphic>
      </p:graphicFrame>
      <p:sp>
        <p:nvSpPr>
          <p:cNvPr id="8" name="Rectangle 3">
            <a:extLst>
              <a:ext uri="{FF2B5EF4-FFF2-40B4-BE49-F238E27FC236}">
                <a16:creationId xmlns:a16="http://schemas.microsoft.com/office/drawing/2014/main" id="{923DBE87-891D-4E6F-A3AC-63CEBC53F900}"/>
              </a:ext>
            </a:extLst>
          </p:cNvPr>
          <p:cNvSpPr>
            <a:spLocks noChangeArrowheads="1"/>
          </p:cNvSpPr>
          <p:nvPr/>
        </p:nvSpPr>
        <p:spPr bwMode="auto">
          <a:xfrm>
            <a:off x="624608" y="1679629"/>
            <a:ext cx="1366689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08"/>
            <a:endParaRPr lang="en-US" sz="2400">
              <a:solidFill>
                <a:srgbClr val="002B49"/>
              </a:solidFill>
              <a:latin typeface="Calibri"/>
            </a:endParaRPr>
          </a:p>
        </p:txBody>
      </p:sp>
      <p:sp>
        <p:nvSpPr>
          <p:cNvPr id="3" name="Oval 2">
            <a:extLst>
              <a:ext uri="{FF2B5EF4-FFF2-40B4-BE49-F238E27FC236}">
                <a16:creationId xmlns:a16="http://schemas.microsoft.com/office/drawing/2014/main" id="{3F7DFD78-69BC-4E3A-B9D5-F8B86E097819}"/>
              </a:ext>
            </a:extLst>
          </p:cNvPr>
          <p:cNvSpPr/>
          <p:nvPr/>
        </p:nvSpPr>
        <p:spPr>
          <a:xfrm>
            <a:off x="5489821" y="779461"/>
            <a:ext cx="3770619" cy="543429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D65CC974-3D2B-C3B7-3022-F6F1CC811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72506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8178-5489-49D5-B06B-CF52F7732FC8}"/>
              </a:ext>
            </a:extLst>
          </p:cNvPr>
          <p:cNvSpPr>
            <a:spLocks noGrp="1"/>
          </p:cNvSpPr>
          <p:nvPr>
            <p:ph type="title"/>
          </p:nvPr>
        </p:nvSpPr>
        <p:spPr/>
        <p:txBody>
          <a:bodyPr/>
          <a:lstStyle/>
          <a:p>
            <a:r>
              <a:rPr lang="en-US" dirty="0">
                <a:ea typeface="Roboto"/>
              </a:rPr>
              <a:t>Procurement Methods </a:t>
            </a:r>
            <a:endParaRPr lang="en-US" dirty="0"/>
          </a:p>
        </p:txBody>
      </p:sp>
      <p:sp>
        <p:nvSpPr>
          <p:cNvPr id="3" name="Content Placeholder 2">
            <a:extLst>
              <a:ext uri="{FF2B5EF4-FFF2-40B4-BE49-F238E27FC236}">
                <a16:creationId xmlns:a16="http://schemas.microsoft.com/office/drawing/2014/main" id="{ADB2486C-F620-BD0F-CC64-B540AC98559A}"/>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B7A28428-FE6F-4FF8-819E-8A19BFC6C8D0}"/>
              </a:ext>
            </a:extLst>
          </p:cNvPr>
          <p:cNvSpPr>
            <a:spLocks noGrp="1"/>
          </p:cNvSpPr>
          <p:nvPr>
            <p:ph type="sldNum" sz="quarter" idx="12"/>
          </p:nvPr>
        </p:nvSpPr>
        <p:spPr/>
        <p:txBody>
          <a:bodyPr/>
          <a:lstStyle/>
          <a:p>
            <a:fld id="{A4A00DF7-6AE2-7340-9EE1-6F4F020C789C}" type="slidenum">
              <a:rPr lang="en-US" smtClean="0"/>
              <a:t>32</a:t>
            </a:fld>
            <a:endParaRPr lang="en-US"/>
          </a:p>
        </p:txBody>
      </p:sp>
      <p:sp>
        <p:nvSpPr>
          <p:cNvPr id="7" name="TextBox 6">
            <a:extLst>
              <a:ext uri="{FF2B5EF4-FFF2-40B4-BE49-F238E27FC236}">
                <a16:creationId xmlns:a16="http://schemas.microsoft.com/office/drawing/2014/main" id="{33247DCD-920B-4EA4-81F2-76184B431D25}"/>
              </a:ext>
            </a:extLst>
          </p:cNvPr>
          <p:cNvSpPr txBox="1"/>
          <p:nvPr/>
        </p:nvSpPr>
        <p:spPr>
          <a:xfrm>
            <a:off x="321256" y="2060840"/>
            <a:ext cx="5987385" cy="29960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380990" indent="-380990">
              <a:spcBef>
                <a:spcPts val="800"/>
              </a:spcBef>
              <a:buFont typeface="Arial"/>
              <a:buChar char="•"/>
            </a:pPr>
            <a:r>
              <a:rPr lang="en-US" sz="2667" dirty="0">
                <a:latin typeface="Lora"/>
                <a:ea typeface="+mn-lt"/>
                <a:cs typeface="+mn-lt"/>
              </a:rPr>
              <a:t>71% of SFAs used </a:t>
            </a:r>
            <a:r>
              <a:rPr lang="en-US" sz="2667" b="1" dirty="0">
                <a:latin typeface="Lora"/>
                <a:ea typeface="+mn-lt"/>
                <a:cs typeface="+mn-lt"/>
              </a:rPr>
              <a:t>micro purchase </a:t>
            </a:r>
            <a:endParaRPr lang="en-US" sz="2667" dirty="0">
              <a:latin typeface="Lora"/>
              <a:ea typeface="+mn-lt"/>
              <a:cs typeface="+mn-lt"/>
            </a:endParaRPr>
          </a:p>
          <a:p>
            <a:pPr marL="380990" indent="-380990">
              <a:spcBef>
                <a:spcPts val="800"/>
              </a:spcBef>
              <a:buFont typeface="Arial"/>
              <a:buChar char="•"/>
            </a:pPr>
            <a:r>
              <a:rPr lang="en-US" sz="2667" dirty="0">
                <a:latin typeface="Lora"/>
                <a:ea typeface="+mn-lt"/>
                <a:cs typeface="+mn-lt"/>
              </a:rPr>
              <a:t>59% used </a:t>
            </a:r>
            <a:r>
              <a:rPr lang="en-US" sz="2667" b="1" dirty="0">
                <a:latin typeface="Lora"/>
                <a:ea typeface="+mn-lt"/>
                <a:cs typeface="+mn-lt"/>
              </a:rPr>
              <a:t>small purchase </a:t>
            </a:r>
            <a:r>
              <a:rPr lang="en-US" sz="2667" dirty="0">
                <a:latin typeface="Lora"/>
                <a:ea typeface="+mn-lt"/>
                <a:cs typeface="+mn-lt"/>
              </a:rPr>
              <a:t> </a:t>
            </a:r>
          </a:p>
          <a:p>
            <a:pPr marL="380990" indent="-380990">
              <a:spcBef>
                <a:spcPts val="800"/>
              </a:spcBef>
              <a:buFont typeface="Arial"/>
              <a:buChar char="•"/>
            </a:pPr>
            <a:r>
              <a:rPr lang="en-US" sz="2667" dirty="0">
                <a:latin typeface="Lora"/>
                <a:ea typeface="+mn-lt"/>
                <a:cs typeface="+mn-lt"/>
              </a:rPr>
              <a:t>51% used </a:t>
            </a:r>
            <a:r>
              <a:rPr lang="en-US" sz="2667" b="1" dirty="0">
                <a:latin typeface="Lora"/>
                <a:ea typeface="+mn-lt"/>
                <a:cs typeface="+mn-lt"/>
              </a:rPr>
              <a:t>geographic preference</a:t>
            </a:r>
            <a:endParaRPr lang="en-US" sz="2667" dirty="0">
              <a:latin typeface="Lora"/>
              <a:ea typeface="Roboto"/>
              <a:cs typeface="Calibri"/>
            </a:endParaRPr>
          </a:p>
          <a:p>
            <a:pPr marL="380990" indent="-380990">
              <a:spcBef>
                <a:spcPts val="800"/>
              </a:spcBef>
              <a:buFont typeface="Arial"/>
              <a:buChar char="•"/>
            </a:pPr>
            <a:r>
              <a:rPr lang="en-US" sz="2667" dirty="0">
                <a:latin typeface="Lora"/>
                <a:ea typeface="Roboto"/>
                <a:cs typeface="Calibri"/>
              </a:rPr>
              <a:t>47% </a:t>
            </a:r>
            <a:r>
              <a:rPr lang="en-US" sz="2667" b="1" dirty="0">
                <a:latin typeface="Lora"/>
                <a:ea typeface="Roboto"/>
                <a:cs typeface="Calibri"/>
              </a:rPr>
              <a:t>aggregated orders </a:t>
            </a:r>
            <a:r>
              <a:rPr lang="en-US" sz="2667" dirty="0">
                <a:latin typeface="Lora"/>
                <a:ea typeface="Roboto"/>
                <a:cs typeface="Calibri"/>
              </a:rPr>
              <a:t>with neighboring SFAs</a:t>
            </a:r>
            <a:endParaRPr lang="en-US" sz="2667" dirty="0">
              <a:cs typeface="Calibri"/>
            </a:endParaRPr>
          </a:p>
          <a:p>
            <a:pPr marL="380990" indent="-380990">
              <a:spcBef>
                <a:spcPts val="800"/>
              </a:spcBef>
              <a:buFont typeface="Arial"/>
              <a:buChar char="•"/>
            </a:pPr>
            <a:endParaRPr lang="en-US" sz="2667" b="1" dirty="0">
              <a:latin typeface="Lora"/>
              <a:ea typeface="Roboto"/>
              <a:cs typeface="Calibri"/>
            </a:endParaRPr>
          </a:p>
        </p:txBody>
      </p:sp>
      <p:pic>
        <p:nvPicPr>
          <p:cNvPr id="9" name="Picture 9" descr="Chart&#10;&#10;Description automatically generated">
            <a:extLst>
              <a:ext uri="{FF2B5EF4-FFF2-40B4-BE49-F238E27FC236}">
                <a16:creationId xmlns:a16="http://schemas.microsoft.com/office/drawing/2014/main" id="{C54F4479-2FFB-4E5A-BBFC-E36BAC33532B}"/>
              </a:ext>
            </a:extLst>
          </p:cNvPr>
          <p:cNvPicPr>
            <a:picLocks noChangeAspect="1"/>
          </p:cNvPicPr>
          <p:nvPr/>
        </p:nvPicPr>
        <p:blipFill>
          <a:blip r:embed="rId3"/>
          <a:stretch>
            <a:fillRect/>
          </a:stretch>
        </p:blipFill>
        <p:spPr>
          <a:xfrm>
            <a:off x="6189494" y="2005939"/>
            <a:ext cx="5879095" cy="3483604"/>
          </a:xfrm>
          <a:prstGeom prst="rect">
            <a:avLst/>
          </a:prstGeom>
        </p:spPr>
      </p:pic>
      <p:pic>
        <p:nvPicPr>
          <p:cNvPr id="12" name="Picture 11" descr="Logo&#10;&#10;Description automatically generated">
            <a:extLst>
              <a:ext uri="{FF2B5EF4-FFF2-40B4-BE49-F238E27FC236}">
                <a16:creationId xmlns:a16="http://schemas.microsoft.com/office/drawing/2014/main" id="{050FE30C-7143-8CF9-2E64-B3F9D8315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160094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C7E8164A-F712-9739-402B-13E462045763}"/>
              </a:ext>
            </a:extLst>
          </p:cNvPr>
          <p:cNvPicPr>
            <a:picLocks noChangeAspect="1"/>
          </p:cNvPicPr>
          <p:nvPr/>
        </p:nvPicPr>
        <p:blipFill rotWithShape="1">
          <a:blip r:embed="rId3"/>
          <a:srcRect r="12430" b="9836"/>
          <a:stretch/>
        </p:blipFill>
        <p:spPr>
          <a:xfrm>
            <a:off x="7170670" y="3404431"/>
            <a:ext cx="5021330" cy="2904930"/>
          </a:xfrm>
          <a:prstGeom prst="rect">
            <a:avLst/>
          </a:prstGeom>
        </p:spPr>
      </p:pic>
      <p:sp>
        <p:nvSpPr>
          <p:cNvPr id="2" name="Title 1">
            <a:extLst>
              <a:ext uri="{FF2B5EF4-FFF2-40B4-BE49-F238E27FC236}">
                <a16:creationId xmlns:a16="http://schemas.microsoft.com/office/drawing/2014/main" id="{F630919D-464E-58C3-F841-7B8BCF193E0A}"/>
              </a:ext>
            </a:extLst>
          </p:cNvPr>
          <p:cNvSpPr>
            <a:spLocks noGrp="1"/>
          </p:cNvSpPr>
          <p:nvPr>
            <p:ph type="title"/>
          </p:nvPr>
        </p:nvSpPr>
        <p:spPr/>
        <p:txBody>
          <a:bodyPr/>
          <a:lstStyle/>
          <a:p>
            <a:r>
              <a:rPr lang="en-US" dirty="0"/>
              <a:t>Average Profile of a Successful SFA	</a:t>
            </a:r>
          </a:p>
        </p:txBody>
      </p:sp>
      <p:sp>
        <p:nvSpPr>
          <p:cNvPr id="3" name="Content Placeholder 2">
            <a:extLst>
              <a:ext uri="{FF2B5EF4-FFF2-40B4-BE49-F238E27FC236}">
                <a16:creationId xmlns:a16="http://schemas.microsoft.com/office/drawing/2014/main" id="{088449D4-7F35-D07C-4394-35D4E3B59B23}"/>
              </a:ext>
            </a:extLst>
          </p:cNvPr>
          <p:cNvSpPr>
            <a:spLocks noGrp="1"/>
          </p:cNvSpPr>
          <p:nvPr>
            <p:ph idx="1"/>
          </p:nvPr>
        </p:nvSpPr>
        <p:spPr/>
        <p:txBody>
          <a:bodyPr/>
          <a:lstStyle/>
          <a:p>
            <a:r>
              <a:rPr lang="en-US" dirty="0"/>
              <a:t>Bidding through a BOCES</a:t>
            </a:r>
          </a:p>
          <a:p>
            <a:r>
              <a:rPr lang="en-US" dirty="0"/>
              <a:t>Self Operated</a:t>
            </a:r>
          </a:p>
          <a:p>
            <a:r>
              <a:rPr lang="en-US" dirty="0"/>
              <a:t>Supported by a F2S Coordinator (either regionally or at the school or district level)</a:t>
            </a:r>
          </a:p>
          <a:p>
            <a:r>
              <a:rPr lang="en-US" dirty="0"/>
              <a:t>Received NY Milk</a:t>
            </a:r>
          </a:p>
          <a:p>
            <a:pPr marL="0" indent="0">
              <a:buNone/>
            </a:pPr>
            <a:endParaRPr lang="en-US" dirty="0"/>
          </a:p>
        </p:txBody>
      </p:sp>
      <p:pic>
        <p:nvPicPr>
          <p:cNvPr id="7" name="Picture 6" descr="Logo&#10;&#10;Description automatically generated">
            <a:extLst>
              <a:ext uri="{FF2B5EF4-FFF2-40B4-BE49-F238E27FC236}">
                <a16:creationId xmlns:a16="http://schemas.microsoft.com/office/drawing/2014/main" id="{3B468C13-C9A3-B57F-BC02-9F1A54BA7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2592698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57BF1-2CDF-4DDD-836B-2115FAFBD09E}"/>
              </a:ext>
            </a:extLst>
          </p:cNvPr>
          <p:cNvSpPr>
            <a:spLocks noGrp="1"/>
          </p:cNvSpPr>
          <p:nvPr>
            <p:ph type="title"/>
          </p:nvPr>
        </p:nvSpPr>
        <p:spPr>
          <a:xfrm>
            <a:off x="5181601" y="634946"/>
            <a:ext cx="6368142" cy="1450757"/>
          </a:xfrm>
        </p:spPr>
        <p:txBody>
          <a:bodyPr>
            <a:normAutofit/>
          </a:bodyPr>
          <a:lstStyle/>
          <a:p>
            <a:r>
              <a:rPr lang="en-US" b="1" dirty="0">
                <a:solidFill>
                  <a:srgbClr val="C00000"/>
                </a:solidFill>
                <a:latin typeface="Montserrat Black"/>
                <a:cs typeface="Calibri Light"/>
              </a:rPr>
              <a:t>AFT’s Farm to School Research</a:t>
            </a:r>
            <a:endParaRPr lang="en-US">
              <a:solidFill>
                <a:srgbClr val="C00000"/>
              </a:solidFill>
              <a:latin typeface="Montserrat Black"/>
              <a:cs typeface="Calibri Light"/>
            </a:endParaRPr>
          </a:p>
        </p:txBody>
      </p:sp>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E24B2D-DD8F-4904-B5B0-89A3F3BA4090}"/>
              </a:ext>
            </a:extLst>
          </p:cNvPr>
          <p:cNvSpPr>
            <a:spLocks noGrp="1"/>
          </p:cNvSpPr>
          <p:nvPr>
            <p:ph idx="1"/>
          </p:nvPr>
        </p:nvSpPr>
        <p:spPr>
          <a:xfrm>
            <a:off x="5090161" y="2267124"/>
            <a:ext cx="6901814" cy="3670180"/>
          </a:xfrm>
        </p:spPr>
        <p:txBody>
          <a:bodyPr>
            <a:noAutofit/>
          </a:bodyPr>
          <a:lstStyle/>
          <a:p>
            <a:r>
              <a:rPr lang="en-US" sz="2400" i="1" dirty="0"/>
              <a:t>Growing Opportunity</a:t>
            </a:r>
          </a:p>
          <a:p>
            <a:pPr lvl="1">
              <a:buFont typeface="Arial" panose="020B0604020202020204" pitchFamily="34" charset="0"/>
              <a:buChar char="•"/>
            </a:pPr>
            <a:r>
              <a:rPr lang="en-US" sz="2400" dirty="0"/>
              <a:t>Rollout of Farm to School Incentive</a:t>
            </a:r>
          </a:p>
          <a:p>
            <a:pPr lvl="1">
              <a:buFont typeface="Arial" panose="020B0604020202020204" pitchFamily="34" charset="0"/>
              <a:buChar char="•"/>
            </a:pPr>
            <a:r>
              <a:rPr lang="en-US" sz="2400" dirty="0"/>
              <a:t>Barriers to purchasing local items</a:t>
            </a:r>
          </a:p>
          <a:p>
            <a:pPr lvl="1">
              <a:buFont typeface="Arial" panose="020B0604020202020204" pitchFamily="34" charset="0"/>
              <a:buChar char="•"/>
            </a:pPr>
            <a:r>
              <a:rPr lang="en-US" sz="2400" dirty="0"/>
              <a:t>Key to success</a:t>
            </a:r>
          </a:p>
          <a:p>
            <a:endParaRPr lang="en-US" sz="2400" i="1" dirty="0"/>
          </a:p>
          <a:p>
            <a:r>
              <a:rPr lang="en-US" sz="2400" i="1" dirty="0"/>
              <a:t>Growing Resilience</a:t>
            </a:r>
          </a:p>
          <a:p>
            <a:pPr lvl="1">
              <a:buFont typeface="Arial" panose="020B0604020202020204" pitchFamily="34" charset="0"/>
              <a:buChar char="•"/>
            </a:pPr>
            <a:r>
              <a:rPr lang="en-US" sz="2400" dirty="0"/>
              <a:t>300 School Food Authorities surveyed in July 2020</a:t>
            </a:r>
          </a:p>
          <a:p>
            <a:pPr lvl="1">
              <a:buFont typeface="Arial" panose="020B0604020202020204" pitchFamily="34" charset="0"/>
              <a:buChar char="•"/>
            </a:pPr>
            <a:r>
              <a:rPr lang="en-US" sz="2400" dirty="0"/>
              <a:t>54% response rate</a:t>
            </a:r>
          </a:p>
          <a:p>
            <a:pPr lvl="1">
              <a:buFont typeface="Arial" panose="020B0604020202020204" pitchFamily="34" charset="0"/>
              <a:buChar char="•"/>
            </a:pPr>
            <a:r>
              <a:rPr lang="en-US" sz="2400" dirty="0"/>
              <a:t>Findings generalizable statewide to a reasonable degree</a:t>
            </a:r>
          </a:p>
        </p:txBody>
      </p:sp>
      <p:sp>
        <p:nvSpPr>
          <p:cNvPr id="8" name="TextBox 7">
            <a:extLst>
              <a:ext uri="{FF2B5EF4-FFF2-40B4-BE49-F238E27FC236}">
                <a16:creationId xmlns:a16="http://schemas.microsoft.com/office/drawing/2014/main" id="{F20FD014-67A6-4F9E-B338-825E6FFCC7ED}"/>
              </a:ext>
            </a:extLst>
          </p:cNvPr>
          <p:cNvSpPr txBox="1"/>
          <p:nvPr/>
        </p:nvSpPr>
        <p:spPr>
          <a:xfrm>
            <a:off x="3379066" y="6611779"/>
            <a:ext cx="127523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000" dirty="0">
                <a:solidFill>
                  <a:schemeClr val="bg1"/>
                </a:solidFill>
                <a:cs typeface="Calibri"/>
              </a:rPr>
              <a:t>Photo by Josh </a:t>
            </a:r>
            <a:r>
              <a:rPr lang="en-US" sz="1000" dirty="0" err="1">
                <a:solidFill>
                  <a:schemeClr val="bg1"/>
                </a:solidFill>
                <a:cs typeface="Calibri"/>
              </a:rPr>
              <a:t>Baldo</a:t>
            </a:r>
            <a:endParaRPr lang="en-US" sz="1000" dirty="0">
              <a:solidFill>
                <a:schemeClr val="bg1"/>
              </a:solidFill>
              <a:cs typeface="Calibri"/>
            </a:endParaRPr>
          </a:p>
        </p:txBody>
      </p:sp>
      <p:pic>
        <p:nvPicPr>
          <p:cNvPr id="5" name="Picture 5">
            <a:extLst>
              <a:ext uri="{FF2B5EF4-FFF2-40B4-BE49-F238E27FC236}">
                <a16:creationId xmlns:a16="http://schemas.microsoft.com/office/drawing/2014/main" id="{A506B319-2502-1D00-3349-210D71052D6C}"/>
              </a:ext>
            </a:extLst>
          </p:cNvPr>
          <p:cNvPicPr>
            <a:picLocks noChangeAspect="1"/>
          </p:cNvPicPr>
          <p:nvPr/>
        </p:nvPicPr>
        <p:blipFill>
          <a:blip r:embed="rId3"/>
          <a:stretch>
            <a:fillRect/>
          </a:stretch>
        </p:blipFill>
        <p:spPr>
          <a:xfrm>
            <a:off x="176994" y="221651"/>
            <a:ext cx="2868898" cy="3678991"/>
          </a:xfrm>
          <a:prstGeom prst="rect">
            <a:avLst/>
          </a:prstGeom>
        </p:spPr>
      </p:pic>
      <p:pic>
        <p:nvPicPr>
          <p:cNvPr id="6" name="Picture 6" descr="A picture containing graphical user interface&#10;&#10;Description automatically generated">
            <a:extLst>
              <a:ext uri="{FF2B5EF4-FFF2-40B4-BE49-F238E27FC236}">
                <a16:creationId xmlns:a16="http://schemas.microsoft.com/office/drawing/2014/main" id="{D105E0CA-63F4-3F6A-3C36-41108C7063F9}"/>
              </a:ext>
            </a:extLst>
          </p:cNvPr>
          <p:cNvPicPr>
            <a:picLocks noChangeAspect="1"/>
          </p:cNvPicPr>
          <p:nvPr/>
        </p:nvPicPr>
        <p:blipFill>
          <a:blip r:embed="rId4"/>
          <a:stretch>
            <a:fillRect/>
          </a:stretch>
        </p:blipFill>
        <p:spPr>
          <a:xfrm>
            <a:off x="2170919" y="3044798"/>
            <a:ext cx="2790981" cy="3579058"/>
          </a:xfrm>
          <a:prstGeom prst="rect">
            <a:avLst/>
          </a:prstGeom>
        </p:spPr>
      </p:pic>
    </p:spTree>
    <p:extLst>
      <p:ext uri="{BB962C8B-B14F-4D97-AF65-F5344CB8AC3E}">
        <p14:creationId xmlns:p14="http://schemas.microsoft.com/office/powerpoint/2010/main" val="1197647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DE77-D887-46ED-9EC6-52FE3455AE7F}"/>
              </a:ext>
            </a:extLst>
          </p:cNvPr>
          <p:cNvSpPr>
            <a:spLocks noGrp="1"/>
          </p:cNvSpPr>
          <p:nvPr>
            <p:ph type="title"/>
          </p:nvPr>
        </p:nvSpPr>
        <p:spPr/>
        <p:txBody>
          <a:bodyPr/>
          <a:lstStyle/>
          <a:p>
            <a:r>
              <a:rPr lang="en-US" dirty="0">
                <a:solidFill>
                  <a:srgbClr val="C00000"/>
                </a:solidFill>
                <a:latin typeface="Montserrat Black"/>
                <a:cs typeface="Calibri Light"/>
              </a:rPr>
              <a:t>Program Evaluation</a:t>
            </a:r>
          </a:p>
        </p:txBody>
      </p:sp>
      <p:sp>
        <p:nvSpPr>
          <p:cNvPr id="15" name="TextBox 14">
            <a:extLst>
              <a:ext uri="{FF2B5EF4-FFF2-40B4-BE49-F238E27FC236}">
                <a16:creationId xmlns:a16="http://schemas.microsoft.com/office/drawing/2014/main" id="{A22FB118-4A36-CBFC-01BD-95E8482385AC}"/>
              </a:ext>
            </a:extLst>
          </p:cNvPr>
          <p:cNvSpPr txBox="1"/>
          <p:nvPr/>
        </p:nvSpPr>
        <p:spPr>
          <a:xfrm>
            <a:off x="4324663" y="2188565"/>
            <a:ext cx="6865495"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2400" dirty="0">
                <a:cs typeface="Calibri"/>
              </a:rPr>
              <a:t>What impacts is this program having?</a:t>
            </a:r>
            <a:endParaRPr lang="en-US" sz="2400">
              <a:cs typeface="Calibri" panose="020F0502020204030204"/>
            </a:endParaRPr>
          </a:p>
          <a:p>
            <a:pPr>
              <a:spcAft>
                <a:spcPts val="1200"/>
              </a:spcAft>
            </a:pPr>
            <a:r>
              <a:rPr lang="en-US" sz="2400" dirty="0">
                <a:cs typeface="Calibri"/>
              </a:rPr>
              <a:t>What key barriers are schools facing?</a:t>
            </a:r>
          </a:p>
          <a:p>
            <a:pPr>
              <a:spcAft>
                <a:spcPts val="1200"/>
              </a:spcAft>
            </a:pPr>
            <a:r>
              <a:rPr lang="en-US" sz="2400" i="1" dirty="0">
                <a:cs typeface="Calibri"/>
              </a:rPr>
              <a:t>What policy changes are needed to continue growing farm to school in New York?</a:t>
            </a:r>
          </a:p>
        </p:txBody>
      </p:sp>
      <p:pic>
        <p:nvPicPr>
          <p:cNvPr id="16" name="Picture 16">
            <a:extLst>
              <a:ext uri="{FF2B5EF4-FFF2-40B4-BE49-F238E27FC236}">
                <a16:creationId xmlns:a16="http://schemas.microsoft.com/office/drawing/2014/main" id="{6A11BE64-E765-9970-ECA0-3AEDBB1BEA49}"/>
              </a:ext>
            </a:extLst>
          </p:cNvPr>
          <p:cNvPicPr>
            <a:picLocks noChangeAspect="1"/>
          </p:cNvPicPr>
          <p:nvPr/>
        </p:nvPicPr>
        <p:blipFill>
          <a:blip r:embed="rId3"/>
          <a:stretch>
            <a:fillRect/>
          </a:stretch>
        </p:blipFill>
        <p:spPr>
          <a:xfrm>
            <a:off x="1164236" y="1995104"/>
            <a:ext cx="2743200" cy="4042021"/>
          </a:xfrm>
          <a:prstGeom prst="rect">
            <a:avLst/>
          </a:prstGeom>
        </p:spPr>
      </p:pic>
      <p:pic>
        <p:nvPicPr>
          <p:cNvPr id="5" name="Picture 4" descr="Logo&#10;&#10;Description automatically generated">
            <a:extLst>
              <a:ext uri="{FF2B5EF4-FFF2-40B4-BE49-F238E27FC236}">
                <a16:creationId xmlns:a16="http://schemas.microsoft.com/office/drawing/2014/main" id="{1DA8AAAE-3284-F7FD-69D0-5887690B8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3970428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2D48B12-DB71-4AEA-82C9-1F54CF6A0884}"/>
              </a:ext>
            </a:extLst>
          </p:cNvPr>
          <p:cNvSpPr txBox="1">
            <a:spLocks/>
          </p:cNvSpPr>
          <p:nvPr/>
        </p:nvSpPr>
        <p:spPr>
          <a:xfrm>
            <a:off x="0" y="121754"/>
            <a:ext cx="12151081" cy="749181"/>
          </a:xfrm>
          <a:prstGeom prst="rect">
            <a:avLst/>
          </a:prstGeom>
        </p:spPr>
        <p:txBody>
          <a:bodyPr vert="horz" lIns="0" tIns="45720" rIns="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
                <a:srgbClr val="99CB38"/>
              </a:buClr>
              <a:buSzTx/>
              <a:buFont typeface="Calibri" panose="020F0502020204030204" pitchFamily="34" charset="0"/>
              <a:buNone/>
              <a:tabLst/>
              <a:defRPr/>
            </a:pPr>
            <a:r>
              <a:rPr kumimoji="0" lang="en-US" sz="3700" b="1" i="0" u="none" strike="noStrike" kern="1200" cap="none" spc="-50" normalizeH="0" baseline="0" noProof="0" dirty="0">
                <a:ln>
                  <a:noFill/>
                </a:ln>
                <a:solidFill>
                  <a:prstClr val="black">
                    <a:lumMod val="75000"/>
                    <a:lumOff val="25000"/>
                  </a:prstClr>
                </a:solidFill>
                <a:effectLst/>
                <a:uLnTx/>
                <a:uFillTx/>
                <a:latin typeface="Calibri" panose="020F0502020204030204"/>
                <a:ea typeface="+mj-ea"/>
                <a:cs typeface="+mj-cs"/>
              </a:rPr>
              <a:t>After two Years, Students had increased access to nutritious New York products while growing new markets</a:t>
            </a:r>
            <a:endParaRPr kumimoji="0" lang="en-US" sz="3700" b="1" i="0" u="none" strike="noStrike" kern="1200" cap="none" spc="-50" normalizeH="0" baseline="0" noProof="0" dirty="0">
              <a:ln>
                <a:noFill/>
              </a:ln>
              <a:solidFill>
                <a:prstClr val="black">
                  <a:lumMod val="75000"/>
                  <a:lumOff val="25000"/>
                </a:prstClr>
              </a:solidFill>
              <a:effectLst/>
              <a:uLnTx/>
              <a:uFillTx/>
              <a:latin typeface="Calibri" panose="020F0502020204030204"/>
              <a:ea typeface="+mj-ea"/>
              <a:cs typeface="Calibri"/>
            </a:endParaRPr>
          </a:p>
        </p:txBody>
      </p:sp>
      <p:grpSp>
        <p:nvGrpSpPr>
          <p:cNvPr id="39" name="Group 38">
            <a:extLst>
              <a:ext uri="{FF2B5EF4-FFF2-40B4-BE49-F238E27FC236}">
                <a16:creationId xmlns:a16="http://schemas.microsoft.com/office/drawing/2014/main" id="{5AEF2496-500F-47EB-A936-B278B3A2D2D7}"/>
              </a:ext>
            </a:extLst>
          </p:cNvPr>
          <p:cNvGrpSpPr/>
          <p:nvPr/>
        </p:nvGrpSpPr>
        <p:grpSpPr>
          <a:xfrm>
            <a:off x="6769100" y="1374415"/>
            <a:ext cx="1576915" cy="1608664"/>
            <a:chOff x="5575299" y="1818216"/>
            <a:chExt cx="1576915" cy="1608664"/>
          </a:xfrm>
        </p:grpSpPr>
        <p:sp>
          <p:nvSpPr>
            <p:cNvPr id="31" name="Oval 30">
              <a:extLst>
                <a:ext uri="{FF2B5EF4-FFF2-40B4-BE49-F238E27FC236}">
                  <a16:creationId xmlns:a16="http://schemas.microsoft.com/office/drawing/2014/main" id="{5E09B018-D5F1-45C5-A508-601076DF2FAA}"/>
                </a:ext>
              </a:extLst>
            </p:cNvPr>
            <p:cNvSpPr/>
            <p:nvPr/>
          </p:nvSpPr>
          <p:spPr>
            <a:xfrm>
              <a:off x="5575299" y="1818216"/>
              <a:ext cx="1576915" cy="1608664"/>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picture containing shape&#10;&#10;Description automatically generated">
              <a:extLst>
                <a:ext uri="{FF2B5EF4-FFF2-40B4-BE49-F238E27FC236}">
                  <a16:creationId xmlns:a16="http://schemas.microsoft.com/office/drawing/2014/main" id="{70A97C2B-B4E3-472F-BB35-34A17F20CB3A}"/>
                </a:ext>
              </a:extLst>
            </p:cNvPr>
            <p:cNvPicPr>
              <a:picLocks noChangeAspect="1"/>
            </p:cNvPicPr>
            <p:nvPr/>
          </p:nvPicPr>
          <p:blipFill>
            <a:blip r:embed="rId3"/>
            <a:stretch>
              <a:fillRect/>
            </a:stretch>
          </p:blipFill>
          <p:spPr>
            <a:xfrm>
              <a:off x="5750983" y="1962150"/>
              <a:ext cx="1208617" cy="1208617"/>
            </a:xfrm>
            <a:prstGeom prst="rect">
              <a:avLst/>
            </a:prstGeom>
          </p:spPr>
        </p:pic>
      </p:grpSp>
      <p:grpSp>
        <p:nvGrpSpPr>
          <p:cNvPr id="41" name="Group 40">
            <a:extLst>
              <a:ext uri="{FF2B5EF4-FFF2-40B4-BE49-F238E27FC236}">
                <a16:creationId xmlns:a16="http://schemas.microsoft.com/office/drawing/2014/main" id="{7202865C-971C-414D-89C8-7276918190C9}"/>
              </a:ext>
            </a:extLst>
          </p:cNvPr>
          <p:cNvGrpSpPr/>
          <p:nvPr/>
        </p:nvGrpSpPr>
        <p:grpSpPr>
          <a:xfrm>
            <a:off x="1797049" y="3892548"/>
            <a:ext cx="1534582" cy="1492248"/>
            <a:chOff x="1786466" y="3934882"/>
            <a:chExt cx="1534582" cy="1492248"/>
          </a:xfrm>
        </p:grpSpPr>
        <p:sp>
          <p:nvSpPr>
            <p:cNvPr id="32" name="Oval 31">
              <a:extLst>
                <a:ext uri="{FF2B5EF4-FFF2-40B4-BE49-F238E27FC236}">
                  <a16:creationId xmlns:a16="http://schemas.microsoft.com/office/drawing/2014/main" id="{189B3595-A9F0-428A-8912-52A6E039A5AE}"/>
                </a:ext>
              </a:extLst>
            </p:cNvPr>
            <p:cNvSpPr/>
            <p:nvPr/>
          </p:nvSpPr>
          <p:spPr>
            <a:xfrm>
              <a:off x="1786466" y="3934882"/>
              <a:ext cx="1534582" cy="1492248"/>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20" descr="A picture containing shape&#10;&#10;Description automatically generated">
              <a:extLst>
                <a:ext uri="{FF2B5EF4-FFF2-40B4-BE49-F238E27FC236}">
                  <a16:creationId xmlns:a16="http://schemas.microsoft.com/office/drawing/2014/main" id="{29F2795A-BE9F-4364-8ED3-E51750311FB2}"/>
                </a:ext>
              </a:extLst>
            </p:cNvPr>
            <p:cNvPicPr>
              <a:picLocks noChangeAspect="1"/>
            </p:cNvPicPr>
            <p:nvPr/>
          </p:nvPicPr>
          <p:blipFill>
            <a:blip r:embed="rId4"/>
            <a:stretch>
              <a:fillRect/>
            </a:stretch>
          </p:blipFill>
          <p:spPr>
            <a:xfrm>
              <a:off x="1972733" y="4089400"/>
              <a:ext cx="1155700" cy="1176867"/>
            </a:xfrm>
            <a:prstGeom prst="rect">
              <a:avLst/>
            </a:prstGeom>
          </p:spPr>
        </p:pic>
      </p:grpSp>
      <p:grpSp>
        <p:nvGrpSpPr>
          <p:cNvPr id="37" name="Group 36">
            <a:extLst>
              <a:ext uri="{FF2B5EF4-FFF2-40B4-BE49-F238E27FC236}">
                <a16:creationId xmlns:a16="http://schemas.microsoft.com/office/drawing/2014/main" id="{E6D8A62E-5361-4E31-A2EE-19ADC4C87BCD}"/>
              </a:ext>
            </a:extLst>
          </p:cNvPr>
          <p:cNvGrpSpPr/>
          <p:nvPr/>
        </p:nvGrpSpPr>
        <p:grpSpPr>
          <a:xfrm>
            <a:off x="571501" y="1390650"/>
            <a:ext cx="1534582" cy="1492248"/>
            <a:chOff x="706967" y="1744133"/>
            <a:chExt cx="1534582" cy="1492248"/>
          </a:xfrm>
        </p:grpSpPr>
        <p:sp>
          <p:nvSpPr>
            <p:cNvPr id="29" name="Oval 28">
              <a:extLst>
                <a:ext uri="{FF2B5EF4-FFF2-40B4-BE49-F238E27FC236}">
                  <a16:creationId xmlns:a16="http://schemas.microsoft.com/office/drawing/2014/main" id="{4190982F-6890-48E1-9239-40D4225A2DD3}"/>
                </a:ext>
              </a:extLst>
            </p:cNvPr>
            <p:cNvSpPr/>
            <p:nvPr/>
          </p:nvSpPr>
          <p:spPr>
            <a:xfrm>
              <a:off x="706967" y="1744133"/>
              <a:ext cx="1534582" cy="1492248"/>
            </a:xfrm>
            <a:prstGeom prst="ellipse">
              <a:avLst/>
            </a:prstGeom>
            <a:solidFill>
              <a:srgbClr val="F0AFAF"/>
            </a:solidFill>
            <a:ln>
              <a:solidFill>
                <a:srgbClr val="F0AF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4" descr="A picture containing shape&#10;&#10;Description automatically generated">
              <a:extLst>
                <a:ext uri="{FF2B5EF4-FFF2-40B4-BE49-F238E27FC236}">
                  <a16:creationId xmlns:a16="http://schemas.microsoft.com/office/drawing/2014/main" id="{B6F63F24-637B-4A37-9433-B97EED06EFBD}"/>
                </a:ext>
              </a:extLst>
            </p:cNvPr>
            <p:cNvPicPr>
              <a:picLocks noChangeAspect="1"/>
            </p:cNvPicPr>
            <p:nvPr/>
          </p:nvPicPr>
          <p:blipFill>
            <a:blip r:embed="rId5"/>
            <a:stretch>
              <a:fillRect/>
            </a:stretch>
          </p:blipFill>
          <p:spPr>
            <a:xfrm>
              <a:off x="861484" y="1824567"/>
              <a:ext cx="1219200" cy="1219200"/>
            </a:xfrm>
            <a:prstGeom prst="rect">
              <a:avLst/>
            </a:prstGeom>
          </p:spPr>
        </p:pic>
      </p:grpSp>
      <p:grpSp>
        <p:nvGrpSpPr>
          <p:cNvPr id="42" name="Group 41">
            <a:extLst>
              <a:ext uri="{FF2B5EF4-FFF2-40B4-BE49-F238E27FC236}">
                <a16:creationId xmlns:a16="http://schemas.microsoft.com/office/drawing/2014/main" id="{67CBFA13-21E0-434A-BDA7-109C0C1E8345}"/>
              </a:ext>
            </a:extLst>
          </p:cNvPr>
          <p:cNvGrpSpPr/>
          <p:nvPr/>
        </p:nvGrpSpPr>
        <p:grpSpPr>
          <a:xfrm>
            <a:off x="5226049" y="3892547"/>
            <a:ext cx="1534582" cy="1492248"/>
            <a:chOff x="4601632" y="3934881"/>
            <a:chExt cx="1534582" cy="1492248"/>
          </a:xfrm>
        </p:grpSpPr>
        <p:sp>
          <p:nvSpPr>
            <p:cNvPr id="33" name="Oval 32">
              <a:extLst>
                <a:ext uri="{FF2B5EF4-FFF2-40B4-BE49-F238E27FC236}">
                  <a16:creationId xmlns:a16="http://schemas.microsoft.com/office/drawing/2014/main" id="{436DCEA3-8C1D-4E27-8C91-FDF546E34A19}"/>
                </a:ext>
              </a:extLst>
            </p:cNvPr>
            <p:cNvSpPr/>
            <p:nvPr/>
          </p:nvSpPr>
          <p:spPr>
            <a:xfrm>
              <a:off x="4601632" y="3934881"/>
              <a:ext cx="1534582" cy="1492248"/>
            </a:xfrm>
            <a:prstGeom prst="ellipse">
              <a:avLst/>
            </a:prstGeom>
            <a:solidFill>
              <a:srgbClr val="DB500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6" descr="A picture containing shape&#10;&#10;Description automatically generated">
              <a:extLst>
                <a:ext uri="{FF2B5EF4-FFF2-40B4-BE49-F238E27FC236}">
                  <a16:creationId xmlns:a16="http://schemas.microsoft.com/office/drawing/2014/main" id="{963839D8-31B5-4789-A7F7-5CEFC1066F16}"/>
                </a:ext>
              </a:extLst>
            </p:cNvPr>
            <p:cNvPicPr>
              <a:picLocks noChangeAspect="1"/>
            </p:cNvPicPr>
            <p:nvPr/>
          </p:nvPicPr>
          <p:blipFill>
            <a:blip r:embed="rId6"/>
            <a:stretch>
              <a:fillRect/>
            </a:stretch>
          </p:blipFill>
          <p:spPr>
            <a:xfrm>
              <a:off x="4734983" y="4121149"/>
              <a:ext cx="1134534" cy="1113367"/>
            </a:xfrm>
            <a:prstGeom prst="rect">
              <a:avLst/>
            </a:prstGeom>
          </p:spPr>
        </p:pic>
      </p:grpSp>
      <p:sp>
        <p:nvSpPr>
          <p:cNvPr id="35" name="Oval 34">
            <a:extLst>
              <a:ext uri="{FF2B5EF4-FFF2-40B4-BE49-F238E27FC236}">
                <a16:creationId xmlns:a16="http://schemas.microsoft.com/office/drawing/2014/main" id="{B880F361-B322-409F-9FDE-7318AB2DCE9F}"/>
              </a:ext>
            </a:extLst>
          </p:cNvPr>
          <p:cNvSpPr/>
          <p:nvPr/>
        </p:nvSpPr>
        <p:spPr>
          <a:xfrm>
            <a:off x="9727939" y="1370544"/>
            <a:ext cx="1576915" cy="1608664"/>
          </a:xfrm>
          <a:prstGeom prst="ellipse">
            <a:avLst/>
          </a:prstGeom>
          <a:solidFill>
            <a:srgbClr val="BBA4D4"/>
          </a:solidFill>
          <a:ln>
            <a:solidFill>
              <a:srgbClr val="BBA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D9B9168C-70BE-424C-9E51-3085E04FB3C9}"/>
              </a:ext>
            </a:extLst>
          </p:cNvPr>
          <p:cNvGrpSpPr/>
          <p:nvPr/>
        </p:nvGrpSpPr>
        <p:grpSpPr>
          <a:xfrm>
            <a:off x="3571876" y="1390650"/>
            <a:ext cx="1576915" cy="1608664"/>
            <a:chOff x="3172883" y="1712383"/>
            <a:chExt cx="1576915" cy="1608664"/>
          </a:xfrm>
        </p:grpSpPr>
        <p:sp>
          <p:nvSpPr>
            <p:cNvPr id="30" name="Oval 29">
              <a:extLst>
                <a:ext uri="{FF2B5EF4-FFF2-40B4-BE49-F238E27FC236}">
                  <a16:creationId xmlns:a16="http://schemas.microsoft.com/office/drawing/2014/main" id="{AE319756-B00B-467F-9094-656AF392CCCF}"/>
                </a:ext>
              </a:extLst>
            </p:cNvPr>
            <p:cNvSpPr/>
            <p:nvPr/>
          </p:nvSpPr>
          <p:spPr>
            <a:xfrm>
              <a:off x="3172883" y="1712383"/>
              <a:ext cx="1576915" cy="16086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8" descr="A picture containing shape&#10;&#10;Description automatically generated">
              <a:extLst>
                <a:ext uri="{FF2B5EF4-FFF2-40B4-BE49-F238E27FC236}">
                  <a16:creationId xmlns:a16="http://schemas.microsoft.com/office/drawing/2014/main" id="{D59F92E2-AF2A-4535-9A9B-4307103E6EA7}"/>
                </a:ext>
              </a:extLst>
            </p:cNvPr>
            <p:cNvPicPr>
              <a:picLocks noChangeAspect="1"/>
            </p:cNvPicPr>
            <p:nvPr/>
          </p:nvPicPr>
          <p:blipFill>
            <a:blip r:embed="rId7"/>
            <a:stretch>
              <a:fillRect/>
            </a:stretch>
          </p:blipFill>
          <p:spPr>
            <a:xfrm>
              <a:off x="3433233" y="1930401"/>
              <a:ext cx="1155701" cy="1166284"/>
            </a:xfrm>
            <a:prstGeom prst="rect">
              <a:avLst/>
            </a:prstGeom>
          </p:spPr>
        </p:pic>
      </p:grpSp>
      <p:grpSp>
        <p:nvGrpSpPr>
          <p:cNvPr id="43" name="Group 42">
            <a:extLst>
              <a:ext uri="{FF2B5EF4-FFF2-40B4-BE49-F238E27FC236}">
                <a16:creationId xmlns:a16="http://schemas.microsoft.com/office/drawing/2014/main" id="{A654CEB0-D6DE-4326-900E-01CBDCB9EE67}"/>
              </a:ext>
            </a:extLst>
          </p:cNvPr>
          <p:cNvGrpSpPr/>
          <p:nvPr/>
        </p:nvGrpSpPr>
        <p:grpSpPr>
          <a:xfrm>
            <a:off x="8464549" y="3892548"/>
            <a:ext cx="1576915" cy="1608664"/>
            <a:chOff x="7829549" y="3934882"/>
            <a:chExt cx="1576915" cy="1608664"/>
          </a:xfrm>
        </p:grpSpPr>
        <p:sp>
          <p:nvSpPr>
            <p:cNvPr id="36" name="Oval 35">
              <a:extLst>
                <a:ext uri="{FF2B5EF4-FFF2-40B4-BE49-F238E27FC236}">
                  <a16:creationId xmlns:a16="http://schemas.microsoft.com/office/drawing/2014/main" id="{0AD550F4-3156-4463-9707-C1DA40196526}"/>
                </a:ext>
              </a:extLst>
            </p:cNvPr>
            <p:cNvSpPr/>
            <p:nvPr/>
          </p:nvSpPr>
          <p:spPr>
            <a:xfrm>
              <a:off x="7829549" y="3934882"/>
              <a:ext cx="1576915" cy="1608664"/>
            </a:xfrm>
            <a:prstGeom prst="ellipse">
              <a:avLst/>
            </a:prstGeom>
            <a:solidFill>
              <a:srgbClr val="FFFC96"/>
            </a:solidFill>
            <a:ln>
              <a:solidFill>
                <a:srgbClr val="FFF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Picture 34" descr="A picture containing shape&#10;&#10;Description automatically generated">
              <a:extLst>
                <a:ext uri="{FF2B5EF4-FFF2-40B4-BE49-F238E27FC236}">
                  <a16:creationId xmlns:a16="http://schemas.microsoft.com/office/drawing/2014/main" id="{53B3F5B5-6490-459F-B352-CA52EDE23D2D}"/>
                </a:ext>
              </a:extLst>
            </p:cNvPr>
            <p:cNvPicPr>
              <a:picLocks noChangeAspect="1"/>
            </p:cNvPicPr>
            <p:nvPr/>
          </p:nvPicPr>
          <p:blipFill>
            <a:blip r:embed="rId8"/>
            <a:stretch>
              <a:fillRect/>
            </a:stretch>
          </p:blipFill>
          <p:spPr>
            <a:xfrm>
              <a:off x="8036984" y="4152899"/>
              <a:ext cx="1155700" cy="1155700"/>
            </a:xfrm>
            <a:prstGeom prst="rect">
              <a:avLst/>
            </a:prstGeom>
          </p:spPr>
        </p:pic>
      </p:grpSp>
      <p:sp>
        <p:nvSpPr>
          <p:cNvPr id="44" name="TextBox 43">
            <a:extLst>
              <a:ext uri="{FF2B5EF4-FFF2-40B4-BE49-F238E27FC236}">
                <a16:creationId xmlns:a16="http://schemas.microsoft.com/office/drawing/2014/main" id="{938D5CEA-59AD-4B0A-BF27-E6B6CBF6D687}"/>
              </a:ext>
            </a:extLst>
          </p:cNvPr>
          <p:cNvSpPr txBox="1"/>
          <p:nvPr/>
        </p:nvSpPr>
        <p:spPr>
          <a:xfrm>
            <a:off x="1014941" y="3205692"/>
            <a:ext cx="78528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Calibri"/>
              </a:rPr>
              <a:t>87%</a:t>
            </a:r>
          </a:p>
        </p:txBody>
      </p:sp>
      <p:sp>
        <p:nvSpPr>
          <p:cNvPr id="46" name="TextBox 45">
            <a:extLst>
              <a:ext uri="{FF2B5EF4-FFF2-40B4-BE49-F238E27FC236}">
                <a16:creationId xmlns:a16="http://schemas.microsoft.com/office/drawing/2014/main" id="{73E65B5D-B343-4099-9FDC-7D16F4976078}"/>
              </a:ext>
            </a:extLst>
          </p:cNvPr>
          <p:cNvSpPr txBox="1"/>
          <p:nvPr/>
        </p:nvSpPr>
        <p:spPr>
          <a:xfrm>
            <a:off x="7312026" y="3256925"/>
            <a:ext cx="78528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Calibri"/>
              </a:rPr>
              <a:t>51%</a:t>
            </a:r>
          </a:p>
        </p:txBody>
      </p:sp>
      <p:sp>
        <p:nvSpPr>
          <p:cNvPr id="47" name="TextBox 46">
            <a:extLst>
              <a:ext uri="{FF2B5EF4-FFF2-40B4-BE49-F238E27FC236}">
                <a16:creationId xmlns:a16="http://schemas.microsoft.com/office/drawing/2014/main" id="{39044D1A-2ACA-4953-B764-C6C49705B6E2}"/>
              </a:ext>
            </a:extLst>
          </p:cNvPr>
          <p:cNvSpPr txBox="1"/>
          <p:nvPr/>
        </p:nvSpPr>
        <p:spPr>
          <a:xfrm>
            <a:off x="3970337" y="3283981"/>
            <a:ext cx="78528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Calibri"/>
              </a:rPr>
              <a:t>54%</a:t>
            </a:r>
          </a:p>
        </p:txBody>
      </p:sp>
      <p:sp>
        <p:nvSpPr>
          <p:cNvPr id="48" name="TextBox 47">
            <a:extLst>
              <a:ext uri="{FF2B5EF4-FFF2-40B4-BE49-F238E27FC236}">
                <a16:creationId xmlns:a16="http://schemas.microsoft.com/office/drawing/2014/main" id="{2B3D3BD8-5CE7-47E5-907C-9B888D2916B6}"/>
              </a:ext>
            </a:extLst>
          </p:cNvPr>
          <p:cNvSpPr txBox="1"/>
          <p:nvPr/>
        </p:nvSpPr>
        <p:spPr>
          <a:xfrm>
            <a:off x="2306108" y="5809191"/>
            <a:ext cx="78528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Calibri"/>
              </a:rPr>
              <a:t>32%</a:t>
            </a:r>
          </a:p>
        </p:txBody>
      </p:sp>
      <p:sp>
        <p:nvSpPr>
          <p:cNvPr id="49" name="TextBox 48">
            <a:extLst>
              <a:ext uri="{FF2B5EF4-FFF2-40B4-BE49-F238E27FC236}">
                <a16:creationId xmlns:a16="http://schemas.microsoft.com/office/drawing/2014/main" id="{5D1DBCD2-433E-4303-B15D-5C3A32A10CFB}"/>
              </a:ext>
            </a:extLst>
          </p:cNvPr>
          <p:cNvSpPr txBox="1"/>
          <p:nvPr/>
        </p:nvSpPr>
        <p:spPr>
          <a:xfrm>
            <a:off x="5703358" y="5809191"/>
            <a:ext cx="78528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Calibri"/>
              </a:rPr>
              <a:t>22%</a:t>
            </a:r>
          </a:p>
        </p:txBody>
      </p:sp>
      <p:sp>
        <p:nvSpPr>
          <p:cNvPr id="50" name="TextBox 49">
            <a:extLst>
              <a:ext uri="{FF2B5EF4-FFF2-40B4-BE49-F238E27FC236}">
                <a16:creationId xmlns:a16="http://schemas.microsoft.com/office/drawing/2014/main" id="{B85AD5AA-28E0-4674-81F7-D5FF6C54B466}"/>
              </a:ext>
            </a:extLst>
          </p:cNvPr>
          <p:cNvSpPr txBox="1"/>
          <p:nvPr/>
        </p:nvSpPr>
        <p:spPr>
          <a:xfrm>
            <a:off x="8984192" y="5872692"/>
            <a:ext cx="78528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Calibri"/>
              </a:rPr>
              <a:t>4%</a:t>
            </a:r>
          </a:p>
        </p:txBody>
      </p:sp>
      <p:sp>
        <p:nvSpPr>
          <p:cNvPr id="51" name="TextBox 50">
            <a:extLst>
              <a:ext uri="{FF2B5EF4-FFF2-40B4-BE49-F238E27FC236}">
                <a16:creationId xmlns:a16="http://schemas.microsoft.com/office/drawing/2014/main" id="{7827D502-4AAA-4445-AADE-95612C52A87B}"/>
              </a:ext>
            </a:extLst>
          </p:cNvPr>
          <p:cNvSpPr txBox="1"/>
          <p:nvPr/>
        </p:nvSpPr>
        <p:spPr>
          <a:xfrm>
            <a:off x="10261073" y="3273924"/>
            <a:ext cx="78528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Calibri"/>
              </a:rPr>
              <a:t>42%</a:t>
            </a:r>
          </a:p>
        </p:txBody>
      </p:sp>
      <p:sp>
        <p:nvSpPr>
          <p:cNvPr id="52" name="TextBox 51">
            <a:extLst>
              <a:ext uri="{FF2B5EF4-FFF2-40B4-BE49-F238E27FC236}">
                <a16:creationId xmlns:a16="http://schemas.microsoft.com/office/drawing/2014/main" id="{9D385BB4-505B-4D96-A7C3-199B6C11C738}"/>
              </a:ext>
            </a:extLst>
          </p:cNvPr>
          <p:cNvSpPr txBox="1"/>
          <p:nvPr/>
        </p:nvSpPr>
        <p:spPr>
          <a:xfrm>
            <a:off x="1009650" y="2914651"/>
            <a:ext cx="6582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Fruit</a:t>
            </a:r>
          </a:p>
        </p:txBody>
      </p:sp>
      <p:sp>
        <p:nvSpPr>
          <p:cNvPr id="53" name="TextBox 52">
            <a:extLst>
              <a:ext uri="{FF2B5EF4-FFF2-40B4-BE49-F238E27FC236}">
                <a16:creationId xmlns:a16="http://schemas.microsoft.com/office/drawing/2014/main" id="{FE82B842-AB5C-4F80-9204-C75201A6D3FE}"/>
              </a:ext>
            </a:extLst>
          </p:cNvPr>
          <p:cNvSpPr txBox="1"/>
          <p:nvPr/>
        </p:nvSpPr>
        <p:spPr>
          <a:xfrm>
            <a:off x="9459124" y="2969234"/>
            <a:ext cx="22246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Processed Products</a:t>
            </a:r>
          </a:p>
        </p:txBody>
      </p:sp>
      <p:sp>
        <p:nvSpPr>
          <p:cNvPr id="54" name="TextBox 53">
            <a:extLst>
              <a:ext uri="{FF2B5EF4-FFF2-40B4-BE49-F238E27FC236}">
                <a16:creationId xmlns:a16="http://schemas.microsoft.com/office/drawing/2014/main" id="{0C910763-972F-4447-8541-C5F45B241DD2}"/>
              </a:ext>
            </a:extLst>
          </p:cNvPr>
          <p:cNvSpPr txBox="1"/>
          <p:nvPr/>
        </p:nvSpPr>
        <p:spPr>
          <a:xfrm>
            <a:off x="7036857" y="3031608"/>
            <a:ext cx="1219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Fluid Milk</a:t>
            </a:r>
          </a:p>
        </p:txBody>
      </p:sp>
      <p:sp>
        <p:nvSpPr>
          <p:cNvPr id="55" name="TextBox 54">
            <a:extLst>
              <a:ext uri="{FF2B5EF4-FFF2-40B4-BE49-F238E27FC236}">
                <a16:creationId xmlns:a16="http://schemas.microsoft.com/office/drawing/2014/main" id="{539DC360-D1FD-4BA0-8413-1EBA7F348903}"/>
              </a:ext>
            </a:extLst>
          </p:cNvPr>
          <p:cNvSpPr txBox="1"/>
          <p:nvPr/>
        </p:nvSpPr>
        <p:spPr>
          <a:xfrm>
            <a:off x="8185149" y="5592233"/>
            <a:ext cx="21293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Honey/Maple Syrup</a:t>
            </a:r>
          </a:p>
        </p:txBody>
      </p:sp>
      <p:sp>
        <p:nvSpPr>
          <p:cNvPr id="56" name="TextBox 55">
            <a:extLst>
              <a:ext uri="{FF2B5EF4-FFF2-40B4-BE49-F238E27FC236}">
                <a16:creationId xmlns:a16="http://schemas.microsoft.com/office/drawing/2014/main" id="{F76424EA-0222-4652-8609-1A6B0C6B859F}"/>
              </a:ext>
            </a:extLst>
          </p:cNvPr>
          <p:cNvSpPr txBox="1"/>
          <p:nvPr/>
        </p:nvSpPr>
        <p:spPr>
          <a:xfrm>
            <a:off x="3650192" y="3031608"/>
            <a:ext cx="12297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Vegetables</a:t>
            </a:r>
          </a:p>
        </p:txBody>
      </p:sp>
      <p:sp>
        <p:nvSpPr>
          <p:cNvPr id="57" name="TextBox 56">
            <a:extLst>
              <a:ext uri="{FF2B5EF4-FFF2-40B4-BE49-F238E27FC236}">
                <a16:creationId xmlns:a16="http://schemas.microsoft.com/office/drawing/2014/main" id="{D05E30E1-D3C4-40E4-A71A-8E994432B857}"/>
              </a:ext>
            </a:extLst>
          </p:cNvPr>
          <p:cNvSpPr txBox="1"/>
          <p:nvPr/>
        </p:nvSpPr>
        <p:spPr>
          <a:xfrm>
            <a:off x="5200649" y="5507567"/>
            <a:ext cx="15684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Animal Protein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4CBAE502-3947-48C1-9D60-0505A73A9FF8}"/>
              </a:ext>
            </a:extLst>
          </p:cNvPr>
          <p:cNvSpPr txBox="1"/>
          <p:nvPr/>
        </p:nvSpPr>
        <p:spPr>
          <a:xfrm>
            <a:off x="1983315" y="5549900"/>
            <a:ext cx="13356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Other Dairy</a:t>
            </a:r>
          </a:p>
        </p:txBody>
      </p:sp>
      <p:pic>
        <p:nvPicPr>
          <p:cNvPr id="3" name="Picture 2">
            <a:extLst>
              <a:ext uri="{FF2B5EF4-FFF2-40B4-BE49-F238E27FC236}">
                <a16:creationId xmlns:a16="http://schemas.microsoft.com/office/drawing/2014/main" id="{83084139-1AE9-496F-AC1C-AAA4B386D8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25796" y="1604368"/>
            <a:ext cx="1085446" cy="1085446"/>
          </a:xfrm>
          <a:prstGeom prst="rect">
            <a:avLst/>
          </a:prstGeom>
        </p:spPr>
      </p:pic>
    </p:spTree>
    <p:extLst>
      <p:ext uri="{BB962C8B-B14F-4D97-AF65-F5344CB8AC3E}">
        <p14:creationId xmlns:p14="http://schemas.microsoft.com/office/powerpoint/2010/main" val="2059684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6A3F-9CE8-4B3B-ADA4-F5E5AE92AB1A}"/>
              </a:ext>
            </a:extLst>
          </p:cNvPr>
          <p:cNvSpPr>
            <a:spLocks noGrp="1"/>
          </p:cNvSpPr>
          <p:nvPr>
            <p:ph type="title"/>
          </p:nvPr>
        </p:nvSpPr>
        <p:spPr>
          <a:xfrm>
            <a:off x="710308" y="4572271"/>
            <a:ext cx="10058400" cy="1450757"/>
          </a:xfrm>
        </p:spPr>
        <p:txBody>
          <a:bodyPr/>
          <a:lstStyle/>
          <a:p>
            <a:r>
              <a:rPr lang="en-US" dirty="0">
                <a:solidFill>
                  <a:schemeClr val="tx2">
                    <a:lumMod val="75000"/>
                  </a:schemeClr>
                </a:solidFill>
              </a:rPr>
              <a:t>Cost remains the #1 Barrier to Purchasing Local Food</a:t>
            </a:r>
          </a:p>
        </p:txBody>
      </p:sp>
      <p:sp>
        <p:nvSpPr>
          <p:cNvPr id="12" name="Content Placeholder 11">
            <a:extLst>
              <a:ext uri="{FF2B5EF4-FFF2-40B4-BE49-F238E27FC236}">
                <a16:creationId xmlns:a16="http://schemas.microsoft.com/office/drawing/2014/main" id="{C44AC110-C2EC-EFBD-0A6A-3869FDE1286D}"/>
              </a:ext>
            </a:extLst>
          </p:cNvPr>
          <p:cNvSpPr>
            <a:spLocks noGrp="1"/>
          </p:cNvSpPr>
          <p:nvPr>
            <p:ph idx="1"/>
          </p:nvPr>
        </p:nvSpPr>
        <p:spPr/>
        <p:txBody>
          <a:bodyPr/>
          <a:lstStyle/>
          <a:p>
            <a:endParaRPr lang="en-US" dirty="0"/>
          </a:p>
        </p:txBody>
      </p:sp>
      <p:graphicFrame>
        <p:nvGraphicFramePr>
          <p:cNvPr id="21" name="Chart 20">
            <a:extLst>
              <a:ext uri="{FF2B5EF4-FFF2-40B4-BE49-F238E27FC236}">
                <a16:creationId xmlns:a16="http://schemas.microsoft.com/office/drawing/2014/main" id="{EFEC0D41-2602-4D3C-868A-825B4328AC6F}"/>
              </a:ext>
            </a:extLst>
          </p:cNvPr>
          <p:cNvGraphicFramePr>
            <a:graphicFrameLocks/>
          </p:cNvGraphicFramePr>
          <p:nvPr>
            <p:extLst>
              <p:ext uri="{D42A27DB-BD31-4B8C-83A1-F6EECF244321}">
                <p14:modId xmlns:p14="http://schemas.microsoft.com/office/powerpoint/2010/main" val="3461990049"/>
              </p:ext>
            </p:extLst>
          </p:nvPr>
        </p:nvGraphicFramePr>
        <p:xfrm>
          <a:off x="188426" y="874645"/>
          <a:ext cx="5875570" cy="36199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CE00F2CA-A8C0-424C-8CBB-4F66ED458CEC}"/>
              </a:ext>
            </a:extLst>
          </p:cNvPr>
          <p:cNvGraphicFramePr>
            <a:graphicFrameLocks/>
          </p:cNvGraphicFramePr>
          <p:nvPr>
            <p:extLst>
              <p:ext uri="{D42A27DB-BD31-4B8C-83A1-F6EECF244321}">
                <p14:modId xmlns:p14="http://schemas.microsoft.com/office/powerpoint/2010/main" val="3830455308"/>
              </p:ext>
            </p:extLst>
          </p:nvPr>
        </p:nvGraphicFramePr>
        <p:xfrm>
          <a:off x="5894311" y="886968"/>
          <a:ext cx="6109263" cy="38393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Logo&#10;&#10;Description automatically generated">
            <a:extLst>
              <a:ext uri="{FF2B5EF4-FFF2-40B4-BE49-F238E27FC236}">
                <a16:creationId xmlns:a16="http://schemas.microsoft.com/office/drawing/2014/main" id="{D4CEABE8-8611-9AC7-7998-D72243217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1959206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C31B5A9-AF63-46E9-A791-82A9DC23D794}"/>
              </a:ext>
            </a:extLst>
          </p:cNvPr>
          <p:cNvSpPr txBox="1"/>
          <p:nvPr/>
        </p:nvSpPr>
        <p:spPr>
          <a:xfrm>
            <a:off x="451580" y="2205539"/>
            <a:ext cx="328704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Calibri Light"/>
              </a:rPr>
              <a:t>Barriers </a:t>
            </a:r>
          </a:p>
          <a:p>
            <a:r>
              <a:rPr lang="en-US" sz="3600" b="1">
                <a:cs typeface="Calibri Light"/>
              </a:rPr>
              <a:t>to Program Participation</a:t>
            </a:r>
          </a:p>
        </p:txBody>
      </p:sp>
      <p:sp>
        <p:nvSpPr>
          <p:cNvPr id="4" name="TextBox 3">
            <a:extLst>
              <a:ext uri="{FF2B5EF4-FFF2-40B4-BE49-F238E27FC236}">
                <a16:creationId xmlns:a16="http://schemas.microsoft.com/office/drawing/2014/main" id="{95F40A61-A5DD-4071-835E-F7C58626B09B}"/>
              </a:ext>
            </a:extLst>
          </p:cNvPr>
          <p:cNvSpPr txBox="1"/>
          <p:nvPr/>
        </p:nvSpPr>
        <p:spPr>
          <a:xfrm>
            <a:off x="3738623" y="601166"/>
            <a:ext cx="8146649" cy="5093702"/>
          </a:xfrm>
          <a:prstGeom prst="rect">
            <a:avLst/>
          </a:prstGeom>
          <a:noFill/>
        </p:spPr>
        <p:txBody>
          <a:bodyPr wrap="square" lIns="91440" tIns="45720" rIns="91440" bIns="45720" rtlCol="0" anchor="t">
            <a:spAutoFit/>
          </a:bodyPr>
          <a:lstStyle/>
          <a:p>
            <a:pPr>
              <a:spcAft>
                <a:spcPts val="1400"/>
              </a:spcAft>
              <a:buClr>
                <a:schemeClr val="accent2">
                  <a:lumMod val="60000"/>
                  <a:lumOff val="40000"/>
                </a:schemeClr>
              </a:buClr>
            </a:pPr>
            <a:r>
              <a:rPr lang="en-US" sz="2200"/>
              <a:t>Lack of time to collect documentation</a:t>
            </a:r>
          </a:p>
          <a:p>
            <a:pPr>
              <a:spcAft>
                <a:spcPts val="1400"/>
              </a:spcAft>
              <a:buClr>
                <a:schemeClr val="accent2">
                  <a:lumMod val="60000"/>
                  <a:lumOff val="40000"/>
                </a:schemeClr>
              </a:buClr>
            </a:pPr>
            <a:r>
              <a:rPr lang="en-US" sz="2200"/>
              <a:t>Lack of staff time to prep New York grown food</a:t>
            </a:r>
          </a:p>
          <a:p>
            <a:pPr>
              <a:spcAft>
                <a:spcPts val="1400"/>
              </a:spcAft>
              <a:buClr>
                <a:schemeClr val="accent2">
                  <a:lumMod val="60000"/>
                  <a:lumOff val="40000"/>
                </a:schemeClr>
              </a:buClr>
            </a:pPr>
            <a:r>
              <a:rPr lang="en-US" sz="2200"/>
              <a:t>Current vendors sell little or no New York grown food</a:t>
            </a:r>
          </a:p>
          <a:p>
            <a:pPr>
              <a:spcAft>
                <a:spcPts val="1400"/>
              </a:spcAft>
              <a:buClr>
                <a:schemeClr val="accent2">
                  <a:lumMod val="60000"/>
                  <a:lumOff val="40000"/>
                </a:schemeClr>
              </a:buClr>
            </a:pPr>
            <a:r>
              <a:rPr lang="en-US" sz="2200"/>
              <a:t>Suppliers of New York grown food are not least cost bidders</a:t>
            </a:r>
          </a:p>
          <a:p>
            <a:pPr>
              <a:spcAft>
                <a:spcPts val="1400"/>
              </a:spcAft>
              <a:buClr>
                <a:schemeClr val="accent2">
                  <a:lumMod val="60000"/>
                  <a:lumOff val="40000"/>
                </a:schemeClr>
              </a:buClr>
            </a:pPr>
            <a:r>
              <a:rPr lang="en-US" sz="2200"/>
              <a:t>I wouldn’t know where to start [purchasing from New York farms]</a:t>
            </a:r>
          </a:p>
          <a:p>
            <a:pPr>
              <a:spcAft>
                <a:spcPts val="1400"/>
              </a:spcAft>
              <a:buClr>
                <a:schemeClr val="accent2">
                  <a:lumMod val="60000"/>
                  <a:lumOff val="40000"/>
                </a:schemeClr>
              </a:buClr>
            </a:pPr>
            <a:r>
              <a:rPr lang="en-US" sz="2200"/>
              <a:t>Budget limitations</a:t>
            </a:r>
            <a:endParaRPr lang="en-US" sz="2200">
              <a:cs typeface="Calibri"/>
            </a:endParaRPr>
          </a:p>
          <a:p>
            <a:pPr>
              <a:spcAft>
                <a:spcPts val="1400"/>
              </a:spcAft>
              <a:buClr>
                <a:srgbClr val="9FD47D"/>
              </a:buClr>
            </a:pPr>
            <a:r>
              <a:rPr lang="en-US" sz="2200">
                <a:cs typeface="Calibri"/>
              </a:rPr>
              <a:t>NY producers aren't bidding</a:t>
            </a:r>
            <a:endParaRPr lang="en-US" sz="2200"/>
          </a:p>
          <a:p>
            <a:pPr>
              <a:spcAft>
                <a:spcPts val="1400"/>
              </a:spcAft>
              <a:buClr>
                <a:schemeClr val="accent2">
                  <a:lumMod val="60000"/>
                  <a:lumOff val="40000"/>
                </a:schemeClr>
              </a:buClr>
            </a:pPr>
            <a:r>
              <a:rPr lang="en-US" sz="2200"/>
              <a:t>There aren’t enough shelf stable local products in the winter</a:t>
            </a:r>
          </a:p>
          <a:p>
            <a:pPr>
              <a:spcAft>
                <a:spcPts val="1400"/>
              </a:spcAft>
              <a:buClr>
                <a:schemeClr val="accent2">
                  <a:lumMod val="60000"/>
                  <a:lumOff val="40000"/>
                </a:schemeClr>
              </a:buClr>
            </a:pPr>
            <a:r>
              <a:rPr lang="en-US" sz="2200"/>
              <a:t>Cost of New York grown food too high</a:t>
            </a:r>
          </a:p>
          <a:p>
            <a:pPr>
              <a:spcAft>
                <a:spcPts val="1400"/>
              </a:spcAft>
              <a:buClr>
                <a:schemeClr val="accent2">
                  <a:lumMod val="60000"/>
                  <a:lumOff val="40000"/>
                </a:schemeClr>
              </a:buClr>
            </a:pPr>
            <a:r>
              <a:rPr lang="en-US" sz="2200"/>
              <a:t>Vendors can’t provide documentation to affirm sourcing</a:t>
            </a:r>
          </a:p>
        </p:txBody>
      </p:sp>
      <p:sp>
        <p:nvSpPr>
          <p:cNvPr id="2" name="TextBox 1">
            <a:extLst>
              <a:ext uri="{FF2B5EF4-FFF2-40B4-BE49-F238E27FC236}">
                <a16:creationId xmlns:a16="http://schemas.microsoft.com/office/drawing/2014/main" id="{58F08741-3691-4B18-965C-DFE9C789F41B}"/>
              </a:ext>
            </a:extLst>
          </p:cNvPr>
          <p:cNvSpPr txBox="1"/>
          <p:nvPr/>
        </p:nvSpPr>
        <p:spPr>
          <a:xfrm>
            <a:off x="8088211" y="4623456"/>
            <a:ext cx="454479" cy="367393"/>
          </a:xfrm>
          <a:prstGeom prst="rect">
            <a:avLst/>
          </a:prstGeom>
          <a:noFill/>
        </p:spPr>
        <p:txBody>
          <a:bodyPr wrap="square" rtlCol="0">
            <a:spAutoFit/>
          </a:bodyPr>
          <a:lstStyle/>
          <a:p>
            <a:r>
              <a:rPr lang="en-US" b="1"/>
              <a:t>*</a:t>
            </a:r>
          </a:p>
        </p:txBody>
      </p:sp>
      <p:sp>
        <p:nvSpPr>
          <p:cNvPr id="3" name="TextBox 2">
            <a:extLst>
              <a:ext uri="{FF2B5EF4-FFF2-40B4-BE49-F238E27FC236}">
                <a16:creationId xmlns:a16="http://schemas.microsoft.com/office/drawing/2014/main" id="{A7E60595-988D-420A-8635-A68EBDA974B6}"/>
              </a:ext>
            </a:extLst>
          </p:cNvPr>
          <p:cNvSpPr txBox="1"/>
          <p:nvPr/>
        </p:nvSpPr>
        <p:spPr>
          <a:xfrm>
            <a:off x="9827573" y="1679560"/>
            <a:ext cx="454479" cy="367393"/>
          </a:xfrm>
          <a:prstGeom prst="rect">
            <a:avLst/>
          </a:prstGeom>
          <a:noFill/>
        </p:spPr>
        <p:txBody>
          <a:bodyPr wrap="square" rtlCol="0">
            <a:spAutoFit/>
          </a:bodyPr>
          <a:lstStyle/>
          <a:p>
            <a:r>
              <a:rPr lang="en-US" b="1"/>
              <a:t>*</a:t>
            </a:r>
          </a:p>
        </p:txBody>
      </p:sp>
      <p:sp>
        <p:nvSpPr>
          <p:cNvPr id="5" name="TextBox 4">
            <a:extLst>
              <a:ext uri="{FF2B5EF4-FFF2-40B4-BE49-F238E27FC236}">
                <a16:creationId xmlns:a16="http://schemas.microsoft.com/office/drawing/2014/main" id="{391C7BCB-04D2-4315-A21D-2922DEDA5E97}"/>
              </a:ext>
            </a:extLst>
          </p:cNvPr>
          <p:cNvSpPr txBox="1"/>
          <p:nvPr/>
        </p:nvSpPr>
        <p:spPr>
          <a:xfrm>
            <a:off x="3352256" y="535428"/>
            <a:ext cx="604157" cy="5550237"/>
          </a:xfrm>
          <a:prstGeom prst="rect">
            <a:avLst/>
          </a:prstGeom>
          <a:noFill/>
        </p:spPr>
        <p:txBody>
          <a:bodyPr wrap="square" rtlCol="0">
            <a:spAutoFit/>
          </a:bodyPr>
          <a:lstStyle/>
          <a:p>
            <a:pPr>
              <a:lnSpc>
                <a:spcPct val="150000"/>
              </a:lnSpc>
              <a:spcAft>
                <a:spcPts val="800"/>
              </a:spcAft>
            </a:pPr>
            <a:r>
              <a:rPr lang="en-US"/>
              <a:t>1.</a:t>
            </a:r>
          </a:p>
          <a:p>
            <a:pPr>
              <a:lnSpc>
                <a:spcPct val="150000"/>
              </a:lnSpc>
              <a:spcAft>
                <a:spcPts val="800"/>
              </a:spcAft>
            </a:pPr>
            <a:r>
              <a:rPr lang="en-US"/>
              <a:t>2.</a:t>
            </a:r>
          </a:p>
          <a:p>
            <a:pPr>
              <a:lnSpc>
                <a:spcPct val="150000"/>
              </a:lnSpc>
              <a:spcAft>
                <a:spcPts val="800"/>
              </a:spcAft>
            </a:pPr>
            <a:r>
              <a:rPr lang="en-US"/>
              <a:t>3.</a:t>
            </a:r>
          </a:p>
          <a:p>
            <a:pPr>
              <a:lnSpc>
                <a:spcPct val="150000"/>
              </a:lnSpc>
              <a:spcAft>
                <a:spcPts val="800"/>
              </a:spcAft>
            </a:pPr>
            <a:r>
              <a:rPr lang="en-US"/>
              <a:t>4.</a:t>
            </a:r>
          </a:p>
          <a:p>
            <a:pPr>
              <a:lnSpc>
                <a:spcPct val="150000"/>
              </a:lnSpc>
              <a:spcAft>
                <a:spcPts val="800"/>
              </a:spcAft>
            </a:pPr>
            <a:r>
              <a:rPr lang="en-US"/>
              <a:t>5.</a:t>
            </a:r>
          </a:p>
          <a:p>
            <a:pPr>
              <a:lnSpc>
                <a:spcPct val="150000"/>
              </a:lnSpc>
              <a:spcAft>
                <a:spcPts val="800"/>
              </a:spcAft>
            </a:pPr>
            <a:r>
              <a:rPr lang="en-US"/>
              <a:t>6.</a:t>
            </a:r>
          </a:p>
          <a:p>
            <a:pPr>
              <a:lnSpc>
                <a:spcPct val="150000"/>
              </a:lnSpc>
              <a:spcAft>
                <a:spcPts val="800"/>
              </a:spcAft>
            </a:pPr>
            <a:r>
              <a:rPr lang="en-US"/>
              <a:t>7.</a:t>
            </a:r>
          </a:p>
          <a:p>
            <a:pPr>
              <a:lnSpc>
                <a:spcPct val="150000"/>
              </a:lnSpc>
              <a:spcAft>
                <a:spcPts val="800"/>
              </a:spcAft>
            </a:pPr>
            <a:r>
              <a:rPr lang="en-US"/>
              <a:t>8.</a:t>
            </a:r>
          </a:p>
          <a:p>
            <a:pPr>
              <a:lnSpc>
                <a:spcPct val="150000"/>
              </a:lnSpc>
              <a:spcAft>
                <a:spcPts val="800"/>
              </a:spcAft>
            </a:pPr>
            <a:r>
              <a:rPr lang="en-US"/>
              <a:t>9.</a:t>
            </a:r>
          </a:p>
          <a:p>
            <a:pPr>
              <a:lnSpc>
                <a:spcPct val="150000"/>
              </a:lnSpc>
              <a:spcAft>
                <a:spcPts val="800"/>
              </a:spcAft>
            </a:pPr>
            <a:r>
              <a:rPr lang="en-US"/>
              <a:t>10.</a:t>
            </a:r>
          </a:p>
          <a:p>
            <a:pPr>
              <a:spcAft>
                <a:spcPts val="800"/>
              </a:spcAft>
            </a:pPr>
            <a:endParaRPr lang="en-US"/>
          </a:p>
        </p:txBody>
      </p:sp>
      <p:sp>
        <p:nvSpPr>
          <p:cNvPr id="6" name="Oval 5">
            <a:extLst>
              <a:ext uri="{FF2B5EF4-FFF2-40B4-BE49-F238E27FC236}">
                <a16:creationId xmlns:a16="http://schemas.microsoft.com/office/drawing/2014/main" id="{355E8C2E-9DD1-C41E-A5F6-6B7E36E23F77}"/>
              </a:ext>
            </a:extLst>
          </p:cNvPr>
          <p:cNvSpPr/>
          <p:nvPr/>
        </p:nvSpPr>
        <p:spPr>
          <a:xfrm>
            <a:off x="3652602" y="435963"/>
            <a:ext cx="5059179" cy="7245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A6C886E-B9BA-2180-9D98-00A8B2DF1185}"/>
              </a:ext>
            </a:extLst>
          </p:cNvPr>
          <p:cNvSpPr/>
          <p:nvPr/>
        </p:nvSpPr>
        <p:spPr>
          <a:xfrm>
            <a:off x="3615127" y="4545766"/>
            <a:ext cx="5059179" cy="7245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72C88729-90F0-5AC1-6252-B08B17AD7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4034404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 descr="Map&#10;&#10;Description automatically generated">
            <a:extLst>
              <a:ext uri="{FF2B5EF4-FFF2-40B4-BE49-F238E27FC236}">
                <a16:creationId xmlns:a16="http://schemas.microsoft.com/office/drawing/2014/main" id="{B0CAF932-ECE7-4561-B085-7ECA586F8507}"/>
              </a:ext>
            </a:extLst>
          </p:cNvPr>
          <p:cNvPicPr>
            <a:picLocks noChangeAspect="1"/>
          </p:cNvPicPr>
          <p:nvPr/>
        </p:nvPicPr>
        <p:blipFill rotWithShape="1">
          <a:blip r:embed="rId3"/>
          <a:srcRect l="3949" t="5188" r="4259" b="4508"/>
          <a:stretch/>
        </p:blipFill>
        <p:spPr>
          <a:xfrm rot="642180">
            <a:off x="441147" y="1446245"/>
            <a:ext cx="5374433" cy="3965510"/>
          </a:xfrm>
          <a:prstGeom prst="rect">
            <a:avLst/>
          </a:prstGeom>
        </p:spPr>
      </p:pic>
      <p:sp>
        <p:nvSpPr>
          <p:cNvPr id="2" name="Title 1">
            <a:extLst>
              <a:ext uri="{FF2B5EF4-FFF2-40B4-BE49-F238E27FC236}">
                <a16:creationId xmlns:a16="http://schemas.microsoft.com/office/drawing/2014/main" id="{D020A7BE-BB5B-4C9D-9E81-DC6975093DCC}"/>
              </a:ext>
            </a:extLst>
          </p:cNvPr>
          <p:cNvSpPr>
            <a:spLocks noGrp="1"/>
          </p:cNvSpPr>
          <p:nvPr>
            <p:ph type="title" idx="4294967295"/>
          </p:nvPr>
        </p:nvSpPr>
        <p:spPr>
          <a:xfrm>
            <a:off x="6085757" y="807077"/>
            <a:ext cx="5541962" cy="710142"/>
          </a:xfrm>
        </p:spPr>
        <p:txBody>
          <a:bodyPr>
            <a:normAutofit/>
          </a:bodyPr>
          <a:lstStyle/>
          <a:p>
            <a:r>
              <a:rPr lang="en-US" sz="4000" b="1">
                <a:cs typeface="Calibri Light"/>
              </a:rPr>
              <a:t>Which Schools Buy Local?</a:t>
            </a:r>
          </a:p>
        </p:txBody>
      </p:sp>
      <p:sp>
        <p:nvSpPr>
          <p:cNvPr id="7" name="Content Placeholder 6">
            <a:extLst>
              <a:ext uri="{FF2B5EF4-FFF2-40B4-BE49-F238E27FC236}">
                <a16:creationId xmlns:a16="http://schemas.microsoft.com/office/drawing/2014/main" id="{E58347EA-68C1-4312-AF2E-45CD5AF03D41}"/>
              </a:ext>
            </a:extLst>
          </p:cNvPr>
          <p:cNvSpPr>
            <a:spLocks noGrp="1"/>
          </p:cNvSpPr>
          <p:nvPr>
            <p:ph idx="4294967295"/>
          </p:nvPr>
        </p:nvSpPr>
        <p:spPr>
          <a:xfrm>
            <a:off x="5915310" y="1883980"/>
            <a:ext cx="5891012" cy="3483702"/>
          </a:xfrm>
        </p:spPr>
        <p:txBody>
          <a:bodyPr vert="horz" lIns="0" tIns="45720" rIns="0" bIns="45720" rtlCol="0" anchor="t">
            <a:noAutofit/>
          </a:bodyPr>
          <a:lstStyle/>
          <a:p>
            <a:pPr marL="0" indent="0">
              <a:spcAft>
                <a:spcPts val="3000"/>
              </a:spcAft>
              <a:buNone/>
            </a:pPr>
            <a:r>
              <a:rPr lang="en-US" sz="2600" dirty="0">
                <a:ea typeface="+mn-lt"/>
                <a:cs typeface="+mn-lt"/>
              </a:rPr>
              <a:t>Upstate schools were </a:t>
            </a:r>
            <a:r>
              <a:rPr lang="en-US" sz="2600" b="1" dirty="0">
                <a:solidFill>
                  <a:schemeClr val="accent2">
                    <a:lumMod val="75000"/>
                  </a:schemeClr>
                </a:solidFill>
                <a:ea typeface="+mn-lt"/>
                <a:cs typeface="+mn-lt"/>
              </a:rPr>
              <a:t>statistically more likely</a:t>
            </a:r>
            <a:r>
              <a:rPr lang="en-US" sz="2600" dirty="0">
                <a:ea typeface="+mn-lt"/>
                <a:cs typeface="+mn-lt"/>
              </a:rPr>
              <a:t> to report buying New York grown food than downstate schools </a:t>
            </a:r>
            <a:r>
              <a:rPr lang="en-US" sz="1800" dirty="0">
                <a:ea typeface="+mn-lt"/>
                <a:cs typeface="+mn-lt"/>
              </a:rPr>
              <a:t>(p=0.002)</a:t>
            </a:r>
          </a:p>
          <a:p>
            <a:pPr marL="0" indent="0">
              <a:spcAft>
                <a:spcPts val="3000"/>
              </a:spcAft>
              <a:buNone/>
            </a:pPr>
            <a:r>
              <a:rPr lang="en-US" sz="2600" dirty="0">
                <a:ea typeface="+mn-lt"/>
                <a:cs typeface="+mn-lt"/>
              </a:rPr>
              <a:t>Trend of Non-Urban schools more likely to report buying New York grown food than Urban schools </a:t>
            </a:r>
            <a:r>
              <a:rPr lang="en-US" sz="1800" dirty="0">
                <a:ea typeface="+mn-lt"/>
                <a:cs typeface="+mn-lt"/>
              </a:rPr>
              <a:t>(p=0.088)</a:t>
            </a:r>
            <a:endParaRPr lang="en-US" sz="1800" dirty="0">
              <a:cs typeface="Calibri" panose="020F0502020204030204"/>
            </a:endParaRPr>
          </a:p>
          <a:p>
            <a:pPr marL="0" indent="0">
              <a:spcAft>
                <a:spcPts val="3000"/>
              </a:spcAft>
              <a:buNone/>
            </a:pPr>
            <a:endParaRPr lang="en-US" sz="2600" i="1" dirty="0">
              <a:ea typeface="+mn-lt"/>
              <a:cs typeface="+mn-lt"/>
            </a:endParaRPr>
          </a:p>
        </p:txBody>
      </p:sp>
      <p:sp>
        <p:nvSpPr>
          <p:cNvPr id="3" name="Rectangle 2">
            <a:extLst>
              <a:ext uri="{FF2B5EF4-FFF2-40B4-BE49-F238E27FC236}">
                <a16:creationId xmlns:a16="http://schemas.microsoft.com/office/drawing/2014/main" id="{536B3160-77CF-4C17-A57A-F0A4E342EC49}"/>
              </a:ext>
            </a:extLst>
          </p:cNvPr>
          <p:cNvSpPr/>
          <p:nvPr/>
        </p:nvSpPr>
        <p:spPr>
          <a:xfrm>
            <a:off x="531845" y="4907902"/>
            <a:ext cx="205273" cy="195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4E900FE-1FF1-4B6A-9873-71C58227B127}"/>
              </a:ext>
            </a:extLst>
          </p:cNvPr>
          <p:cNvSpPr/>
          <p:nvPr/>
        </p:nvSpPr>
        <p:spPr>
          <a:xfrm>
            <a:off x="531845" y="5272371"/>
            <a:ext cx="205273" cy="195943"/>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66BF4C-D177-47CC-8FB7-5CA07FBC045C}"/>
              </a:ext>
            </a:extLst>
          </p:cNvPr>
          <p:cNvSpPr txBox="1"/>
          <p:nvPr/>
        </p:nvSpPr>
        <p:spPr>
          <a:xfrm>
            <a:off x="737118" y="4851984"/>
            <a:ext cx="1408923"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Upstate NY</a:t>
            </a:r>
          </a:p>
        </p:txBody>
      </p:sp>
      <p:sp>
        <p:nvSpPr>
          <p:cNvPr id="10" name="TextBox 9">
            <a:extLst>
              <a:ext uri="{FF2B5EF4-FFF2-40B4-BE49-F238E27FC236}">
                <a16:creationId xmlns:a16="http://schemas.microsoft.com/office/drawing/2014/main" id="{F0D046CF-1A79-42B9-8B84-32A15B71F2B4}"/>
              </a:ext>
            </a:extLst>
          </p:cNvPr>
          <p:cNvSpPr txBox="1"/>
          <p:nvPr/>
        </p:nvSpPr>
        <p:spPr>
          <a:xfrm>
            <a:off x="737118" y="5225655"/>
            <a:ext cx="1408923"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Downstate NY</a:t>
            </a:r>
          </a:p>
        </p:txBody>
      </p:sp>
      <p:pic>
        <p:nvPicPr>
          <p:cNvPr id="6" name="Picture 5" descr="Logo&#10;&#10;Description automatically generated">
            <a:extLst>
              <a:ext uri="{FF2B5EF4-FFF2-40B4-BE49-F238E27FC236}">
                <a16:creationId xmlns:a16="http://schemas.microsoft.com/office/drawing/2014/main" id="{EB899386-2157-0430-5D48-5957CA5A2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139470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7C11330-17F2-15BA-B306-B7E35A4201A4}"/>
              </a:ext>
            </a:extLst>
          </p:cNvPr>
          <p:cNvGraphicFramePr/>
          <p:nvPr>
            <p:extLst>
              <p:ext uri="{D42A27DB-BD31-4B8C-83A1-F6EECF244321}">
                <p14:modId xmlns:p14="http://schemas.microsoft.com/office/powerpoint/2010/main" val="1841387366"/>
              </p:ext>
            </p:extLst>
          </p:nvPr>
        </p:nvGraphicFramePr>
        <p:xfrm>
          <a:off x="370114" y="152400"/>
          <a:ext cx="11517086" cy="6204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A picture containing text, clock, sign&#10;&#10;Description automatically generated">
            <a:extLst>
              <a:ext uri="{FF2B5EF4-FFF2-40B4-BE49-F238E27FC236}">
                <a16:creationId xmlns:a16="http://schemas.microsoft.com/office/drawing/2014/main" id="{BBEA84F7-58B5-E565-0379-9BF61517E37E}"/>
              </a:ext>
            </a:extLst>
          </p:cNvPr>
          <p:cNvPicPr>
            <a:picLocks noChangeAspect="1"/>
          </p:cNvPicPr>
          <p:nvPr/>
        </p:nvPicPr>
        <p:blipFill>
          <a:blip r:embed="rId8"/>
          <a:stretch>
            <a:fillRect/>
          </a:stretch>
        </p:blipFill>
        <p:spPr>
          <a:xfrm>
            <a:off x="304801" y="4729507"/>
            <a:ext cx="3206496" cy="1627750"/>
          </a:xfrm>
          <a:prstGeom prst="rect">
            <a:avLst/>
          </a:prstGeom>
          <a:solidFill>
            <a:schemeClr val="bg1">
              <a:alpha val="56000"/>
            </a:schemeClr>
          </a:solidFill>
        </p:spPr>
      </p:pic>
    </p:spTree>
    <p:extLst>
      <p:ext uri="{BB962C8B-B14F-4D97-AF65-F5344CB8AC3E}">
        <p14:creationId xmlns:p14="http://schemas.microsoft.com/office/powerpoint/2010/main" val="2610218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 descr="Map&#10;&#10;Description automatically generated">
            <a:extLst>
              <a:ext uri="{FF2B5EF4-FFF2-40B4-BE49-F238E27FC236}">
                <a16:creationId xmlns:a16="http://schemas.microsoft.com/office/drawing/2014/main" id="{B0CAF932-ECE7-4561-B085-7ECA586F8507}"/>
              </a:ext>
            </a:extLst>
          </p:cNvPr>
          <p:cNvPicPr>
            <a:picLocks noChangeAspect="1"/>
          </p:cNvPicPr>
          <p:nvPr/>
        </p:nvPicPr>
        <p:blipFill rotWithShape="1">
          <a:blip r:embed="rId3"/>
          <a:srcRect l="3949" t="5188" r="4259" b="4508"/>
          <a:stretch/>
        </p:blipFill>
        <p:spPr>
          <a:xfrm rot="642180">
            <a:off x="441147" y="1446245"/>
            <a:ext cx="5374433" cy="3965510"/>
          </a:xfrm>
          <a:prstGeom prst="rect">
            <a:avLst/>
          </a:prstGeom>
        </p:spPr>
      </p:pic>
      <p:sp>
        <p:nvSpPr>
          <p:cNvPr id="2" name="Title 1">
            <a:extLst>
              <a:ext uri="{FF2B5EF4-FFF2-40B4-BE49-F238E27FC236}">
                <a16:creationId xmlns:a16="http://schemas.microsoft.com/office/drawing/2014/main" id="{D020A7BE-BB5B-4C9D-9E81-DC6975093DCC}"/>
              </a:ext>
            </a:extLst>
          </p:cNvPr>
          <p:cNvSpPr>
            <a:spLocks noGrp="1"/>
          </p:cNvSpPr>
          <p:nvPr>
            <p:ph type="title" idx="4294967295"/>
          </p:nvPr>
        </p:nvSpPr>
        <p:spPr>
          <a:xfrm>
            <a:off x="5603624" y="811340"/>
            <a:ext cx="5927074" cy="710142"/>
          </a:xfrm>
        </p:spPr>
        <p:txBody>
          <a:bodyPr>
            <a:normAutofit fontScale="90000"/>
          </a:bodyPr>
          <a:lstStyle/>
          <a:p>
            <a:r>
              <a:rPr lang="en-US" sz="4000" b="1">
                <a:cs typeface="Calibri Light"/>
              </a:rPr>
              <a:t>Implications for Equitable Access</a:t>
            </a:r>
          </a:p>
        </p:txBody>
      </p:sp>
      <p:sp>
        <p:nvSpPr>
          <p:cNvPr id="7" name="Content Placeholder 6">
            <a:extLst>
              <a:ext uri="{FF2B5EF4-FFF2-40B4-BE49-F238E27FC236}">
                <a16:creationId xmlns:a16="http://schemas.microsoft.com/office/drawing/2014/main" id="{E58347EA-68C1-4312-AF2E-45CD5AF03D41}"/>
              </a:ext>
            </a:extLst>
          </p:cNvPr>
          <p:cNvSpPr>
            <a:spLocks noGrp="1"/>
          </p:cNvSpPr>
          <p:nvPr>
            <p:ph idx="4294967295"/>
          </p:nvPr>
        </p:nvSpPr>
        <p:spPr>
          <a:xfrm>
            <a:off x="5724809" y="1796884"/>
            <a:ext cx="6342196" cy="3263783"/>
          </a:xfrm>
        </p:spPr>
        <p:txBody>
          <a:bodyPr vert="horz" lIns="0" tIns="45720" rIns="0" bIns="45720" rtlCol="0" anchor="t">
            <a:noAutofit/>
          </a:bodyPr>
          <a:lstStyle/>
          <a:p>
            <a:pPr marL="0" indent="0">
              <a:spcAft>
                <a:spcPts val="3000"/>
              </a:spcAft>
              <a:buNone/>
            </a:pPr>
            <a:r>
              <a:rPr lang="en-US" sz="2600">
                <a:ea typeface="+mn-lt"/>
                <a:cs typeface="+mn-lt"/>
              </a:rPr>
              <a:t>Upstate and non-urban schools have </a:t>
            </a:r>
            <a:r>
              <a:rPr lang="en-US" sz="2600" b="1">
                <a:solidFill>
                  <a:schemeClr val="accent2">
                    <a:lumMod val="75000"/>
                  </a:schemeClr>
                </a:solidFill>
                <a:ea typeface="+mn-lt"/>
                <a:cs typeface="+mn-lt"/>
              </a:rPr>
              <a:t>disproportionately higher</a:t>
            </a:r>
            <a:r>
              <a:rPr lang="en-US" sz="2600">
                <a:ea typeface="+mn-lt"/>
                <a:cs typeface="+mn-lt"/>
              </a:rPr>
              <a:t> percentages of white students. </a:t>
            </a:r>
            <a:r>
              <a:rPr lang="en-US" sz="1800">
                <a:ea typeface="+mn-lt"/>
                <a:cs typeface="+mn-lt"/>
              </a:rPr>
              <a:t>(p &lt;0.001)</a:t>
            </a:r>
            <a:endParaRPr lang="en-US" sz="1800" i="1">
              <a:ea typeface="+mn-lt"/>
              <a:cs typeface="+mn-lt"/>
            </a:endParaRPr>
          </a:p>
          <a:p>
            <a:pPr marL="0" indent="0">
              <a:spcAft>
                <a:spcPts val="3000"/>
              </a:spcAft>
              <a:buNone/>
            </a:pPr>
            <a:r>
              <a:rPr lang="en-US" sz="2600">
                <a:ea typeface="+mn-lt"/>
                <a:cs typeface="+mn-lt"/>
              </a:rPr>
              <a:t>Downstate and urban schools have </a:t>
            </a:r>
            <a:r>
              <a:rPr lang="en-US" sz="2600" b="1">
                <a:solidFill>
                  <a:schemeClr val="accent2">
                    <a:lumMod val="75000"/>
                  </a:schemeClr>
                </a:solidFill>
                <a:ea typeface="+mn-lt"/>
                <a:cs typeface="+mn-lt"/>
              </a:rPr>
              <a:t>disproportionately higher</a:t>
            </a:r>
            <a:r>
              <a:rPr lang="en-US" sz="2600">
                <a:ea typeface="+mn-lt"/>
                <a:cs typeface="+mn-lt"/>
              </a:rPr>
              <a:t> percentages of Black and Hispanic students. </a:t>
            </a:r>
            <a:r>
              <a:rPr lang="en-US" sz="1800">
                <a:ea typeface="+mn-lt"/>
                <a:cs typeface="+mn-lt"/>
              </a:rPr>
              <a:t>(p&lt;0.001)</a:t>
            </a:r>
            <a:endParaRPr lang="en-US" sz="1800" i="1">
              <a:ea typeface="+mn-lt"/>
              <a:cs typeface="+mn-lt"/>
            </a:endParaRPr>
          </a:p>
          <a:p>
            <a:pPr marL="0" indent="0">
              <a:spcAft>
                <a:spcPts val="3000"/>
              </a:spcAft>
              <a:buNone/>
            </a:pPr>
            <a:endParaRPr lang="en-US" sz="2400" i="1">
              <a:ea typeface="+mn-lt"/>
              <a:cs typeface="+mn-lt"/>
            </a:endParaRPr>
          </a:p>
        </p:txBody>
      </p:sp>
      <p:sp>
        <p:nvSpPr>
          <p:cNvPr id="3" name="Rectangle 2">
            <a:extLst>
              <a:ext uri="{FF2B5EF4-FFF2-40B4-BE49-F238E27FC236}">
                <a16:creationId xmlns:a16="http://schemas.microsoft.com/office/drawing/2014/main" id="{536B3160-77CF-4C17-A57A-F0A4E342EC49}"/>
              </a:ext>
            </a:extLst>
          </p:cNvPr>
          <p:cNvSpPr/>
          <p:nvPr/>
        </p:nvSpPr>
        <p:spPr>
          <a:xfrm>
            <a:off x="531845" y="4907902"/>
            <a:ext cx="205273" cy="195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4E900FE-1FF1-4B6A-9873-71C58227B127}"/>
              </a:ext>
            </a:extLst>
          </p:cNvPr>
          <p:cNvSpPr/>
          <p:nvPr/>
        </p:nvSpPr>
        <p:spPr>
          <a:xfrm>
            <a:off x="531845" y="5272371"/>
            <a:ext cx="205273" cy="195943"/>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66BF4C-D177-47CC-8FB7-5CA07FBC045C}"/>
              </a:ext>
            </a:extLst>
          </p:cNvPr>
          <p:cNvSpPr txBox="1"/>
          <p:nvPr/>
        </p:nvSpPr>
        <p:spPr>
          <a:xfrm>
            <a:off x="737118" y="4851984"/>
            <a:ext cx="1408923"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Upstate NY</a:t>
            </a:r>
          </a:p>
        </p:txBody>
      </p:sp>
      <p:sp>
        <p:nvSpPr>
          <p:cNvPr id="10" name="TextBox 9">
            <a:extLst>
              <a:ext uri="{FF2B5EF4-FFF2-40B4-BE49-F238E27FC236}">
                <a16:creationId xmlns:a16="http://schemas.microsoft.com/office/drawing/2014/main" id="{F0D046CF-1A79-42B9-8B84-32A15B71F2B4}"/>
              </a:ext>
            </a:extLst>
          </p:cNvPr>
          <p:cNvSpPr txBox="1"/>
          <p:nvPr/>
        </p:nvSpPr>
        <p:spPr>
          <a:xfrm>
            <a:off x="737118" y="5225655"/>
            <a:ext cx="1408923"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Downstate NY</a:t>
            </a:r>
          </a:p>
        </p:txBody>
      </p:sp>
      <p:pic>
        <p:nvPicPr>
          <p:cNvPr id="6" name="Picture 5" descr="Logo&#10;&#10;Description automatically generated">
            <a:extLst>
              <a:ext uri="{FF2B5EF4-FFF2-40B4-BE49-F238E27FC236}">
                <a16:creationId xmlns:a16="http://schemas.microsoft.com/office/drawing/2014/main" id="{4AEDA781-48DE-2E27-AA0B-6D77252DC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429072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DE77-D887-46ED-9EC6-52FE3455AE7F}"/>
              </a:ext>
            </a:extLst>
          </p:cNvPr>
          <p:cNvSpPr>
            <a:spLocks noGrp="1"/>
          </p:cNvSpPr>
          <p:nvPr>
            <p:ph type="title"/>
          </p:nvPr>
        </p:nvSpPr>
        <p:spPr/>
        <p:txBody>
          <a:bodyPr/>
          <a:lstStyle/>
          <a:p>
            <a:r>
              <a:rPr lang="en-US" dirty="0">
                <a:solidFill>
                  <a:srgbClr val="C00000"/>
                </a:solidFill>
                <a:latin typeface="Montserrat Black"/>
                <a:cs typeface="Calibri Light"/>
              </a:rPr>
              <a:t>The Road Ahead</a:t>
            </a:r>
          </a:p>
        </p:txBody>
      </p:sp>
      <p:sp>
        <p:nvSpPr>
          <p:cNvPr id="15" name="TextBox 14">
            <a:extLst>
              <a:ext uri="{FF2B5EF4-FFF2-40B4-BE49-F238E27FC236}">
                <a16:creationId xmlns:a16="http://schemas.microsoft.com/office/drawing/2014/main" id="{A22FB118-4A36-CBFC-01BD-95E8482385AC}"/>
              </a:ext>
            </a:extLst>
          </p:cNvPr>
          <p:cNvSpPr txBox="1"/>
          <p:nvPr/>
        </p:nvSpPr>
        <p:spPr>
          <a:xfrm>
            <a:off x="1101778" y="1901254"/>
            <a:ext cx="10250773"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200"/>
              </a:spcAft>
              <a:buFont typeface="Arial"/>
              <a:buChar char="•"/>
            </a:pPr>
            <a:r>
              <a:rPr lang="en-US" sz="2400" dirty="0">
                <a:cs typeface="Calibri"/>
              </a:rPr>
              <a:t>Update 30% program to include all school meals, with an additional 11 cent reimbursement per breakfast meal</a:t>
            </a:r>
          </a:p>
          <a:p>
            <a:pPr marL="342900" indent="-342900">
              <a:spcAft>
                <a:spcPts val="1200"/>
              </a:spcAft>
              <a:buFont typeface="Arial"/>
              <a:buChar char="•"/>
            </a:pPr>
            <a:r>
              <a:rPr lang="en-US" sz="2400" dirty="0">
                <a:cs typeface="Calibri"/>
              </a:rPr>
              <a:t>Increase funding for Farm to School Grants program</a:t>
            </a:r>
          </a:p>
          <a:p>
            <a:pPr marL="342900" indent="-342900">
              <a:spcAft>
                <a:spcPts val="1200"/>
              </a:spcAft>
              <a:buFont typeface="Arial"/>
              <a:buChar char="•"/>
            </a:pPr>
            <a:r>
              <a:rPr lang="en-US" sz="2400" dirty="0">
                <a:cs typeface="Calibri"/>
              </a:rPr>
              <a:t>Grow Regional Farm to School Coordinator network</a:t>
            </a:r>
          </a:p>
          <a:p>
            <a:pPr marL="342900" indent="-342900">
              <a:spcAft>
                <a:spcPts val="1200"/>
              </a:spcAft>
              <a:buFont typeface="Arial"/>
              <a:buChar char="•"/>
            </a:pPr>
            <a:r>
              <a:rPr lang="en-US" sz="2400" dirty="0">
                <a:cs typeface="Calibri"/>
              </a:rPr>
              <a:t>Change procurement law to better support local food purchases</a:t>
            </a:r>
          </a:p>
        </p:txBody>
      </p:sp>
      <p:pic>
        <p:nvPicPr>
          <p:cNvPr id="5" name="Picture 4" descr="Logo&#10;&#10;Description automatically generated">
            <a:extLst>
              <a:ext uri="{FF2B5EF4-FFF2-40B4-BE49-F238E27FC236}">
                <a16:creationId xmlns:a16="http://schemas.microsoft.com/office/drawing/2014/main" id="{19C2103C-AC9F-0D87-AF46-DE6CB7B28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1495217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0C75-EB2C-46B9-B740-97DD6482785A}"/>
              </a:ext>
            </a:extLst>
          </p:cNvPr>
          <p:cNvSpPr>
            <a:spLocks noGrp="1"/>
          </p:cNvSpPr>
          <p:nvPr>
            <p:ph type="title"/>
          </p:nvPr>
        </p:nvSpPr>
        <p:spPr/>
        <p:txBody>
          <a:bodyPr/>
          <a:lstStyle/>
          <a:p>
            <a:r>
              <a:rPr lang="en-US" dirty="0">
                <a:solidFill>
                  <a:srgbClr val="C00000"/>
                </a:solidFill>
                <a:latin typeface="Montserrat Black"/>
              </a:rPr>
              <a:t>Lessons Learned</a:t>
            </a:r>
            <a:endParaRPr lang="en-US">
              <a:solidFill>
                <a:srgbClr val="C00000"/>
              </a:solidFill>
              <a:latin typeface="Montserrat Black"/>
              <a:cs typeface="Calibri Light"/>
            </a:endParaRPr>
          </a:p>
        </p:txBody>
      </p:sp>
      <p:sp>
        <p:nvSpPr>
          <p:cNvPr id="3" name="Content Placeholder 2">
            <a:extLst>
              <a:ext uri="{FF2B5EF4-FFF2-40B4-BE49-F238E27FC236}">
                <a16:creationId xmlns:a16="http://schemas.microsoft.com/office/drawing/2014/main" id="{CC993072-6B2D-477C-BEB0-4E027DE1F940}"/>
              </a:ext>
            </a:extLst>
          </p:cNvPr>
          <p:cNvSpPr>
            <a:spLocks noGrp="1"/>
          </p:cNvSpPr>
          <p:nvPr>
            <p:ph idx="1"/>
          </p:nvPr>
        </p:nvSpPr>
        <p:spPr>
          <a:xfrm>
            <a:off x="1159740" y="1855262"/>
            <a:ext cx="9751532" cy="4660441"/>
          </a:xfrm>
        </p:spPr>
        <p:txBody>
          <a:bodyPr vert="horz" lIns="0" tIns="45720" rIns="0" bIns="45720" rtlCol="0" anchor="t">
            <a:normAutofit/>
          </a:bodyPr>
          <a:lstStyle/>
          <a:p>
            <a:pPr marL="383540" lvl="1"/>
            <a:r>
              <a:rPr lang="en-US" sz="2200" dirty="0"/>
              <a:t>Farm to School Incentives and Grants Programs go hand in hand to support New York schools in buying local. Farm to School Coordinators are Key</a:t>
            </a:r>
            <a:endParaRPr lang="en-US"/>
          </a:p>
          <a:p>
            <a:pPr marL="383540" lvl="1"/>
            <a:endParaRPr lang="en-US" sz="2200" dirty="0">
              <a:cs typeface="Calibri" panose="020F0502020204030204"/>
            </a:endParaRPr>
          </a:p>
          <a:p>
            <a:pPr marL="383540" lvl="1"/>
            <a:r>
              <a:rPr lang="en-US" sz="2200" dirty="0"/>
              <a:t>Review State Procurement Laws Regulations and remove barriers they may create to buying local</a:t>
            </a:r>
            <a:endParaRPr lang="en-US" sz="2200" dirty="0">
              <a:cs typeface="Calibri" panose="020F0502020204030204"/>
            </a:endParaRPr>
          </a:p>
          <a:p>
            <a:pPr marL="383540" lvl="1"/>
            <a:endParaRPr lang="en-US" sz="2200" dirty="0">
              <a:cs typeface="Calibri" panose="020F0502020204030204"/>
            </a:endParaRPr>
          </a:p>
          <a:p>
            <a:pPr marL="383540" lvl="1"/>
            <a:r>
              <a:rPr lang="en-US" sz="2200" dirty="0"/>
              <a:t>Identify and address supply chain gaps</a:t>
            </a:r>
            <a:endParaRPr lang="en-US" sz="2200" dirty="0">
              <a:cs typeface="Calibri" panose="020F0502020204030204"/>
            </a:endParaRPr>
          </a:p>
          <a:p>
            <a:pPr marL="383540" lvl="1"/>
            <a:endParaRPr lang="en-US" dirty="0">
              <a:cs typeface="Calibri" panose="020F0502020204030204"/>
            </a:endParaRPr>
          </a:p>
          <a:p>
            <a:pPr marL="383540" lvl="1"/>
            <a:endParaRPr lang="en-US" dirty="0">
              <a:cs typeface="Calibri" panose="020F0502020204030204"/>
            </a:endParaRPr>
          </a:p>
        </p:txBody>
      </p:sp>
      <p:pic>
        <p:nvPicPr>
          <p:cNvPr id="6" name="Picture 5" descr="Logo&#10;&#10;Description automatically generated">
            <a:extLst>
              <a:ext uri="{FF2B5EF4-FFF2-40B4-BE49-F238E27FC236}">
                <a16:creationId xmlns:a16="http://schemas.microsoft.com/office/drawing/2014/main" id="{11D542D8-011E-C13B-42C3-F2B2879D6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2041554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0C75-EB2C-46B9-B740-97DD6482785A}"/>
              </a:ext>
            </a:extLst>
          </p:cNvPr>
          <p:cNvSpPr>
            <a:spLocks noGrp="1"/>
          </p:cNvSpPr>
          <p:nvPr>
            <p:ph type="title"/>
          </p:nvPr>
        </p:nvSpPr>
        <p:spPr/>
        <p:txBody>
          <a:bodyPr/>
          <a:lstStyle/>
          <a:p>
            <a:r>
              <a:rPr lang="en-US" dirty="0">
                <a:solidFill>
                  <a:srgbClr val="C00000"/>
                </a:solidFill>
                <a:latin typeface="Montserrat Black"/>
              </a:rPr>
              <a:t>Lessons Learned</a:t>
            </a:r>
            <a:endParaRPr lang="en-US" dirty="0">
              <a:solidFill>
                <a:srgbClr val="C00000"/>
              </a:solidFill>
              <a:latin typeface="Montserrat Black"/>
              <a:cs typeface="Calibri Light"/>
            </a:endParaRPr>
          </a:p>
        </p:txBody>
      </p:sp>
      <p:sp>
        <p:nvSpPr>
          <p:cNvPr id="3" name="Content Placeholder 2">
            <a:extLst>
              <a:ext uri="{FF2B5EF4-FFF2-40B4-BE49-F238E27FC236}">
                <a16:creationId xmlns:a16="http://schemas.microsoft.com/office/drawing/2014/main" id="{CC993072-6B2D-477C-BEB0-4E027DE1F940}"/>
              </a:ext>
            </a:extLst>
          </p:cNvPr>
          <p:cNvSpPr>
            <a:spLocks noGrp="1"/>
          </p:cNvSpPr>
          <p:nvPr>
            <p:ph idx="1"/>
          </p:nvPr>
        </p:nvSpPr>
        <p:spPr/>
        <p:txBody>
          <a:bodyPr vert="horz" lIns="0" tIns="45720" rIns="0" bIns="45720" rtlCol="0" anchor="t">
            <a:normAutofit/>
          </a:bodyPr>
          <a:lstStyle/>
          <a:p>
            <a:pPr marL="383540" lvl="1"/>
            <a:r>
              <a:rPr lang="en-US" sz="2200" dirty="0"/>
              <a:t>Consider adapting New York’s incentive program for New Jersey’s unique needs</a:t>
            </a:r>
            <a:endParaRPr lang="en-US" sz="2200" dirty="0">
              <a:cs typeface="Calibri"/>
            </a:endParaRPr>
          </a:p>
          <a:p>
            <a:pPr marL="566420" lvl="2">
              <a:spcAft>
                <a:spcPts val="800"/>
              </a:spcAft>
            </a:pPr>
            <a:r>
              <a:rPr lang="en-US" sz="2000" dirty="0"/>
              <a:t>30%? Review where schools are at and design a percentage threshold that is challenging, yet achievable</a:t>
            </a:r>
            <a:endParaRPr lang="en-US" sz="2000" dirty="0">
              <a:cs typeface="Calibri" panose="020F0502020204030204"/>
            </a:endParaRPr>
          </a:p>
          <a:p>
            <a:pPr marL="566420" lvl="2">
              <a:spcAft>
                <a:spcPts val="800"/>
              </a:spcAft>
            </a:pPr>
            <a:r>
              <a:rPr lang="en-US" sz="2000" dirty="0"/>
              <a:t>Create definitions for which purchases should qualify and communicate them up front</a:t>
            </a:r>
            <a:endParaRPr lang="en-US" sz="2000" dirty="0">
              <a:cs typeface="Calibri" panose="020F0502020204030204"/>
            </a:endParaRPr>
          </a:p>
          <a:p>
            <a:pPr marL="566420" lvl="2">
              <a:spcAft>
                <a:spcPts val="800"/>
              </a:spcAft>
            </a:pPr>
            <a:r>
              <a:rPr lang="en-US" sz="2000" dirty="0"/>
              <a:t>Create documentation and tracking guidelines that ensure program integrity yet are not too burdensome and communicate them up front</a:t>
            </a:r>
            <a:endParaRPr lang="en-US" sz="2000" dirty="0">
              <a:cs typeface="Calibri"/>
            </a:endParaRPr>
          </a:p>
          <a:p>
            <a:pPr marL="566420" lvl="2">
              <a:spcAft>
                <a:spcPts val="800"/>
              </a:spcAft>
            </a:pPr>
            <a:r>
              <a:rPr lang="en-US" sz="2000" dirty="0"/>
              <a:t>Incentivize purchase at all school meals, rather than just lunch</a:t>
            </a:r>
            <a:endParaRPr lang="en-US" sz="2000" dirty="0">
              <a:cs typeface="Calibri" panose="020F0502020204030204"/>
            </a:endParaRPr>
          </a:p>
          <a:p>
            <a:pPr marL="566420" lvl="2">
              <a:spcAft>
                <a:spcPts val="800"/>
              </a:spcAft>
            </a:pPr>
            <a:r>
              <a:rPr lang="en-US" sz="2000" dirty="0"/>
              <a:t>Incentivize* participation by FSMCs</a:t>
            </a:r>
            <a:endParaRPr lang="en-US" sz="2000" dirty="0">
              <a:cs typeface="Calibri" panose="020F0502020204030204"/>
            </a:endParaRPr>
          </a:p>
          <a:p>
            <a:pPr marL="383540" lvl="1"/>
            <a:endParaRPr lang="en-US" sz="2200" dirty="0">
              <a:cs typeface="Calibri" panose="020F0502020204030204"/>
            </a:endParaRPr>
          </a:p>
          <a:p>
            <a:pPr marL="383540" lvl="1"/>
            <a:endParaRPr lang="en-US" dirty="0">
              <a:cs typeface="Calibri" panose="020F0502020204030204"/>
            </a:endParaRPr>
          </a:p>
        </p:txBody>
      </p:sp>
      <p:pic>
        <p:nvPicPr>
          <p:cNvPr id="6" name="Picture 5" descr="Logo&#10;&#10;Description automatically generated">
            <a:extLst>
              <a:ext uri="{FF2B5EF4-FFF2-40B4-BE49-F238E27FC236}">
                <a16:creationId xmlns:a16="http://schemas.microsoft.com/office/drawing/2014/main" id="{2A96445C-748C-6759-952D-192CD08AA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4001565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CD1B-AE76-B743-DDD3-26D9B6825A43}"/>
              </a:ext>
            </a:extLst>
          </p:cNvPr>
          <p:cNvSpPr>
            <a:spLocks noGrp="1"/>
          </p:cNvSpPr>
          <p:nvPr>
            <p:ph type="title"/>
          </p:nvPr>
        </p:nvSpPr>
        <p:spPr/>
        <p:txBody>
          <a:bodyPr/>
          <a:lstStyle/>
          <a:p>
            <a:r>
              <a:rPr lang="en-US" dirty="0"/>
              <a:t>Thank you! Questions?</a:t>
            </a:r>
          </a:p>
        </p:txBody>
      </p:sp>
      <p:sp>
        <p:nvSpPr>
          <p:cNvPr id="3" name="Content Placeholder 2">
            <a:extLst>
              <a:ext uri="{FF2B5EF4-FFF2-40B4-BE49-F238E27FC236}">
                <a16:creationId xmlns:a16="http://schemas.microsoft.com/office/drawing/2014/main" id="{3CADE2D0-6921-5C94-3BD5-ABED8ECBCCD2}"/>
              </a:ext>
            </a:extLst>
          </p:cNvPr>
          <p:cNvSpPr>
            <a:spLocks noGrp="1"/>
          </p:cNvSpPr>
          <p:nvPr>
            <p:ph idx="1"/>
          </p:nvPr>
        </p:nvSpPr>
        <p:spPr>
          <a:xfrm>
            <a:off x="838200" y="1825625"/>
            <a:ext cx="7976616" cy="4351338"/>
          </a:xfrm>
        </p:spPr>
        <p:txBody>
          <a:bodyPr/>
          <a:lstStyle/>
          <a:p>
            <a:pPr marL="0" indent="0">
              <a:spcBef>
                <a:spcPts val="0"/>
              </a:spcBef>
              <a:spcAft>
                <a:spcPts val="400"/>
              </a:spcAft>
              <a:buNone/>
            </a:pPr>
            <a:r>
              <a:rPr lang="en-US" sz="2800" dirty="0">
                <a:ea typeface="+mn-lt"/>
                <a:cs typeface="+mn-lt"/>
              </a:rPr>
              <a:t>Kristy Apostolides</a:t>
            </a:r>
            <a:endParaRPr lang="en-US" sz="2800" dirty="0">
              <a:cs typeface="Calibri"/>
            </a:endParaRPr>
          </a:p>
          <a:p>
            <a:pPr marL="0" indent="0">
              <a:spcBef>
                <a:spcPts val="0"/>
              </a:spcBef>
              <a:spcAft>
                <a:spcPts val="400"/>
              </a:spcAft>
              <a:buNone/>
            </a:pPr>
            <a:r>
              <a:rPr lang="en-US" sz="2800" dirty="0">
                <a:cs typeface="Calibri"/>
              </a:rPr>
              <a:t>Regional Farm to School Coordinator</a:t>
            </a:r>
          </a:p>
          <a:p>
            <a:pPr marL="0" indent="0">
              <a:spcBef>
                <a:spcPts val="0"/>
              </a:spcBef>
              <a:spcAft>
                <a:spcPts val="400"/>
              </a:spcAft>
              <a:buNone/>
            </a:pPr>
            <a:r>
              <a:rPr lang="en-US" sz="2800" dirty="0">
                <a:cs typeface="Calibri"/>
              </a:rPr>
              <a:t>Harvest NY, Cornell Cooperative Extension</a:t>
            </a:r>
          </a:p>
          <a:p>
            <a:pPr marL="0" indent="0">
              <a:spcBef>
                <a:spcPts val="0"/>
              </a:spcBef>
              <a:spcAft>
                <a:spcPts val="400"/>
              </a:spcAft>
              <a:buNone/>
            </a:pPr>
            <a:r>
              <a:rPr lang="en-US" sz="2800" dirty="0">
                <a:cs typeface="Calibri"/>
                <a:hlinkClick r:id="rId2"/>
              </a:rPr>
              <a:t>kda4@cornell.edu</a:t>
            </a:r>
            <a:r>
              <a:rPr lang="en-US" sz="2800" dirty="0">
                <a:cs typeface="Calibri"/>
              </a:rPr>
              <a:t> </a:t>
            </a:r>
          </a:p>
          <a:p>
            <a:pPr marL="0" indent="0">
              <a:buNone/>
            </a:pPr>
            <a:endParaRPr lang="en-US" dirty="0"/>
          </a:p>
        </p:txBody>
      </p:sp>
    </p:spTree>
    <p:extLst>
      <p:ext uri="{BB962C8B-B14F-4D97-AF65-F5344CB8AC3E}">
        <p14:creationId xmlns:p14="http://schemas.microsoft.com/office/powerpoint/2010/main" val="187771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6" descr="A picture containing logo&#10;&#10;Description automatically generated">
            <a:extLst>
              <a:ext uri="{FF2B5EF4-FFF2-40B4-BE49-F238E27FC236}">
                <a16:creationId xmlns:a16="http://schemas.microsoft.com/office/drawing/2014/main" id="{941BFBB9-9BA4-02BD-D684-D94F70F61159}"/>
              </a:ext>
            </a:extLst>
          </p:cNvPr>
          <p:cNvPicPr>
            <a:picLocks noChangeAspect="1"/>
          </p:cNvPicPr>
          <p:nvPr/>
        </p:nvPicPr>
        <p:blipFill>
          <a:blip r:embed="rId3"/>
          <a:stretch>
            <a:fillRect/>
          </a:stretch>
        </p:blipFill>
        <p:spPr>
          <a:xfrm>
            <a:off x="1121770" y="4523240"/>
            <a:ext cx="4974230" cy="1464605"/>
          </a:xfrm>
          <a:prstGeom prst="rect">
            <a:avLst/>
          </a:prstGeom>
        </p:spPr>
      </p:pic>
      <p:sp>
        <p:nvSpPr>
          <p:cNvPr id="7" name="TextBox 6">
            <a:extLst>
              <a:ext uri="{FF2B5EF4-FFF2-40B4-BE49-F238E27FC236}">
                <a16:creationId xmlns:a16="http://schemas.microsoft.com/office/drawing/2014/main" id="{2FB3C250-BFD0-00F2-26BF-00D222B91575}"/>
              </a:ext>
            </a:extLst>
          </p:cNvPr>
          <p:cNvSpPr txBox="1"/>
          <p:nvPr/>
        </p:nvSpPr>
        <p:spPr>
          <a:xfrm>
            <a:off x="655471" y="598527"/>
            <a:ext cx="6678214" cy="1077218"/>
          </a:xfrm>
          <a:prstGeom prst="rect">
            <a:avLst/>
          </a:prstGeom>
          <a:noFill/>
        </p:spPr>
        <p:txBody>
          <a:bodyPr wrap="square">
            <a:spAutoFit/>
          </a:bodyPr>
          <a:lstStyle/>
          <a:p>
            <a:r>
              <a:rPr lang="en-US" sz="3200" dirty="0">
                <a:solidFill>
                  <a:srgbClr val="C00000"/>
                </a:solidFill>
                <a:latin typeface="Montserrat Black"/>
              </a:rPr>
              <a:t>New York Grown Food for New York Kids Coalition</a:t>
            </a:r>
            <a:endParaRPr lang="en-US" sz="3200" dirty="0"/>
          </a:p>
        </p:txBody>
      </p:sp>
      <p:pic>
        <p:nvPicPr>
          <p:cNvPr id="8" name="Picture 7" descr="Logo, company name&#10;&#10;Description automatically generated">
            <a:extLst>
              <a:ext uri="{FF2B5EF4-FFF2-40B4-BE49-F238E27FC236}">
                <a16:creationId xmlns:a16="http://schemas.microsoft.com/office/drawing/2014/main" id="{609A0E17-A977-365A-1E31-30C09B00C5E9}"/>
              </a:ext>
            </a:extLst>
          </p:cNvPr>
          <p:cNvPicPr>
            <a:picLocks noChangeAspect="1"/>
          </p:cNvPicPr>
          <p:nvPr/>
        </p:nvPicPr>
        <p:blipFill rotWithShape="1">
          <a:blip r:embed="rId4">
            <a:extLst>
              <a:ext uri="{28A0092B-C50C-407E-A947-70E740481C1C}">
                <a14:useLocalDpi xmlns:a14="http://schemas.microsoft.com/office/drawing/2010/main" val="0"/>
              </a:ext>
            </a:extLst>
          </a:blip>
          <a:srcRect l="13455" r="9994" b="-2"/>
          <a:stretch/>
        </p:blipFill>
        <p:spPr>
          <a:xfrm>
            <a:off x="7537724" y="7902"/>
            <a:ext cx="4654276" cy="6870127"/>
          </a:xfrm>
          <a:prstGeom prst="rect">
            <a:avLst/>
          </a:prstGeom>
        </p:spPr>
      </p:pic>
      <p:sp>
        <p:nvSpPr>
          <p:cNvPr id="10" name="TextBox 9">
            <a:extLst>
              <a:ext uri="{FF2B5EF4-FFF2-40B4-BE49-F238E27FC236}">
                <a16:creationId xmlns:a16="http://schemas.microsoft.com/office/drawing/2014/main" id="{E8C36582-D5BF-3EE8-F4F0-912D1D3D7F0E}"/>
              </a:ext>
            </a:extLst>
          </p:cNvPr>
          <p:cNvSpPr txBox="1"/>
          <p:nvPr/>
        </p:nvSpPr>
        <p:spPr>
          <a:xfrm>
            <a:off x="655471" y="1785473"/>
            <a:ext cx="6519718" cy="1643527"/>
          </a:xfrm>
          <a:prstGeom prst="rect">
            <a:avLst/>
          </a:prstGeom>
          <a:noFill/>
        </p:spPr>
        <p:txBody>
          <a:bodyPr wrap="square">
            <a:spAutoFit/>
          </a:bodyPr>
          <a:lstStyle/>
          <a:p>
            <a:pPr>
              <a:lnSpc>
                <a:spcPct val="90000"/>
              </a:lnSpc>
              <a:spcAft>
                <a:spcPts val="600"/>
              </a:spcAft>
              <a:buClr>
                <a:schemeClr val="accent1"/>
              </a:buClr>
              <a:buFont typeface="Calibri" panose="020F0502020204030204" pitchFamily="34" charset="0"/>
            </a:pPr>
            <a:r>
              <a:rPr lang="en-US" sz="2800" dirty="0">
                <a:solidFill>
                  <a:schemeClr val="tx1">
                    <a:lumMod val="75000"/>
                    <a:lumOff val="25000"/>
                  </a:schemeClr>
                </a:solidFill>
              </a:rPr>
              <a:t>Over 150 organizations and individuals advocating for Farm to School policy with the legislature and administration in New York since September 2017</a:t>
            </a:r>
            <a:endParaRPr lang="en-US" sz="2800" dirty="0">
              <a:solidFill>
                <a:schemeClr val="tx1">
                  <a:lumMod val="75000"/>
                  <a:lumOff val="25000"/>
                </a:schemeClr>
              </a:solidFill>
              <a:cs typeface="Calibri"/>
            </a:endParaRPr>
          </a:p>
        </p:txBody>
      </p:sp>
    </p:spTree>
    <p:extLst>
      <p:ext uri="{BB962C8B-B14F-4D97-AF65-F5344CB8AC3E}">
        <p14:creationId xmlns:p14="http://schemas.microsoft.com/office/powerpoint/2010/main" val="309721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6168-4E82-5BF9-527B-5CA65275DC0E}"/>
              </a:ext>
            </a:extLst>
          </p:cNvPr>
          <p:cNvSpPr>
            <a:spLocks noGrp="1"/>
          </p:cNvSpPr>
          <p:nvPr>
            <p:ph type="title"/>
          </p:nvPr>
        </p:nvSpPr>
        <p:spPr/>
        <p:txBody>
          <a:bodyPr/>
          <a:lstStyle/>
          <a:p>
            <a:r>
              <a:rPr lang="en-US" dirty="0">
                <a:solidFill>
                  <a:srgbClr val="C00000"/>
                </a:solidFill>
                <a:latin typeface="Montserrat Black"/>
                <a:cs typeface="Calibri Light"/>
              </a:rPr>
              <a:t>Farm to School in New York</a:t>
            </a:r>
            <a:endParaRPr lang="en-US">
              <a:solidFill>
                <a:srgbClr val="C00000"/>
              </a:solidFill>
              <a:latin typeface="Montserrat Black"/>
            </a:endParaRPr>
          </a:p>
        </p:txBody>
      </p:sp>
      <p:graphicFrame>
        <p:nvGraphicFramePr>
          <p:cNvPr id="15" name="Diagram 15">
            <a:extLst>
              <a:ext uri="{FF2B5EF4-FFF2-40B4-BE49-F238E27FC236}">
                <a16:creationId xmlns:a16="http://schemas.microsoft.com/office/drawing/2014/main" id="{19DC3626-AB27-872A-9F1C-6B193B7DDCCA}"/>
              </a:ext>
            </a:extLst>
          </p:cNvPr>
          <p:cNvGraphicFramePr>
            <a:graphicFrameLocks noGrp="1"/>
          </p:cNvGraphicFramePr>
          <p:nvPr>
            <p:ph idx="1"/>
            <p:extLst>
              <p:ext uri="{D42A27DB-BD31-4B8C-83A1-F6EECF244321}">
                <p14:modId xmlns:p14="http://schemas.microsoft.com/office/powerpoint/2010/main" val="447418791"/>
              </p:ext>
            </p:extLst>
          </p:nvPr>
        </p:nvGraphicFramePr>
        <p:xfrm>
          <a:off x="932988" y="1981301"/>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6600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3BDF-EB56-AD53-60D3-C774D78FD1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CEBC39-9A1E-BF42-BBFF-5FA6163B0DBB}"/>
              </a:ext>
            </a:extLst>
          </p:cNvPr>
          <p:cNvSpPr>
            <a:spLocks noGrp="1"/>
          </p:cNvSpPr>
          <p:nvPr>
            <p:ph idx="1"/>
          </p:nvPr>
        </p:nvSpPr>
        <p:spPr/>
        <p:txBody>
          <a:bodyPr/>
          <a:lstStyle/>
          <a:p>
            <a:endParaRPr lang="en-US"/>
          </a:p>
        </p:txBody>
      </p:sp>
      <p:pic>
        <p:nvPicPr>
          <p:cNvPr id="4" name="Picture 3" descr="Diagram&#10;&#10;Description automatically generated">
            <a:extLst>
              <a:ext uri="{FF2B5EF4-FFF2-40B4-BE49-F238E27FC236}">
                <a16:creationId xmlns:a16="http://schemas.microsoft.com/office/drawing/2014/main" id="{4906616D-9EB7-4231-DBEB-528CC284988C}"/>
              </a:ext>
            </a:extLst>
          </p:cNvPr>
          <p:cNvPicPr>
            <a:picLocks noChangeAspect="1"/>
          </p:cNvPicPr>
          <p:nvPr/>
        </p:nvPicPr>
        <p:blipFill>
          <a:blip r:embed="rId2"/>
          <a:stretch>
            <a:fillRect/>
          </a:stretch>
        </p:blipFill>
        <p:spPr>
          <a:xfrm>
            <a:off x="838200" y="449932"/>
            <a:ext cx="9893968" cy="6177164"/>
          </a:xfrm>
          <a:prstGeom prst="rect">
            <a:avLst/>
          </a:prstGeom>
        </p:spPr>
      </p:pic>
    </p:spTree>
    <p:extLst>
      <p:ext uri="{BB962C8B-B14F-4D97-AF65-F5344CB8AC3E}">
        <p14:creationId xmlns:p14="http://schemas.microsoft.com/office/powerpoint/2010/main" val="1361338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E320E8-B478-70E0-22B4-571B3B17E799}"/>
              </a:ext>
            </a:extLst>
          </p:cNvPr>
          <p:cNvPicPr>
            <a:picLocks noChangeAspect="1"/>
          </p:cNvPicPr>
          <p:nvPr/>
        </p:nvPicPr>
        <p:blipFill>
          <a:blip r:embed="rId2"/>
          <a:stretch>
            <a:fillRect/>
          </a:stretch>
        </p:blipFill>
        <p:spPr>
          <a:xfrm>
            <a:off x="6096000" y="987756"/>
            <a:ext cx="4954366" cy="4385183"/>
          </a:xfrm>
          <a:prstGeom prst="rect">
            <a:avLst/>
          </a:prstGeom>
        </p:spPr>
      </p:pic>
      <p:sp>
        <p:nvSpPr>
          <p:cNvPr id="5" name="Title 3">
            <a:extLst>
              <a:ext uri="{FF2B5EF4-FFF2-40B4-BE49-F238E27FC236}">
                <a16:creationId xmlns:a16="http://schemas.microsoft.com/office/drawing/2014/main" id="{2B4672A2-8852-2057-9839-541DCF863530}"/>
              </a:ext>
            </a:extLst>
          </p:cNvPr>
          <p:cNvSpPr txBox="1">
            <a:spLocks/>
          </p:cNvSpPr>
          <p:nvPr/>
        </p:nvSpPr>
        <p:spPr>
          <a:xfrm>
            <a:off x="709863" y="1495925"/>
            <a:ext cx="4567990" cy="36054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b="1" kern="1200">
                <a:solidFill>
                  <a:schemeClr val="tx1"/>
                </a:solidFill>
                <a:latin typeface="Work Sans" panose="00000500000000000000" pitchFamily="2" charset="0"/>
                <a:ea typeface="+mj-ea"/>
                <a:cs typeface="+mj-cs"/>
              </a:defRPr>
            </a:lvl1pPr>
          </a:lstStyle>
          <a:p>
            <a:r>
              <a:rPr lang="en-US" dirty="0">
                <a:solidFill>
                  <a:schemeClr val="tx1">
                    <a:lumMod val="85000"/>
                    <a:lumOff val="15000"/>
                  </a:schemeClr>
                </a:solidFill>
                <a:latin typeface="Montserrat Black" panose="00000A00000000000000" pitchFamily="2" charset="0"/>
              </a:rPr>
              <a:t>Farm to School Regional Coordinator Program Scope of Work</a:t>
            </a:r>
          </a:p>
        </p:txBody>
      </p:sp>
      <p:pic>
        <p:nvPicPr>
          <p:cNvPr id="6" name="Picture 5" descr="Logo&#10;&#10;Description automatically generated">
            <a:extLst>
              <a:ext uri="{FF2B5EF4-FFF2-40B4-BE49-F238E27FC236}">
                <a16:creationId xmlns:a16="http://schemas.microsoft.com/office/drawing/2014/main" id="{7059BB87-292E-B460-1664-E89434280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08" y="6176963"/>
            <a:ext cx="5488407" cy="529712"/>
          </a:xfrm>
          <a:prstGeom prst="rect">
            <a:avLst/>
          </a:prstGeom>
        </p:spPr>
      </p:pic>
    </p:spTree>
    <p:extLst>
      <p:ext uri="{BB962C8B-B14F-4D97-AF65-F5344CB8AC3E}">
        <p14:creationId xmlns:p14="http://schemas.microsoft.com/office/powerpoint/2010/main" val="182004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B689-AC27-F06C-6A87-CFDDE56CC358}"/>
              </a:ext>
            </a:extLst>
          </p:cNvPr>
          <p:cNvSpPr>
            <a:spLocks noGrp="1"/>
          </p:cNvSpPr>
          <p:nvPr>
            <p:ph type="title"/>
          </p:nvPr>
        </p:nvSpPr>
        <p:spPr/>
        <p:txBody>
          <a:bodyPr/>
          <a:lstStyle/>
          <a:p>
            <a:r>
              <a:rPr lang="en-US" dirty="0">
                <a:latin typeface="Montserrat Black" panose="00000A00000000000000" pitchFamily="2" charset="0"/>
              </a:rPr>
              <a:t>The 3C’s of Farm to School</a:t>
            </a:r>
          </a:p>
        </p:txBody>
      </p:sp>
      <p:sp>
        <p:nvSpPr>
          <p:cNvPr id="3" name="Content Placeholder 2">
            <a:extLst>
              <a:ext uri="{FF2B5EF4-FFF2-40B4-BE49-F238E27FC236}">
                <a16:creationId xmlns:a16="http://schemas.microsoft.com/office/drawing/2014/main" id="{3E95E425-A0CD-1921-5B9C-AF42EDF905FC}"/>
              </a:ext>
            </a:extLst>
          </p:cNvPr>
          <p:cNvSpPr>
            <a:spLocks noGrp="1"/>
          </p:cNvSpPr>
          <p:nvPr>
            <p:ph idx="1"/>
          </p:nvPr>
        </p:nvSpPr>
        <p:spPr>
          <a:xfrm>
            <a:off x="838200" y="1825625"/>
            <a:ext cx="5205663" cy="3853280"/>
          </a:xfrm>
        </p:spPr>
        <p:txBody>
          <a:bodyPr>
            <a:normAutofit lnSpcReduction="10000"/>
          </a:bodyPr>
          <a:lstStyle/>
          <a:p>
            <a:pPr marL="0" indent="0">
              <a:buNone/>
            </a:pPr>
            <a:r>
              <a:rPr lang="en-US" b="1" dirty="0">
                <a:latin typeface="+mn-lt"/>
              </a:rPr>
              <a:t>In the Classroom</a:t>
            </a:r>
          </a:p>
          <a:p>
            <a:r>
              <a:rPr lang="en-US" dirty="0">
                <a:latin typeface="+mn-lt"/>
              </a:rPr>
              <a:t>Ag in the Classroom</a:t>
            </a:r>
          </a:p>
          <a:p>
            <a:r>
              <a:rPr lang="en-US" dirty="0">
                <a:latin typeface="+mn-lt"/>
              </a:rPr>
              <a:t>Harvest of the Month/Jersey Tastes</a:t>
            </a:r>
          </a:p>
          <a:p>
            <a:pPr marL="0" indent="0">
              <a:buNone/>
            </a:pPr>
            <a:r>
              <a:rPr lang="en-US" b="1" dirty="0">
                <a:latin typeface="+mn-lt"/>
              </a:rPr>
              <a:t>In the Cafeteria</a:t>
            </a:r>
          </a:p>
          <a:p>
            <a:r>
              <a:rPr lang="en-US" dirty="0">
                <a:latin typeface="+mn-lt"/>
              </a:rPr>
              <a:t>Local procurement</a:t>
            </a:r>
          </a:p>
          <a:p>
            <a:pPr marL="0" indent="0">
              <a:buNone/>
            </a:pPr>
            <a:r>
              <a:rPr lang="en-US" b="1" dirty="0">
                <a:latin typeface="+mn-lt"/>
              </a:rPr>
              <a:t>In the Community</a:t>
            </a:r>
          </a:p>
          <a:p>
            <a:r>
              <a:rPr lang="en-US" dirty="0">
                <a:latin typeface="+mn-lt"/>
              </a:rPr>
              <a:t>Farm Tours</a:t>
            </a:r>
          </a:p>
        </p:txBody>
      </p:sp>
      <p:sp>
        <p:nvSpPr>
          <p:cNvPr id="4" name="TextBox 3">
            <a:extLst>
              <a:ext uri="{FF2B5EF4-FFF2-40B4-BE49-F238E27FC236}">
                <a16:creationId xmlns:a16="http://schemas.microsoft.com/office/drawing/2014/main" id="{AC940E78-82C6-1775-55CF-CAA5B19862A8}"/>
              </a:ext>
            </a:extLst>
          </p:cNvPr>
          <p:cNvSpPr txBox="1"/>
          <p:nvPr/>
        </p:nvSpPr>
        <p:spPr>
          <a:xfrm>
            <a:off x="6360694" y="1813173"/>
            <a:ext cx="5205663" cy="3231654"/>
          </a:xfrm>
          <a:prstGeom prst="rect">
            <a:avLst/>
          </a:prstGeom>
          <a:noFill/>
        </p:spPr>
        <p:txBody>
          <a:bodyPr wrap="square" rtlCol="0">
            <a:spAutoFit/>
          </a:bodyPr>
          <a:lstStyle/>
          <a:p>
            <a:pPr algn="ctr"/>
            <a:endParaRPr lang="en-US" sz="2400" b="1" i="1" dirty="0">
              <a:solidFill>
                <a:schemeClr val="accent3"/>
              </a:solidFill>
            </a:endParaRPr>
          </a:p>
          <a:p>
            <a:pPr algn="ctr"/>
            <a:r>
              <a:rPr lang="en-US" sz="2400" b="1" i="1" dirty="0">
                <a:solidFill>
                  <a:schemeClr val="accent3"/>
                </a:solidFill>
                <a:latin typeface="Gotham"/>
              </a:rPr>
              <a:t>“In order for Farm to School to take root, the value must be experienced by a diversity of players in a school and communicated to the extended school community…this work cannot be done in isolation.”                       </a:t>
            </a:r>
            <a:r>
              <a:rPr lang="en-US" sz="2400" b="1" dirty="0">
                <a:solidFill>
                  <a:schemeClr val="accent3"/>
                </a:solidFill>
                <a:latin typeface="Gotham"/>
              </a:rPr>
              <a:t>-VT Feed</a:t>
            </a:r>
          </a:p>
          <a:p>
            <a:endParaRPr lang="en-US" dirty="0"/>
          </a:p>
          <a:p>
            <a:endParaRPr lang="en-US" dirty="0"/>
          </a:p>
        </p:txBody>
      </p:sp>
    </p:spTree>
    <p:extLst>
      <p:ext uri="{BB962C8B-B14F-4D97-AF65-F5344CB8AC3E}">
        <p14:creationId xmlns:p14="http://schemas.microsoft.com/office/powerpoint/2010/main" val="72387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CDAEA2C6E3744D981900A6E5B08ED3" ma:contentTypeVersion="9" ma:contentTypeDescription="Create a new document." ma:contentTypeScope="" ma:versionID="c6a1d5fcce555ca29b905e79dbaa2539">
  <xsd:schema xmlns:xsd="http://www.w3.org/2001/XMLSchema" xmlns:xs="http://www.w3.org/2001/XMLSchema" xmlns:p="http://schemas.microsoft.com/office/2006/metadata/properties" xmlns:ns3="162f4081-6a20-4a66-aa16-1d566302cef0" targetNamespace="http://schemas.microsoft.com/office/2006/metadata/properties" ma:root="true" ma:fieldsID="4a4fd2dd7ea481594a3d391e8e9a0fa1" ns3:_="">
    <xsd:import namespace="162f4081-6a20-4a66-aa16-1d566302cef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f4081-6a20-4a66-aa16-1d566302ce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65D831-4C63-4E75-A951-2C2A51F255F1}">
  <ds:schemaRefs>
    <ds:schemaRef ds:uri="http://schemas.microsoft.com/sharepoint/v3/contenttype/forms"/>
  </ds:schemaRefs>
</ds:datastoreItem>
</file>

<file path=customXml/itemProps2.xml><?xml version="1.0" encoding="utf-8"?>
<ds:datastoreItem xmlns:ds="http://schemas.openxmlformats.org/officeDocument/2006/customXml" ds:itemID="{63A91916-A5BC-45D2-B4B8-81F4D85AE2C2}">
  <ds:schemaRefs>
    <ds:schemaRef ds:uri="162f4081-6a20-4a66-aa16-1d566302cef0"/>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94EC7F0-FA4D-41E9-9926-5343E3E64A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2f4081-6a20-4a66-aa16-1d566302c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4748</TotalTime>
  <Words>4255</Words>
  <Application>Microsoft Office PowerPoint</Application>
  <PresentationFormat>Widescreen</PresentationFormat>
  <Paragraphs>487</Paragraphs>
  <Slides>44</Slides>
  <Notes>35</Notes>
  <HiddenSlides>4</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44</vt:i4>
      </vt:variant>
    </vt:vector>
  </HeadingPairs>
  <TitlesOfParts>
    <vt:vector size="60" baseType="lpstr">
      <vt:lpstr>Arial</vt:lpstr>
      <vt:lpstr>Calibri</vt:lpstr>
      <vt:lpstr>Calibri Light</vt:lpstr>
      <vt:lpstr>Century Schoolbook</vt:lpstr>
      <vt:lpstr>Gotham</vt:lpstr>
      <vt:lpstr>Lora</vt:lpstr>
      <vt:lpstr>Montserrat Black</vt:lpstr>
      <vt:lpstr>Roboto</vt:lpstr>
      <vt:lpstr>Symbol</vt:lpstr>
      <vt:lpstr>Verdana</vt:lpstr>
      <vt:lpstr>Wingdings</vt:lpstr>
      <vt:lpstr>Work Sans</vt:lpstr>
      <vt:lpstr>office theme</vt:lpstr>
      <vt:lpstr>Retrospect</vt:lpstr>
      <vt:lpstr>Office Theme</vt:lpstr>
      <vt:lpstr>Office Theme</vt:lpstr>
      <vt:lpstr>New York’s Farm to School Program Origins, Goals, and Lessons Learned </vt:lpstr>
      <vt:lpstr>PowerPoint Presentation</vt:lpstr>
      <vt:lpstr>PowerPoint Presentation</vt:lpstr>
      <vt:lpstr>PowerPoint Presentation</vt:lpstr>
      <vt:lpstr>PowerPoint Presentation</vt:lpstr>
      <vt:lpstr>Farm to School in New York</vt:lpstr>
      <vt:lpstr>PowerPoint Presentation</vt:lpstr>
      <vt:lpstr>PowerPoint Presentation</vt:lpstr>
      <vt:lpstr>The 3C’s of Farm to School</vt:lpstr>
      <vt:lpstr>PowerPoint Presentation</vt:lpstr>
      <vt:lpstr>PowerPoint Presentation</vt:lpstr>
      <vt:lpstr>Local Foods for Schools </vt:lpstr>
      <vt:lpstr>Opportunity</vt:lpstr>
      <vt:lpstr>Important Definitions</vt:lpstr>
      <vt:lpstr>30% New York State Initiative</vt:lpstr>
      <vt:lpstr>How the 30% Initiative Works</vt:lpstr>
      <vt:lpstr>30% Initiative Documentation</vt:lpstr>
      <vt:lpstr>SFAs Qualifying for 30% NYS Initiative Program</vt:lpstr>
      <vt:lpstr>Definition Challenges</vt:lpstr>
      <vt:lpstr>Supply Side Challenges</vt:lpstr>
      <vt:lpstr>School Side Challenges</vt:lpstr>
      <vt:lpstr>Tracking &amp; Paperwork</vt:lpstr>
      <vt:lpstr>Meeting in the middle</vt:lpstr>
      <vt:lpstr>Support for schools vs farms</vt:lpstr>
      <vt:lpstr>Coordinators &amp; Farm to School grants (facilities end)</vt:lpstr>
      <vt:lpstr>Many pathways to 30% (and role of dairy)</vt:lpstr>
      <vt:lpstr>Pathway to the 30%</vt:lpstr>
      <vt:lpstr>Pathway to the 30%</vt:lpstr>
      <vt:lpstr>Pathway to the 30%</vt:lpstr>
      <vt:lpstr>Multiple Ways to get there</vt:lpstr>
      <vt:lpstr>Overview of NY Purchases</vt:lpstr>
      <vt:lpstr>Procurement Methods </vt:lpstr>
      <vt:lpstr>Average Profile of a Successful SFA </vt:lpstr>
      <vt:lpstr>AFT’s Farm to School Research</vt:lpstr>
      <vt:lpstr>Program Evaluation</vt:lpstr>
      <vt:lpstr>PowerPoint Presentation</vt:lpstr>
      <vt:lpstr>Cost remains the #1 Barrier to Purchasing Local Food</vt:lpstr>
      <vt:lpstr>PowerPoint Presentation</vt:lpstr>
      <vt:lpstr>Which Schools Buy Local?</vt:lpstr>
      <vt:lpstr>Implications for Equitable Access</vt:lpstr>
      <vt:lpstr>The Road Ahead</vt:lpstr>
      <vt:lpstr>Lessons Learned</vt:lpstr>
      <vt:lpstr>Lessons Learned</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Kristy Apostolides</cp:lastModifiedBy>
  <cp:revision>94</cp:revision>
  <dcterms:created xsi:type="dcterms:W3CDTF">2022-05-10T14:12:05Z</dcterms:created>
  <dcterms:modified xsi:type="dcterms:W3CDTF">2023-04-18T03:55:49Z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0x010100D5CDAEA2C6E3744D981900A6E5B08ED3</vt:lpwstr>
  </property>
</Properties>
</file>