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0" r:id="rId2"/>
    <p:sldId id="259" r:id="rId3"/>
    <p:sldId id="257" r:id="rId4"/>
    <p:sldId id="266" r:id="rId5"/>
    <p:sldId id="258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8427-922C-724B-88A1-FD677B07C78A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37C7-2CA5-1F40-8CE1-46A6E635F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2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03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0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9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9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9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82E42-1C2E-E44F-854D-D8160A6D13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Natural 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DFD1E-D598-FD4B-A29F-DE419F40F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Yan</a:t>
            </a:r>
          </a:p>
        </p:txBody>
      </p:sp>
      <p:pic>
        <p:nvPicPr>
          <p:cNvPr id="5" name="Google Shape;285;p14">
            <a:extLst>
              <a:ext uri="{FF2B5EF4-FFF2-40B4-BE49-F238E27FC236}">
                <a16:creationId xmlns:a16="http://schemas.microsoft.com/office/drawing/2014/main" id="{12692D21-F76B-6B47-9A13-53ACB01955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29806" y="1202869"/>
            <a:ext cx="4532387" cy="27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27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B534-BC92-5D4B-BCD5-6D49A267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Natural gas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55856-278D-C74B-BDC7-B0F8BDEEA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gas is usually pushed by the gas industry for being an alternative to other fossil fuels, and necessary for the economy, and clients needing gas fireplaces.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05086D3-F952-9441-A541-EFDB22B9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13" y="2947817"/>
            <a:ext cx="4802102" cy="31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D266-D557-B240-A76D-5C0A4E4E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1627-CA0B-5245-99E1-206C390B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287993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Lack of strong health and safety measures affecting many workers.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Since natural gas is a fossil fuel, it contributes to global warming such as pollution, especially when it comes to fracking.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Land allocated can bring harmful pollutants to streams.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Natural gas pipelines are susceptible to gas leaks, which can explode destroying houses, potentially displacing people such as a house explosion in Jeffersonville, Indiana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6ED28-F425-5143-973A-4AC63EC79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254" y="3802722"/>
            <a:ext cx="4062177" cy="2284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E3636-D107-5F47-8550-60C878CBD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024" y="585216"/>
            <a:ext cx="4278407" cy="27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3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DDD4-1E7C-BB43-AC26-EB5A63A0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Protests and campaigns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CA458-EC49-7444-923F-301D3FBBC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62" y="1947334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/>
              <a:t>There are many social movements, protests, and campaigns throughout US, and Canada against natural gas under fear of displacement due to construction of Keystone XL and Dakota Access pipelines.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5310E-7E6B-ED4A-B49B-5AAB7E69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146336"/>
            <a:ext cx="5157940" cy="34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13958-9151-9A4C-A28F-3D93326FB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69" y="3146336"/>
            <a:ext cx="4689669" cy="31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1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A1C9-64A4-014E-975E-B042D172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8E3EC-1A62-FF4D-B0D6-AEAA4933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42147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desires for natural gas has increased due to demand consumption growth for exports and industrial 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gas was advertised within the social status is seen as an alternative clean energy source that can reduce economic losses from pollution from coal and petroleum.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31A45-6E8B-3147-B2BF-3CCEB676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395" y="1651000"/>
            <a:ext cx="3109692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BDFC-05D8-F44B-AAAC-287525EB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fetishism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49E5-08A5-2C46-A772-300714681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There is knowledge on the problems with natural gas.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problem involves gas leaks since it does not pose a immediate threat to safety.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The average consumer was unaware about a gas leak unless they notice a physical signs or symptoms.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Consumers may need to research where natural gas is produced or where it came from though they might not care if they know about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Even if they know about natural gas, it is hard for the consumer to rely heavily on natural gas for heating and cooking.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1B317-6B4D-764C-9FB0-589D7F65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676" y="548640"/>
            <a:ext cx="4586111" cy="20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4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6FFA-7CE6-7646-A0F8-1D3C14A1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9A67A-BB88-444B-B4E6-F7228FB05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To tackle natural gas and fracking, consumers can contact entities at a federal, state, or local level to make a big impact on natural gas.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Contacting political entities at a federal or state level can motivate to take action on natural gas with strong wars due to concerns on the impact on the environment, and other controversies and dangers.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One way to take action on a local level is to push for small-scale ideas with representatives to limit fracking.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An action I will take based on the above is to push for ideas at a local level first before going forward to state and federal levels to take action on natural gas. Specifically, I would push for measures to limit fracking in busy cities.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Though there may be a possibility of fracking operations moving elsewhere.</a:t>
            </a:r>
          </a:p>
        </p:txBody>
      </p:sp>
    </p:spTree>
    <p:extLst>
      <p:ext uri="{BB962C8B-B14F-4D97-AF65-F5344CB8AC3E}">
        <p14:creationId xmlns:p14="http://schemas.microsoft.com/office/powerpoint/2010/main" val="370490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84A0-EB23-3D4E-8E86-E5328C1E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/>
              <a:t>to in-class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4CA8-1014-B54B-BE3B-81D6A8DC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Anderson “International Studies” Chapter 18. ”Global Climate Change”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About greenhouse gasses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Natural gas is a fossil fuel which produces a greenhouse gas known as carbon dioxide, which contributes to climate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When doing this project, this reading explains why climate change is a major issue in today’s world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big picture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How can we tackle natural gas and fracking in order to combat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14519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5792-CA13-6547-920A-46CFA2E6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EB06-4986-444F-B9D4-E0CD825BE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300" dirty="0">
                <a:solidFill>
                  <a:srgbClr val="000000"/>
                </a:solidFill>
                <a:effectLst/>
                <a:ea typeface="PMingLiU" panose="020B0400000000000000" pitchFamily="34" charset="-120"/>
                <a:cs typeface="Times New Roman" panose="020F0502020204030204" pitchFamily="34" charset="0"/>
              </a:rPr>
              <a:t>2019. “Natural Gas Leak Sparked Massive Home Explosion in Jeffersonville, Police Say.” WDRB, May 22. Accessed April 16, 2021. https://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B0400000000000000" pitchFamily="34" charset="-120"/>
                <a:cs typeface="Times New Roman" panose="020F0502020204030204" pitchFamily="34" charset="0"/>
              </a:rPr>
              <a:t>www.wdrb.com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B0400000000000000" pitchFamily="34" charset="-120"/>
                <a:cs typeface="Times New Roman" panose="020F0502020204030204" pitchFamily="34" charset="0"/>
              </a:rPr>
              <a:t>/news/natural-gas-leak-sparked-massive-home-explosion-in-jeffersonville-police-say/article_9e52b16a-7c18-11e9-8b5f-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B0400000000000000" pitchFamily="34" charset="-120"/>
                <a:cs typeface="Times New Roman" panose="020F0502020204030204" pitchFamily="34" charset="0"/>
              </a:rPr>
              <a:t>e350101abe7c.html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B0400000000000000" pitchFamily="34" charset="-120"/>
                <a:cs typeface="Times New Roman" panose="020F0502020204030204" pitchFamily="34" charset="0"/>
              </a:rPr>
              <a:t>.</a:t>
            </a:r>
            <a:endParaRPr lang="en-US" sz="1300" dirty="0">
              <a:effectLst/>
              <a:ea typeface="PMingLiU" panose="020B0400000000000000" pitchFamily="34" charset="-120"/>
              <a:cs typeface="Times New Roman" panose="020F0502020204030204" pitchFamily="34" charset="0"/>
            </a:endParaRPr>
          </a:p>
          <a:p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2020. “Revealed: How the Gas Industry Is Waging War against Climate Action.” The Guardian. Guardian News and Media, August 20. Accessed April 16, 2021. https://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www.theguardian.com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/environment/2020/aug/20/gas-industry-waging-war-against-climate-action. </a:t>
            </a:r>
            <a:endParaRPr lang="en-US" sz="1300" dirty="0">
              <a:effectLst/>
              <a:ea typeface="PMingLiU" panose="02020500000000000000" pitchFamily="18" charset="-120"/>
            </a:endParaRPr>
          </a:p>
          <a:p>
            <a:r>
              <a:rPr lang="en-US" sz="13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Anderson et. all, 2007. </a:t>
            </a:r>
            <a:r>
              <a:rPr lang="en-US" sz="1300" i="1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International Studies: An </a:t>
            </a:r>
            <a:r>
              <a:rPr lang="en-US" sz="1300" i="1" dirty="0" err="1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Interdiscplinary</a:t>
            </a:r>
            <a:r>
              <a:rPr lang="en-US" sz="1300" i="1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Approach to Global Issues. </a:t>
            </a:r>
            <a:r>
              <a:rPr lang="en-US" sz="1300" dirty="0" err="1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Routledge</a:t>
            </a:r>
            <a:r>
              <a:rPr lang="en-US" sz="13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Baron, Richard Laurence. 1970. “A 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Natgas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 Ad from Life Magazine – the Issue with Jane FONDA on the Cover...,” January 1. Accessed April 16, 2021. http://signalwriter.blogspot.com/2011/10/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natgas-ad-from-life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-magazine-issue-with.html. </a:t>
            </a:r>
            <a:endParaRPr lang="en-US" sz="1300" dirty="0">
              <a:effectLst/>
              <a:ea typeface="PMingLiU" panose="02020500000000000000" pitchFamily="18" charset="-120"/>
            </a:endParaRPr>
          </a:p>
          <a:p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Bradley, David. 2018. “For First Time Since 1958, U.S. Became Net Natural Gas Exporter Last Year, FERC Says.” Natural Gas Intelligence, April 19. Accessed April 13, 2021. https://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www.naturalgasintel.com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/for-first-time-since-1958-u-s-became-net-natural-gas-exporter-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last-year-ferc-says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/. </a:t>
            </a:r>
            <a:endParaRPr lang="en-US" sz="1300" dirty="0">
              <a:effectLst/>
              <a:ea typeface="PMingLiU" panose="02020500000000000000" pitchFamily="18" charset="-120"/>
            </a:endParaRPr>
          </a:p>
          <a:p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Carpenter, J. William. 2020. “The Top Natural Gas Companies in the World.” 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Investopedia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. 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Investopedia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, August 28. Accessed April 13, 2021. https://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www.investopedia.com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/articles/markets/030116/worlds-top-10-natural-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gas-companies-xom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-</a:t>
            </a:r>
            <a:r>
              <a:rPr lang="en-US" sz="13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ogzpy.asp</a:t>
            </a:r>
            <a:r>
              <a:rPr lang="en-US" sz="13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. </a:t>
            </a:r>
            <a:endParaRPr lang="en-US" sz="1300" dirty="0">
              <a:effectLst/>
              <a:ea typeface="PMingLiU" panose="02020500000000000000" pitchFamily="18" charset="-120"/>
            </a:endParaRPr>
          </a:p>
          <a:p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D'Antonio, Isabelle. 2019. “House Explosions Are Rare but Have Had a Deadly Toll across the Country.” Journal. Courier Journal, May 23. Accessed April 16, 2021. https://www.courier-journal.com/story/news/local/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indiana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/2019/05/23/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jefferonsville-indiana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-home-explosion-how-common-are-gas-explosions/3734516002/. </a:t>
            </a:r>
            <a:endParaRPr lang="en-US" sz="1300" dirty="0">
              <a:effectLst/>
              <a:ea typeface="PMingLiU" panose="02020500000000000000" pitchFamily="18" charset="-120"/>
            </a:endParaRPr>
          </a:p>
          <a:p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“Environmental Impacts of Natural Gas.” Union of Concerned Scientists. Accessed April 16, 2021. https://</a:t>
            </a:r>
            <a:r>
              <a:rPr lang="en-US" sz="13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www.ucsusa.org</a:t>
            </a:r>
            <a:r>
              <a:rPr lang="en-US" sz="13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/resources/environmental-impacts-natural-gas. </a:t>
            </a:r>
            <a:endParaRPr lang="en-US" sz="1300" dirty="0">
              <a:effectLst/>
              <a:ea typeface="PMingLiU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17F6-ECF4-0049-AC41-04431A37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5B91-2FFC-1640-856C-180D9E963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Euractiv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, Kira Taylor for. 2021. “'Gas Is over': EU Bank CHIEF Signals Phaseout of Fossil FUEL FINANCE,” January 21. Accessed April 16, 2021. https://www.climatechangenews.com/2021/01/21/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gas-eib-president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-signals-complete-phase-unabated-fossil-fuels/.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“Leak Detection Services in Phoenix.” Day Night.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www.stampedeplumbing.com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/gas-leak/.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Lefebvre, Ben, and Eric Wolff. 2020. “Major Pipelines Take Hit, but Oil Networks Keep Growing.” POLITICO. POLITICO, July 20. Accessed April 16, 2021. https://www.politico.com/news/2020/07/20/oil-networks-pipelines-374440.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u="none" strike="noStrike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https://link.springer.com/chapter/10.1007/978-3-319-59734-8_4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Lucas, Dave. 2020. “Blockades across Canada to Protest Pipeline | Pictures.” Reuters. Thomson Reuters, February 26.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www.reuters.com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/news/picture/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blockades-across-canada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to-protest-pipel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-idUSRTS31YE3.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Mall, Amy. 2016. “More Reports of Unsafe Work Conditions in the Oil and Gas Industry, This Time for Hispanic Workers.” NRDC, December 15.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www.nrdc.org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/experts/amy-mall/more-reports-unsafe-work-conditions-oil-and-gas-industry-time-hispanic-workers.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“Natural Gas.” How Products Are Made. Accessed April 16, 2021. http://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www.madehow.com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/Volume-6/Natural-Gas.html.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“Natural Gas Reserves by Country.” </a:t>
            </a:r>
            <a:r>
              <a:rPr lang="en-US" sz="18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Worldometer</a:t>
            </a:r>
            <a:r>
              <a:rPr lang="en-US" sz="18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. Accessed April 13, 2021. https://</a:t>
            </a:r>
            <a:r>
              <a:rPr lang="en-US" sz="18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www.worldometers.info</a:t>
            </a:r>
            <a:r>
              <a:rPr lang="en-US" sz="18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/gas/gas-reserves-by-country/.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www.researchgate.net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/figure/Major-trade-movements-in-natural-gas-Source-BP-Statistical-Review-2009_fig2_284027212 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“Signs and Symptoms of a Gas Leak.” Medical News Today. 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MediLexicon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 International.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www.medicalnewstoday.com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/articles/321277#physical-symptoms.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2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02C4-6573-7344-98FF-EF3F0390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759F-9791-7E45-885F-9FE3447D5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“USC Environmental Health Centers.” NEW INFOGRAPHIC: The Impacts of Natural Gas on Public Health and the Environment - USC Environmental Health Centers.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envhealthcenters.usc.edu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/2020/05/infographic-natural-gas-public-health.html.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“U.S. Energy Information Administration - EIA - Independent Statistics and Analysis.” Growing industrial consumption and exports support future U.S. natural gas market growth - Today in Energy - U.S. Energy Information Administration (EIA).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www.eia.gov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todayinenergy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/detail.php?id=46757.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“U.S. Energy Information Administration - EIA - Independent Statistics and Analysis.” Natural gas explained - U.S. Energy Information Administration (EIA). Accessed April 13, 2021. https://</a:t>
            </a:r>
            <a:r>
              <a:rPr lang="en-US" sz="18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www.eia.gov</a:t>
            </a:r>
            <a:r>
              <a:rPr lang="en-US" sz="18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</a:t>
            </a:r>
            <a:r>
              <a:rPr lang="en-US" sz="1800" kern="12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energyexplained</a:t>
            </a:r>
            <a:r>
              <a:rPr lang="en-US" sz="1800" kern="12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/natural-gas/.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“Why Are Natural Gas Leaks a Problem?” Environmental Defense Fund. Accessed April 16, 2021.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www.edf.org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/climate/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methanemaps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/leaks-problem.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Zissu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, Alexandra. 2019. “How to Tackle Fracking in Your Community.” NRDC, June 7. Accessed April 16, 2019. https://</a:t>
            </a:r>
            <a:r>
              <a:rPr lang="en-US" sz="1800" dirty="0" err="1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www.nrdc.org</a:t>
            </a:r>
            <a:r>
              <a:rPr lang="en-US" sz="1800" dirty="0">
                <a:solidFill>
                  <a:srgbClr val="000000"/>
                </a:solidFill>
                <a:effectLst/>
                <a:ea typeface="PMingLiU" panose="02020500000000000000" pitchFamily="18" charset="-120"/>
              </a:rPr>
              <a:t>/stories/how-tackle-fracking-your-community. </a:t>
            </a:r>
            <a:endParaRPr lang="en-US" sz="1800" dirty="0">
              <a:effectLst/>
              <a:ea typeface="PMingLiU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0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5BF0-7A1D-B943-8844-307CC048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natural gas?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8CDE-1D9A-7345-8F01-20A6E79F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lvl="0" indent="-414856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Natural gas is a fossil fuel originated from the remains of plants and animals.</a:t>
            </a:r>
          </a:p>
          <a:p>
            <a:pPr marL="609585" lvl="0" indent="-414856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Natural gas contains many compounds including methane, which is the largest component.</a:t>
            </a:r>
          </a:p>
          <a:p>
            <a:pPr marL="609585" lvl="0" indent="-414856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Natural gas is generally used as a fuel source, and is also used to make other materials.</a:t>
            </a:r>
          </a:p>
          <a:p>
            <a:pPr marL="609585" lvl="0" indent="-414856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dirty="0"/>
              <a:t>Russia is a leading exporter of natural gas.</a:t>
            </a:r>
          </a:p>
        </p:txBody>
      </p:sp>
    </p:spTree>
    <p:extLst>
      <p:ext uri="{BB962C8B-B14F-4D97-AF65-F5344CB8AC3E}">
        <p14:creationId xmlns:p14="http://schemas.microsoft.com/office/powerpoint/2010/main" val="102117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278F-5209-C948-8883-DA0889CE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it is produced?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3D5C-17DD-CE44-B24A-24F7734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314991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Outside of the US, the countries that produces natural gas includes Russia, Qatar, Iran, Canada, and China.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3F3BE-F089-CD45-8E21-B0F2276C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119" y="1713307"/>
            <a:ext cx="6131804" cy="41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BA189-CBD3-C745-A03C-2FA696CD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69BF-89AB-9B4D-842E-358783CD6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of natural gas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2AFAF-6EF5-2A48-B0FE-9332E4B1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76" y="1152800"/>
            <a:ext cx="6794627" cy="45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5AF-2408-C94D-B604-23F4D539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 to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C1BE-867F-3049-BD74-9873399C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5272424"/>
            <a:ext cx="9720072" cy="1036935"/>
          </a:xfrm>
        </p:spPr>
        <p:txBody>
          <a:bodyPr/>
          <a:lstStyle/>
          <a:p>
            <a:r>
              <a:rPr lang="en-US" dirty="0"/>
              <a:t>U.S. imports of natural gas had been declining since 2007 since the U.S. is a producer </a:t>
            </a:r>
            <a:r>
              <a:rPr lang="en-US"/>
              <a:t>of natural gas.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E9BA2-1D46-1947-8A10-BD279E71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84" y="1783256"/>
            <a:ext cx="7487231" cy="32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2936-541C-BB4E-8B34-B4808A5A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96DB9-CD38-F74F-99D3-0A8AF7886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3429000"/>
            <a:ext cx="9720072" cy="288035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Gazprom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China National Petroleum (CNPC)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Royal Dutch Shell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79740-FF61-474C-8A65-49ABBFB6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548640"/>
            <a:ext cx="2631402" cy="2631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EEE219-9ECC-7A4C-A157-8AACBB3B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203304"/>
            <a:ext cx="4464613" cy="1107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6ED546-75B2-B04F-8664-135869CEB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334" y="528321"/>
            <a:ext cx="2792666" cy="25852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85E34F-7187-B646-9F59-098043844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09" y="585216"/>
            <a:ext cx="2004291" cy="26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6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15F0-234C-AE42-9D05-9C615680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7E9F0-AF70-7648-814C-55D94A695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820286" cy="5032375"/>
          </a:xfrm>
        </p:spPr>
        <p:txBody>
          <a:bodyPr/>
          <a:lstStyle/>
          <a:p>
            <a:r>
              <a:rPr lang="en-US" dirty="0"/>
              <a:t>1. Extraction </a:t>
            </a:r>
          </a:p>
          <a:p>
            <a:pPr lvl="1"/>
            <a:r>
              <a:rPr lang="en-US" dirty="0"/>
              <a:t>Many wells require a pump to allow gas to flow to the surface.</a:t>
            </a:r>
          </a:p>
          <a:p>
            <a:pPr lvl="1"/>
            <a:r>
              <a:rPr lang="en-US" dirty="0"/>
              <a:t>When the raw gas reaches the surface, it is separated from any oil that may be present and piped to a nearby central gas processing plant.</a:t>
            </a:r>
          </a:p>
          <a:p>
            <a:r>
              <a:rPr lang="en-US" dirty="0"/>
              <a:t>2. Processing</a:t>
            </a:r>
          </a:p>
          <a:p>
            <a:pPr lvl="1"/>
            <a:r>
              <a:rPr lang="en-US" dirty="0"/>
              <a:t>During processing, many materials such as dirt is removed to prevent contamination, and corrosion.</a:t>
            </a:r>
          </a:p>
          <a:p>
            <a:pPr lvl="1"/>
            <a:r>
              <a:rPr lang="en-US" dirty="0"/>
              <a:t>The processing of natural gas makes it cleaner and burn hotter to the point the gas is considered to be “upgraded”.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CFEA3-3DD0-6C4E-868D-2703F0036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486" y="1944927"/>
            <a:ext cx="3939603" cy="41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1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1A3F-7B82-E24C-A5E2-F316CAD1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07FCC-9A85-5C45-A1D0-2D22A5EBF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Transporting</a:t>
            </a:r>
          </a:p>
          <a:p>
            <a:pPr lvl="1"/>
            <a:r>
              <a:rPr lang="en-US" dirty="0"/>
              <a:t>The processed gas received its odor with Mercaptan, and piped to a compressor station to increase pressure.</a:t>
            </a:r>
          </a:p>
          <a:p>
            <a:pPr lvl="1"/>
            <a:r>
              <a:rPr lang="en-US" dirty="0"/>
              <a:t>The gas is transported to several major underground pipelines.</a:t>
            </a:r>
          </a:p>
          <a:p>
            <a:pPr lvl="1"/>
            <a:r>
              <a:rPr lang="en-US" dirty="0"/>
              <a:t>When it reaches is final destination, the gas is injected back to the ground for storage.</a:t>
            </a:r>
          </a:p>
          <a:p>
            <a:r>
              <a:rPr lang="en-US" dirty="0"/>
              <a:t>4. Distribution</a:t>
            </a:r>
          </a:p>
          <a:p>
            <a:pPr lvl="1"/>
            <a:r>
              <a:rPr lang="en-US" dirty="0"/>
              <a:t>If needed, the gas is transported through pipelines to cities at pressures up to 1000 psi so the gas can be used.</a:t>
            </a:r>
          </a:p>
          <a:p>
            <a:pPr lvl="1"/>
            <a:r>
              <a:rPr lang="en-US" dirty="0"/>
              <a:t>If piped to houses and businesses, the pressure is reduced to 0.25 psi.</a:t>
            </a:r>
          </a:p>
        </p:txBody>
      </p:sp>
    </p:spTree>
    <p:extLst>
      <p:ext uri="{BB962C8B-B14F-4D97-AF65-F5344CB8AC3E}">
        <p14:creationId xmlns:p14="http://schemas.microsoft.com/office/powerpoint/2010/main" val="276553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F53FF-549D-A848-84FC-C3D611D5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Hindering natural gas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0D30-5818-774F-8567-E3B9800E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7187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to environmental concerns, many nations including the EU ended support for fossil fuels.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Phase-out of natural gas and other usage of fossil fuels by 2050.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Can affect transportation.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Push-back from the gas industry over job losses and the effects from the economy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61B7D9-6E50-6B48-9063-44DFAFD1C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02" y="2286000"/>
            <a:ext cx="4888830" cy="32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2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Integral</vt:lpstr>
      <vt:lpstr>Natural gas</vt:lpstr>
      <vt:lpstr>What is natural gas?</vt:lpstr>
      <vt:lpstr>Where it is produced?</vt:lpstr>
      <vt:lpstr>Map Flows</vt:lpstr>
      <vt:lpstr>Imports to the United States</vt:lpstr>
      <vt:lpstr>PowerPoint Presentation</vt:lpstr>
      <vt:lpstr>Production Process</vt:lpstr>
      <vt:lpstr>PowerPoint Presentation</vt:lpstr>
      <vt:lpstr>Hindering natural gas flows</vt:lpstr>
      <vt:lpstr>Enabling Natural gas flows</vt:lpstr>
      <vt:lpstr>Controversy</vt:lpstr>
      <vt:lpstr>Protests and campaigns</vt:lpstr>
      <vt:lpstr>Advertising</vt:lpstr>
      <vt:lpstr>Commodity fetishism</vt:lpstr>
      <vt:lpstr>Taking Action</vt:lpstr>
      <vt:lpstr>Link to in-class reading</vt:lpstr>
      <vt:lpstr>Sources</vt:lpstr>
      <vt:lpstr>Sources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Gas</dc:title>
  <dc:creator>Justin Yan</dc:creator>
  <cp:lastModifiedBy>Justin Yan</cp:lastModifiedBy>
  <cp:revision>19</cp:revision>
  <dcterms:created xsi:type="dcterms:W3CDTF">2021-04-13T22:18:01Z</dcterms:created>
  <dcterms:modified xsi:type="dcterms:W3CDTF">2021-04-23T03:08:26Z</dcterms:modified>
</cp:coreProperties>
</file>