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21603-3358-4F72-A562-0EACD3320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6650D8-F93A-4B0C-853F-63A226827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4618E-4BC4-47D6-A67D-C32839B4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BDCD-D246-471F-B3D1-0824D6E3CF1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DB756-886D-4A0C-B3D7-EE1FFD185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3B664-DE7B-4C90-A9EF-82ACE1C89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E12A-FC69-4A8B-8947-28BBC59D7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91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3578F-6507-4795-9ED4-34E72776F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1EC0E5-9DF2-442F-9741-40D3DA100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35A1D-A66A-49BE-B141-21BDB2011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BDCD-D246-471F-B3D1-0824D6E3CF1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7CA0B-F5A8-4F26-8DF6-E9CB7CE7E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F2768-1AE3-4D10-B2D7-785068C70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E12A-FC69-4A8B-8947-28BBC59D7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9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F191B3-B9C8-4A7D-B7A7-A55635F956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10C9F-B426-4730-B60B-F1307472D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63C16-5219-47F8-90F6-238E4EA4F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BDCD-D246-471F-B3D1-0824D6E3CF1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EFEAC-E674-43D5-98ED-CEB8699D6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36074-4B8F-4F31-B8A6-D3E6E4D29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E12A-FC69-4A8B-8947-28BBC59D7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7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8DEA3-99C3-4C02-B59E-9CA3E64CE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6999E-6E9E-4E03-92D7-20F48B3AB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0CC6A-D667-49AF-AF71-D2A09577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BDCD-D246-471F-B3D1-0824D6E3CF1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39ED0-476E-42BE-A3DC-DC78895CB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DD10F-0D3B-4C27-B55B-88FD6A2F7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E12A-FC69-4A8B-8947-28BBC59D7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9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AF3D7-EF7D-45DA-AC90-935B0FC70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BD93E-12FF-464E-AF0A-21597F798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879FB-EEFD-4FE2-8820-FAF9EEFAE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BDCD-D246-471F-B3D1-0824D6E3CF1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7EA09-0622-4DA2-86E5-8F0FC9924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53402-09E2-4BA9-80C6-9D1BE5C71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E12A-FC69-4A8B-8947-28BBC59D7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BBE3E-F425-4532-884B-7D78F3D5E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45FF6-567B-414E-86E0-CB65DC4C52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6EFC1-FE2B-4310-9434-3BC5305E0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2D8D2-7BE0-4984-A05F-D663D163D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BDCD-D246-471F-B3D1-0824D6E3CF1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4892B-A5BB-4944-BF20-B6F4726F1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68CD7-590F-404F-9ADB-F3F6E9083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E12A-FC69-4A8B-8947-28BBC59D7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8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40B1E-9324-4CF7-B923-3C3B7B879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9A3B9-BC2F-4A53-8362-B956C0A2A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D5F4E-48EA-4AE4-910F-04C8F8ACE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CDE406-26AC-4C2A-B863-4B72C86BA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0E1661-378E-46FB-8DC7-71B657DD8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E973D2-1EAA-4213-9E4A-5A00779E1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BDCD-D246-471F-B3D1-0824D6E3CF1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38F086-93BA-411C-9D56-AA1BC8D6A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011F4C-9556-45AD-8CFD-B1B1003BF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E12A-FC69-4A8B-8947-28BBC59D7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9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CA79-6104-40EC-A0E1-08D9526B4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770C26-1B25-44B4-BC18-45819956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BDCD-D246-471F-B3D1-0824D6E3CF1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65628-F2C3-4028-A57A-FB5468928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62D06F-5FD1-450E-B882-73B2A5DE1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E12A-FC69-4A8B-8947-28BBC59D7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4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045179-8900-4C48-8F29-15568CE6F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BDCD-D246-471F-B3D1-0824D6E3CF1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A57438-01FF-48C4-B283-B75068560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E35D2-2ED0-479F-AE9C-09FCDF8A2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E12A-FC69-4A8B-8947-28BBC59D7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8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F8C6-B516-45FB-A5BE-3704A532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36F56-1DE3-447C-9996-24664BB2B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284BB-6EAE-424F-8210-FB29325BB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72399-8284-40CA-B1EB-02ECA9425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BDCD-D246-471F-B3D1-0824D6E3CF1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2B128-876B-4B7D-85DA-4FC867358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505F6-5D6A-4CA0-BFCE-AAAC812D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E12A-FC69-4A8B-8947-28BBC59D7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4D312-3E8B-401C-B2BC-33DCDFBB4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AC4C42-5DFC-430D-AC5F-DACA5C3E22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A855B9-D877-49FA-AA3F-6DEA15D59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B754AF-2563-4161-A033-9A5BBA0C4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BDCD-D246-471F-B3D1-0824D6E3CF1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E84DD-6A23-40A7-9F91-2A2629C51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DA9398-70C4-4A0B-84B6-99389205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E12A-FC69-4A8B-8947-28BBC59D7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6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60E6B3-6D46-47BE-9465-719956F6F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369DF-8776-4B8D-ACBC-91E635F5E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04788-57F7-4C1F-A63A-ED59D36E1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2BDCD-D246-471F-B3D1-0824D6E3CF1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16D59-B75D-40D2-ADD1-8B8A04730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C6EA-0908-4EFA-B90D-ECFBB8893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2E12A-FC69-4A8B-8947-28BBC59D7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9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arvesting_beans_(5762966966).jpg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spilling-the-beans.net/special-report-is-fairtrade-coffee-based-on-an-unjust-movement-that-only-serves-the-rich/" TargetMode="Externa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ethinkingprosperity.org/is-fair-trade-really-fair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Sac_de_caf%C3%A9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publicdomainpictures.net/view-image.php?image=292579&amp;picture=pytlovina-pytle-kavy" TargetMode="Externa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vlxyz/2732069688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fi.wikipedia.org/wiki/Rainforest_Alliance" TargetMode="Externa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48396537@N06/14494742017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lascar/17058380675/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spilling-the-beans.net/nestle-opens-experimental-farm-in-ivory-coast-for-coffee-and-cocoa/" TargetMode="Externa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 up of whole coffee beans and earth coffee">
            <a:extLst>
              <a:ext uri="{FF2B5EF4-FFF2-40B4-BE49-F238E27FC236}">
                <a16:creationId xmlns:a16="http://schemas.microsoft.com/office/drawing/2014/main" id="{2918675A-5137-4CC3-8C70-E7D8E442C5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49" b="1745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114987-981B-4B5B-BB46-650BF16B4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Coffee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57BF2D-5268-400A-B693-51FBBF747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Evan Westcott</a:t>
            </a:r>
          </a:p>
        </p:txBody>
      </p:sp>
    </p:spTree>
    <p:extLst>
      <p:ext uri="{BB962C8B-B14F-4D97-AF65-F5344CB8AC3E}">
        <p14:creationId xmlns:p14="http://schemas.microsoft.com/office/powerpoint/2010/main" val="66901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orking in a field&#10;&#10;Description automatically generated with low confidence">
            <a:extLst>
              <a:ext uri="{FF2B5EF4-FFF2-40B4-BE49-F238E27FC236}">
                <a16:creationId xmlns:a16="http://schemas.microsoft.com/office/drawing/2014/main" id="{20A89C5A-F423-4391-9951-A29D01E4DD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325" r="-2" b="13256"/>
          <a:stretch/>
        </p:blipFill>
        <p:spPr>
          <a:xfrm>
            <a:off x="6015107" y="-1"/>
            <a:ext cx="6176895" cy="2937954"/>
          </a:xfrm>
          <a:prstGeom prst="rect">
            <a:avLst/>
          </a:prstGeom>
        </p:spPr>
      </p:pic>
      <p:pic>
        <p:nvPicPr>
          <p:cNvPr id="8" name="Picture 7" descr="A picture containing tree, outdoor, person, vegetable&#10;&#10;Description automatically generated">
            <a:extLst>
              <a:ext uri="{FF2B5EF4-FFF2-40B4-BE49-F238E27FC236}">
                <a16:creationId xmlns:a16="http://schemas.microsoft.com/office/drawing/2014/main" id="{E1645C8F-8D3A-45DE-A886-26472326E3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1" b="24214"/>
          <a:stretch/>
        </p:blipFill>
        <p:spPr>
          <a:xfrm>
            <a:off x="4203638" y="2937953"/>
            <a:ext cx="7988360" cy="3920047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3649B3-8E09-4D84-B74C-ABF6EFC75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 dirty="0"/>
              <a:t>Controversy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20F05-5EBF-4D94-9C9D-DA8E0AC57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en-US" sz="1700"/>
              <a:t>Slavery practices are difficult to police</a:t>
            </a:r>
          </a:p>
          <a:p>
            <a:r>
              <a:rPr lang="en-US" sz="1700"/>
              <a:t>Unfair pay and poor living conditions</a:t>
            </a:r>
          </a:p>
          <a:p>
            <a:r>
              <a:rPr lang="en-US" sz="1700"/>
              <a:t>Environmental Injustice</a:t>
            </a:r>
          </a:p>
          <a:p>
            <a:pPr lvl="1"/>
            <a:r>
              <a:rPr lang="en-US" sz="1700"/>
              <a:t>Areas that grow coffee are impacted greatly by global warming, while areas with the highest emissions drink coffee</a:t>
            </a:r>
          </a:p>
          <a:p>
            <a:pPr lvl="1"/>
            <a:r>
              <a:rPr lang="en-US" sz="1700"/>
              <a:t>As climate changes, coffee plantations are at risk of a disruption to the crop</a:t>
            </a:r>
          </a:p>
          <a:p>
            <a:r>
              <a:rPr lang="en-US" sz="1700"/>
              <a:t>FairTrade certification has helped bring awareness, but the industry still produces coffee on the backs of underpaid workers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CE2446-7F1D-4BF4-A94E-BA5B3EB871E4}"/>
              </a:ext>
            </a:extLst>
          </p:cNvPr>
          <p:cNvSpPr txBox="1"/>
          <p:nvPr/>
        </p:nvSpPr>
        <p:spPr>
          <a:xfrm>
            <a:off x="9884960" y="2737898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ommons.wikimedia.org/wiki/File:Harvesting_beans_(5762966966)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623670-650B-4A11-9325-A8957B637ACB}"/>
              </a:ext>
            </a:extLst>
          </p:cNvPr>
          <p:cNvSpPr txBox="1"/>
          <p:nvPr/>
        </p:nvSpPr>
        <p:spPr>
          <a:xfrm>
            <a:off x="9732670" y="6657945"/>
            <a:ext cx="24593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spilling-the-beans.net/special-report-is-fairtrade-coffee-based-on-an-unjust-movement-that-only-serves-the-rich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548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0CF6583F-17E4-4BEF-9A90-12CEFC8654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66" r="1" b="1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36034C-62B5-4A8F-B0A2-B048FF49F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721805"/>
            <a:ext cx="3874686" cy="21475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Commodity Fetishism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BC635-501F-4F25-BC0B-42B17699E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9" y="2609851"/>
            <a:ext cx="3874685" cy="3956488"/>
          </a:xfrm>
        </p:spPr>
        <p:txBody>
          <a:bodyPr anchor="ctr">
            <a:no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Coffee is frequently labeled as Fair Trade and slave free</a:t>
            </a:r>
          </a:p>
          <a:p>
            <a:pPr lvl="1"/>
            <a:r>
              <a:rPr lang="en-US" sz="1900" dirty="0">
                <a:solidFill>
                  <a:schemeClr val="bg1"/>
                </a:solidFill>
              </a:rPr>
              <a:t>The coffee industry tries to hide the reality of low-income coffee labor</a:t>
            </a:r>
          </a:p>
          <a:p>
            <a:r>
              <a:rPr lang="en-US" sz="1900" dirty="0">
                <a:solidFill>
                  <a:schemeClr val="bg1"/>
                </a:solidFill>
              </a:rPr>
              <a:t>Searching about coffee practices results in fair trade articles and companies boasting about their responsible practices</a:t>
            </a:r>
          </a:p>
          <a:p>
            <a:r>
              <a:rPr lang="en-US" sz="1900" dirty="0">
                <a:solidFill>
                  <a:schemeClr val="bg1"/>
                </a:solidFill>
              </a:rPr>
              <a:t>In 2018 it was found Starbucks was using beans from farms with slave practices(unintentionally)</a:t>
            </a:r>
          </a:p>
          <a:p>
            <a:pPr lvl="1"/>
            <a:r>
              <a:rPr lang="en-US" sz="1900" dirty="0">
                <a:solidFill>
                  <a:schemeClr val="bg1"/>
                </a:solidFill>
              </a:rPr>
              <a:t>This highlights the need for proper policing</a:t>
            </a:r>
          </a:p>
          <a:p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338399-457B-418F-AE38-C4AB979613C5}"/>
              </a:ext>
            </a:extLst>
          </p:cNvPr>
          <p:cNvSpPr txBox="1"/>
          <p:nvPr/>
        </p:nvSpPr>
        <p:spPr>
          <a:xfrm>
            <a:off x="9732673" y="6657943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rethinkingprosperity.org/is-fair-trade-really-fair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05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780E56-150D-4BC8-A0F0-ABA7ECD138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870" r="12475"/>
          <a:stretch/>
        </p:blipFill>
        <p:spPr>
          <a:xfrm>
            <a:off x="6185051" y="10"/>
            <a:ext cx="5997632" cy="6857990"/>
          </a:xfrm>
          <a:custGeom>
            <a:avLst/>
            <a:gdLst/>
            <a:ahLst/>
            <a:cxnLst/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</p:spPr>
      </p:pic>
      <p:pic>
        <p:nvPicPr>
          <p:cNvPr id="8" name="Picture 7" descr="A picture containing furniture, arranged, several&#10;&#10;Description automatically generated">
            <a:extLst>
              <a:ext uri="{FF2B5EF4-FFF2-40B4-BE49-F238E27FC236}">
                <a16:creationId xmlns:a16="http://schemas.microsoft.com/office/drawing/2014/main" id="{817FAF78-3CC4-4E44-9222-8746756102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11021" b="-1"/>
          <a:stretch/>
        </p:blipFill>
        <p:spPr>
          <a:xfrm>
            <a:off x="-1" y="10"/>
            <a:ext cx="9141744" cy="6857990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8B200A-2B18-4AF5-B8F3-10C3F37BB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4" y="1852396"/>
            <a:ext cx="3886199" cy="915035"/>
          </a:xfrm>
        </p:spPr>
        <p:txBody>
          <a:bodyPr>
            <a:normAutofit/>
          </a:bodyPr>
          <a:lstStyle/>
          <a:p>
            <a:r>
              <a:rPr lang="en-US" sz="3300" dirty="0"/>
              <a:t>Hindering of Imports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EACB8-317E-46FE-B3A6-DD083CBEC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88" y="2653131"/>
            <a:ext cx="5468411" cy="2328444"/>
          </a:xfrm>
        </p:spPr>
        <p:txBody>
          <a:bodyPr>
            <a:normAutofit/>
          </a:bodyPr>
          <a:lstStyle/>
          <a:p>
            <a:r>
              <a:rPr lang="en-US" sz="1600" dirty="0"/>
              <a:t>Until recently coffee has been traded with little to no resistance</a:t>
            </a:r>
          </a:p>
          <a:p>
            <a:r>
              <a:rPr lang="en-US" sz="1600" dirty="0"/>
              <a:t>There are no tariffs on coffee</a:t>
            </a:r>
          </a:p>
          <a:p>
            <a:r>
              <a:rPr lang="en-US" sz="1600" dirty="0"/>
              <a:t>Coffee producers and sellers have recently (2016) discussed choosing other regions to import from due to the prevalence of slave labor in Brazil</a:t>
            </a:r>
          </a:p>
          <a:p>
            <a:pPr lvl="1"/>
            <a:r>
              <a:rPr lang="en-US" sz="1600" dirty="0"/>
              <a:t>This is putting pressure on Brazil to comply with fair certification practices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9FE43C-1E85-49F0-9B29-D1A7F2BEFF3F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fr.wikipedia.org/wiki/Sac_de_caf%C3%A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79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up, coffee, table, indoor&#10;&#10;Description automatically generated">
            <a:extLst>
              <a:ext uri="{FF2B5EF4-FFF2-40B4-BE49-F238E27FC236}">
                <a16:creationId xmlns:a16="http://schemas.microsoft.com/office/drawing/2014/main" id="{89C6141C-ACF8-4CCD-886C-B1C1260339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828" r="-1" b="5413"/>
          <a:stretch/>
        </p:blipFill>
        <p:spPr>
          <a:xfrm>
            <a:off x="6185051" y="10"/>
            <a:ext cx="5997632" cy="6857990"/>
          </a:xfrm>
          <a:custGeom>
            <a:avLst/>
            <a:gdLst/>
            <a:ahLst/>
            <a:cxnLst/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45666A8-B8EE-4AAB-9F5E-60F06E6A12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2921" r="-2" b="4866"/>
          <a:stretch/>
        </p:blipFill>
        <p:spPr>
          <a:xfrm>
            <a:off x="-1" y="10"/>
            <a:ext cx="9141744" cy="6857990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CDD674-A44B-47D1-A64E-DAB35F49F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69" y="1773847"/>
            <a:ext cx="3886199" cy="915035"/>
          </a:xfrm>
        </p:spPr>
        <p:txBody>
          <a:bodyPr>
            <a:normAutofit/>
          </a:bodyPr>
          <a:lstStyle/>
          <a:p>
            <a:r>
              <a:rPr lang="en-US" sz="3600" dirty="0"/>
              <a:t>Take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C2966-0939-4D81-A88D-225C39BCE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20" y="2547891"/>
            <a:ext cx="5779363" cy="2307703"/>
          </a:xfrm>
        </p:spPr>
        <p:txBody>
          <a:bodyPr>
            <a:noAutofit/>
          </a:bodyPr>
          <a:lstStyle/>
          <a:p>
            <a:r>
              <a:rPr lang="en-US" sz="1700" dirty="0"/>
              <a:t>Support </a:t>
            </a:r>
            <a:r>
              <a:rPr lang="en-US" sz="1700" b="0" i="0" dirty="0">
                <a:effectLst/>
                <a:latin typeface="freight-book"/>
              </a:rPr>
              <a:t>The Rainforest Alliance, a global non-profit that certifies farms as slave-free</a:t>
            </a:r>
          </a:p>
          <a:p>
            <a:pPr lvl="1"/>
            <a:r>
              <a:rPr lang="en-US" sz="1700" dirty="0">
                <a:latin typeface="freight-book"/>
              </a:rPr>
              <a:t>Spread the word and raise awareness, the more funding they have the more they can investigate farms</a:t>
            </a:r>
          </a:p>
          <a:p>
            <a:r>
              <a:rPr lang="en-US" sz="1700" dirty="0">
                <a:latin typeface="freight-book"/>
              </a:rPr>
              <a:t>The Sustainable Coffee Challenge</a:t>
            </a:r>
          </a:p>
          <a:p>
            <a:pPr lvl="1"/>
            <a:r>
              <a:rPr lang="en-US" sz="1700" dirty="0">
                <a:latin typeface="freight-book"/>
              </a:rPr>
              <a:t>Formed by many high profile coffee companies, including </a:t>
            </a:r>
            <a:r>
              <a:rPr lang="en-US" sz="1700" dirty="0" err="1">
                <a:latin typeface="freight-book"/>
              </a:rPr>
              <a:t>starbucks</a:t>
            </a:r>
            <a:endParaRPr lang="en-US" sz="1700" dirty="0">
              <a:latin typeface="freight-book"/>
            </a:endParaRPr>
          </a:p>
          <a:p>
            <a:pPr lvl="1"/>
            <a:r>
              <a:rPr lang="en-US" sz="1700" dirty="0">
                <a:latin typeface="open sans"/>
              </a:rPr>
              <a:t>G</a:t>
            </a:r>
            <a:r>
              <a:rPr lang="en-US" sz="1700" b="0" i="0" dirty="0">
                <a:effectLst/>
                <a:latin typeface="open sans"/>
              </a:rPr>
              <a:t>oal is for all coffee to be produced through sustainable practices</a:t>
            </a:r>
          </a:p>
          <a:p>
            <a:pPr lvl="1"/>
            <a:endParaRPr lang="en-US" sz="1700" b="0" i="0" dirty="0">
              <a:effectLst/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BF108A-33BA-4628-B61D-B9977646AD35}"/>
              </a:ext>
            </a:extLst>
          </p:cNvPr>
          <p:cNvSpPr txBox="1"/>
          <p:nvPr/>
        </p:nvSpPr>
        <p:spPr>
          <a:xfrm>
            <a:off x="9884958" y="687070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fi.wikipedia.org/wiki/Rainforest_Allian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3B87B3-D1C0-4373-80C2-8B058AC45727}"/>
              </a:ext>
            </a:extLst>
          </p:cNvPr>
          <p:cNvSpPr txBox="1"/>
          <p:nvPr/>
        </p:nvSpPr>
        <p:spPr>
          <a:xfrm>
            <a:off x="7565216" y="687070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avlxyz/2732069688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2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E7D30-CB4B-4E9C-A547-31D1D7E41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174625"/>
            <a:ext cx="2143125" cy="644525"/>
          </a:xfrm>
        </p:spPr>
        <p:txBody>
          <a:bodyPr>
            <a:normAutofit fontScale="90000"/>
          </a:bodyPr>
          <a:lstStyle/>
          <a:p>
            <a:r>
              <a:rPr lang="en-US" dirty="0"/>
              <a:t>Sources: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BCDB3-F341-4B59-BC85-714677FB1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819150"/>
            <a:ext cx="11096625" cy="5357813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>
                <a:effectLst/>
              </a:rPr>
              <a:t>Collins, M. (2021, March 14). 90 coffee statistics you should Know: 2021 INFOGRAPHICS: PERFECTBREW. Retrieved April 27, 2021, from https://www.perfectbrew.com/blog/coffee-statistics-infographic/</a:t>
            </a:r>
          </a:p>
          <a:p>
            <a:pPr lvl="1"/>
            <a:r>
              <a:rPr lang="en-US" dirty="0">
                <a:effectLst/>
              </a:rPr>
              <a:t>Conway, J., &amp; 26, N. (2020, November 26). U.S. coffee imports by country of origin 2019. Retrieved April 27, 2021, from https://www.statista.com/statistics/194261/us-coffee-imports-by-top-10-countries-of-origin-2009/</a:t>
            </a:r>
          </a:p>
          <a:p>
            <a:pPr lvl="1"/>
            <a:r>
              <a:rPr lang="en-US" dirty="0">
                <a:effectLst/>
              </a:rPr>
              <a:t>Maps, V. (2018, October 02). Consumption, production, export, and import of coffee around the world (1981). Retrieved April 27, 2021, from https://vividmaps.medium.com/consumption-production-export-and-import-of-coffee-around-the-world-1981-7959e4eb6af3</a:t>
            </a:r>
          </a:p>
          <a:p>
            <a:pPr lvl="1"/>
            <a:r>
              <a:rPr lang="en-US" dirty="0">
                <a:effectLst/>
              </a:rPr>
              <a:t>National coffee Association. (n.d.). Retrieved April 27, 2021, from https://www.ncausa.org/Newsroom/NCA-releases-Atlas-of-American-Coffee</a:t>
            </a:r>
          </a:p>
          <a:p>
            <a:pPr lvl="1"/>
            <a:r>
              <a:rPr lang="en-US" dirty="0" err="1">
                <a:effectLst/>
              </a:rPr>
              <a:t>Streefkerk</a:t>
            </a:r>
            <a:r>
              <a:rPr lang="en-US" dirty="0">
                <a:effectLst/>
              </a:rPr>
              <a:t>, M. (2019, October 27). Five coffee organizations you can donate to. Retrieved April 27, 2021, from https://www.baristamagazine.com/five-coffee-organizations-you-can-donate-to/</a:t>
            </a:r>
          </a:p>
          <a:p>
            <a:pPr lvl="1"/>
            <a:r>
              <a:rPr lang="en-US" dirty="0">
                <a:effectLst/>
              </a:rPr>
              <a:t>Teixeira, F. (2019, December 12). Picked by slaves: COFFEE crisis brews in Brazil. Retrieved April 27, 2021, from https://www.reuters.com/article/us-brazil-coffee-slavery/picked-by-slaves-coffee-crisis-brews-in-brazil-idUSKBN1YG13E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346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6A9C5-031F-48A3-959B-31826674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4DF91-2E94-4065-BF38-1FBB5B84E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Coffee is a caffeinated beverage brewed from the beans of the coffee plant</a:t>
            </a:r>
          </a:p>
          <a:p>
            <a:r>
              <a:rPr lang="en-US" dirty="0"/>
              <a:t>65% of American adults drink coffee every day</a:t>
            </a:r>
          </a:p>
          <a:p>
            <a:r>
              <a:rPr lang="en-US" dirty="0"/>
              <a:t>Coffee is the second most frequently consumed beverage</a:t>
            </a:r>
          </a:p>
          <a:p>
            <a:r>
              <a:rPr lang="en-US" dirty="0"/>
              <a:t>Hawaii and California are the only US states that can produce coffee, so the US relies on imports</a:t>
            </a:r>
          </a:p>
        </p:txBody>
      </p:sp>
    </p:spTree>
    <p:extLst>
      <p:ext uri="{BB962C8B-B14F-4D97-AF65-F5344CB8AC3E}">
        <p14:creationId xmlns:p14="http://schemas.microsoft.com/office/powerpoint/2010/main" val="77900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A856E-9623-4CE4-A2C7-B6D98B99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55D6F-E932-4457-B71F-624E7C369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/>
              <a:t>Keurig Dr Pepper</a:t>
            </a:r>
          </a:p>
          <a:p>
            <a:r>
              <a:rPr lang="en-US" sz="2000"/>
              <a:t>Nestle</a:t>
            </a:r>
          </a:p>
          <a:p>
            <a:r>
              <a:rPr lang="en-US" sz="2000"/>
              <a:t>Starbucks</a:t>
            </a:r>
          </a:p>
          <a:p>
            <a:endParaRPr lang="en-US" sz="200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61C621-9C07-4DE3-8480-04AD50BEDF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9"/>
          <a:stretch/>
        </p:blipFill>
        <p:spPr bwMode="auto">
          <a:xfrm>
            <a:off x="5572712" y="807593"/>
            <a:ext cx="5685631" cy="52395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320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ground, outdoor, dirt, area&#10;&#10;Description automatically generated">
            <a:extLst>
              <a:ext uri="{FF2B5EF4-FFF2-40B4-BE49-F238E27FC236}">
                <a16:creationId xmlns:a16="http://schemas.microsoft.com/office/drawing/2014/main" id="{F6A6C06C-640A-46BC-ABFE-D5EE3E9914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4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30DC63-A020-4227-BA54-E9CFC2F5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Production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E54B9-0F25-4870-AAFD-6E96F65B0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700"/>
              <a:t> Coffee trees are planted and cared for until they begin producing fruit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/>
              <a:t>Fruit is Picked by workers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/>
              <a:t>Fruits and seeds separated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/>
              <a:t>Beans are dried, cleaned and milled for export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/>
              <a:t>Beans are imported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/>
              <a:t>Tested and tasted for quality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/>
              <a:t>Blended for flavor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/>
              <a:t>Roasted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/>
              <a:t>Packaged for consumer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5FBA4D-1526-43D2-8C66-865A2B1013A2}"/>
              </a:ext>
            </a:extLst>
          </p:cNvPr>
          <p:cNvSpPr txBox="1"/>
          <p:nvPr/>
        </p:nvSpPr>
        <p:spPr>
          <a:xfrm>
            <a:off x="7210316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48396537@N06/144947420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86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BCC5130-A551-4B51-B188-A54348EA8F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926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DCFF66-8170-49DB-91A6-A7BC9259F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Where its produced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31A4AC0-C8E1-42C5-B21B-C5D5CEF34C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1801" y="1675227"/>
            <a:ext cx="8788398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258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ground, outdoor&#10;&#10;Description automatically generated">
            <a:extLst>
              <a:ext uri="{FF2B5EF4-FFF2-40B4-BE49-F238E27FC236}">
                <a16:creationId xmlns:a16="http://schemas.microsoft.com/office/drawing/2014/main" id="{31887E5F-5B62-4439-9B04-25784B12EF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42" r="16818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C61958-7E71-4BE3-A8C4-8EC875DB6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Workers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18F53-EAE7-4D0E-90B3-FB88ADDDD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In Brazil there are roughly 8 million workers in the coffee industry</a:t>
            </a:r>
          </a:p>
          <a:p>
            <a:r>
              <a:rPr lang="en-US" sz="2000">
                <a:solidFill>
                  <a:srgbClr val="FFFFFF"/>
                </a:solidFill>
              </a:rPr>
              <a:t>Exploitation results in poor laborer’s being forced into slave like conditions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Brazil employs labor inspectors to police these practices, but it is not enough to protect everyone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Even coffee plantations selling to large corporations like Starbucks have been found to produce beans through slave or child labor</a:t>
            </a:r>
          </a:p>
        </p:txBody>
      </p:sp>
      <p:pic>
        <p:nvPicPr>
          <p:cNvPr id="8" name="Picture 7" descr="A Worker picks cherries by hand&#10;&#10;Description automatically generated">
            <a:extLst>
              <a:ext uri="{FF2B5EF4-FFF2-40B4-BE49-F238E27FC236}">
                <a16:creationId xmlns:a16="http://schemas.microsoft.com/office/drawing/2014/main" id="{AAB9064F-32E7-4F1A-A1CC-15B54E22C2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1323" r="12597" b="-1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E49F7A-C560-43F3-AAEB-16C4DC46C274}"/>
              </a:ext>
            </a:extLst>
          </p:cNvPr>
          <p:cNvSpPr txBox="1"/>
          <p:nvPr/>
        </p:nvSpPr>
        <p:spPr>
          <a:xfrm>
            <a:off x="6263501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jlascar/17058380675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E1057-1B15-4B0A-8720-AF8E4DFD98C7}"/>
              </a:ext>
            </a:extLst>
          </p:cNvPr>
          <p:cNvSpPr txBox="1"/>
          <p:nvPr/>
        </p:nvSpPr>
        <p:spPr>
          <a:xfrm>
            <a:off x="9732673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spilling-the-beans.net/nestle-opens-experimental-farm-in-ivory-coast-for-coffee-and-coco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61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Map&#10;&#10;Description automatically generated">
            <a:extLst>
              <a:ext uri="{FF2B5EF4-FFF2-40B4-BE49-F238E27FC236}">
                <a16:creationId xmlns:a16="http://schemas.microsoft.com/office/drawing/2014/main" id="{4DC1476E-7C00-4733-B432-D662C9BD02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" r="2" b="2"/>
          <a:stretch/>
        </p:blipFill>
        <p:spPr bwMode="auto">
          <a:xfrm>
            <a:off x="20" y="-22"/>
            <a:ext cx="12191977" cy="685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48E182-5345-4488-AFD9-ECF4251AE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31" y="0"/>
            <a:ext cx="5452529" cy="9278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200" dirty="0">
                <a:highlight>
                  <a:srgbClr val="808000"/>
                </a:highlight>
              </a:rPr>
              <a:t>Flow of Coffee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13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E654F0-C22C-4C1D-B3C8-6F8A85ADC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603" y="1157816"/>
            <a:ext cx="8704793" cy="557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45A787-91FE-48FA-9BE9-2902E6970AA5}"/>
              </a:ext>
            </a:extLst>
          </p:cNvPr>
          <p:cNvSpPr txBox="1"/>
          <p:nvPr/>
        </p:nvSpPr>
        <p:spPr>
          <a:xfrm>
            <a:off x="2952749" y="219075"/>
            <a:ext cx="6286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/>
              <a:t>US imports (billions of $)</a:t>
            </a:r>
          </a:p>
        </p:txBody>
      </p:sp>
    </p:spTree>
    <p:extLst>
      <p:ext uri="{BB962C8B-B14F-4D97-AF65-F5344CB8AC3E}">
        <p14:creationId xmlns:p14="http://schemas.microsoft.com/office/powerpoint/2010/main" val="3319017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754</Words>
  <Application>Microsoft Office PowerPoint</Application>
  <PresentationFormat>Widescreen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freight-book</vt:lpstr>
      <vt:lpstr>open sans</vt:lpstr>
      <vt:lpstr>Office Theme</vt:lpstr>
      <vt:lpstr>Coffee</vt:lpstr>
      <vt:lpstr>What it is</vt:lpstr>
      <vt:lpstr>Companies</vt:lpstr>
      <vt:lpstr>Production Process</vt:lpstr>
      <vt:lpstr>PowerPoint Presentation</vt:lpstr>
      <vt:lpstr>Where its produced</vt:lpstr>
      <vt:lpstr>Workers</vt:lpstr>
      <vt:lpstr>Flow of Coffee</vt:lpstr>
      <vt:lpstr>PowerPoint Presentation</vt:lpstr>
      <vt:lpstr>Controversy</vt:lpstr>
      <vt:lpstr>Commodity Fetishism</vt:lpstr>
      <vt:lpstr>Hindering of Imports</vt:lpstr>
      <vt:lpstr>Take Action</vt:lpstr>
      <vt:lpstr>Sources: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Coffee</dc:title>
  <dc:creator>Evan Westcott</dc:creator>
  <cp:lastModifiedBy>Evan Westcott</cp:lastModifiedBy>
  <cp:revision>35</cp:revision>
  <dcterms:created xsi:type="dcterms:W3CDTF">2021-04-27T14:32:41Z</dcterms:created>
  <dcterms:modified xsi:type="dcterms:W3CDTF">2021-04-27T16:48:40Z</dcterms:modified>
</cp:coreProperties>
</file>