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3" r:id="rId5"/>
    <p:sldId id="265" r:id="rId6"/>
    <p:sldId id="266" r:id="rId7"/>
    <p:sldId id="267" r:id="rId8"/>
    <p:sldId id="268" r:id="rId9"/>
    <p:sldId id="269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ABE6DB-69CA-4804-86A9-E73009033E0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EAD99CB-C849-42F4-A274-7A1C1EC64107}">
      <dgm:prSet/>
      <dgm:spPr/>
      <dgm:t>
        <a:bodyPr/>
        <a:lstStyle/>
        <a:p>
          <a:r>
            <a:rPr lang="en-US"/>
            <a:t>The international spice trade had taken a downturn in 2020</a:t>
          </a:r>
        </a:p>
      </dgm:t>
    </dgm:pt>
    <dgm:pt modelId="{B90B7E70-D7E8-4C99-900B-9CE77D5E54A5}" type="parTrans" cxnId="{D6D8EBAF-D7EA-4D9E-B8CC-9FB1346CD6C5}">
      <dgm:prSet/>
      <dgm:spPr/>
      <dgm:t>
        <a:bodyPr/>
        <a:lstStyle/>
        <a:p>
          <a:endParaRPr lang="en-US"/>
        </a:p>
      </dgm:t>
    </dgm:pt>
    <dgm:pt modelId="{3F76450E-3A52-4F96-BFAD-4690CC8C6624}" type="sibTrans" cxnId="{D6D8EBAF-D7EA-4D9E-B8CC-9FB1346CD6C5}">
      <dgm:prSet/>
      <dgm:spPr/>
      <dgm:t>
        <a:bodyPr/>
        <a:lstStyle/>
        <a:p>
          <a:endParaRPr lang="en-US"/>
        </a:p>
      </dgm:t>
    </dgm:pt>
    <dgm:pt modelId="{DD19E82F-5A01-4F48-A1AB-91AB7247D492}">
      <dgm:prSet/>
      <dgm:spPr/>
      <dgm:t>
        <a:bodyPr/>
        <a:lstStyle/>
        <a:p>
          <a:r>
            <a:rPr lang="en-US"/>
            <a:t>On demand, consumers are buying more and more shelf stable food</a:t>
          </a:r>
        </a:p>
      </dgm:t>
    </dgm:pt>
    <dgm:pt modelId="{AC8D0EE1-E0E4-47EC-A35E-1AB603C791A0}" type="parTrans" cxnId="{CCE11228-B7C1-411C-875F-8AB26F014FDF}">
      <dgm:prSet/>
      <dgm:spPr/>
      <dgm:t>
        <a:bodyPr/>
        <a:lstStyle/>
        <a:p>
          <a:endParaRPr lang="en-US"/>
        </a:p>
      </dgm:t>
    </dgm:pt>
    <dgm:pt modelId="{9510E23F-D276-4FA8-A3B3-1CC9148F7267}" type="sibTrans" cxnId="{CCE11228-B7C1-411C-875F-8AB26F014FDF}">
      <dgm:prSet/>
      <dgm:spPr/>
      <dgm:t>
        <a:bodyPr/>
        <a:lstStyle/>
        <a:p>
          <a:endParaRPr lang="en-US"/>
        </a:p>
      </dgm:t>
    </dgm:pt>
    <dgm:pt modelId="{D6D7DA56-7805-487C-A75C-88D05EEFA337}">
      <dgm:prSet/>
      <dgm:spPr/>
      <dgm:t>
        <a:bodyPr/>
        <a:lstStyle/>
        <a:p>
          <a:r>
            <a:rPr lang="en-US"/>
            <a:t>Not just Cinnamon, but other herbs and spices</a:t>
          </a:r>
        </a:p>
      </dgm:t>
    </dgm:pt>
    <dgm:pt modelId="{B4455D28-A9F2-4561-920C-17C2B170FC35}" type="parTrans" cxnId="{31B5C120-7F3E-4D36-A889-19A15477F6A8}">
      <dgm:prSet/>
      <dgm:spPr/>
      <dgm:t>
        <a:bodyPr/>
        <a:lstStyle/>
        <a:p>
          <a:endParaRPr lang="en-US"/>
        </a:p>
      </dgm:t>
    </dgm:pt>
    <dgm:pt modelId="{98592659-C4C9-451F-9E34-72FDB1909C7D}" type="sibTrans" cxnId="{31B5C120-7F3E-4D36-A889-19A15477F6A8}">
      <dgm:prSet/>
      <dgm:spPr/>
      <dgm:t>
        <a:bodyPr/>
        <a:lstStyle/>
        <a:p>
          <a:endParaRPr lang="en-US"/>
        </a:p>
      </dgm:t>
    </dgm:pt>
    <dgm:pt modelId="{E4595CBB-79DB-4545-95E5-1A667293D3D7}" type="pres">
      <dgm:prSet presAssocID="{81ABE6DB-69CA-4804-86A9-E73009033E02}" presName="root" presStyleCnt="0">
        <dgm:presLayoutVars>
          <dgm:dir/>
          <dgm:resizeHandles val="exact"/>
        </dgm:presLayoutVars>
      </dgm:prSet>
      <dgm:spPr/>
    </dgm:pt>
    <dgm:pt modelId="{E85697F7-126C-4E5D-BCFD-6584E9C6EBEE}" type="pres">
      <dgm:prSet presAssocID="{8EAD99CB-C849-42F4-A274-7A1C1EC64107}" presName="compNode" presStyleCnt="0"/>
      <dgm:spPr/>
    </dgm:pt>
    <dgm:pt modelId="{F24FD9A5-A6F9-467D-81CC-784ADB462891}" type="pres">
      <dgm:prSet presAssocID="{8EAD99CB-C849-42F4-A274-7A1C1EC64107}" presName="bgRect" presStyleLbl="bgShp" presStyleIdx="0" presStyleCnt="3"/>
      <dgm:spPr/>
    </dgm:pt>
    <dgm:pt modelId="{0AD672C3-AC03-4283-A485-779A396E8CF5}" type="pres">
      <dgm:prSet presAssocID="{8EAD99CB-C849-42F4-A274-7A1C1EC6410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0509D3B5-BCB9-498E-A2DE-8463A57DE597}" type="pres">
      <dgm:prSet presAssocID="{8EAD99CB-C849-42F4-A274-7A1C1EC64107}" presName="spaceRect" presStyleCnt="0"/>
      <dgm:spPr/>
    </dgm:pt>
    <dgm:pt modelId="{233C6151-0038-407C-ADDE-A60DCCF4BAFD}" type="pres">
      <dgm:prSet presAssocID="{8EAD99CB-C849-42F4-A274-7A1C1EC64107}" presName="parTx" presStyleLbl="revTx" presStyleIdx="0" presStyleCnt="3">
        <dgm:presLayoutVars>
          <dgm:chMax val="0"/>
          <dgm:chPref val="0"/>
        </dgm:presLayoutVars>
      </dgm:prSet>
      <dgm:spPr/>
    </dgm:pt>
    <dgm:pt modelId="{E67201E3-77D5-4A9B-B63D-0AF618167F48}" type="pres">
      <dgm:prSet presAssocID="{3F76450E-3A52-4F96-BFAD-4690CC8C6624}" presName="sibTrans" presStyleCnt="0"/>
      <dgm:spPr/>
    </dgm:pt>
    <dgm:pt modelId="{E82E23AE-FACE-442C-AA6E-DBB69120A1D6}" type="pres">
      <dgm:prSet presAssocID="{DD19E82F-5A01-4F48-A1AB-91AB7247D492}" presName="compNode" presStyleCnt="0"/>
      <dgm:spPr/>
    </dgm:pt>
    <dgm:pt modelId="{B38EFEE1-D48C-4CA7-B350-89D5370E71F0}" type="pres">
      <dgm:prSet presAssocID="{DD19E82F-5A01-4F48-A1AB-91AB7247D492}" presName="bgRect" presStyleLbl="bgShp" presStyleIdx="1" presStyleCnt="3"/>
      <dgm:spPr/>
    </dgm:pt>
    <dgm:pt modelId="{BC357F85-2C43-4A87-8839-F1C2BCFA61D5}" type="pres">
      <dgm:prSet presAssocID="{DD19E82F-5A01-4F48-A1AB-91AB7247D49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pes"/>
        </a:ext>
      </dgm:extLst>
    </dgm:pt>
    <dgm:pt modelId="{9D4893F6-98F6-4BF5-B45B-88CD7B005B27}" type="pres">
      <dgm:prSet presAssocID="{DD19E82F-5A01-4F48-A1AB-91AB7247D492}" presName="spaceRect" presStyleCnt="0"/>
      <dgm:spPr/>
    </dgm:pt>
    <dgm:pt modelId="{6E92D5AC-3204-4486-B8ED-F8C6CA2334E3}" type="pres">
      <dgm:prSet presAssocID="{DD19E82F-5A01-4F48-A1AB-91AB7247D492}" presName="parTx" presStyleLbl="revTx" presStyleIdx="1" presStyleCnt="3">
        <dgm:presLayoutVars>
          <dgm:chMax val="0"/>
          <dgm:chPref val="0"/>
        </dgm:presLayoutVars>
      </dgm:prSet>
      <dgm:spPr/>
    </dgm:pt>
    <dgm:pt modelId="{ECC3452E-E3C8-437C-AA57-5E99ACD9B7A0}" type="pres">
      <dgm:prSet presAssocID="{9510E23F-D276-4FA8-A3B3-1CC9148F7267}" presName="sibTrans" presStyleCnt="0"/>
      <dgm:spPr/>
    </dgm:pt>
    <dgm:pt modelId="{A86F3F72-ABD4-4AFB-BD63-AE745A4D7D16}" type="pres">
      <dgm:prSet presAssocID="{D6D7DA56-7805-487C-A75C-88D05EEFA337}" presName="compNode" presStyleCnt="0"/>
      <dgm:spPr/>
    </dgm:pt>
    <dgm:pt modelId="{DA5B70FD-3DA5-4FBE-9995-3864B1781584}" type="pres">
      <dgm:prSet presAssocID="{D6D7DA56-7805-487C-A75C-88D05EEFA337}" presName="bgRect" presStyleLbl="bgShp" presStyleIdx="2" presStyleCnt="3"/>
      <dgm:spPr/>
    </dgm:pt>
    <dgm:pt modelId="{F8C854DE-1730-42EB-B875-E0E33261D073}" type="pres">
      <dgm:prSet presAssocID="{D6D7DA56-7805-487C-A75C-88D05EEFA33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pcake"/>
        </a:ext>
      </dgm:extLst>
    </dgm:pt>
    <dgm:pt modelId="{445A8202-DB8E-4F1A-8C6E-D72D2BB28132}" type="pres">
      <dgm:prSet presAssocID="{D6D7DA56-7805-487C-A75C-88D05EEFA337}" presName="spaceRect" presStyleCnt="0"/>
      <dgm:spPr/>
    </dgm:pt>
    <dgm:pt modelId="{8544BDD3-3878-4D31-A300-954C504F5A72}" type="pres">
      <dgm:prSet presAssocID="{D6D7DA56-7805-487C-A75C-88D05EEFA33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0606510-8E04-47DA-9F5D-040581B907AD}" type="presOf" srcId="{DD19E82F-5A01-4F48-A1AB-91AB7247D492}" destId="{6E92D5AC-3204-4486-B8ED-F8C6CA2334E3}" srcOrd="0" destOrd="0" presId="urn:microsoft.com/office/officeart/2018/2/layout/IconVerticalSolidList"/>
    <dgm:cxn modelId="{31B5C120-7F3E-4D36-A889-19A15477F6A8}" srcId="{81ABE6DB-69CA-4804-86A9-E73009033E02}" destId="{D6D7DA56-7805-487C-A75C-88D05EEFA337}" srcOrd="2" destOrd="0" parTransId="{B4455D28-A9F2-4561-920C-17C2B170FC35}" sibTransId="{98592659-C4C9-451F-9E34-72FDB1909C7D}"/>
    <dgm:cxn modelId="{CCE11228-B7C1-411C-875F-8AB26F014FDF}" srcId="{81ABE6DB-69CA-4804-86A9-E73009033E02}" destId="{DD19E82F-5A01-4F48-A1AB-91AB7247D492}" srcOrd="1" destOrd="0" parTransId="{AC8D0EE1-E0E4-47EC-A35E-1AB603C791A0}" sibTransId="{9510E23F-D276-4FA8-A3B3-1CC9148F7267}"/>
    <dgm:cxn modelId="{8BAD6C65-E2A5-410D-AB9C-D1C3A59A6AFA}" type="presOf" srcId="{D6D7DA56-7805-487C-A75C-88D05EEFA337}" destId="{8544BDD3-3878-4D31-A300-954C504F5A72}" srcOrd="0" destOrd="0" presId="urn:microsoft.com/office/officeart/2018/2/layout/IconVerticalSolidList"/>
    <dgm:cxn modelId="{9836B646-248F-42D1-9A75-6A24BE1C913B}" type="presOf" srcId="{8EAD99CB-C849-42F4-A274-7A1C1EC64107}" destId="{233C6151-0038-407C-ADDE-A60DCCF4BAFD}" srcOrd="0" destOrd="0" presId="urn:microsoft.com/office/officeart/2018/2/layout/IconVerticalSolidList"/>
    <dgm:cxn modelId="{D6D8EBAF-D7EA-4D9E-B8CC-9FB1346CD6C5}" srcId="{81ABE6DB-69CA-4804-86A9-E73009033E02}" destId="{8EAD99CB-C849-42F4-A274-7A1C1EC64107}" srcOrd="0" destOrd="0" parTransId="{B90B7E70-D7E8-4C99-900B-9CE77D5E54A5}" sibTransId="{3F76450E-3A52-4F96-BFAD-4690CC8C6624}"/>
    <dgm:cxn modelId="{D108E7BD-2F78-4C62-BE63-E4997CA080AC}" type="presOf" srcId="{81ABE6DB-69CA-4804-86A9-E73009033E02}" destId="{E4595CBB-79DB-4545-95E5-1A667293D3D7}" srcOrd="0" destOrd="0" presId="urn:microsoft.com/office/officeart/2018/2/layout/IconVerticalSolidList"/>
    <dgm:cxn modelId="{F8B19F3F-2457-458C-8A89-2FB2C4E36E65}" type="presParOf" srcId="{E4595CBB-79DB-4545-95E5-1A667293D3D7}" destId="{E85697F7-126C-4E5D-BCFD-6584E9C6EBEE}" srcOrd="0" destOrd="0" presId="urn:microsoft.com/office/officeart/2018/2/layout/IconVerticalSolidList"/>
    <dgm:cxn modelId="{4C4325DE-DAE4-4A98-955B-D013DA77665C}" type="presParOf" srcId="{E85697F7-126C-4E5D-BCFD-6584E9C6EBEE}" destId="{F24FD9A5-A6F9-467D-81CC-784ADB462891}" srcOrd="0" destOrd="0" presId="urn:microsoft.com/office/officeart/2018/2/layout/IconVerticalSolidList"/>
    <dgm:cxn modelId="{3C6D6E39-90C6-4949-ABF8-DB9F5EA2A4ED}" type="presParOf" srcId="{E85697F7-126C-4E5D-BCFD-6584E9C6EBEE}" destId="{0AD672C3-AC03-4283-A485-779A396E8CF5}" srcOrd="1" destOrd="0" presId="urn:microsoft.com/office/officeart/2018/2/layout/IconVerticalSolidList"/>
    <dgm:cxn modelId="{70841E35-FFF9-4A5E-BF40-96B599D1ED40}" type="presParOf" srcId="{E85697F7-126C-4E5D-BCFD-6584E9C6EBEE}" destId="{0509D3B5-BCB9-498E-A2DE-8463A57DE597}" srcOrd="2" destOrd="0" presId="urn:microsoft.com/office/officeart/2018/2/layout/IconVerticalSolidList"/>
    <dgm:cxn modelId="{7E8AC12E-0B72-4234-A89D-A8A8FF5A07C8}" type="presParOf" srcId="{E85697F7-126C-4E5D-BCFD-6584E9C6EBEE}" destId="{233C6151-0038-407C-ADDE-A60DCCF4BAFD}" srcOrd="3" destOrd="0" presId="urn:microsoft.com/office/officeart/2018/2/layout/IconVerticalSolidList"/>
    <dgm:cxn modelId="{F12614FA-6D42-43AA-B937-C06E98512FF7}" type="presParOf" srcId="{E4595CBB-79DB-4545-95E5-1A667293D3D7}" destId="{E67201E3-77D5-4A9B-B63D-0AF618167F48}" srcOrd="1" destOrd="0" presId="urn:microsoft.com/office/officeart/2018/2/layout/IconVerticalSolidList"/>
    <dgm:cxn modelId="{C12A63C2-B752-4D1D-82D0-48A77AEDF1B5}" type="presParOf" srcId="{E4595CBB-79DB-4545-95E5-1A667293D3D7}" destId="{E82E23AE-FACE-442C-AA6E-DBB69120A1D6}" srcOrd="2" destOrd="0" presId="urn:microsoft.com/office/officeart/2018/2/layout/IconVerticalSolidList"/>
    <dgm:cxn modelId="{CE89145B-DF1B-4A56-ADD3-092B9C14B8AF}" type="presParOf" srcId="{E82E23AE-FACE-442C-AA6E-DBB69120A1D6}" destId="{B38EFEE1-D48C-4CA7-B350-89D5370E71F0}" srcOrd="0" destOrd="0" presId="urn:microsoft.com/office/officeart/2018/2/layout/IconVerticalSolidList"/>
    <dgm:cxn modelId="{36B90371-35FB-410B-9C93-616CCF67AE06}" type="presParOf" srcId="{E82E23AE-FACE-442C-AA6E-DBB69120A1D6}" destId="{BC357F85-2C43-4A87-8839-F1C2BCFA61D5}" srcOrd="1" destOrd="0" presId="urn:microsoft.com/office/officeart/2018/2/layout/IconVerticalSolidList"/>
    <dgm:cxn modelId="{5B247342-9D66-4CE4-9C57-0B0CA627F8BA}" type="presParOf" srcId="{E82E23AE-FACE-442C-AA6E-DBB69120A1D6}" destId="{9D4893F6-98F6-4BF5-B45B-88CD7B005B27}" srcOrd="2" destOrd="0" presId="urn:microsoft.com/office/officeart/2018/2/layout/IconVerticalSolidList"/>
    <dgm:cxn modelId="{44930B03-FC34-44B7-983A-BC5D77882B16}" type="presParOf" srcId="{E82E23AE-FACE-442C-AA6E-DBB69120A1D6}" destId="{6E92D5AC-3204-4486-B8ED-F8C6CA2334E3}" srcOrd="3" destOrd="0" presId="urn:microsoft.com/office/officeart/2018/2/layout/IconVerticalSolidList"/>
    <dgm:cxn modelId="{E207EC3E-2441-4CDC-9597-AC12AB353ECB}" type="presParOf" srcId="{E4595CBB-79DB-4545-95E5-1A667293D3D7}" destId="{ECC3452E-E3C8-437C-AA57-5E99ACD9B7A0}" srcOrd="3" destOrd="0" presId="urn:microsoft.com/office/officeart/2018/2/layout/IconVerticalSolidList"/>
    <dgm:cxn modelId="{BB255400-148E-496D-87E6-63A3B155FBA1}" type="presParOf" srcId="{E4595CBB-79DB-4545-95E5-1A667293D3D7}" destId="{A86F3F72-ABD4-4AFB-BD63-AE745A4D7D16}" srcOrd="4" destOrd="0" presId="urn:microsoft.com/office/officeart/2018/2/layout/IconVerticalSolidList"/>
    <dgm:cxn modelId="{1D1B8779-9768-421B-8D1A-0991DE07368B}" type="presParOf" srcId="{A86F3F72-ABD4-4AFB-BD63-AE745A4D7D16}" destId="{DA5B70FD-3DA5-4FBE-9995-3864B1781584}" srcOrd="0" destOrd="0" presId="urn:microsoft.com/office/officeart/2018/2/layout/IconVerticalSolidList"/>
    <dgm:cxn modelId="{AA2E5C60-D045-4773-8CBC-0722575BCCAF}" type="presParOf" srcId="{A86F3F72-ABD4-4AFB-BD63-AE745A4D7D16}" destId="{F8C854DE-1730-42EB-B875-E0E33261D073}" srcOrd="1" destOrd="0" presId="urn:microsoft.com/office/officeart/2018/2/layout/IconVerticalSolidList"/>
    <dgm:cxn modelId="{E7FBB23C-900F-4B21-A4F3-68CC7965F090}" type="presParOf" srcId="{A86F3F72-ABD4-4AFB-BD63-AE745A4D7D16}" destId="{445A8202-DB8E-4F1A-8C6E-D72D2BB28132}" srcOrd="2" destOrd="0" presId="urn:microsoft.com/office/officeart/2018/2/layout/IconVerticalSolidList"/>
    <dgm:cxn modelId="{1847A3A9-1F5F-496B-829B-3A374B46EF6D}" type="presParOf" srcId="{A86F3F72-ABD4-4AFB-BD63-AE745A4D7D16}" destId="{8544BDD3-3878-4D31-A300-954C504F5A7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FD9A5-A6F9-467D-81CC-784ADB462891}">
      <dsp:nvSpPr>
        <dsp:cNvPr id="0" name=""/>
        <dsp:cNvSpPr/>
      </dsp:nvSpPr>
      <dsp:spPr>
        <a:xfrm>
          <a:off x="0" y="680"/>
          <a:ext cx="6269038" cy="15916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672C3-AC03-4283-A485-779A396E8CF5}">
      <dsp:nvSpPr>
        <dsp:cNvPr id="0" name=""/>
        <dsp:cNvSpPr/>
      </dsp:nvSpPr>
      <dsp:spPr>
        <a:xfrm>
          <a:off x="481473" y="358800"/>
          <a:ext cx="875405" cy="8754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C6151-0038-407C-ADDE-A60DCCF4BAFD}">
      <dsp:nvSpPr>
        <dsp:cNvPr id="0" name=""/>
        <dsp:cNvSpPr/>
      </dsp:nvSpPr>
      <dsp:spPr>
        <a:xfrm>
          <a:off x="1838352" y="680"/>
          <a:ext cx="4430685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international spice trade had taken a downturn in 2020</a:t>
          </a:r>
        </a:p>
      </dsp:txBody>
      <dsp:txXfrm>
        <a:off x="1838352" y="680"/>
        <a:ext cx="4430685" cy="1591647"/>
      </dsp:txXfrm>
    </dsp:sp>
    <dsp:sp modelId="{B38EFEE1-D48C-4CA7-B350-89D5370E71F0}">
      <dsp:nvSpPr>
        <dsp:cNvPr id="0" name=""/>
        <dsp:cNvSpPr/>
      </dsp:nvSpPr>
      <dsp:spPr>
        <a:xfrm>
          <a:off x="0" y="1990238"/>
          <a:ext cx="6269038" cy="15916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57F85-2C43-4A87-8839-F1C2BCFA61D5}">
      <dsp:nvSpPr>
        <dsp:cNvPr id="0" name=""/>
        <dsp:cNvSpPr/>
      </dsp:nvSpPr>
      <dsp:spPr>
        <a:xfrm>
          <a:off x="481473" y="2348359"/>
          <a:ext cx="875405" cy="8754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2D5AC-3204-4486-B8ED-F8C6CA2334E3}">
      <dsp:nvSpPr>
        <dsp:cNvPr id="0" name=""/>
        <dsp:cNvSpPr/>
      </dsp:nvSpPr>
      <dsp:spPr>
        <a:xfrm>
          <a:off x="1838352" y="1990238"/>
          <a:ext cx="4430685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On demand, consumers are buying more and more shelf stable food</a:t>
          </a:r>
        </a:p>
      </dsp:txBody>
      <dsp:txXfrm>
        <a:off x="1838352" y="1990238"/>
        <a:ext cx="4430685" cy="1591647"/>
      </dsp:txXfrm>
    </dsp:sp>
    <dsp:sp modelId="{DA5B70FD-3DA5-4FBE-9995-3864B1781584}">
      <dsp:nvSpPr>
        <dsp:cNvPr id="0" name=""/>
        <dsp:cNvSpPr/>
      </dsp:nvSpPr>
      <dsp:spPr>
        <a:xfrm>
          <a:off x="0" y="3979797"/>
          <a:ext cx="6269038" cy="15916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854DE-1730-42EB-B875-E0E33261D073}">
      <dsp:nvSpPr>
        <dsp:cNvPr id="0" name=""/>
        <dsp:cNvSpPr/>
      </dsp:nvSpPr>
      <dsp:spPr>
        <a:xfrm>
          <a:off x="481473" y="4337918"/>
          <a:ext cx="875405" cy="8754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4BDD3-3878-4D31-A300-954C504F5A72}">
      <dsp:nvSpPr>
        <dsp:cNvPr id="0" name=""/>
        <dsp:cNvSpPr/>
      </dsp:nvSpPr>
      <dsp:spPr>
        <a:xfrm>
          <a:off x="1838352" y="3979797"/>
          <a:ext cx="4430685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Not just Cinnamon, but other herbs and spices</a:t>
          </a:r>
        </a:p>
      </dsp:txBody>
      <dsp:txXfrm>
        <a:off x="1838352" y="3979797"/>
        <a:ext cx="4430685" cy="1591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64E09-46B6-453D-87D5-D53F59533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7C51C8-8D10-4A2E-9A0F-FF3582A48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0445A-95E0-43B0-82FB-3D4362DB9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9BAB-61B0-44DD-A900-0CEB9A261DFC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D3DF5-C1B9-47E1-A5AF-BCFA65195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CE96A-FD86-4943-AC25-6116C8F58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3632-109F-41EA-ADD3-0158DA101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6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CD799-49E3-4C47-953D-7FBF8EB50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6B29F4-DD34-4E45-A599-9419986A3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1342A-B31D-4151-8DDB-0220F0A9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9BAB-61B0-44DD-A900-0CEB9A261DFC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37F8F-225A-4088-B60E-A67966D8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9CAFC-C475-4947-BCD3-489568151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3632-109F-41EA-ADD3-0158DA101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3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99ACEE-D5B3-4FED-BDCE-B2CF18CC7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E962B8-3714-4E66-B2F3-4AF276E0B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FC013-6FDE-4AE0-BCE1-858F02D3D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9BAB-61B0-44DD-A900-0CEB9A261DFC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5B6F6-8A1D-4CD0-AB87-CDA4491D1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0280E-6223-4775-8ECA-66251858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3632-109F-41EA-ADD3-0158DA101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1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3F003-8EE4-4A3D-AF71-983AC4D05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48161-CA2D-431A-AF0A-CB597F082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FB094-0372-489F-BED2-A882852E3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9BAB-61B0-44DD-A900-0CEB9A261DFC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C0AF5-10CA-42BB-93BB-20A72764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31C28-21B9-4B4C-94A2-794C4EF8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3632-109F-41EA-ADD3-0158DA101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2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63EA5-A452-4D2A-9C59-54A3DFD16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8CC54-7FEA-40B4-B64D-409F8BD7D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5B920-1B72-4CCE-9CD0-89CE6CA5A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9BAB-61B0-44DD-A900-0CEB9A261DFC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1096B-C825-4D07-96AA-270151384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596E1-7303-4BEB-8CF8-A510A6595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3632-109F-41EA-ADD3-0158DA101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6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EFC54-1032-4427-BA0F-3AFAD0DF6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4491E-7C1F-42E8-81AE-78DB9C0B28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CF56B-6BEB-4AA4-82AC-3EDC9BAF0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1148A-2271-4BDA-820B-601747914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9BAB-61B0-44DD-A900-0CEB9A261DFC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86505-2D03-4345-B11B-5BF435877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88921-4560-4635-B9A4-FFD4F7B1D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3632-109F-41EA-ADD3-0158DA101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E8769-CAC1-40C1-A18E-E3F00424E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70A2B-C177-4E8A-9B56-4971B9F50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BCAE0-F559-42BF-BC42-D5E252829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C12B2-83CC-487B-A9F4-3A5BE7B48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6B0B9C-B5EF-4F5B-BC18-E18F708A28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26729B-C3C5-4E76-9CE0-545AEDEE1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9BAB-61B0-44DD-A900-0CEB9A261DFC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10198D-CB71-489B-B6AA-EAF73C8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4B3E32-75EF-4A09-BD26-C174482A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3632-109F-41EA-ADD3-0158DA101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2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FDE7-543B-413D-80FA-3ECA2783A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4857FC-D06C-4AAF-B5B1-074CC0D1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9BAB-61B0-44DD-A900-0CEB9A261DFC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5B74B-D130-45AD-878E-D0BE38A2B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E689B-D636-4335-B8BA-055E84F7E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3632-109F-41EA-ADD3-0158DA101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8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F5ECEB-4CEC-445C-ADBD-FD937CDDF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9BAB-61B0-44DD-A900-0CEB9A261DFC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8343CC-3ED7-47F9-A59D-42635A575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5EF36-C656-445F-8A22-5FB6829BA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3632-109F-41EA-ADD3-0158DA101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35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1F1E0-F350-44A6-A569-A1584251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FA03B-9173-4D84-B9E8-7473182FB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59A56D-2770-4F1A-8BC5-837EE0831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7BEDD-610F-4BEE-ABCB-79C5F40C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9BAB-61B0-44DD-A900-0CEB9A261DFC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7796C-D55B-42CB-A969-9F04DCB48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28487-B43E-482D-8B78-042D79548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3632-109F-41EA-ADD3-0158DA101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7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83F04-7A30-4466-BB6E-81484002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2E9D3-1F0D-4977-9491-8E141CFB21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F914F-C309-4D1D-B828-64DA0E3C4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431BE-5597-4679-8DB7-B841189F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9BAB-61B0-44DD-A900-0CEB9A261DFC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09297-4898-44F1-A51C-B25ACD913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042EE8-A64B-4AEA-A9C1-B72C4A588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3632-109F-41EA-ADD3-0158DA101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31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282F66-F14D-4AD1-BD20-E28A9A912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50420-7187-4CF8-8924-E44F85106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C2C42-362B-4ADB-942B-11A68733E0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F9BAB-61B0-44DD-A900-0CEB9A261DFC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E9687-783B-42EB-BFF8-3A1A03B6D2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0743A-B686-41C1-885B-5AAC7EFD4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E3632-109F-41EA-ADD3-0158DA101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ffpost.com/entry/cinnamon-comes-from_n_4963435" TargetMode="External"/><Relationship Id="rId7" Type="http://schemas.openxmlformats.org/officeDocument/2006/relationships/hyperlink" Target="https://oec.world/en/profile/hs92/cinnamon" TargetMode="External"/><Relationship Id="rId2" Type="http://schemas.openxmlformats.org/officeDocument/2006/relationships/hyperlink" Target="https://www.britannica.com/plant/cinnam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dicalnewstoday.com/articles/266069#benefits" TargetMode="External"/><Relationship Id="rId5" Type="http://schemas.openxmlformats.org/officeDocument/2006/relationships/hyperlink" Target="https://www.globenewswire.com/news-release/2020/11/23/2131871/0/en/cinnamon-bark-market-forecast-to-2027-covid-19-impact-and-global-analysis-by-product-type-and-end-use.html" TargetMode="External"/><Relationship Id="rId4" Type="http://schemas.openxmlformats.org/officeDocument/2006/relationships/hyperlink" Target="https://www.mordorintelligence.com/industry-reports/cinnamon-marke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!!BGRectangle">
            <a:extLst>
              <a:ext uri="{FF2B5EF4-FFF2-40B4-BE49-F238E27FC236}">
                <a16:creationId xmlns:a16="http://schemas.microsoft.com/office/drawing/2014/main" id="{F1611BA9-268A-49A6-84F8-FC9153668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Spices">
            <a:extLst>
              <a:ext uri="{FF2B5EF4-FFF2-40B4-BE49-F238E27FC236}">
                <a16:creationId xmlns:a16="http://schemas.microsoft.com/office/drawing/2014/main" id="{8C2F5AB8-064C-47C0-AC9A-E3701FE306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09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4B94DD-E822-478C-B67B-51AB47012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anchor="ctr">
            <a:normAutofit/>
          </a:bodyPr>
          <a:lstStyle/>
          <a:p>
            <a:pPr algn="l"/>
            <a:r>
              <a:rPr lang="en-US" sz="8000" dirty="0">
                <a:solidFill>
                  <a:srgbClr val="FFFFFF"/>
                </a:solidFill>
              </a:rPr>
              <a:t> Cinnamon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8F3B16-3D4C-42F6-AB6C-19783290B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63" y="1200152"/>
            <a:ext cx="2816535" cy="4457696"/>
          </a:xfrm>
        </p:spPr>
        <p:txBody>
          <a:bodyPr anchor="ctr">
            <a:normAutofit/>
          </a:bodyPr>
          <a:lstStyle/>
          <a:p>
            <a:pPr algn="r"/>
            <a:r>
              <a:rPr lang="en-US" sz="2800">
                <a:solidFill>
                  <a:srgbClr val="FFFFFF"/>
                </a:solidFill>
              </a:rPr>
              <a:t>Kenny Vilorio</a:t>
            </a:r>
          </a:p>
        </p:txBody>
      </p:sp>
      <p:sp>
        <p:nvSpPr>
          <p:cNvPr id="63" name="!!Line">
            <a:extLst>
              <a:ext uri="{FF2B5EF4-FFF2-40B4-BE49-F238E27FC236}">
                <a16:creationId xmlns:a16="http://schemas.microsoft.com/office/drawing/2014/main" id="{1825D5AF-D278-4D9A-A4F5-A1A1D3507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6" y="2286000"/>
            <a:ext cx="27432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13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7FE74-AF6D-46E1-A71A-C8C5D501C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037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1E52F-9D11-4795-A39A-F93DE1988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12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https://www.britannica.com/plant/cinnamon</a:t>
            </a:r>
            <a:endParaRPr lang="en-US" dirty="0"/>
          </a:p>
          <a:p>
            <a:r>
              <a:rPr lang="en-US" dirty="0">
                <a:hlinkClick r:id="rId3"/>
              </a:rPr>
              <a:t>https://www.huffpost.com/entry/cinnamon-comes-from_n_4963435</a:t>
            </a:r>
            <a:endParaRPr lang="en-US" dirty="0"/>
          </a:p>
          <a:p>
            <a:r>
              <a:rPr lang="en-US" dirty="0">
                <a:hlinkClick r:id="rId4"/>
              </a:rPr>
              <a:t>Cinnamon Market - Growth, Trends, COVID-19 Impact, and Forecasts (2021 - 2026) (mordorintelligence.com)</a:t>
            </a:r>
            <a:endParaRPr lang="en-US" dirty="0"/>
          </a:p>
          <a:p>
            <a:r>
              <a:rPr lang="en-US" dirty="0">
                <a:hlinkClick r:id="rId5"/>
              </a:rPr>
              <a:t>https://www.globenewswire.com/news-release/2020/11/23/2131871/0/en/cinnamon-bark-market-forecast-to-2027-covid-19-impact-and-global-analysis-by-product-type-and-end-use.html</a:t>
            </a:r>
            <a:endParaRPr lang="en-US" dirty="0"/>
          </a:p>
          <a:p>
            <a:r>
              <a:rPr lang="en-US" dirty="0">
                <a:hlinkClick r:id="rId6"/>
              </a:rPr>
              <a:t>https://www.medicalnewstoday.com/articles/266069#benefits</a:t>
            </a:r>
            <a:endParaRPr lang="en-US" dirty="0"/>
          </a:p>
          <a:p>
            <a:r>
              <a:rPr lang="en-US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https://oec.world/en/profile/hs92/cinnamon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789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0463D0-E8EA-4C2B-A468-6D1A574BE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962246"/>
            <a:ext cx="6437700" cy="261196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kern="1200" dirty="0">
                <a:latin typeface="+mj-lt"/>
                <a:ea typeface="+mj-ea"/>
                <a:cs typeface="+mj-cs"/>
              </a:rPr>
              <a:t>What is Cinnamon?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4B056-4090-4BDE-A8D9-A518059CA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719618"/>
            <a:ext cx="4167376" cy="2489453"/>
          </a:xfrm>
        </p:spPr>
        <p:txBody>
          <a:bodyPr anchor="t">
            <a:normAutofit fontScale="70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Cinnamon is a spice that comes from the bark of species of </a:t>
            </a:r>
            <a:r>
              <a:rPr lang="en-US" sz="2000" i="1" dirty="0"/>
              <a:t>Cinnamomum genus </a:t>
            </a:r>
            <a:r>
              <a:rPr lang="en-US" sz="2000" dirty="0"/>
              <a:t>of evergreen trees.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It can be used as both a “quill” and in powered form for flavoring foods.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It can be used for essential oils &amp; supplements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Rich source of nutrients.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Medical researchers have suggested that its compounds have antioxidant, anti-diabetic and anti-microbial properties that  may offer protection against cardiovascular disease, cancer, and HIV.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7020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4378E8-5803-4C5E-A886-492818F25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151304" cy="1325563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Usage of Cinnamon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" y="2026340"/>
            <a:ext cx="54467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11">
            <a:extLst>
              <a:ext uri="{FF2B5EF4-FFF2-40B4-BE49-F238E27FC236}">
                <a16:creationId xmlns:a16="http://schemas.microsoft.com/office/drawing/2014/main" id="{23380C14-E6B1-4672-8D3C-B535081D8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151304" cy="37115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Cinnamon quills add flavor to drinks, such as Chai tea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Cereal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Muffins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Picture 6" descr="Turmeric tea with assorted spices. | Foodal.com">
            <a:extLst>
              <a:ext uri="{FF2B5EF4-FFF2-40B4-BE49-F238E27FC236}">
                <a16:creationId xmlns:a16="http://schemas.microsoft.com/office/drawing/2014/main" id="{14F55DE6-9A95-4F8E-A844-3D41835BD9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8" r="15644" b="3"/>
          <a:stretch/>
        </p:blipFill>
        <p:spPr bwMode="auto">
          <a:xfrm>
            <a:off x="5993085" y="233582"/>
            <a:ext cx="278836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Mortar filled with cinnamon sticks on a wooden cutting board. ">
            <a:extLst>
              <a:ext uri="{FF2B5EF4-FFF2-40B4-BE49-F238E27FC236}">
                <a16:creationId xmlns:a16="http://schemas.microsoft.com/office/drawing/2014/main" id="{C957DA0B-2655-4C02-8F3F-8A41A8CA86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1" r="19651" b="2"/>
          <a:stretch/>
        </p:blipFill>
        <p:spPr bwMode="auto">
          <a:xfrm>
            <a:off x="8974645" y="233582"/>
            <a:ext cx="278833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lazed Cinnamon Rolls | Foodal.com">
            <a:extLst>
              <a:ext uri="{FF2B5EF4-FFF2-40B4-BE49-F238E27FC236}">
                <a16:creationId xmlns:a16="http://schemas.microsoft.com/office/drawing/2014/main" id="{C3B851A9-721B-4C24-AF07-241DDD2FF2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5" r="15097" b="2"/>
          <a:stretch/>
        </p:blipFill>
        <p:spPr bwMode="auto">
          <a:xfrm>
            <a:off x="5993113" y="3411753"/>
            <a:ext cx="278833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asy Homemade Granola | Foodal.com">
            <a:extLst>
              <a:ext uri="{FF2B5EF4-FFF2-40B4-BE49-F238E27FC236}">
                <a16:creationId xmlns:a16="http://schemas.microsoft.com/office/drawing/2014/main" id="{E989FF46-91D1-465C-AD70-7C3210030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0" r="14752" b="3"/>
          <a:stretch/>
        </p:blipFill>
        <p:spPr bwMode="auto">
          <a:xfrm>
            <a:off x="8974645" y="3411753"/>
            <a:ext cx="278836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425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kers in a steel plant with ladle">
            <a:extLst>
              <a:ext uri="{FF2B5EF4-FFF2-40B4-BE49-F238E27FC236}">
                <a16:creationId xmlns:a16="http://schemas.microsoft.com/office/drawing/2014/main" id="{5BD84CBC-C596-4CC6-939C-ADDFD03E7E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0" r="-2" b="21491"/>
          <a:stretch/>
        </p:blipFill>
        <p:spPr>
          <a:xfrm>
            <a:off x="6015107" y="-1"/>
            <a:ext cx="6176895" cy="2937954"/>
          </a:xfrm>
          <a:prstGeom prst="rect">
            <a:avLst/>
          </a:prstGeom>
        </p:spPr>
      </p:pic>
      <p:pic>
        <p:nvPicPr>
          <p:cNvPr id="43" name="Picture 2" descr="Image result for cinnamon trees">
            <a:extLst>
              <a:ext uri="{FF2B5EF4-FFF2-40B4-BE49-F238E27FC236}">
                <a16:creationId xmlns:a16="http://schemas.microsoft.com/office/drawing/2014/main" id="{848DE7B2-E210-4E55-A684-EFCF35FF67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1" r="-1" b="41366"/>
          <a:stretch/>
        </p:blipFill>
        <p:spPr bwMode="auto">
          <a:xfrm>
            <a:off x="4203638" y="2937953"/>
            <a:ext cx="7988360" cy="392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Freeform: Shape 47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Freeform: Shape 49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0AB2AA-936B-41F0-8304-702ABEF53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365125"/>
            <a:ext cx="52661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Production  Process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D528D28-97FF-4775-AF38-1400EC6AF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752" y="1351580"/>
            <a:ext cx="3941499" cy="4154361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228600" algn="l"/>
            <a:r>
              <a:rPr lang="en-US" sz="1900" dirty="0"/>
              <a:t>1.  Cinnamon bark is stripped off from the bark by workers and ship them into factories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900" dirty="0"/>
              <a:t>It’s not a fruit, and it is harvested during any time of the year.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900" dirty="0"/>
              <a:t>The entire process is labor intensive.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900" dirty="0"/>
              <a:t>Sees two to three harvests annually.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900" dirty="0"/>
              <a:t>It must be scarped into thin layers and laid under the sun to dry </a:t>
            </a:r>
          </a:p>
          <a:p>
            <a:pPr marL="571500" indent="-457200" algn="l">
              <a:buAutoNum type="arabicPeriod" startAt="2"/>
            </a:pPr>
            <a:r>
              <a:rPr lang="en-US" sz="1900" dirty="0"/>
              <a:t>Process</a:t>
            </a:r>
          </a:p>
          <a:p>
            <a:pPr marL="457200" indent="-342900" algn="l">
              <a:buFont typeface="Arial" panose="020B0604020202020204" pitchFamily="34" charset="0"/>
              <a:buChar char="•"/>
            </a:pPr>
            <a:r>
              <a:rPr lang="en-US" sz="1900" b="0" i="0" dirty="0">
                <a:effectLst/>
              </a:rPr>
              <a:t> Once they become quills, they are packaged and transported into factories by the “peelers”.</a:t>
            </a:r>
          </a:p>
          <a:p>
            <a:pPr marL="114300" algn="l"/>
            <a:endParaRPr lang="en-US" sz="1900" b="0" i="0" dirty="0">
              <a:effectLst/>
            </a:endParaRPr>
          </a:p>
          <a:p>
            <a:pPr marL="457200" indent="-342900" algn="l">
              <a:buFont typeface="Arial" panose="020B0604020202020204" pitchFamily="34" charset="0"/>
              <a:buChar char="•"/>
            </a:pPr>
            <a:endParaRPr lang="en-US" sz="1900" b="0" i="0" dirty="0">
              <a:effectLst/>
            </a:endParaRPr>
          </a:p>
          <a:p>
            <a:pPr marL="457200" indent="-342900" algn="l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989429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960028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FA64B84-CE2D-4179-B018-A71AC174C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59632" cy="6858000"/>
          </a:xfrm>
          <a:custGeom>
            <a:avLst/>
            <a:gdLst>
              <a:gd name="connsiteX0" fmla="*/ 0 w 3459632"/>
              <a:gd name="connsiteY0" fmla="*/ 0 h 6858000"/>
              <a:gd name="connsiteX1" fmla="*/ 283478 w 3459632"/>
              <a:gd name="connsiteY1" fmla="*/ 0 h 6858000"/>
              <a:gd name="connsiteX2" fmla="*/ 3459632 w 3459632"/>
              <a:gd name="connsiteY2" fmla="*/ 6858000 h 6858000"/>
              <a:gd name="connsiteX3" fmla="*/ 0 w 3459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9632" h="6858000">
                <a:moveTo>
                  <a:pt x="0" y="0"/>
                </a:moveTo>
                <a:lnTo>
                  <a:pt x="283478" y="0"/>
                </a:lnTo>
                <a:lnTo>
                  <a:pt x="345963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822C58-2885-4C85-8BD0-854AC98EC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963" y="462230"/>
            <a:ext cx="5968074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(Cont.)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95A2E2-224B-4FA0-B323-9E61AD306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002" y="1870075"/>
            <a:ext cx="9612178" cy="595651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AF925-CA95-45B8-BD42-AE6D4E46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3411" y="2117929"/>
            <a:ext cx="5965178" cy="396728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It will be sent to a warehouse and  then transported </a:t>
            </a:r>
          </a:p>
          <a:p>
            <a:pPr algn="l"/>
            <a:r>
              <a:rPr lang="en-US" sz="2000" dirty="0">
                <a:solidFill>
                  <a:srgbClr val="FFFFFF"/>
                </a:solidFill>
              </a:rPr>
              <a:t>For non-quills, the leaves and branches are transported to cinnamon to oil refineries where they can be made into cinnamon leaf oil/and or bark oil cinnamon.</a:t>
            </a:r>
          </a:p>
          <a:p>
            <a:pPr algn="l"/>
            <a:r>
              <a:rPr lang="en-US" sz="2000" dirty="0">
                <a:solidFill>
                  <a:srgbClr val="FFFFFF"/>
                </a:solidFill>
              </a:rPr>
              <a:t>At an oil refinery, the farmers would use the remaining leaves to create the oil.</a:t>
            </a:r>
          </a:p>
          <a:p>
            <a:pPr marL="0" indent="0" algn="l">
              <a:buNone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96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0E7A69-028D-40DF-8781-D0DE076C4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Where is it produced?</a:t>
            </a:r>
          </a:p>
        </p:txBody>
      </p:sp>
      <p:pic>
        <p:nvPicPr>
          <p:cNvPr id="6" name="Content Placeholder 4" descr="Chart&#10;&#10;Description automatically generated with low confidence">
            <a:extLst>
              <a:ext uri="{FF2B5EF4-FFF2-40B4-BE49-F238E27FC236}">
                <a16:creationId xmlns:a16="http://schemas.microsoft.com/office/drawing/2014/main" id="{6EF55AB4-09DB-49EE-997C-CA911FF8B8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182"/>
          <a:stretch/>
        </p:blipFill>
        <p:spPr>
          <a:xfrm>
            <a:off x="548638" y="2349992"/>
            <a:ext cx="6840303" cy="401474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3A3BC-BA21-48F0-9E40-008C38D02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 lnSpcReduction="10000"/>
          </a:bodyPr>
          <a:lstStyle/>
          <a:p>
            <a:r>
              <a:rPr lang="en-US" sz="2200" dirty="0"/>
              <a:t>Cinnamon is native to Sri Lanka</a:t>
            </a:r>
          </a:p>
          <a:p>
            <a:r>
              <a:rPr lang="en-US" sz="2200" dirty="0"/>
              <a:t>Most of the Cinnamon in the world  is exported from most  of Asia, such as Sri Lanka, Myanmar, and Indonesia, et cetera.</a:t>
            </a:r>
          </a:p>
          <a:p>
            <a:r>
              <a:rPr lang="en-US" sz="2200" dirty="0"/>
              <a:t>Sri Lanka is the largest exporter of cinnamon and Indonesia  is the largest producer</a:t>
            </a:r>
          </a:p>
          <a:p>
            <a:endParaRPr lang="en-US" sz="2200" dirty="0"/>
          </a:p>
          <a:p>
            <a:pPr marL="0" indent="0">
              <a:buNone/>
            </a:pPr>
            <a:endParaRPr lang="en-US" sz="2200" b="0" i="0" dirty="0">
              <a:effectLst/>
              <a:latin typeface="noto_serif"/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7C191B15-D335-4AEA-9609-337FACADFF0B}"/>
              </a:ext>
            </a:extLst>
          </p:cNvPr>
          <p:cNvSpPr txBox="1">
            <a:spLocks/>
          </p:cNvSpPr>
          <p:nvPr/>
        </p:nvSpPr>
        <p:spPr>
          <a:xfrm>
            <a:off x="7546848" y="2516777"/>
            <a:ext cx="3803904" cy="3660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94273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CB0874-88B8-43D3-B0B6-C32F790F7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FD067A-52BE-40EE-B7CA-391830B9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2561771"/>
            <a:chOff x="0" y="0"/>
            <a:chExt cx="12192000" cy="256177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DA7855-806B-4A02-9C19-24872E4D8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FE70DE-5BEC-4E54-98D2-48C13E14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832A76-4F8B-40EE-A2F8-6CCF3E629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915" y="1040400"/>
            <a:ext cx="7866060" cy="707886"/>
          </a:xfrm>
        </p:spPr>
        <p:txBody>
          <a:bodyPr anchor="b">
            <a:normAutofit/>
          </a:bodyPr>
          <a:lstStyle/>
          <a:p>
            <a:r>
              <a:rPr lang="en-US" sz="4000"/>
              <a:t>(Cont.)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5B8CC4-8CCE-428F-AE7E-28D178984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2027156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359FA2-E374-4073-8269-E10D2AE74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1F0E66-9B5E-4980-8AEC-B4D144B48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73427-4878-41FA-9B96-FDBEC9CDB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914" y="2784325"/>
            <a:ext cx="7866061" cy="2937969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The Asia-pacific accounts for producing most of the world's cinnamon.</a:t>
            </a: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Indonesia alone accounts nearly 40% of the total.</a:t>
            </a: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In 2019-20 Indonesia was the leading producer of cinnamon, followed by countries China, Vietnam, and Sri Lanka.</a:t>
            </a: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Sri Lanka oversees Ceylon cinnamon concentrated along the coastal belt from Kaluthatara to Mathara in the capital of Colombo</a:t>
            </a: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One of its main ports of export is situated the capital city. </a:t>
            </a: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They are sold internationally and the byproducts from the factories and into the ports where they can be sent to countries in Europe</a:t>
            </a:r>
          </a:p>
        </p:txBody>
      </p:sp>
    </p:spTree>
    <p:extLst>
      <p:ext uri="{BB962C8B-B14F-4D97-AF65-F5344CB8AC3E}">
        <p14:creationId xmlns:p14="http://schemas.microsoft.com/office/powerpoint/2010/main" val="1155008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B8714-87F4-43C7-81F1-025DB68C5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dirty="0"/>
              <a:t>Cinnamon &amp; Herbs: The challenges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15C128-8E68-44BD-BF94-FBA9CA4B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304" y="2395983"/>
            <a:ext cx="0" cy="2228850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52D431-6D0E-4EF5-8F0F-86C2DD0949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906598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7317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hree combines harvesting wheat">
            <a:extLst>
              <a:ext uri="{FF2B5EF4-FFF2-40B4-BE49-F238E27FC236}">
                <a16:creationId xmlns:a16="http://schemas.microsoft.com/office/drawing/2014/main" id="{B666C9D8-B25C-41AA-9031-61AD46574B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13" r="2024" b="-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39748-1C07-44F4-BDF4-DF481B75D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But…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3A7B2-124F-4600-9E97-1C289B2E3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 dirty="0"/>
              <a:t>You can participate with your local authorities and NGOS </a:t>
            </a:r>
          </a:p>
          <a:p>
            <a:r>
              <a:rPr lang="en-US" sz="1700" dirty="0"/>
              <a:t>There are specific projects you can work with in protecting farmers conditions </a:t>
            </a:r>
          </a:p>
          <a:p>
            <a:r>
              <a:rPr lang="en-US" sz="1700" dirty="0"/>
              <a:t>Consider through collaboration</a:t>
            </a:r>
          </a:p>
          <a:p>
            <a:r>
              <a:rPr lang="en-US" sz="1700" dirty="0"/>
              <a:t>For example, </a:t>
            </a:r>
            <a:r>
              <a:rPr lang="en-US" sz="1700" dirty="0" err="1"/>
              <a:t>Nedspice</a:t>
            </a:r>
            <a:r>
              <a:rPr lang="en-US" sz="1700" dirty="0"/>
              <a:t>-Farmers </a:t>
            </a:r>
            <a:r>
              <a:rPr lang="en-US" sz="1700" dirty="0" err="1"/>
              <a:t>Partership</a:t>
            </a:r>
            <a:r>
              <a:rPr lang="en-US" sz="1700" dirty="0"/>
              <a:t> </a:t>
            </a:r>
            <a:r>
              <a:rPr lang="en-US" sz="1700" dirty="0" err="1"/>
              <a:t>Programme</a:t>
            </a:r>
            <a:r>
              <a:rPr lang="en-US" sz="1700" dirty="0"/>
              <a:t> invites them for long term </a:t>
            </a:r>
            <a:r>
              <a:rPr lang="en-US" sz="1700" dirty="0" err="1"/>
              <a:t>paternetship</a:t>
            </a:r>
            <a:endParaRPr lang="en-US" sz="1700" dirty="0"/>
          </a:p>
          <a:p>
            <a:r>
              <a:rPr lang="en-US" sz="1700" dirty="0"/>
              <a:t>Through training, helping farms in charge if this type of work</a:t>
            </a:r>
          </a:p>
        </p:txBody>
      </p:sp>
    </p:spTree>
    <p:extLst>
      <p:ext uri="{BB962C8B-B14F-4D97-AF65-F5344CB8AC3E}">
        <p14:creationId xmlns:p14="http://schemas.microsoft.com/office/powerpoint/2010/main" val="13677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5212</TotalTime>
  <Words>575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noto_serif</vt:lpstr>
      <vt:lpstr>Times New Roman</vt:lpstr>
      <vt:lpstr>Office Theme</vt:lpstr>
      <vt:lpstr> Cinnamon</vt:lpstr>
      <vt:lpstr>What is Cinnamon?</vt:lpstr>
      <vt:lpstr>Usage of Cinnamon</vt:lpstr>
      <vt:lpstr>Production  Process</vt:lpstr>
      <vt:lpstr>(Cont.)</vt:lpstr>
      <vt:lpstr>Where is it produced?</vt:lpstr>
      <vt:lpstr>(Cont.)</vt:lpstr>
      <vt:lpstr>Cinnamon &amp; Herbs: The challenges</vt:lpstr>
      <vt:lpstr>But…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Manufacturing of Cinnamon</dc:title>
  <dc:creator>kenny vilorio</dc:creator>
  <cp:lastModifiedBy>kenny vilorio</cp:lastModifiedBy>
  <cp:revision>31</cp:revision>
  <dcterms:created xsi:type="dcterms:W3CDTF">2021-02-16T18:26:55Z</dcterms:created>
  <dcterms:modified xsi:type="dcterms:W3CDTF">2021-04-27T17:37:28Z</dcterms:modified>
</cp:coreProperties>
</file>